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2" r:id="rId1"/>
  </p:sldMasterIdLst>
  <p:notesMasterIdLst>
    <p:notesMasterId r:id="rId44"/>
  </p:notesMasterIdLst>
  <p:sldIdLst>
    <p:sldId id="256" r:id="rId2"/>
    <p:sldId id="333" r:id="rId3"/>
    <p:sldId id="262" r:id="rId4"/>
    <p:sldId id="295" r:id="rId5"/>
    <p:sldId id="293" r:id="rId6"/>
    <p:sldId id="264" r:id="rId7"/>
    <p:sldId id="353" r:id="rId8"/>
    <p:sldId id="265" r:id="rId9"/>
    <p:sldId id="300" r:id="rId10"/>
    <p:sldId id="301" r:id="rId11"/>
    <p:sldId id="331" r:id="rId12"/>
    <p:sldId id="299" r:id="rId13"/>
    <p:sldId id="266" r:id="rId14"/>
    <p:sldId id="267" r:id="rId15"/>
    <p:sldId id="302" r:id="rId16"/>
    <p:sldId id="329" r:id="rId17"/>
    <p:sldId id="268" r:id="rId18"/>
    <p:sldId id="269" r:id="rId19"/>
    <p:sldId id="356" r:id="rId20"/>
    <p:sldId id="361" r:id="rId21"/>
    <p:sldId id="357" r:id="rId22"/>
    <p:sldId id="365" r:id="rId23"/>
    <p:sldId id="358" r:id="rId24"/>
    <p:sldId id="360" r:id="rId25"/>
    <p:sldId id="359" r:id="rId26"/>
    <p:sldId id="362" r:id="rId27"/>
    <p:sldId id="363" r:id="rId28"/>
    <p:sldId id="366" r:id="rId29"/>
    <p:sldId id="272" r:id="rId30"/>
    <p:sldId id="273" r:id="rId31"/>
    <p:sldId id="274" r:id="rId32"/>
    <p:sldId id="310" r:id="rId33"/>
    <p:sldId id="336" r:id="rId34"/>
    <p:sldId id="275" r:id="rId35"/>
    <p:sldId id="286" r:id="rId36"/>
    <p:sldId id="367" r:id="rId37"/>
    <p:sldId id="314" r:id="rId38"/>
    <p:sldId id="312" r:id="rId39"/>
    <p:sldId id="349" r:id="rId40"/>
    <p:sldId id="368" r:id="rId41"/>
    <p:sldId id="369" r:id="rId42"/>
    <p:sldId id="350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FF33"/>
    <a:srgbClr val="FF5050"/>
    <a:srgbClr val="FF0000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8" autoAdjust="0"/>
    <p:restoredTop sz="94660"/>
  </p:normalViewPr>
  <p:slideViewPr>
    <p:cSldViewPr>
      <p:cViewPr varScale="1">
        <p:scale>
          <a:sx n="101" d="100"/>
          <a:sy n="101" d="100"/>
        </p:scale>
        <p:origin x="10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57C4FC-1476-44E8-A2C7-B3ADAC03D9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324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FE149-88B2-4549-B936-07C79058E814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48A07-B594-413D-94DA-DE5DE2CD5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9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BD74E-F1E4-4777-A951-F6BEF8D2AA50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3EC0D-ED11-408B-9663-94A84F110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1654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rgbClr val="EE6E4A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rgbClr val="EE6E4A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98240-9249-4393-AAA6-A5946B974043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5A20-DC29-4AAD-81A2-BBE437A28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483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1B473-9687-4B0A-BEDE-F12001309AAE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B87B1-1CB2-4453-83D6-581FED541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2705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rgbClr val="EE6E4A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rgbClr val="EE6E4A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9D0AA-CC47-4B92-A999-72A7949D820E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C2142-0657-42E1-9A8B-E534677A3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4651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71DDF-FF3F-4B2C-8B6D-B637874974D5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5BFB7-DE39-40EE-B187-D9C87FE5D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0185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C547-90A6-4A52-9DB2-984005F36C20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3F5DD-A52C-4723-BAC4-73D29C5F5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963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4CCA-4E13-49B3-9DAE-4C462FA53C2E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1825D-6340-4634-BE67-16C05A1242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1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8200"/>
            <a:ext cx="4495800" cy="5287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495800" cy="5287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C6515-2DF1-4C66-8699-FAE32799F5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0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C2886-DCBF-497C-8591-A90AD06E32EA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0976-987F-47BE-80B7-D4CA8F3424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74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1158D-BE46-4C3E-A072-9B166990ADC3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6702-A4DD-4A3A-BA9C-50649FDB0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97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DB08E-29D3-4D7D-9A7F-69D8D5C24EFF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7194A-280B-4340-BA01-C8B06AF3A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53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6BE9-92FF-4D3E-A82E-2AAEC975948F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BA83-4526-483B-8AFB-0A0BBB442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75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CCCFC-9901-4ED6-B8CB-A47D9E9913B2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77F4-4355-44DE-AAFE-B2EBA579F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54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041F-024D-402C-9A44-CF4A06E07193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66B9A-79FE-4BFE-9C17-AD06561DB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8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BFD88-9BEB-4783-A71C-DF98A8602EA4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82070-CD72-4F72-8242-38CFF2FF1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23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BA25D-C772-4342-A21E-9B5199B75A38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4910-A0C3-44D5-8A7E-1CDC3B5283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30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CDB426-AF8D-4726-8D76-0D21392926F0}" type="datetimeFigureOut">
              <a:rPr lang="en-US"/>
              <a:pPr>
                <a:defRPr/>
              </a:pPr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D40EDA6-6827-4FEC-BFA9-D430F3DAE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6" r:id="rId11"/>
    <p:sldLayoutId id="2147484251" r:id="rId12"/>
    <p:sldLayoutId id="2147484257" r:id="rId13"/>
    <p:sldLayoutId id="2147484252" r:id="rId14"/>
    <p:sldLayoutId id="2147484253" r:id="rId15"/>
    <p:sldLayoutId id="2147484254" r:id="rId16"/>
    <p:sldLayoutId id="2147484258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800" smtClean="0">
                <a:solidFill>
                  <a:srgbClr val="33CC33"/>
                </a:solidFill>
              </a:rPr>
              <a:t>Sorting</a:t>
            </a: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3C3A2A-A143-448D-B8C8-E65D8F8195D9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600" indent="-533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47800" indent="-533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en-US" altLang="en-US" sz="2400"/>
              <a:t>Taking an arbitrary permutation of </a:t>
            </a:r>
            <a:r>
              <a:rPr lang="en-US" altLang="en-US" sz="2400" i="1"/>
              <a:t>n</a:t>
            </a:r>
            <a:r>
              <a:rPr lang="en-US" altLang="en-US" sz="2400"/>
              <a:t> items and </a:t>
            </a:r>
            <a:r>
              <a:rPr lang="en-US" altLang="en-US" sz="2400" i="1"/>
              <a:t>rearranging</a:t>
            </a:r>
            <a:r>
              <a:rPr lang="en-US" altLang="en-US" sz="2400"/>
              <a:t> them into total order </a:t>
            </a: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en-US" altLang="en-US" sz="2400"/>
              <a:t>Sorting is, without doubt, the most fundamental algorithmic problem </a:t>
            </a:r>
          </a:p>
          <a:p>
            <a:pPr lvl="1" eaLnBrk="1" hangingPunct="1">
              <a:spcBef>
                <a:spcPts val="1500"/>
              </a:spcBef>
              <a:buFontTx/>
              <a:buChar char="•"/>
            </a:pPr>
            <a:r>
              <a:rPr lang="en-US" altLang="en-US"/>
              <a:t>Supposedly, between 25% and 50% (depending on source) of all CPU cycles are spent sorting</a:t>
            </a:r>
          </a:p>
          <a:p>
            <a:pPr lvl="1" eaLnBrk="1" hangingPunct="1">
              <a:spcBef>
                <a:spcPts val="1500"/>
              </a:spcBef>
              <a:buFontTx/>
              <a:buChar char="•"/>
            </a:pPr>
            <a:r>
              <a:rPr lang="en-US" altLang="en-US"/>
              <a:t>used in office apps (databases, spreadsheets, word processors,...) </a:t>
            </a:r>
            <a:endParaRPr lang="en-US" altLang="en-US" sz="1600"/>
          </a:p>
          <a:p>
            <a:pPr lvl="1" eaLnBrk="1" hangingPunct="1">
              <a:spcBef>
                <a:spcPts val="1500"/>
              </a:spcBef>
              <a:buFontTx/>
              <a:buChar char="•"/>
            </a:pPr>
            <a:r>
              <a:rPr lang="en-US" altLang="en-US"/>
              <a:t>Sorting is fundamental to most problems, for example binary search.</a:t>
            </a: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en-US" altLang="en-US" sz="2400" i="1"/>
              <a:t>Many</a:t>
            </a:r>
            <a:r>
              <a:rPr lang="en-US" altLang="en-US" sz="2400"/>
              <a:t> different approaches lead to useful sorting algorithms</a:t>
            </a: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en-US" altLang="en-US" sz="2400"/>
              <a:t>Generally it helps to know about the properties of data to be sorted so we can sort it faster.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228600"/>
            <a:ext cx="6348412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Bubble Sort Code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6705600" cy="5715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void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bubble_sort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first,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last,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arr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[])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pass = 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bool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exchanges;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do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	  exchanges = false;  // No exchanges yet.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    // Compare each pair of adjacent elements.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    for (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x = first; x != last - pass; x++)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      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y = x + 1;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       if (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arr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[y] &lt;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arr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[x]) {  // Exchange pair.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         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temp =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arr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[y];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		 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arr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[y] =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arr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[x];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          </a:t>
            </a:r>
            <a:r>
              <a:rPr lang="en-US" altLang="en-US" sz="16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arr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[x] = temp;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           exchanges = true;  // Set flag.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     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  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    pass++;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 } while (exchanges);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6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F240CA-07AF-4C32-B674-D805D27EDADE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Analysis of Bubble Sort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6348413" cy="4441825"/>
          </a:xfrm>
        </p:spPr>
        <p:txBody>
          <a:bodyPr/>
          <a:lstStyle/>
          <a:p>
            <a:pPr eaLnBrk="1" hangingPunct="1"/>
            <a:r>
              <a:rPr lang="en-US" altLang="en-US" smtClean="0"/>
              <a:t>Is this better than selection sort?</a:t>
            </a:r>
          </a:p>
          <a:p>
            <a:pPr eaLnBrk="1" hangingPunct="1"/>
            <a:r>
              <a:rPr lang="en-US" altLang="en-US" smtClean="0"/>
              <a:t>In what cases would this algorithm work best?  </a:t>
            </a:r>
          </a:p>
          <a:p>
            <a:pPr eaLnBrk="1" hangingPunct="1"/>
            <a:r>
              <a:rPr lang="en-US" altLang="en-US" smtClean="0"/>
              <a:t>Worst?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B43986-380D-4452-B90D-EF8EE4DAD10D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Analysis of Bubble Sort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6348413" cy="4441825"/>
          </a:xfrm>
        </p:spPr>
        <p:txBody>
          <a:bodyPr/>
          <a:lstStyle/>
          <a:p>
            <a:pPr eaLnBrk="1" hangingPunct="1"/>
            <a:r>
              <a:rPr lang="en-US" altLang="en-US" smtClean="0"/>
              <a:t>Excellent performance in some cases</a:t>
            </a:r>
          </a:p>
          <a:p>
            <a:pPr lvl="1" eaLnBrk="1" hangingPunct="1"/>
            <a:r>
              <a:rPr lang="en-US" altLang="en-US" smtClean="0"/>
              <a:t>But very poor performance in others!</a:t>
            </a:r>
          </a:p>
          <a:p>
            <a:pPr eaLnBrk="1" hangingPunct="1"/>
            <a:r>
              <a:rPr lang="en-US" altLang="en-US" smtClean="0"/>
              <a:t>Works </a:t>
            </a:r>
            <a:r>
              <a:rPr lang="en-US" altLang="en-US" b="1" i="1" smtClean="0"/>
              <a:t>best</a:t>
            </a:r>
            <a:r>
              <a:rPr lang="en-US" altLang="en-US" smtClean="0"/>
              <a:t> when array is nearly sorted to begin with</a:t>
            </a:r>
          </a:p>
          <a:p>
            <a:pPr eaLnBrk="1" hangingPunct="1"/>
            <a:r>
              <a:rPr lang="en-US" altLang="en-US" smtClean="0"/>
              <a:t>Worst case number of comparisons: O(n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Worst case number of exchanges: O(n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Best case occurs when the array is already sorted:</a:t>
            </a:r>
          </a:p>
          <a:p>
            <a:pPr lvl="1" eaLnBrk="1" hangingPunct="1"/>
            <a:r>
              <a:rPr lang="en-US" altLang="en-US" smtClean="0"/>
              <a:t>O(n) comparisons</a:t>
            </a:r>
          </a:p>
          <a:p>
            <a:pPr lvl="1" eaLnBrk="1" hangingPunct="1"/>
            <a:r>
              <a:rPr lang="en-US" altLang="en-US" smtClean="0"/>
              <a:t>O(1) exchanges (none actually)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33CC33"/>
                </a:solidFill>
              </a:rPr>
              <a:t>Can we do better?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471193-784C-4053-B674-C89BE81F9A64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Insertion Sort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600200"/>
            <a:ext cx="6346825" cy="3881438"/>
          </a:xfrm>
        </p:spPr>
        <p:txBody>
          <a:bodyPr/>
          <a:lstStyle/>
          <a:p>
            <a:pPr eaLnBrk="1" hangingPunct="1"/>
            <a:r>
              <a:rPr lang="en-US" altLang="en-US" smtClean="0"/>
              <a:t>Based on technique of card players to arrange a hand</a:t>
            </a:r>
          </a:p>
          <a:p>
            <a:pPr lvl="1" eaLnBrk="1" hangingPunct="1"/>
            <a:r>
              <a:rPr lang="en-US" altLang="en-US" smtClean="0"/>
              <a:t>Player keeps cards picked up so far in </a:t>
            </a:r>
            <a:r>
              <a:rPr lang="en-US" altLang="en-US" i="1" u="sng" smtClean="0"/>
              <a:t>sorted order</a:t>
            </a:r>
          </a:p>
          <a:p>
            <a:pPr lvl="1" eaLnBrk="1" hangingPunct="1"/>
            <a:r>
              <a:rPr lang="en-US" altLang="en-US" smtClean="0"/>
              <a:t>When the player picks up a new card</a:t>
            </a:r>
          </a:p>
          <a:p>
            <a:pPr lvl="2" eaLnBrk="1" hangingPunct="1"/>
            <a:r>
              <a:rPr lang="en-US" altLang="en-US" smtClean="0"/>
              <a:t>Makes room for the new card</a:t>
            </a:r>
          </a:p>
          <a:p>
            <a:pPr lvl="2" eaLnBrk="1" hangingPunct="1"/>
            <a:r>
              <a:rPr lang="en-US" altLang="en-US" smtClean="0"/>
              <a:t>Then inserts it in its proper place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6C96FA-22AD-4127-A1CD-35EA209F34C4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485" name="Picture 6" descr="3-6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266700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7" descr="3-6-8-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14800"/>
            <a:ext cx="27432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8" descr="3-6-7-8-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274320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Insertion Sort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6348413" cy="4213225"/>
          </a:xfrm>
        </p:spPr>
        <p:txBody>
          <a:bodyPr/>
          <a:lstStyle/>
          <a:p>
            <a:pPr eaLnBrk="1" hangingPunct="1"/>
            <a:r>
              <a:rPr lang="en-US" altLang="en-US" smtClean="0"/>
              <a:t>For each element from 2nd to last:</a:t>
            </a:r>
          </a:p>
          <a:p>
            <a:pPr lvl="1" eaLnBrk="1" hangingPunct="1"/>
            <a:r>
              <a:rPr lang="en-US" altLang="en-US" smtClean="0"/>
              <a:t>Insert element where it belongs in first part of list </a:t>
            </a:r>
          </a:p>
          <a:p>
            <a:pPr lvl="2" eaLnBrk="1" hangingPunct="1"/>
            <a:r>
              <a:rPr lang="en-US" altLang="en-US" smtClean="0"/>
              <a:t>Inserting into the sorted part</a:t>
            </a:r>
          </a:p>
          <a:p>
            <a:pPr lvl="1" eaLnBrk="1" hangingPunct="1"/>
            <a:r>
              <a:rPr lang="en-US" altLang="en-US" smtClean="0"/>
              <a:t>Increases sorted subarray size by 1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To make room:</a:t>
            </a:r>
          </a:p>
          <a:p>
            <a:pPr lvl="1" eaLnBrk="1" hangingPunct="1"/>
            <a:r>
              <a:rPr lang="en-US" altLang="en-US" smtClean="0"/>
              <a:t>Hold value to be inserted in a temp variable</a:t>
            </a:r>
          </a:p>
          <a:p>
            <a:pPr lvl="1" eaLnBrk="1" hangingPunct="1"/>
            <a:r>
              <a:rPr lang="en-US" altLang="en-US" smtClean="0"/>
              <a:t>Shuffle elements to the right until gap at right place</a:t>
            </a:r>
          </a:p>
          <a:p>
            <a:pPr lvl="1" eaLnBrk="1" hangingPunct="1"/>
            <a:r>
              <a:rPr lang="en-US" altLang="en-US" smtClean="0"/>
              <a:t>Place temp value in the gap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66CA86-14B9-4953-B124-7CB5E5A17A31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348413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Insertion Sort Example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F9C326-DA07-4598-9AF6-820260847A51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6" descr="../_images/insertion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12813"/>
            <a:ext cx="6213475" cy="588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6348413" cy="6286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33CC33"/>
                </a:solidFill>
              </a:rPr>
              <a:t>More Efficient Version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insertion_sort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first,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last,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for (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first+1;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!= last;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// elements at position first thru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- 1 are sorted.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// Insert element at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in the sorted subarray.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insert(first,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1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 insert(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first,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next_val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 //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next_val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is element to insert.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while (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!= first &amp;&amp;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next_val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– 1]) {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– 1];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--;  // Check next smaller element.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next_pos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next_val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 // Store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next_val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where it belongs.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Typewriter" panose="020B05090305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Analysis? Best case?  Worst Case?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C54F4B-ED08-4BE5-BCC2-FEDA7118640B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Analysis of Insertion Sort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6348413" cy="46704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Maximum number of comparisons: O(n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In the best case, number of comparisons: O(n)</a:t>
            </a:r>
          </a:p>
          <a:p>
            <a:pPr eaLnBrk="1" hangingPunct="1"/>
            <a:r>
              <a:rPr lang="en-US" altLang="en-US" smtClean="0"/>
              <a:t># shifts for an insertion = # comparisons - 1</a:t>
            </a:r>
          </a:p>
          <a:p>
            <a:pPr lvl="1" eaLnBrk="1" hangingPunct="1"/>
            <a:r>
              <a:rPr lang="en-US" altLang="en-US" smtClean="0"/>
              <a:t>When new value smallest so far, # comparisons = n</a:t>
            </a:r>
          </a:p>
          <a:p>
            <a:pPr eaLnBrk="1" hangingPunct="1"/>
            <a:r>
              <a:rPr lang="en-US" altLang="en-US" smtClean="0"/>
              <a:t>A shift in insertion sort moves only one item</a:t>
            </a:r>
          </a:p>
          <a:p>
            <a:pPr lvl="1" eaLnBrk="1" hangingPunct="1"/>
            <a:r>
              <a:rPr lang="en-US" altLang="en-US" smtClean="0"/>
              <a:t>Bubble or selection sort exchange: 3 assignments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0C17C1-7B7C-4D09-B739-43B4B6CA6658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Comparison of Quadratic Sorts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715000"/>
            <a:ext cx="8686800" cy="6858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Good enough?  Can we do better?</a:t>
            </a:r>
          </a:p>
        </p:txBody>
      </p:sp>
      <p:graphicFrame>
        <p:nvGraphicFramePr>
          <p:cNvPr id="2560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15988" y="2057400"/>
          <a:ext cx="7312025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Document" r:id="rId3" imgW="8380350" imgH="4036472" progId="Word.Document.8">
                  <p:embed/>
                </p:oleObj>
              </mc:Choice>
              <mc:Fallback>
                <p:oleObj name="Document" r:id="rId3" imgW="8380350" imgH="4036472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057400"/>
                        <a:ext cx="7312025" cy="352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89A170-25E2-4B0A-8332-D2E490E5A486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6348413" cy="79692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Quicksort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6348413" cy="48990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Developed in 1962 by C. A. R. Hoare</a:t>
            </a:r>
          </a:p>
          <a:p>
            <a:pPr eaLnBrk="1" hangingPunct="1"/>
            <a:r>
              <a:rPr lang="en-US" altLang="en-US" smtClean="0"/>
              <a:t>Given a </a:t>
            </a:r>
            <a:r>
              <a:rPr lang="en-US" altLang="en-US" i="1" u="sng" smtClean="0"/>
              <a:t>pivot value: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Rearranges array into two parts:</a:t>
            </a:r>
          </a:p>
          <a:p>
            <a:pPr lvl="2" eaLnBrk="1" hangingPunct="1"/>
            <a:r>
              <a:rPr lang="en-US" altLang="en-US" smtClean="0"/>
              <a:t>Left part </a:t>
            </a:r>
            <a:r>
              <a:rPr lang="en-US" altLang="en-US" smtClean="0">
                <a:sym typeface="Symbol" panose="05050102010706020507" pitchFamily="18" charset="2"/>
              </a:rPr>
              <a:t> pivot value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Right part &gt; pivot value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758F1-1391-4C40-988C-4BDDA3D7F971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Applications of Sorting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14413"/>
            <a:ext cx="8686800" cy="55626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Sorting: important because once list is sorted, other problems become easy.  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Searching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Speeding up searching is perhaps the most important application of sorting. 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Closest pair 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Given </a:t>
            </a:r>
            <a:r>
              <a:rPr lang="en-US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numbers, find the pair which are closest to each other.   </a:t>
            </a:r>
          </a:p>
          <a:p>
            <a:pPr lvl="3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Once a list is sorted, how long will this take?  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 uniqueness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Given a set of </a:t>
            </a:r>
            <a:r>
              <a:rPr lang="en-US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items, are they all unique?  Remove duplicates.     </a:t>
            </a:r>
          </a:p>
          <a:p>
            <a:pPr lvl="3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Sorted list versus unsorted list?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 differences: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Compare 2 large sets and find where they differ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 distribution mode 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Given a set of </a:t>
            </a:r>
            <a:r>
              <a:rPr lang="en-US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items, which element occurs the largest number of times?    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Median and Selection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</a:t>
            </a:r>
            <a:r>
              <a:rPr lang="en-US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 largest item in the set?  The median element?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8686800" cy="51276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155575"/>
            <a:ext cx="8235950" cy="5302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rgbClr val="33CC33"/>
                </a:solidFill>
              </a:rPr>
              <a:t>Trace of Algorithm for Partitioning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B71AE0-6F40-4272-8889-74CA6379E010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6869" name="Picture 7" descr="KWC10_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50" y="1019175"/>
            <a:ext cx="8240713" cy="4819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348413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Quicksort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4618A4-2897-43AD-BD72-E27848F78BD3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1371600"/>
          <a:ext cx="609599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 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057400"/>
          <a:ext cx="609599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2743200"/>
          <a:ext cx="609599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43000" y="3429000"/>
          <a:ext cx="27432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99"/>
                <a:gridCol w="685800"/>
                <a:gridCol w="685800"/>
                <a:gridCol w="685801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32313" y="3429000"/>
          <a:ext cx="27432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99"/>
                <a:gridCol w="685800"/>
                <a:gridCol w="685800"/>
                <a:gridCol w="685801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3000" y="4035425"/>
          <a:ext cx="27432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99"/>
                <a:gridCol w="685800"/>
                <a:gridCol w="685800"/>
                <a:gridCol w="685801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4657725"/>
          <a:ext cx="27432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99"/>
                <a:gridCol w="685800"/>
                <a:gridCol w="685800"/>
                <a:gridCol w="685801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0" y="4114800"/>
          <a:ext cx="27432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99"/>
                <a:gridCol w="685800"/>
                <a:gridCol w="685800"/>
                <a:gridCol w="685801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14600" y="5257800"/>
          <a:ext cx="1371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15038" y="5257800"/>
          <a:ext cx="1371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15038" y="5856288"/>
          <a:ext cx="1371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</a:t>
                      </a:r>
                      <a:endParaRPr lang="en-US" sz="1800" dirty="0"/>
                    </a:p>
                  </a:txBody>
                  <a:tcPr marT="45798" marB="45798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28588" y="-79375"/>
            <a:ext cx="6348412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In English: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7063"/>
            <a:ext cx="8077200" cy="6400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 a pivot (we picked the first value in each subarray)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 the first value in the subarray (after the pivot)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 the last value in the subarray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less than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less than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points to a value less than the pivot</a:t>
            </a:r>
          </a:p>
          <a:p>
            <a:pPr lvl="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Increment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the next value in the array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greater than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points to a value greater than the pivot</a:t>
            </a:r>
          </a:p>
          <a:p>
            <a:pPr lvl="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decrement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the previous value in the array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&lt;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switch the values at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firstptr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lastptr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 the values at the pivot and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lastptr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 the pivot is in place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values before the pivot become a new subarray and all the values after the pivot become a new subarray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Repeat until subarrays are of length 1 or 2.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178D18-0D64-4B46-A0DA-C6CF7E6CD55F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Algorithm for Quicksort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en-US" b="1" smtClean="0"/>
              <a:t>first</a:t>
            </a:r>
            <a:r>
              <a:rPr lang="en-US" altLang="en-US" smtClean="0"/>
              <a:t> and </a:t>
            </a:r>
            <a:r>
              <a:rPr lang="en-US" altLang="en-US" b="1" smtClean="0"/>
              <a:t>last</a:t>
            </a:r>
            <a:r>
              <a:rPr lang="en-US" altLang="en-US" smtClean="0"/>
              <a:t> are end points of region to sort</a:t>
            </a:r>
          </a:p>
          <a:p>
            <a:pPr marL="533400" indent="-533400" eaLnBrk="1" hangingPunct="1"/>
            <a:r>
              <a:rPr lang="en-US" altLang="en-US" smtClean="0"/>
              <a:t>if </a:t>
            </a:r>
            <a:r>
              <a:rPr lang="en-US" altLang="en-US" b="1" smtClean="0"/>
              <a:t>first</a:t>
            </a:r>
            <a:r>
              <a:rPr lang="en-US" altLang="en-US" smtClean="0"/>
              <a:t> &lt; </a:t>
            </a:r>
            <a:r>
              <a:rPr lang="en-US" altLang="en-US" b="1" smtClean="0"/>
              <a:t>last</a:t>
            </a:r>
            <a:endParaRPr lang="en-US" altLang="en-US" smtClean="0"/>
          </a:p>
          <a:p>
            <a:pPr marL="533400" indent="-533400" eaLnBrk="1" hangingPunct="1"/>
            <a:r>
              <a:rPr lang="en-US" altLang="en-US" smtClean="0"/>
              <a:t>      Partition using </a:t>
            </a:r>
            <a:r>
              <a:rPr lang="en-US" altLang="en-US" b="1" smtClean="0"/>
              <a:t>pivot</a:t>
            </a:r>
            <a:r>
              <a:rPr lang="en-US" altLang="en-US" smtClean="0"/>
              <a:t>, which ends in </a:t>
            </a:r>
            <a:r>
              <a:rPr lang="en-US" altLang="en-US" b="1" smtClean="0"/>
              <a:t>piv_index</a:t>
            </a:r>
          </a:p>
          <a:p>
            <a:pPr marL="533400" indent="-533400" eaLnBrk="1" hangingPunct="1"/>
            <a:r>
              <a:rPr lang="en-US" altLang="en-US" smtClean="0"/>
              <a:t>      Apply Quicksort recursively to left subarray</a:t>
            </a:r>
          </a:p>
          <a:p>
            <a:pPr marL="533400" indent="-533400" eaLnBrk="1" hangingPunct="1"/>
            <a:r>
              <a:rPr lang="en-US" altLang="en-US" smtClean="0"/>
              <a:t>      Apply Quicksort recursively to right subarray</a:t>
            </a:r>
          </a:p>
          <a:p>
            <a:pPr marL="533400" indent="-533400" eaLnBrk="1" hangingPunct="1"/>
            <a:endParaRPr lang="en-US" altLang="en-US" smtClean="0"/>
          </a:p>
          <a:p>
            <a:pPr marL="533400" indent="-533400"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7535BC-184E-4B76-B00A-1FA5F785426F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Algorithm for Partitioning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6348413" cy="4670425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Set pivot value to a[first]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Set </a:t>
            </a:r>
            <a:r>
              <a:rPr lang="en-US" altLang="en-US" b="1" smtClean="0"/>
              <a:t>up</a:t>
            </a:r>
            <a:r>
              <a:rPr lang="en-US" altLang="en-US" smtClean="0"/>
              <a:t> to first+1 and </a:t>
            </a:r>
            <a:r>
              <a:rPr lang="en-US" altLang="en-US" b="1" smtClean="0"/>
              <a:t>down</a:t>
            </a:r>
            <a:r>
              <a:rPr lang="en-US" altLang="en-US" smtClean="0"/>
              <a:t> to last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do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Increment </a:t>
            </a:r>
            <a:r>
              <a:rPr lang="en-US" altLang="en-US" b="1" smtClean="0"/>
              <a:t>up</a:t>
            </a:r>
            <a:r>
              <a:rPr lang="en-US" altLang="en-US" smtClean="0"/>
              <a:t> until a[</a:t>
            </a:r>
            <a:r>
              <a:rPr lang="en-US" altLang="en-US" b="1" smtClean="0"/>
              <a:t>up</a:t>
            </a:r>
            <a:r>
              <a:rPr lang="en-US" altLang="en-US" smtClean="0"/>
              <a:t>] &gt; pivot or </a:t>
            </a:r>
            <a:r>
              <a:rPr lang="en-US" altLang="en-US" b="1" smtClean="0"/>
              <a:t>up</a:t>
            </a:r>
            <a:r>
              <a:rPr lang="en-US" altLang="en-US" smtClean="0"/>
              <a:t> = last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Decrement </a:t>
            </a:r>
            <a:r>
              <a:rPr lang="en-US" altLang="en-US" b="1" smtClean="0"/>
              <a:t>down</a:t>
            </a:r>
            <a:r>
              <a:rPr lang="en-US" altLang="en-US" smtClean="0"/>
              <a:t> until a[</a:t>
            </a:r>
            <a:r>
              <a:rPr lang="en-US" altLang="en-US" b="1" smtClean="0"/>
              <a:t>down</a:t>
            </a:r>
            <a:r>
              <a:rPr lang="en-US" altLang="en-US" smtClean="0"/>
              <a:t>] &lt;= pivot or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mtClean="0"/>
              <a:t>		</a:t>
            </a:r>
            <a:r>
              <a:rPr lang="en-US" altLang="en-US" b="1" smtClean="0"/>
              <a:t>down</a:t>
            </a:r>
            <a:r>
              <a:rPr lang="en-US" altLang="en-US" smtClean="0"/>
              <a:t> = first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if </a:t>
            </a:r>
            <a:r>
              <a:rPr lang="en-US" altLang="en-US" b="1" smtClean="0"/>
              <a:t>up</a:t>
            </a:r>
            <a:r>
              <a:rPr lang="en-US" altLang="en-US" smtClean="0"/>
              <a:t> &lt; </a:t>
            </a:r>
            <a:r>
              <a:rPr lang="en-US" altLang="en-US" b="1" smtClean="0"/>
              <a:t>down</a:t>
            </a:r>
            <a:r>
              <a:rPr lang="en-US" altLang="en-US" smtClean="0"/>
              <a:t>, swap a[</a:t>
            </a:r>
            <a:r>
              <a:rPr lang="en-US" altLang="en-US" b="1" smtClean="0"/>
              <a:t>up</a:t>
            </a:r>
            <a:r>
              <a:rPr lang="en-US" altLang="en-US" smtClean="0"/>
              <a:t>] and a[</a:t>
            </a:r>
            <a:r>
              <a:rPr lang="en-US" altLang="en-US" b="1" smtClean="0"/>
              <a:t>down</a:t>
            </a:r>
            <a:r>
              <a:rPr lang="en-US" altLang="en-US" smtClean="0"/>
              <a:t>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while </a:t>
            </a:r>
            <a:r>
              <a:rPr lang="en-US" altLang="en-US" b="1" smtClean="0"/>
              <a:t>up</a:t>
            </a:r>
            <a:r>
              <a:rPr lang="en-US" altLang="en-US" smtClean="0"/>
              <a:t> is to the left of </a:t>
            </a:r>
            <a:r>
              <a:rPr lang="en-US" altLang="en-US" b="1" smtClean="0"/>
              <a:t>down</a:t>
            </a:r>
            <a:endParaRPr lang="en-US" alt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swap a[first] and a[</a:t>
            </a:r>
            <a:r>
              <a:rPr lang="en-US" altLang="en-US" b="1" smtClean="0"/>
              <a:t>down</a:t>
            </a:r>
            <a:r>
              <a:rPr lang="en-US" altLang="en-US" smtClean="0"/>
              <a:t>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return </a:t>
            </a:r>
            <a:r>
              <a:rPr lang="en-US" altLang="en-US" b="1" smtClean="0"/>
              <a:t>down</a:t>
            </a:r>
            <a:r>
              <a:rPr lang="en-US" altLang="en-US" smtClean="0"/>
              <a:t> as pivIndex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FD5F7A-FE06-4674-8ACF-F036C19D3A96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Quicksort Code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2225"/>
            <a:ext cx="9144000" cy="5105400"/>
          </a:xfrm>
        </p:spPr>
        <p:txBody>
          <a:bodyPr/>
          <a:lstStyle/>
          <a:p>
            <a:pPr eaLnBrk="1" hangingPunct="1"/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void quick_sort(int first, int last int arr[]) {</a:t>
            </a:r>
          </a:p>
          <a:p>
            <a:pPr eaLnBrk="1" hangingPunct="1"/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if (last - first &gt; 1) {  // There is data to be sorted.</a:t>
            </a:r>
          </a:p>
          <a:p>
            <a:pPr eaLnBrk="1" hangingPunct="1"/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// Partition the table.</a:t>
            </a:r>
          </a:p>
          <a:p>
            <a:pPr eaLnBrk="1" hangingPunct="1"/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int pivot = partition(first, last, arr);</a:t>
            </a:r>
          </a:p>
          <a:p>
            <a:pPr eaLnBrk="1" hangingPunct="1"/>
            <a:endParaRPr lang="en-US" altLang="en-US" sz="16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// Sort the left half.</a:t>
            </a:r>
          </a:p>
          <a:p>
            <a:pPr eaLnBrk="1" hangingPunct="1"/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quick_sort(first, pivot-1, arr);</a:t>
            </a:r>
          </a:p>
          <a:p>
            <a:pPr eaLnBrk="1" hangingPunct="1"/>
            <a:endParaRPr lang="en-US" altLang="en-US" sz="16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// Sort the right half.</a:t>
            </a:r>
          </a:p>
          <a:p>
            <a:pPr eaLnBrk="1" hangingPunct="1"/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quick_sort(pivot + 1, last,arr);</a:t>
            </a:r>
          </a:p>
          <a:p>
            <a:pPr eaLnBrk="1" hangingPunct="1"/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600" smtClean="0">
              <a:latin typeface="Lucida Sans Typewriter" panose="020B0509030504030204" pitchFamily="49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B8CB29-B1FB-4DD4-A5C7-30CECF2ED061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9700"/>
            <a:ext cx="6348413" cy="7747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Partitioning Code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int partition(int first, int last, int arr[])  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int  p = first;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int pivot = arr[first];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int i = first+1, j = last;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int tmp;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while (i &lt;= j)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while (arr[i] &lt; pivot)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i++;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while (arr[j] &gt; pivot)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j--;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if (i &lt;= j)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tmp = arr[i];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arr[i] = arr[j];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arr[j] = tmp;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i++;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j--;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}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}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return p</a:t>
            </a:r>
          </a:p>
          <a:p>
            <a:pPr eaLnBrk="1" hangingPunct="1">
              <a:spcBef>
                <a:spcPts val="200"/>
              </a:spcBef>
            </a:pPr>
            <a:r>
              <a:rPr lang="en-US" alt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  <a:endParaRPr lang="en-US" altLang="en-US" sz="14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en-US" sz="1200" smtClean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1400" b="1" smtClean="0"/>
              <a:t>Analysis?  Does this preserve stability? What happens with a sorted list?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40F6E1-A292-4656-B031-A43827F0D79E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28600"/>
            <a:ext cx="7673975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Revised Partitioning Algorithm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50292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case for Quicksort is O(n log n)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partition log n times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compare n values each time (and flip some of them)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Worst case is O(n</a:t>
            </a:r>
            <a:r>
              <a:rPr lang="en-US" alt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would make the worst case happen?</a:t>
            </a:r>
          </a:p>
          <a:p>
            <a:pPr lvl="3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 the pivot chosen always ended up with all values on one side of the pivot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 would this happen?</a:t>
            </a:r>
          </a:p>
          <a:p>
            <a:pPr lvl="3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Sorted list (go figure)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196B6-9CC4-434D-9E0D-A4ECFF88A684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228600"/>
            <a:ext cx="6348413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Solution: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pick better pivot values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899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900"/>
              </a:spcBef>
            </a:pPr>
            <a:r>
              <a:rPr lang="en-US" altLang="en-US" sz="2400" smtClean="0"/>
              <a:t>The worst case occurs when list is sorted or almost sorted </a:t>
            </a:r>
          </a:p>
          <a:p>
            <a:pPr eaLnBrk="1" hangingPunct="1">
              <a:lnSpc>
                <a:spcPct val="80000"/>
              </a:lnSpc>
              <a:spcBef>
                <a:spcPts val="1900"/>
              </a:spcBef>
            </a:pPr>
            <a:r>
              <a:rPr lang="en-US" altLang="en-US" sz="2400" smtClean="0"/>
              <a:t>To eliminate this problem, pick a better pivot: 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ts val="1900"/>
              </a:spcBef>
              <a:buFont typeface="Trebuchet MS" panose="020B0603020202020204" pitchFamily="34" charset="0"/>
              <a:buAutoNum type="arabicPeriod"/>
            </a:pPr>
            <a:r>
              <a:rPr lang="en-US" altLang="en-US" sz="2400" smtClean="0"/>
              <a:t>Use the middle element of the subarray as pivot.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ts val="1900"/>
              </a:spcBef>
              <a:buFont typeface="Trebuchet MS" panose="020B0603020202020204" pitchFamily="34" charset="0"/>
              <a:buAutoNum type="arabicPeriod"/>
            </a:pPr>
            <a:r>
              <a:rPr lang="en-US" altLang="en-US" sz="2400" smtClean="0"/>
              <a:t>Use a </a:t>
            </a:r>
            <a:r>
              <a:rPr lang="en-US" altLang="en-US" sz="2400" i="1" smtClean="0"/>
              <a:t>random</a:t>
            </a:r>
            <a:r>
              <a:rPr lang="en-US" altLang="en-US" sz="2400" smtClean="0"/>
              <a:t> element of the array as the pivot.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ts val="1900"/>
              </a:spcBef>
              <a:buFont typeface="Trebuchet MS" panose="020B0603020202020204" pitchFamily="34" charset="0"/>
              <a:buAutoNum type="arabicPeriod"/>
            </a:pPr>
            <a:r>
              <a:rPr lang="en-US" altLang="en-US" sz="2400" smtClean="0"/>
              <a:t>Perhaps best: take the median of three elements as the pivot. </a:t>
            </a:r>
          </a:p>
          <a:p>
            <a:pPr marL="1314450" lvl="2" indent="-457200" eaLnBrk="1" hangingPunct="1">
              <a:lnSpc>
                <a:spcPct val="80000"/>
              </a:lnSpc>
              <a:spcBef>
                <a:spcPts val="1900"/>
              </a:spcBef>
            </a:pPr>
            <a:r>
              <a:rPr lang="en-US" altLang="en-US" sz="2200" smtClean="0"/>
              <a:t>Use three “marker” elements: first, middle, last</a:t>
            </a:r>
          </a:p>
          <a:p>
            <a:pPr marL="1314450" lvl="2" indent="-457200" eaLnBrk="1" hangingPunct="1">
              <a:lnSpc>
                <a:spcPct val="80000"/>
              </a:lnSpc>
              <a:spcBef>
                <a:spcPts val="1900"/>
              </a:spcBef>
            </a:pPr>
            <a:r>
              <a:rPr lang="en-US" altLang="en-US" sz="2400" smtClean="0"/>
              <a:t>Let pivot be one whose value is between the others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F6053E-1E71-49AA-9BA9-256EAFDFBB89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09550"/>
            <a:ext cx="6348413" cy="93345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Merge Sort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315200" cy="525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Like QuickSort in that it involves “divide and conquer” approach</a:t>
            </a:r>
          </a:p>
          <a:p>
            <a:pPr lvl="1" eaLnBrk="1" hangingPunct="1"/>
            <a:r>
              <a:rPr lang="en-US" altLang="en-US" sz="2200" smtClean="0"/>
              <a:t>Divide and Conquer usually means O(n log n)</a:t>
            </a:r>
          </a:p>
          <a:p>
            <a:pPr lvl="1" eaLnBrk="1" hangingPunct="1"/>
            <a:endParaRPr lang="en-US" altLang="en-US" sz="2200" smtClean="0"/>
          </a:p>
          <a:p>
            <a:pPr eaLnBrk="1" hangingPunct="1"/>
            <a:r>
              <a:rPr lang="en-US" altLang="en-US" sz="2400" smtClean="0"/>
              <a:t>A </a:t>
            </a:r>
            <a:r>
              <a:rPr lang="en-US" altLang="en-US" sz="2400" i="1" u="sng" smtClean="0"/>
              <a:t>merge</a:t>
            </a:r>
            <a:r>
              <a:rPr lang="en-US" altLang="en-US" sz="2400" smtClean="0"/>
              <a:t> is a common data processing operation:</a:t>
            </a:r>
          </a:p>
          <a:p>
            <a:pPr lvl="1" eaLnBrk="1" hangingPunct="1"/>
            <a:r>
              <a:rPr lang="en-US" altLang="en-US" sz="2400" smtClean="0"/>
              <a:t>We’re merging two sets of ordered data </a:t>
            </a:r>
          </a:p>
          <a:p>
            <a:pPr lvl="1" eaLnBrk="1" hangingPunct="1"/>
            <a:r>
              <a:rPr lang="en-US" altLang="en-US" sz="2200" b="1" smtClean="0"/>
              <a:t>Goal:</a:t>
            </a:r>
            <a:r>
              <a:rPr lang="en-US" altLang="en-US" sz="2200" smtClean="0"/>
              <a:t> Combine the two sorted sequences in one larger sorted sequence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i="1" u="sng" smtClean="0"/>
              <a:t>Merge sort</a:t>
            </a:r>
            <a:r>
              <a:rPr lang="en-US" altLang="en-US" sz="2400" smtClean="0"/>
              <a:t> starts small and merges longer and longer sequences</a:t>
            </a:r>
            <a:endParaRPr lang="en-US" altLang="en-US" sz="2400" i="1" u="sng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919169-5B8F-4C31-A174-2698BB984DB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Selection Sort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6348413" cy="3881438"/>
          </a:xfrm>
        </p:spPr>
        <p:txBody>
          <a:bodyPr/>
          <a:lstStyle/>
          <a:p>
            <a:pPr eaLnBrk="1" hangingPunct="1"/>
            <a:r>
              <a:rPr lang="en-US" altLang="en-US" smtClean="0"/>
              <a:t>Your basic sorting algorithm</a:t>
            </a:r>
          </a:p>
          <a:p>
            <a:pPr eaLnBrk="1" hangingPunct="1"/>
            <a:r>
              <a:rPr lang="en-US" altLang="en-US" smtClean="0"/>
              <a:t>Straightforward</a:t>
            </a:r>
          </a:p>
          <a:p>
            <a:pPr eaLnBrk="1" hangingPunct="1"/>
            <a:r>
              <a:rPr lang="en-US" altLang="en-US" smtClean="0"/>
              <a:t>How do we do this?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45B9F9-5365-4F09-8C1A-ED5C7D3A71F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7315200" cy="1320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Merge Algorithm (Two Arrays)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6577013" cy="4567238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endParaRPr lang="en-US" altLang="en-US" i="1" u="sng" smtClean="0"/>
          </a:p>
          <a:p>
            <a:pPr marL="533400" indent="-533400" eaLnBrk="1" hangingPunct="1">
              <a:buFontTx/>
              <a:buNone/>
            </a:pPr>
            <a:r>
              <a:rPr lang="en-US" altLang="en-US" i="1" u="sng" smtClean="0"/>
              <a:t>Merging two arrays: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mtClean="0"/>
              <a:t>Access the first item from both sequences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mtClean="0"/>
              <a:t>While neither sequence is finished</a:t>
            </a:r>
          </a:p>
          <a:p>
            <a:pPr marL="1447800" lvl="2" indent="-533400" eaLnBrk="1" hangingPunct="1">
              <a:buFontTx/>
              <a:buAutoNum type="arabicPeriod"/>
            </a:pPr>
            <a:r>
              <a:rPr lang="en-US" altLang="en-US" smtClean="0"/>
              <a:t>Compare the current items of both</a:t>
            </a:r>
          </a:p>
          <a:p>
            <a:pPr marL="1447800" lvl="2" indent="-533400" eaLnBrk="1" hangingPunct="1">
              <a:buFontTx/>
              <a:buAutoNum type="arabicPeriod"/>
            </a:pPr>
            <a:r>
              <a:rPr lang="en-US" altLang="en-US" smtClean="0"/>
              <a:t>Copy smaller current item to the output</a:t>
            </a:r>
          </a:p>
          <a:p>
            <a:pPr marL="1447800" lvl="2" indent="-533400" eaLnBrk="1" hangingPunct="1">
              <a:buFontTx/>
              <a:buAutoNum type="arabicPeriod"/>
            </a:pPr>
            <a:r>
              <a:rPr lang="en-US" altLang="en-US" smtClean="0"/>
              <a:t>Access next item from that input sequence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mtClean="0"/>
              <a:t>Copy any remaining from first sequence to output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mtClean="0"/>
              <a:t>Copy any remaining from second to output</a:t>
            </a:r>
          </a:p>
          <a:p>
            <a:pPr marL="533400" indent="-533400" eaLnBrk="1" hangingPunct="1">
              <a:buFontTx/>
              <a:buAutoNum type="arabicPeriod"/>
            </a:pPr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57B6EF-3595-48B5-834F-89C7E3618FA0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600200"/>
            <a:ext cx="7315200" cy="365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Picture of Merge</a:t>
            </a:r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CA7AC6-3519-47D9-B4E3-5DFA61F65558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8133" name="Picture 5" descr="KWC10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2024063"/>
            <a:ext cx="6411913" cy="280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</p:pic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57200" y="5715000"/>
            <a:ext cx="845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Analysis of this?  Time?  Space?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Analysis of Merge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6348413" cy="3881438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Two input sequences, total length n elements</a:t>
            </a:r>
          </a:p>
          <a:p>
            <a:pPr lvl="1" eaLnBrk="1" hangingPunct="1"/>
            <a:r>
              <a:rPr lang="en-US" altLang="en-US" smtClean="0"/>
              <a:t>Must move each element to the output</a:t>
            </a:r>
          </a:p>
          <a:p>
            <a:pPr lvl="1" eaLnBrk="1" hangingPunct="1"/>
            <a:r>
              <a:rPr lang="en-US" altLang="en-US" smtClean="0"/>
              <a:t>Merge time is O(n)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Must store </a:t>
            </a:r>
            <a:r>
              <a:rPr lang="en-US" altLang="en-US" i="1" u="sng" smtClean="0"/>
              <a:t>both input</a:t>
            </a:r>
            <a:r>
              <a:rPr lang="en-US" altLang="en-US" smtClean="0"/>
              <a:t> and </a:t>
            </a:r>
            <a:r>
              <a:rPr lang="en-US" altLang="en-US" i="1" u="sng" smtClean="0"/>
              <a:t>output</a:t>
            </a:r>
            <a:r>
              <a:rPr lang="en-US" altLang="en-US" smtClean="0"/>
              <a:t> sequences</a:t>
            </a:r>
          </a:p>
          <a:p>
            <a:pPr lvl="1" eaLnBrk="1" hangingPunct="1"/>
            <a:r>
              <a:rPr lang="en-US" altLang="en-US" smtClean="0"/>
              <a:t>An array cannot be merged </a:t>
            </a:r>
            <a:r>
              <a:rPr lang="en-US" altLang="en-US" i="1" u="sng" smtClean="0"/>
              <a:t>in place</a:t>
            </a:r>
          </a:p>
          <a:p>
            <a:pPr lvl="1" eaLnBrk="1" hangingPunct="1"/>
            <a:r>
              <a:rPr lang="en-US" altLang="en-US" smtClean="0"/>
              <a:t>Additional space needed: O(n)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9DB793-1A22-48AC-9605-C79582441816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6348413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Using Merge to Sort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001000" cy="5486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far, we’ve merged 2 files that are already in order.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 do this in O(n) time – good!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we use merge to sort an entire list?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Yes!  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Take an unordered list, and divide it into 2 lists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we merge these lists?  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– these lists are also unordered.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let’s divide each of these lists into 2 lists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continue to divide until each list contains one element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a one-element list ordered?  Yes!  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 we can start merging lists.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looks recursive!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867C31-73D3-4591-89BF-F8CA6D0FC438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Merge </a:t>
            </a:r>
            <a:r>
              <a:rPr lang="en-US" altLang="en-US" i="1" smtClean="0">
                <a:solidFill>
                  <a:srgbClr val="33CC33"/>
                </a:solidFill>
              </a:rPr>
              <a:t>Sort</a:t>
            </a:r>
            <a:r>
              <a:rPr lang="en-US" altLang="en-US" smtClean="0">
                <a:solidFill>
                  <a:srgbClr val="33CC33"/>
                </a:solidFill>
              </a:rPr>
              <a:t> Algorithm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483076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endParaRPr lang="en-US" altLang="en-US" smtClean="0"/>
          </a:p>
          <a:p>
            <a:pPr marL="533400" indent="-533400" eaLnBrk="1" hangingPunct="1">
              <a:buFontTx/>
              <a:buNone/>
            </a:pPr>
            <a:r>
              <a:rPr lang="en-US" altLang="en-US" smtClean="0"/>
              <a:t>Overview:</a:t>
            </a:r>
          </a:p>
          <a:p>
            <a:pPr marL="533400" indent="-533400" eaLnBrk="1" hangingPunct="1"/>
            <a:r>
              <a:rPr lang="en-US" altLang="en-US" smtClean="0"/>
              <a:t>Split array into two halves</a:t>
            </a:r>
          </a:p>
          <a:p>
            <a:pPr marL="933450" lvl="1" indent="-533400" eaLnBrk="1" hangingPunct="1"/>
            <a:r>
              <a:rPr lang="en-US" altLang="en-US" smtClean="0"/>
              <a:t>MergeSort the left half (recursively)</a:t>
            </a:r>
          </a:p>
          <a:p>
            <a:pPr marL="933450" lvl="1" indent="-533400" eaLnBrk="1" hangingPunct="1"/>
            <a:r>
              <a:rPr lang="en-US" altLang="en-US" smtClean="0"/>
              <a:t>MergeSort the right half (recursively)</a:t>
            </a:r>
          </a:p>
          <a:p>
            <a:pPr marL="533400" indent="-533400" eaLnBrk="1" hangingPunct="1"/>
            <a:r>
              <a:rPr lang="en-US" altLang="en-US" smtClean="0"/>
              <a:t>Merge the two sorted halves</a:t>
            </a:r>
          </a:p>
          <a:p>
            <a:pPr marL="933450" lvl="1" indent="-533400" eaLnBrk="1" hangingPunct="1"/>
            <a:r>
              <a:rPr lang="en-US" altLang="en-US" smtClean="0"/>
              <a:t>Recursively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5D91D9-9678-40C4-9CB1-F5DF0919F92F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8686800" cy="4946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228600"/>
            <a:ext cx="6348412" cy="1320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Merge Sort Example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584505-0C4F-40CC-8437-79AFBB4717B2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81100" y="13716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024063"/>
          <a:ext cx="2971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43400" y="2019300"/>
          <a:ext cx="2971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5513" y="2616200"/>
          <a:ext cx="1360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44"/>
                <a:gridCol w="68024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743200" y="2616200"/>
          <a:ext cx="1360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44"/>
                <a:gridCol w="68024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0" y="2616200"/>
          <a:ext cx="1360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44"/>
                <a:gridCol w="68024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172200" y="2616200"/>
          <a:ext cx="1360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44"/>
                <a:gridCol w="68024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3200400"/>
          <a:ext cx="7381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8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3200400"/>
          <a:ext cx="7381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8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200400"/>
          <a:ext cx="7381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8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429000" y="3200400"/>
          <a:ext cx="7381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8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343400" y="3200400"/>
          <a:ext cx="7381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8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257800" y="3200400"/>
          <a:ext cx="7381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8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219825" y="3200400"/>
          <a:ext cx="7381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8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086600" y="3200400"/>
          <a:ext cx="7381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8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50913" y="3743325"/>
          <a:ext cx="1360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44"/>
                <a:gridCol w="68024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768600" y="3743325"/>
          <a:ext cx="1360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44"/>
                <a:gridCol w="68024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597400" y="3743325"/>
          <a:ext cx="1360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44"/>
                <a:gridCol w="68024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197600" y="3743325"/>
          <a:ext cx="1360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44"/>
                <a:gridCol w="68024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193800" y="4348163"/>
          <a:ext cx="2971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394200" y="4343400"/>
          <a:ext cx="2971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254125" y="4940300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9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</a:t>
                      </a:r>
                      <a:endParaRPr lang="en-US" sz="1800" dirty="0"/>
                    </a:p>
                  </a:txBody>
                  <a:tcPr marT="45603" marB="4560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100013"/>
            <a:ext cx="7620000" cy="1042987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(in English) for merging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620000" cy="2971800"/>
          </a:xfrm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mtClean="0"/>
              <a:t>You have two arrays you are going to merge into one array:</a:t>
            </a:r>
          </a:p>
          <a:p>
            <a:pPr lvl="1" eaLnBrk="1" hangingPunct="1"/>
            <a:r>
              <a:rPr lang="en-US" altLang="en-US" smtClean="0"/>
              <a:t>Create a new array the length of the two arrays combined</a:t>
            </a:r>
          </a:p>
          <a:p>
            <a:pPr lvl="1" eaLnBrk="1" hangingPunct="1"/>
            <a:r>
              <a:rPr lang="en-US" altLang="en-US" smtClean="0"/>
              <a:t>Place a pointer at the beginning of both arrays.</a:t>
            </a:r>
          </a:p>
          <a:p>
            <a:pPr lvl="1" eaLnBrk="1" hangingPunct="1"/>
            <a:r>
              <a:rPr lang="en-US" altLang="en-US" smtClean="0"/>
              <a:t>Take the smaller of the  two pointer values and place it in the new array.  </a:t>
            </a:r>
          </a:p>
          <a:p>
            <a:pPr lvl="2" eaLnBrk="1" hangingPunct="1"/>
            <a:r>
              <a:rPr lang="en-US" altLang="en-US" smtClean="0"/>
              <a:t>Increment that pointer value</a:t>
            </a:r>
          </a:p>
          <a:p>
            <a:pPr lvl="1" eaLnBrk="1" hangingPunct="1"/>
            <a:r>
              <a:rPr lang="en-US" altLang="en-US" smtClean="0"/>
              <a:t>Continue until pointer in one array is at the end of the array.</a:t>
            </a:r>
          </a:p>
          <a:p>
            <a:pPr lvl="2" eaLnBrk="1" hangingPunct="1"/>
            <a:r>
              <a:rPr lang="en-US" altLang="en-US" smtClean="0"/>
              <a:t>Copy remaining of other array to new array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13B38F-1B12-400F-A625-BE4830095925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4343400"/>
          <a:ext cx="3276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4343400"/>
          <a:ext cx="3276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54864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1143000" y="38862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572000" y="38481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257800" y="38481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943100" y="38481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172200" y="38481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781300" y="38481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573463" y="38481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25575" y="5549900"/>
            <a:ext cx="3429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38375" y="5529263"/>
            <a:ext cx="45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84500" y="5534025"/>
            <a:ext cx="45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36975" y="5576888"/>
            <a:ext cx="45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24375" y="5534025"/>
            <a:ext cx="45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64150" y="5545138"/>
            <a:ext cx="45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34088" y="5534025"/>
            <a:ext cx="45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97675" y="5545138"/>
            <a:ext cx="45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62413" cy="6048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33CC33"/>
                </a:solidFill>
              </a:rPr>
              <a:t>Merge Sort Code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0"/>
            <a:ext cx="8229600" cy="6773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merge(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m,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j, 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n1 = m - l + 1;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n2 =  r - 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L[n1], R[n2]; /* create temp arrays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for(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n1;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/* Copy data to temp arrays L[] and R[]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L[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 +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for(j = 0; j &lt; n2;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R[j] =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 + 1+ j];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/* Merge the temp arrays back into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l..r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j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k = 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(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n1 &amp;&amp; j &lt; n2)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 (L[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&lt;= R[j])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[k] = L[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else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[k] = R[j];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k++;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(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n1) {/* Copy the remaining elements of L[], if there are any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[k] = L[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k++;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(j &lt; n2) {/* Copy the remaining elements of R[], if there are any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[k] = R[j];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25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k++;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3E00A2-144B-4037-A797-739D9E553718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Merge Sort Analysis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500813" cy="4441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Merging: must go through all the elements in every array for merge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This is O(n)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But we only do this log n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Merge 1, then 2, then 4, then 8…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 total is O (n 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Not bad!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Sorted lists?  Reverse order lists? 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256215-F4B1-46E1-92B4-ACA80D6704F3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6348413" cy="77787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Selection Algorithm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6934200" cy="48990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Selecting the kth largest element</a:t>
            </a:r>
          </a:p>
          <a:p>
            <a:pPr lvl="1" eaLnBrk="1" hangingPunct="1"/>
            <a:r>
              <a:rPr lang="en-US" altLang="en-US" sz="2400" smtClean="0"/>
              <a:t>Remember this problem?</a:t>
            </a:r>
          </a:p>
          <a:p>
            <a:pPr lvl="1" eaLnBrk="1" hangingPunct="1"/>
            <a:r>
              <a:rPr lang="en-US" altLang="en-US" sz="2400" smtClean="0"/>
              <a:t>How did we do this before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Can you think of one of the algorithms we’ve seen that would also allow us to do this efficiently?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D6139F-052B-46F7-81FB-7BFC0904802A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Selection Sort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144000" cy="460216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35		65	30	60	20     scan 0-4, smallest=20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				swap 35 and 20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20		65	30	60	35	scan 1-4, smallest=30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				swap 65 and 30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20		30	65	60	35	scan 2-4, smallest=35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				swap 65 and 35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20		30	35	60	65	scan 3-4, smallest=60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				swap 60 and 60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lain" startAt="20"/>
            </a:pPr>
            <a:r>
              <a:rPr lang="en-US" altLang="en-US" smtClean="0"/>
              <a:t>30	35	60	65	done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solidFill>
                  <a:srgbClr val="33CC33"/>
                </a:solidFill>
              </a:rPr>
              <a:t>Algorithm design?</a:t>
            </a:r>
            <a:r>
              <a:rPr lang="en-US" altLang="en-US" smtClean="0"/>
              <a:t>  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41BAC8-02C8-430B-9CD0-B15788C7CA9C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352425" y="228600"/>
            <a:ext cx="6348413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Kth largest: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51276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Quicksort:</a:t>
            </a:r>
          </a:p>
          <a:p>
            <a:pPr lvl="1" eaLnBrk="1" hangingPunct="1"/>
            <a:r>
              <a:rPr lang="en-US" altLang="en-US" sz="2200" smtClean="0"/>
              <a:t>the partitioning procedure divides the list into 2 sections, with the pivot in the correct location </a:t>
            </a:r>
          </a:p>
          <a:p>
            <a:pPr lvl="2" eaLnBrk="1" hangingPunct="1"/>
            <a:r>
              <a:rPr lang="en-US" altLang="en-US" sz="2000" smtClean="0"/>
              <a:t>(linear time)</a:t>
            </a:r>
          </a:p>
          <a:p>
            <a:pPr eaLnBrk="1" hangingPunct="1"/>
            <a:r>
              <a:rPr lang="en-US" altLang="en-US" sz="2400" smtClean="0"/>
              <a:t>In quicksort, we recursively sort both branches, leading to best-case (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log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) time. </a:t>
            </a:r>
          </a:p>
          <a:p>
            <a:pPr lvl="1" eaLnBrk="1" hangingPunct="1"/>
            <a:r>
              <a:rPr lang="en-US" altLang="en-US" sz="2200" smtClean="0"/>
              <a:t>If we want the kth largest, do we need to do both sides?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946E07-BDF5-4624-8336-E1FF58800155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Kth largest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00813" cy="44418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When doing selection, we already know which partition our desired element lies in </a:t>
            </a:r>
          </a:p>
          <a:p>
            <a:pPr lvl="1" eaLnBrk="1" hangingPunct="1"/>
            <a:r>
              <a:rPr lang="en-US" altLang="en-US" sz="2400" smtClean="0"/>
              <a:t>the pivot is in its final sorted position</a:t>
            </a:r>
          </a:p>
          <a:p>
            <a:pPr lvl="1" eaLnBrk="1" hangingPunct="1"/>
            <a:r>
              <a:rPr lang="en-US" altLang="en-US" sz="2400" smtClean="0"/>
              <a:t>All elements below the pivot are less than the pivot</a:t>
            </a:r>
          </a:p>
          <a:p>
            <a:pPr lvl="1" eaLnBrk="1" hangingPunct="1"/>
            <a:r>
              <a:rPr lang="en-US" altLang="en-US" sz="2400" smtClean="0"/>
              <a:t>All elements above the pivot are greater than the pivot</a:t>
            </a:r>
            <a:endParaRPr lang="en-US" altLang="en-US" smtClean="0"/>
          </a:p>
          <a:p>
            <a:pPr eaLnBrk="1" hangingPunct="1"/>
            <a:r>
              <a:rPr lang="en-US" altLang="en-US" sz="2600" smtClean="0"/>
              <a:t>We know how big each section is, and we only have to keep sorting the section with the kth element in it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C89689-C308-459C-ACE1-15C4E8BE90DF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Partition Based Algorithm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6348413" cy="4441825"/>
          </a:xfrm>
        </p:spPr>
        <p:txBody>
          <a:bodyPr/>
          <a:lstStyle/>
          <a:p>
            <a:pPr eaLnBrk="1" hangingPunct="1"/>
            <a:r>
              <a:rPr lang="en-US" altLang="en-US" smtClean="0"/>
              <a:t>We only need to continue searching through the part that has the kth element in it.</a:t>
            </a:r>
          </a:p>
          <a:p>
            <a:pPr eaLnBrk="1" hangingPunct="1"/>
            <a:r>
              <a:rPr lang="en-US" altLang="en-US" smtClean="0"/>
              <a:t>We have 3 cases:</a:t>
            </a:r>
          </a:p>
          <a:p>
            <a:pPr lvl="1" eaLnBrk="1" hangingPunct="1"/>
            <a:r>
              <a:rPr lang="en-US" altLang="en-US" smtClean="0"/>
              <a:t>If the pivot is the kth element in the array, return the value at the pivot.</a:t>
            </a:r>
          </a:p>
          <a:p>
            <a:pPr lvl="1" eaLnBrk="1" hangingPunct="1"/>
            <a:r>
              <a:rPr lang="en-US" altLang="en-US" smtClean="0"/>
              <a:t>If k is greater than the index of pivot, we need to recurse on the top partition of the array.</a:t>
            </a:r>
          </a:p>
          <a:p>
            <a:pPr lvl="1" eaLnBrk="1" hangingPunct="1"/>
            <a:r>
              <a:rPr lang="en-US" altLang="en-US" smtClean="0"/>
              <a:t>If k is less than the index of pivot, we need to recurse on the bottom partition of the array.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12A15C-71D6-4572-B905-2D2054F3E1B9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Selection Sort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001000" cy="47545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for </a:t>
            </a:r>
            <a:r>
              <a:rPr lang="en-US" altLang="en-US" b="1" smtClean="0">
                <a:solidFill>
                  <a:srgbClr val="FF0000"/>
                </a:solidFill>
              </a:rPr>
              <a:t>i</a:t>
            </a:r>
            <a:r>
              <a:rPr lang="en-US" altLang="en-US" smtClean="0">
                <a:solidFill>
                  <a:srgbClr val="FF0000"/>
                </a:solidFill>
              </a:rPr>
              <a:t> = 0 to n-2 do   // steps 2-6 form a </a:t>
            </a:r>
            <a:r>
              <a:rPr lang="en-US" altLang="en-US" i="1" u="sng" smtClean="0">
                <a:solidFill>
                  <a:srgbClr val="FF0000"/>
                </a:solidFill>
              </a:rPr>
              <a:t>pass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      set </a:t>
            </a:r>
            <a:r>
              <a:rPr lang="en-US" altLang="en-US" b="1" smtClean="0">
                <a:solidFill>
                  <a:srgbClr val="FF0000"/>
                </a:solidFill>
              </a:rPr>
              <a:t>min_pos</a:t>
            </a:r>
            <a:r>
              <a:rPr lang="en-US" altLang="en-US" smtClean="0">
                <a:solidFill>
                  <a:srgbClr val="FF0000"/>
                </a:solidFill>
              </a:rPr>
              <a:t> to </a:t>
            </a:r>
            <a:r>
              <a:rPr lang="en-US" altLang="en-US" b="1" smtClean="0">
                <a:solidFill>
                  <a:srgbClr val="FF0000"/>
                </a:solidFill>
              </a:rPr>
              <a:t>i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      for </a:t>
            </a:r>
            <a:r>
              <a:rPr lang="en-US" altLang="en-US" b="1" smtClean="0">
                <a:solidFill>
                  <a:srgbClr val="FF0000"/>
                </a:solidFill>
              </a:rPr>
              <a:t>j</a:t>
            </a:r>
            <a:r>
              <a:rPr lang="en-US" altLang="en-US" smtClean="0">
                <a:solidFill>
                  <a:srgbClr val="FF0000"/>
                </a:solidFill>
              </a:rPr>
              <a:t> = </a:t>
            </a:r>
            <a:r>
              <a:rPr lang="en-US" altLang="en-US" b="1" smtClean="0">
                <a:solidFill>
                  <a:srgbClr val="FF0000"/>
                </a:solidFill>
              </a:rPr>
              <a:t>i</a:t>
            </a:r>
            <a:r>
              <a:rPr lang="en-US" altLang="en-US" smtClean="0">
                <a:solidFill>
                  <a:srgbClr val="FF0000"/>
                </a:solidFill>
              </a:rPr>
              <a:t>+1 to n-1 do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            if item at </a:t>
            </a:r>
            <a:r>
              <a:rPr lang="en-US" altLang="en-US" b="1" smtClean="0">
                <a:solidFill>
                  <a:srgbClr val="FF0000"/>
                </a:solidFill>
              </a:rPr>
              <a:t>j</a:t>
            </a:r>
            <a:r>
              <a:rPr lang="en-US" altLang="en-US" smtClean="0">
                <a:solidFill>
                  <a:srgbClr val="FF0000"/>
                </a:solidFill>
              </a:rPr>
              <a:t> &lt; item at </a:t>
            </a:r>
            <a:r>
              <a:rPr lang="en-US" altLang="en-US" b="1" smtClean="0">
                <a:solidFill>
                  <a:srgbClr val="FF0000"/>
                </a:solidFill>
              </a:rPr>
              <a:t>min_pos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                  set </a:t>
            </a:r>
            <a:r>
              <a:rPr lang="en-US" altLang="en-US" b="1" smtClean="0">
                <a:solidFill>
                  <a:srgbClr val="FF0000"/>
                </a:solidFill>
              </a:rPr>
              <a:t>min_pos</a:t>
            </a:r>
            <a:r>
              <a:rPr lang="en-US" altLang="en-US" smtClean="0">
                <a:solidFill>
                  <a:srgbClr val="FF0000"/>
                </a:solidFill>
              </a:rPr>
              <a:t> to </a:t>
            </a:r>
            <a:r>
              <a:rPr lang="en-US" altLang="en-US" b="1" smtClean="0">
                <a:solidFill>
                  <a:srgbClr val="FF0000"/>
                </a:solidFill>
              </a:rPr>
              <a:t>j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      Exchange item at </a:t>
            </a:r>
            <a:r>
              <a:rPr lang="en-US" altLang="en-US" b="1" smtClean="0">
                <a:solidFill>
                  <a:srgbClr val="FF0000"/>
                </a:solidFill>
              </a:rPr>
              <a:t>min_pos</a:t>
            </a:r>
            <a:r>
              <a:rPr lang="en-US" altLang="en-US" smtClean="0">
                <a:solidFill>
                  <a:srgbClr val="FF0000"/>
                </a:solidFill>
              </a:rPr>
              <a:t> with one at </a:t>
            </a:r>
            <a:r>
              <a:rPr lang="en-US" altLang="en-US" b="1" smtClean="0">
                <a:solidFill>
                  <a:srgbClr val="FF0000"/>
                </a:solidFill>
              </a:rPr>
              <a:t>i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533400" indent="-533400" eaLnBrk="1" hangingPunct="1">
              <a:buFontTx/>
              <a:buAutoNum type="arabicPeriod"/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E26A84-6C3C-4B94-BAAA-E83B3FF09F74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Bubble Sort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534400" cy="4983163"/>
          </a:xfrm>
        </p:spPr>
        <p:txBody>
          <a:bodyPr/>
          <a:lstStyle/>
          <a:p>
            <a:pPr eaLnBrk="1" hangingPunct="1"/>
            <a:endParaRPr lang="en-US" altLang="en-US" i="1" u="sng" smtClean="0"/>
          </a:p>
          <a:p>
            <a:pPr eaLnBrk="1" hangingPunct="1"/>
            <a:r>
              <a:rPr lang="en-US" altLang="en-US" smtClean="0"/>
              <a:t>Compares adjacent array elements</a:t>
            </a:r>
          </a:p>
          <a:p>
            <a:pPr lvl="1" eaLnBrk="1" hangingPunct="1"/>
            <a:r>
              <a:rPr lang="en-US" altLang="en-US" smtClean="0"/>
              <a:t>Exchanges their values if they are out of order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Smaller values bubble up to the top of the array</a:t>
            </a:r>
          </a:p>
          <a:p>
            <a:pPr lvl="1" eaLnBrk="1" hangingPunct="1"/>
            <a:r>
              <a:rPr lang="en-US" altLang="en-US" smtClean="0"/>
              <a:t>Larger values sink to the bottom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13EF42-A443-41CC-9F86-7B6DBC7EBFBB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48413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BubbleSort</a:t>
            </a:r>
          </a:p>
        </p:txBody>
      </p:sp>
      <p:pic>
        <p:nvPicPr>
          <p:cNvPr id="14339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143000"/>
            <a:ext cx="3657600" cy="5518150"/>
          </a:xfrm>
          <a:solidFill>
            <a:schemeClr val="tx1"/>
          </a:solidFill>
        </p:spPr>
      </p:pic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369CA1-80F4-429A-8440-3CF07F429F44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Bubble Sort Algorithm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do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for each pair of adjacent array elements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      if values are out of order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            Exchange the values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while the array is not sorted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0B74A9-5895-4038-864C-8EA60884D089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Bubble Sort Algorithm, Refined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do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Initialize </a:t>
            </a:r>
            <a:r>
              <a:rPr lang="en-US" altLang="en-US" b="1" smtClean="0"/>
              <a:t>exchanges</a:t>
            </a:r>
            <a:r>
              <a:rPr lang="en-US" altLang="en-US" smtClean="0"/>
              <a:t> to </a:t>
            </a:r>
            <a:r>
              <a:rPr lang="en-US" altLang="en-US" b="1" smtClean="0"/>
              <a:t>false</a:t>
            </a:r>
            <a:endParaRPr lang="en-US" alt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for each pair of adjacent array elements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      if values are out of order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            Exchange the values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            Set </a:t>
            </a:r>
            <a:r>
              <a:rPr lang="en-US" altLang="en-US" b="1" smtClean="0"/>
              <a:t>exchanges</a:t>
            </a:r>
            <a:r>
              <a:rPr lang="en-US" altLang="en-US" smtClean="0"/>
              <a:t> to </a:t>
            </a:r>
            <a:r>
              <a:rPr lang="en-US" altLang="en-US" b="1" smtClean="0"/>
              <a:t>true</a:t>
            </a:r>
            <a:endParaRPr lang="en-US" alt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while </a:t>
            </a:r>
            <a:r>
              <a:rPr lang="en-US" altLang="en-US" b="1" smtClean="0"/>
              <a:t>exchanges</a:t>
            </a: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C1E68D-7022-47B2-946C-71E807742B15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51502</TotalTime>
  <Words>2483</Words>
  <Application>Microsoft Office PowerPoint</Application>
  <PresentationFormat>On-screen Show (4:3)</PresentationFormat>
  <Paragraphs>543</Paragraphs>
  <Slides>42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Consolas</vt:lpstr>
      <vt:lpstr>Lucida Sans Typewriter</vt:lpstr>
      <vt:lpstr>Symbol</vt:lpstr>
      <vt:lpstr>Trebuchet MS</vt:lpstr>
      <vt:lpstr>Wingdings 3</vt:lpstr>
      <vt:lpstr>Facet</vt:lpstr>
      <vt:lpstr>Document</vt:lpstr>
      <vt:lpstr>Sorting</vt:lpstr>
      <vt:lpstr>Applications of Sorting </vt:lpstr>
      <vt:lpstr>Selection Sort</vt:lpstr>
      <vt:lpstr>Selection Sort Example</vt:lpstr>
      <vt:lpstr>Selection Sort Algorithm</vt:lpstr>
      <vt:lpstr>Bubble Sort</vt:lpstr>
      <vt:lpstr>BubbleSort</vt:lpstr>
      <vt:lpstr>Bubble Sort Algorithm</vt:lpstr>
      <vt:lpstr>Bubble Sort Algorithm, Refined</vt:lpstr>
      <vt:lpstr>Bubble Sort Code</vt:lpstr>
      <vt:lpstr>Analysis of Bubble Sort</vt:lpstr>
      <vt:lpstr>Analysis of Bubble Sort</vt:lpstr>
      <vt:lpstr>Insertion Sort</vt:lpstr>
      <vt:lpstr>Insertion Sort Algorithm</vt:lpstr>
      <vt:lpstr>Insertion Sort Example</vt:lpstr>
      <vt:lpstr>More Efficient Version</vt:lpstr>
      <vt:lpstr>Analysis of Insertion Sort</vt:lpstr>
      <vt:lpstr>Comparison of Quadratic Sorts</vt:lpstr>
      <vt:lpstr>Quicksort</vt:lpstr>
      <vt:lpstr>Trace of Algorithm for Partitioning</vt:lpstr>
      <vt:lpstr>Quicksort Example</vt:lpstr>
      <vt:lpstr>In English:</vt:lpstr>
      <vt:lpstr>Algorithm for Quicksort</vt:lpstr>
      <vt:lpstr>Algorithm for Partitioning</vt:lpstr>
      <vt:lpstr>Quicksort Code</vt:lpstr>
      <vt:lpstr>Partitioning Code</vt:lpstr>
      <vt:lpstr>Revised Partitioning Algorithm</vt:lpstr>
      <vt:lpstr>Solution: pick better pivot values </vt:lpstr>
      <vt:lpstr>Merge Sort</vt:lpstr>
      <vt:lpstr>Merge Algorithm (Two Arrays)</vt:lpstr>
      <vt:lpstr>Picture of Merge</vt:lpstr>
      <vt:lpstr>Analysis of Merge</vt:lpstr>
      <vt:lpstr>Using Merge to Sort</vt:lpstr>
      <vt:lpstr>Merge Sort Algorithm</vt:lpstr>
      <vt:lpstr>Merge Sort Example</vt:lpstr>
      <vt:lpstr>Algorithm (in English) for merging</vt:lpstr>
      <vt:lpstr>Merge Sort Code </vt:lpstr>
      <vt:lpstr>Merge Sort Analysis</vt:lpstr>
      <vt:lpstr>Selection Algorithm</vt:lpstr>
      <vt:lpstr>Kth largest:</vt:lpstr>
      <vt:lpstr>Kth largest</vt:lpstr>
      <vt:lpstr>Partition Based Algorithm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Eliot Moss and Philip King</dc:creator>
  <cp:lastModifiedBy>Debra Yarrington</cp:lastModifiedBy>
  <cp:revision>189</cp:revision>
  <dcterms:created xsi:type="dcterms:W3CDTF">2004-06-18T19:36:09Z</dcterms:created>
  <dcterms:modified xsi:type="dcterms:W3CDTF">2018-11-28T14:58:21Z</dcterms:modified>
</cp:coreProperties>
</file>