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57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4125" y="-39757"/>
            <a:ext cx="5858086" cy="64273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Given the code to the left: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722" y="1"/>
            <a:ext cx="4504792" cy="6858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sz="17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iostream</a:t>
            </a:r>
            <a:r>
              <a:rPr lang="en-US" sz="17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sz="17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stdlib.h</a:t>
            </a:r>
            <a:r>
              <a:rPr lang="en-US" sz="17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namespace </a:t>
            </a:r>
            <a:r>
              <a:rPr lang="en-US" sz="17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sz="17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17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func1(string &amp;a, string b, string *c</a:t>
            </a:r>
            <a:r>
              <a:rPr lang="en-US" sz="17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sz="17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endParaRPr lang="en-US" sz="17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7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main(){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string j="a";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string k="o";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string m="d";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string n="p";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string q="n";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string r="e";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endParaRPr lang="en-US" sz="17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string s = </a:t>
            </a:r>
            <a:r>
              <a:rPr lang="en-US" sz="17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n+j+q+m+j</a:t>
            </a:r>
            <a:r>
              <a:rPr lang="en-US" sz="17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7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17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&lt;&lt; s &lt;&lt; </a:t>
            </a:r>
            <a:r>
              <a:rPr lang="en-US" sz="17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sz="17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endParaRPr lang="en-US" sz="17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func1(</a:t>
            </a:r>
            <a:r>
              <a:rPr lang="en-US" sz="17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q,m,&amp;n</a:t>
            </a:r>
            <a:r>
              <a:rPr lang="en-US" sz="17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endParaRPr lang="en-US" sz="17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string t = </a:t>
            </a:r>
            <a:r>
              <a:rPr lang="en-US" sz="17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n+r+m+q+r+n+k+q</a:t>
            </a:r>
            <a:r>
              <a:rPr lang="en-US" sz="17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7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17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&lt;&lt; t &lt;&lt; </a:t>
            </a:r>
            <a:r>
              <a:rPr lang="en-US" sz="17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sz="17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17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return 0;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endParaRPr lang="en-US" sz="17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func1(string &amp;a, string b, string *c) {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a ="g";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b= "</a:t>
            </a:r>
            <a:r>
              <a:rPr lang="en-US" sz="17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7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";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*</a:t>
            </a:r>
            <a:r>
              <a:rPr lang="en-US" sz="17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c="h";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7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44125" y="583095"/>
            <a:ext cx="5858086" cy="621527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is the name of how we’re calling func1 with parameter q?</a:t>
            </a:r>
          </a:p>
          <a:p>
            <a:pPr marL="457200" lvl="1" indent="0">
              <a:buNone/>
            </a:pPr>
            <a:r>
              <a:rPr lang="en-US" dirty="0" smtClean="0"/>
              <a:t>Call by reference (aliasing)</a:t>
            </a:r>
          </a:p>
          <a:p>
            <a:r>
              <a:rPr lang="en-US" dirty="0" smtClean="0"/>
              <a:t>What is the name of how we’re calling func1 with parameter m?</a:t>
            </a:r>
          </a:p>
          <a:p>
            <a:pPr marL="457200" lvl="1" indent="0">
              <a:buNone/>
            </a:pPr>
            <a:r>
              <a:rPr lang="en-US" dirty="0" smtClean="0"/>
              <a:t>Call by value</a:t>
            </a:r>
          </a:p>
          <a:p>
            <a:r>
              <a:rPr lang="en-US" dirty="0" smtClean="0"/>
              <a:t>What is the name of how we’re calling func1 with parameter n?</a:t>
            </a:r>
          </a:p>
          <a:p>
            <a:pPr marL="457200" lvl="1" indent="0">
              <a:buNone/>
            </a:pPr>
            <a:r>
              <a:rPr lang="en-US" dirty="0" smtClean="0"/>
              <a:t>Call by pointer</a:t>
            </a:r>
          </a:p>
          <a:p>
            <a:r>
              <a:rPr lang="en-US" dirty="0" smtClean="0"/>
              <a:t>What is printed out in line 12?</a:t>
            </a:r>
          </a:p>
          <a:p>
            <a:pPr marL="457200" lvl="1" indent="0">
              <a:buNone/>
            </a:pPr>
            <a:r>
              <a:rPr lang="en-US" dirty="0" smtClean="0"/>
              <a:t>Panda</a:t>
            </a:r>
          </a:p>
          <a:p>
            <a:r>
              <a:rPr lang="en-US" dirty="0" smtClean="0"/>
              <a:t>What is printed out in line 15?</a:t>
            </a:r>
          </a:p>
          <a:p>
            <a:pPr marL="457200" lvl="1" indent="0">
              <a:buNone/>
            </a:pPr>
            <a:r>
              <a:rPr lang="en-US" dirty="0" smtClean="0"/>
              <a:t>hedgehog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31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6050"/>
            <a:ext cx="8596668" cy="774700"/>
          </a:xfrm>
        </p:spPr>
        <p:txBody>
          <a:bodyPr/>
          <a:lstStyle/>
          <a:p>
            <a:r>
              <a:rPr lang="en-US" dirty="0" smtClean="0"/>
              <a:t>Dynamically allocated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57251"/>
            <a:ext cx="8903394" cy="51841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if we don’t know the size of the array when we write the code?</a:t>
            </a:r>
          </a:p>
          <a:p>
            <a:pPr lvl="1"/>
            <a:r>
              <a:rPr lang="en-US" dirty="0" smtClean="0"/>
              <a:t>Maybe the array size is random</a:t>
            </a:r>
          </a:p>
          <a:p>
            <a:pPr lvl="1"/>
            <a:r>
              <a:rPr lang="en-US" dirty="0" smtClean="0"/>
              <a:t>Maybe we’re reading in data from a file</a:t>
            </a: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en-US" dirty="0" smtClean="0"/>
              <a:t>What if we want to create an array inside of a function and then have the array continue to exist after the function is done running?</a:t>
            </a:r>
          </a:p>
          <a:p>
            <a:pPr lvl="1">
              <a:lnSpc>
                <a:spcPct val="120000"/>
              </a:lnSpc>
              <a:spcBef>
                <a:spcPts val="800"/>
              </a:spcBef>
            </a:pPr>
            <a:r>
              <a:rPr lang="en-US" i="1" dirty="0" smtClean="0"/>
              <a:t>After the volcano erupts and destroys the function island??</a:t>
            </a:r>
          </a:p>
          <a:p>
            <a:pPr>
              <a:lnSpc>
                <a:spcPct val="120000"/>
              </a:lnSpc>
              <a:spcBef>
                <a:spcPts val="80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en-US" dirty="0" smtClean="0"/>
              <a:t>We can “Dynamically allocate” the array</a:t>
            </a:r>
          </a:p>
          <a:p>
            <a:pPr lvl="1">
              <a:lnSpc>
                <a:spcPct val="120000"/>
              </a:lnSpc>
              <a:spcBef>
                <a:spcPts val="800"/>
              </a:spcBef>
            </a:pPr>
            <a:r>
              <a:rPr lang="en-US" dirty="0" smtClean="0"/>
              <a:t>Short version: we create a variable that will hold the address of the first value of an array (at some point)</a:t>
            </a:r>
          </a:p>
          <a:p>
            <a:pPr lvl="1">
              <a:lnSpc>
                <a:spcPct val="120000"/>
              </a:lnSpc>
              <a:spcBef>
                <a:spcPts val="800"/>
              </a:spcBef>
            </a:pPr>
            <a:r>
              <a:rPr lang="en-US" dirty="0" smtClean="0"/>
              <a:t>Then, when we want to, we set aside space in memory for the array and place the address of the first value of that space into our variable.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0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5004"/>
            <a:ext cx="8596668" cy="758932"/>
          </a:xfrm>
        </p:spPr>
        <p:txBody>
          <a:bodyPr/>
          <a:lstStyle/>
          <a:p>
            <a:r>
              <a:rPr lang="en-US" dirty="0" smtClean="0"/>
              <a:t>Memory management: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03936"/>
            <a:ext cx="9684334" cy="5958941"/>
          </a:xfrm>
        </p:spPr>
        <p:txBody>
          <a:bodyPr>
            <a:normAutofit/>
          </a:bodyPr>
          <a:lstStyle/>
          <a:p>
            <a:pPr lvl="1">
              <a:spcBef>
                <a:spcPts val="600"/>
              </a:spcBef>
            </a:pPr>
            <a:r>
              <a:rPr lang="en-US" sz="2000" dirty="0" smtClean="0"/>
              <a:t>Two types of memory: stack and heap</a:t>
            </a:r>
          </a:p>
          <a:p>
            <a:pPr lvl="2">
              <a:spcBef>
                <a:spcPts val="600"/>
              </a:spcBef>
            </a:pPr>
            <a:r>
              <a:rPr lang="en-US" sz="1800" dirty="0" smtClean="0"/>
              <a:t>Stack – compiler controls</a:t>
            </a:r>
          </a:p>
          <a:p>
            <a:pPr lvl="2">
              <a:spcBef>
                <a:spcPts val="600"/>
              </a:spcBef>
            </a:pPr>
            <a:r>
              <a:rPr lang="en-US" sz="1800" dirty="0" smtClean="0"/>
              <a:t>E.g.,</a:t>
            </a:r>
            <a:endParaRPr lang="en-US" sz="1800" dirty="0"/>
          </a:p>
          <a:p>
            <a:pPr marL="125730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rgbClr val="FF0000"/>
                </a:solidFill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main() {</a:t>
            </a:r>
          </a:p>
          <a:p>
            <a:pPr marL="1714500" lvl="4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rgbClr val="FF0000"/>
                </a:solidFill>
              </a:rPr>
              <a:t>func</a:t>
            </a:r>
            <a:r>
              <a:rPr lang="en-US" sz="1600" b="1" dirty="0" smtClean="0">
                <a:solidFill>
                  <a:srgbClr val="FF0000"/>
                </a:solidFill>
              </a:rPr>
              <a:t>(3);</a:t>
            </a:r>
            <a:endParaRPr lang="en-US" sz="1600" b="1" dirty="0">
              <a:solidFill>
                <a:srgbClr val="FF0000"/>
              </a:solidFill>
            </a:endParaRPr>
          </a:p>
          <a:p>
            <a:pPr marL="1714500" lvl="4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FF0000"/>
                </a:solidFill>
              </a:rPr>
              <a:t>cout</a:t>
            </a:r>
            <a:r>
              <a:rPr lang="en-US" sz="1600" dirty="0">
                <a:solidFill>
                  <a:srgbClr val="FF0000"/>
                </a:solidFill>
              </a:rPr>
              <a:t> &lt;&lt; k &lt;&lt; </a:t>
            </a:r>
            <a:r>
              <a:rPr lang="en-US" sz="1600" dirty="0" err="1">
                <a:solidFill>
                  <a:srgbClr val="FF0000"/>
                </a:solidFill>
              </a:rPr>
              <a:t>endl</a:t>
            </a:r>
            <a:r>
              <a:rPr lang="en-US" sz="1600" dirty="0" smtClean="0">
                <a:solidFill>
                  <a:srgbClr val="FF0000"/>
                </a:solidFill>
              </a:rPr>
              <a:t>;  </a:t>
            </a:r>
            <a:r>
              <a:rPr lang="en-US" sz="1600" b="1" dirty="0" smtClean="0">
                <a:solidFill>
                  <a:srgbClr val="FF0000"/>
                </a:solidFill>
              </a:rPr>
              <a:t>//what is printed here?  Why?</a:t>
            </a:r>
            <a:endParaRPr lang="en-US" sz="1600" b="1" dirty="0">
              <a:solidFill>
                <a:srgbClr val="FF0000"/>
              </a:solidFill>
            </a:endParaRPr>
          </a:p>
          <a:p>
            <a:pPr marL="1714500" lvl="4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0000"/>
                </a:solidFill>
              </a:rPr>
              <a:t>return 0;</a:t>
            </a:r>
          </a:p>
          <a:p>
            <a:pPr marL="125730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}</a:t>
            </a:r>
          </a:p>
          <a:p>
            <a:pPr marL="1257300" lvl="3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marL="125730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0000"/>
                </a:solidFill>
              </a:rPr>
              <a:t>void </a:t>
            </a:r>
            <a:r>
              <a:rPr lang="en-US" sz="1600" b="1" dirty="0" err="1" smtClean="0">
                <a:solidFill>
                  <a:srgbClr val="FF0000"/>
                </a:solidFill>
              </a:rPr>
              <a:t>func</a:t>
            </a:r>
            <a:r>
              <a:rPr lang="en-US" sz="1600" b="1" dirty="0" smtClean="0">
                <a:solidFill>
                  <a:srgbClr val="FF0000"/>
                </a:solidFill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x) {</a:t>
            </a:r>
          </a:p>
          <a:p>
            <a:pPr marL="1714500" lvl="4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rgbClr val="FF0000"/>
                </a:solidFill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k = pow(</a:t>
            </a:r>
            <a:r>
              <a:rPr lang="en-US" sz="1600" b="1" dirty="0" err="1">
                <a:solidFill>
                  <a:srgbClr val="FF0000"/>
                </a:solidFill>
              </a:rPr>
              <a:t>k,x</a:t>
            </a:r>
            <a:r>
              <a:rPr lang="en-US" sz="1600" b="1" dirty="0">
                <a:solidFill>
                  <a:srgbClr val="FF0000"/>
                </a:solidFill>
              </a:rPr>
              <a:t>);</a:t>
            </a:r>
          </a:p>
          <a:p>
            <a:pPr marL="1714500" lvl="4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0000"/>
                </a:solidFill>
              </a:rPr>
              <a:t>return</a:t>
            </a:r>
            <a:r>
              <a:rPr lang="en-US" sz="1600" b="1" dirty="0" smtClean="0">
                <a:solidFill>
                  <a:srgbClr val="FF0000"/>
                </a:solidFill>
              </a:rPr>
              <a:t>;</a:t>
            </a:r>
          </a:p>
          <a:p>
            <a:pPr marL="125730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0000"/>
                </a:solidFill>
              </a:rPr>
              <a:t>}</a:t>
            </a:r>
          </a:p>
          <a:p>
            <a:pPr lvl="2">
              <a:spcBef>
                <a:spcPts val="600"/>
              </a:spcBef>
            </a:pPr>
            <a:r>
              <a:rPr lang="en-US" sz="1800" dirty="0" smtClean="0"/>
              <a:t>Heap (this is new to </a:t>
            </a:r>
            <a:r>
              <a:rPr lang="en-US" sz="1800" dirty="0" err="1" smtClean="0"/>
              <a:t>c++</a:t>
            </a:r>
            <a:r>
              <a:rPr lang="en-US" sz="1800" dirty="0" smtClean="0"/>
              <a:t>): </a:t>
            </a:r>
            <a:r>
              <a:rPr lang="en-US" sz="1800" b="1" dirty="0" smtClean="0"/>
              <a:t>We control!!</a:t>
            </a:r>
          </a:p>
          <a:p>
            <a:pPr lvl="3">
              <a:spcBef>
                <a:spcPts val="600"/>
              </a:spcBef>
            </a:pPr>
            <a:r>
              <a:rPr lang="en-US" sz="1600" i="1" dirty="0" smtClean="0"/>
              <a:t>We purposely and explicitly put things in the heap part of memory.  </a:t>
            </a:r>
          </a:p>
          <a:p>
            <a:pPr lvl="4">
              <a:spcBef>
                <a:spcPts val="600"/>
              </a:spcBef>
            </a:pPr>
            <a:r>
              <a:rPr lang="en-US" sz="1600" i="1" dirty="0" smtClean="0"/>
              <a:t>We need the address of where we put it in the heap!</a:t>
            </a:r>
          </a:p>
          <a:p>
            <a:pPr lvl="3">
              <a:spcBef>
                <a:spcPts val="600"/>
              </a:spcBef>
            </a:pPr>
            <a:r>
              <a:rPr lang="en-US" sz="1600" i="1" dirty="0" smtClean="0"/>
              <a:t>They continue to exist in that heap part of memory until we explicitly get rid of them</a:t>
            </a:r>
            <a:endParaRPr lang="en-US" sz="16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88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15" y="0"/>
            <a:ext cx="8905702" cy="10193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 (puts things on the heap)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15" y="781878"/>
            <a:ext cx="9657850" cy="6076121"/>
          </a:xfrm>
        </p:spPr>
        <p:txBody>
          <a:bodyPr>
            <a:norm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new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;  // sets aside memory on the heap for an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(but no variable points to </a:t>
            </a:r>
            <a:r>
              <a:rPr lang="en-US" dirty="0" smtClean="0">
                <a:solidFill>
                  <a:srgbClr val="FF0000"/>
                </a:solidFill>
              </a:rPr>
              <a:t>it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 // this is useless on its own!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_____________________________________________________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*x;  // just sets aside space for an address that will hold an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– just the space for the address!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x = new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;  // now x points to (holds the address of) an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 in memory (on the heap)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*x = 34;  // now the x points to 34; meaning that at the address x holds, there’s a 34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NOTE: you can combine into one step: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*x = new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What if there’s not enough space on the heap?</a:t>
            </a:r>
          </a:p>
          <a:p>
            <a:pPr marL="400050" lvl="1" indent="0">
              <a:spcBef>
                <a:spcPts val="1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*x;</a:t>
            </a:r>
            <a:endParaRPr lang="en-US" dirty="0">
              <a:solidFill>
                <a:srgbClr val="FF0000"/>
              </a:solidFill>
            </a:endParaRPr>
          </a:p>
          <a:p>
            <a:pPr marL="400050" lvl="1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if( </a:t>
            </a:r>
            <a:r>
              <a:rPr lang="en-US" dirty="0" smtClean="0">
                <a:solidFill>
                  <a:srgbClr val="FF0000"/>
                </a:solidFill>
              </a:rPr>
              <a:t>!(x  </a:t>
            </a:r>
            <a:r>
              <a:rPr lang="en-US" dirty="0">
                <a:solidFill>
                  <a:srgbClr val="FF0000"/>
                </a:solidFill>
              </a:rPr>
              <a:t>= new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))   {</a:t>
            </a:r>
            <a:endParaRPr lang="en-US" dirty="0">
              <a:solidFill>
                <a:srgbClr val="FF0000"/>
              </a:solidFill>
            </a:endParaRPr>
          </a:p>
          <a:p>
            <a:pPr marL="400050" lvl="1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&lt;&lt; "Error: out of memory." &lt;&lt;</a:t>
            </a:r>
            <a:r>
              <a:rPr lang="en-US" dirty="0" err="1" smtClean="0">
                <a:solidFill>
                  <a:srgbClr val="FF0000"/>
                </a:solidFill>
              </a:rPr>
              <a:t>endl</a:t>
            </a:r>
            <a:r>
              <a:rPr lang="en-US" dirty="0" smtClean="0">
                <a:solidFill>
                  <a:srgbClr val="FF0000"/>
                </a:solidFill>
              </a:rPr>
              <a:t>;   // checking to see if there’s space on the heap</a:t>
            </a:r>
          </a:p>
          <a:p>
            <a:pPr marL="400050" lvl="1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exit(1);</a:t>
            </a:r>
            <a:endParaRPr lang="en-US" dirty="0">
              <a:solidFill>
                <a:srgbClr val="FF0000"/>
              </a:solidFill>
            </a:endParaRPr>
          </a:p>
          <a:p>
            <a:pPr marL="400050" lvl="1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} //if</a:t>
            </a:r>
          </a:p>
          <a:p>
            <a:pPr marL="400050" lvl="1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else  {</a:t>
            </a:r>
          </a:p>
          <a:p>
            <a:pPr marL="857250" lvl="2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*x = 2;</a:t>
            </a:r>
          </a:p>
          <a:p>
            <a:pPr marL="400050" lvl="1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} //else</a:t>
            </a:r>
          </a:p>
          <a:p>
            <a:pPr marL="400050" lvl="1" indent="0">
              <a:spcBef>
                <a:spcPts val="10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288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(takes things off the heap)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3280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And when you’re done with it</a:t>
            </a:r>
            <a:r>
              <a:rPr lang="en-US" dirty="0" smtClean="0"/>
              <a:t>… you want to remove it from the heap</a:t>
            </a:r>
          </a:p>
          <a:p>
            <a:pPr marL="0" indent="0">
              <a:buNone/>
            </a:pPr>
            <a:r>
              <a:rPr lang="en-US" dirty="0" smtClean="0"/>
              <a:t>Delete: frees up the space on the heap:</a:t>
            </a:r>
            <a:endParaRPr lang="en-US" dirty="0"/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*x;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if( !(x  = new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))   {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 &lt;&lt; "Error: out of memory." &lt;&lt;</a:t>
            </a:r>
            <a:r>
              <a:rPr lang="en-US" dirty="0" err="1">
                <a:solidFill>
                  <a:srgbClr val="FF0000"/>
                </a:solidFill>
              </a:rPr>
              <a:t>endl</a:t>
            </a:r>
            <a:r>
              <a:rPr lang="en-US" dirty="0">
                <a:solidFill>
                  <a:srgbClr val="FF0000"/>
                </a:solidFill>
              </a:rPr>
              <a:t>;   // checking to see if there’s space on the heap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	exit(1);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} //if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else  {</a:t>
            </a:r>
          </a:p>
          <a:p>
            <a:pPr marL="857250" lvl="2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*x = 2;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} //else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b="1" dirty="0">
                <a:solidFill>
                  <a:srgbClr val="FF0000"/>
                </a:solidFill>
              </a:rPr>
              <a:t>delete x;  //deallocates the space in memory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400050" lvl="1" indent="0">
              <a:spcBef>
                <a:spcPts val="300"/>
              </a:spcBef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48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9550"/>
            <a:ext cx="8596668" cy="685800"/>
          </a:xfrm>
        </p:spPr>
        <p:txBody>
          <a:bodyPr/>
          <a:lstStyle/>
          <a:p>
            <a:r>
              <a:rPr lang="en-US" dirty="0" smtClean="0"/>
              <a:t>What about arrays?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95351"/>
            <a:ext cx="9844616" cy="5146012"/>
          </a:xfrm>
        </p:spPr>
        <p:txBody>
          <a:bodyPr>
            <a:normAutofit lnSpcReduction="10000"/>
          </a:bodyPr>
          <a:lstStyle/>
          <a:p>
            <a:pPr marL="400050" lvl="1" indent="0">
              <a:spcBef>
                <a:spcPts val="300"/>
              </a:spcBef>
              <a:buNone/>
            </a:pPr>
            <a:r>
              <a:rPr lang="en-US" sz="1800" dirty="0" err="1" smtClean="0">
                <a:solidFill>
                  <a:srgbClr val="FF0000"/>
                </a:solidFill>
              </a:rPr>
              <a:t>int</a:t>
            </a:r>
            <a:r>
              <a:rPr lang="en-US" sz="1800" dirty="0" smtClean="0">
                <a:solidFill>
                  <a:srgbClr val="FF0000"/>
                </a:solidFill>
              </a:rPr>
              <a:t> *x  </a:t>
            </a:r>
            <a:r>
              <a:rPr lang="en-US" sz="1800" dirty="0">
                <a:solidFill>
                  <a:srgbClr val="FF0000"/>
                </a:solidFill>
              </a:rPr>
              <a:t>= NULL;   // Pointer initialized with </a:t>
            </a:r>
            <a:r>
              <a:rPr lang="en-US" sz="1800" dirty="0" smtClean="0">
                <a:solidFill>
                  <a:srgbClr val="FF0000"/>
                </a:solidFill>
              </a:rPr>
              <a:t>null (default is undefined)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sz="1800" dirty="0" err="1" smtClean="0">
                <a:solidFill>
                  <a:srgbClr val="FF0000"/>
                </a:solidFill>
              </a:rPr>
              <a:t>cout</a:t>
            </a:r>
            <a:r>
              <a:rPr lang="en-US" sz="1800" dirty="0" smtClean="0">
                <a:solidFill>
                  <a:srgbClr val="FF0000"/>
                </a:solidFill>
              </a:rPr>
              <a:t> &lt;&lt; “Enter the number of numbers you want” &lt;&lt; </a:t>
            </a:r>
            <a:r>
              <a:rPr lang="en-US" sz="1800" dirty="0" err="1" smtClean="0">
                <a:solidFill>
                  <a:srgbClr val="FF0000"/>
                </a:solidFill>
              </a:rPr>
              <a:t>endl</a:t>
            </a:r>
            <a:r>
              <a:rPr lang="en-US" sz="1800" dirty="0" smtClean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sz="1800" dirty="0" err="1" smtClean="0">
                <a:solidFill>
                  <a:srgbClr val="FF0000"/>
                </a:solidFill>
              </a:rPr>
              <a:t>int</a:t>
            </a:r>
            <a:r>
              <a:rPr lang="en-US" sz="1800" dirty="0" smtClean="0">
                <a:solidFill>
                  <a:srgbClr val="FF0000"/>
                </a:solidFill>
              </a:rPr>
              <a:t> y;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sz="1800" dirty="0" err="1" smtClean="0">
                <a:solidFill>
                  <a:srgbClr val="FF0000"/>
                </a:solidFill>
              </a:rPr>
              <a:t>cin</a:t>
            </a:r>
            <a:r>
              <a:rPr lang="en-US" sz="1800" dirty="0" smtClean="0">
                <a:solidFill>
                  <a:srgbClr val="FF0000"/>
                </a:solidFill>
              </a:rPr>
              <a:t> &gt;&gt; y;</a:t>
            </a:r>
            <a:endParaRPr lang="en-US" sz="1800" dirty="0">
              <a:solidFill>
                <a:srgbClr val="FF0000"/>
              </a:solidFill>
            </a:endParaRPr>
          </a:p>
          <a:p>
            <a:pPr marL="400050" lvl="1" indent="0">
              <a:spcBef>
                <a:spcPts val="30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x  </a:t>
            </a:r>
            <a:r>
              <a:rPr lang="en-US" sz="1800" dirty="0">
                <a:solidFill>
                  <a:srgbClr val="FF0000"/>
                </a:solidFill>
              </a:rPr>
              <a:t>= new </a:t>
            </a:r>
            <a:r>
              <a:rPr lang="en-US" sz="1800" dirty="0" err="1" smtClean="0">
                <a:solidFill>
                  <a:srgbClr val="FF0000"/>
                </a:solidFill>
              </a:rPr>
              <a:t>int</a:t>
            </a:r>
            <a:r>
              <a:rPr lang="en-US" sz="1800" dirty="0" smtClean="0">
                <a:solidFill>
                  <a:srgbClr val="FF0000"/>
                </a:solidFill>
              </a:rPr>
              <a:t>[y]; </a:t>
            </a:r>
            <a:r>
              <a:rPr lang="en-US" sz="1800" dirty="0">
                <a:solidFill>
                  <a:srgbClr val="FF0000"/>
                </a:solidFill>
              </a:rPr>
              <a:t>// Request memory </a:t>
            </a:r>
            <a:r>
              <a:rPr lang="en-US" sz="1800" dirty="0" smtClean="0">
                <a:solidFill>
                  <a:srgbClr val="FF0000"/>
                </a:solidFill>
              </a:rPr>
              <a:t>on heap for space for y </a:t>
            </a:r>
            <a:r>
              <a:rPr lang="en-US" sz="1800" dirty="0" err="1" smtClean="0">
                <a:solidFill>
                  <a:srgbClr val="FF0000"/>
                </a:solidFill>
              </a:rPr>
              <a:t>ints</a:t>
            </a:r>
            <a:r>
              <a:rPr lang="en-US" sz="1800" dirty="0" smtClean="0">
                <a:solidFill>
                  <a:srgbClr val="FF0000"/>
                </a:solidFill>
              </a:rPr>
              <a:t> (sequentially)</a:t>
            </a:r>
          </a:p>
          <a:p>
            <a:pPr marL="400050" lvl="1" indent="0">
              <a:spcBef>
                <a:spcPts val="300"/>
              </a:spcBef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 marL="400050" lvl="1" indent="0">
              <a:spcBef>
                <a:spcPts val="30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for (</a:t>
            </a:r>
            <a:r>
              <a:rPr lang="en-US" sz="1800" dirty="0" err="1" smtClean="0">
                <a:solidFill>
                  <a:srgbClr val="FF0000"/>
                </a:solidFill>
              </a:rPr>
              <a:t>int</a:t>
            </a:r>
            <a:r>
              <a:rPr lang="en-US" sz="1800" dirty="0" smtClean="0">
                <a:solidFill>
                  <a:srgbClr val="FF0000"/>
                </a:solidFill>
              </a:rPr>
              <a:t> k = 0; k &lt; y; k++) {</a:t>
            </a:r>
          </a:p>
          <a:p>
            <a:pPr marL="857250" lvl="2" indent="0">
              <a:spcBef>
                <a:spcPts val="30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x[k] = k;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} //for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And now to free an array?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delete [] x;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	//delete x;  - why not?  It compiles…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66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6958"/>
            <a:ext cx="8596668" cy="659219"/>
          </a:xfrm>
        </p:spPr>
        <p:txBody>
          <a:bodyPr/>
          <a:lstStyle/>
          <a:p>
            <a:r>
              <a:rPr lang="en-US" dirty="0" smtClean="0"/>
              <a:t>Returning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776177"/>
            <a:ext cx="9612179" cy="5975497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createArray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size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*a; 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holds an address that points to an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(or the first in a list of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ints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createArray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0; x &lt; 4; x++)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a[x] &lt;&lt;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//for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0;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}//main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createArray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size)   // what is returned???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*r = new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[size];  //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his array had to be put on the heap.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r[0] = 3;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r[1]= 2;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r[2] = 4;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r[3] = 1;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r;  // or return &amp;r[0];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//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createArray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2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1459"/>
          </a:xfrm>
        </p:spPr>
        <p:txBody>
          <a:bodyPr/>
          <a:lstStyle/>
          <a:p>
            <a:r>
              <a:rPr lang="en-US" dirty="0" smtClean="0"/>
              <a:t>Stack vs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148" y="1381058"/>
            <a:ext cx="4826764" cy="4660303"/>
          </a:xfrm>
          <a:solidFill>
            <a:schemeClr val="bg2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Stack  (Memory)</a:t>
            </a:r>
          </a:p>
          <a:p>
            <a:r>
              <a:rPr lang="en-US" dirty="0" smtClean="0"/>
              <a:t>Temporary memory storage for variables associated with each function</a:t>
            </a:r>
          </a:p>
          <a:p>
            <a:r>
              <a:rPr lang="en-US" dirty="0" smtClean="0"/>
              <a:t>When a function is called – its variables are pushed onto the top of the stack</a:t>
            </a:r>
          </a:p>
          <a:p>
            <a:r>
              <a:rPr lang="en-US" dirty="0" smtClean="0"/>
              <a:t>When the function ends – all of its variables are popped from the top of the stack</a:t>
            </a:r>
          </a:p>
          <a:p>
            <a:r>
              <a:rPr lang="en-US" dirty="0" smtClean="0"/>
              <a:t>Stack grows and shrinks as function variables are pushed and popped</a:t>
            </a:r>
          </a:p>
          <a:p>
            <a:r>
              <a:rPr lang="en-US" dirty="0" smtClean="0"/>
              <a:t>No need (or ability) to manage memory</a:t>
            </a:r>
          </a:p>
          <a:p>
            <a:r>
              <a:rPr lang="en-US" dirty="0" smtClean="0"/>
              <a:t>Stack has size limits</a:t>
            </a:r>
          </a:p>
          <a:p>
            <a:r>
              <a:rPr lang="en-US" dirty="0" smtClean="0"/>
              <a:t>Stack variables only exist while the function created is pushed on the stack</a:t>
            </a:r>
          </a:p>
          <a:p>
            <a:r>
              <a:rPr lang="en-US" dirty="0" smtClean="0"/>
              <a:t>Nice and fast </a:t>
            </a:r>
            <a:r>
              <a:rPr lang="en-US" smtClean="0"/>
              <a:t>(we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51006" y="1381059"/>
            <a:ext cx="5650821" cy="466030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Heap (memory in a different location)</a:t>
            </a:r>
          </a:p>
          <a:p>
            <a:r>
              <a:rPr lang="en-US" dirty="0" smtClean="0"/>
              <a:t>not managed automatically</a:t>
            </a:r>
          </a:p>
          <a:p>
            <a:r>
              <a:rPr lang="en-US" dirty="0" smtClean="0"/>
              <a:t>Larger than the stack</a:t>
            </a:r>
          </a:p>
          <a:p>
            <a:r>
              <a:rPr lang="en-US" dirty="0" smtClean="0"/>
              <a:t>Variables in heap can be accessed globally (if we keep track of their address on the heap)</a:t>
            </a:r>
          </a:p>
          <a:p>
            <a:r>
              <a:rPr lang="en-US" dirty="0" smtClean="0"/>
              <a:t>Slower to access </a:t>
            </a:r>
          </a:p>
          <a:p>
            <a:r>
              <a:rPr lang="en-US" dirty="0" smtClean="0"/>
              <a:t>Less efficient than the stack</a:t>
            </a:r>
          </a:p>
          <a:p>
            <a:r>
              <a:rPr lang="en-US" dirty="0" smtClean="0"/>
              <a:t>Manually allocate space for variables on the heap and then free them when their use is done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35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798917"/>
          </a:xfrm>
        </p:spPr>
        <p:txBody>
          <a:bodyPr/>
          <a:lstStyle/>
          <a:p>
            <a:r>
              <a:rPr lang="en-US" dirty="0" smtClean="0"/>
              <a:t>What does this give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682" y="715617"/>
            <a:ext cx="8382320" cy="606571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main(){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*ar2 = func1(4);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&lt;&lt; ar2 &lt;&lt; </a:t>
            </a:r>
            <a:r>
              <a:rPr lang="en-US" b="1" dirty="0" err="1">
                <a:solidFill>
                  <a:srgbClr val="FF0000"/>
                </a:solidFill>
              </a:rPr>
              <a:t>endl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0000"/>
                </a:solidFill>
              </a:rPr>
              <a:t>	for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k = 0; k &lt; 4; k++)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&lt;&lt; ar2[k] &lt;&lt; ", 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	}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&lt;&lt; </a:t>
            </a:r>
            <a:r>
              <a:rPr lang="en-US" b="1" dirty="0" err="1">
                <a:solidFill>
                  <a:srgbClr val="FF0000"/>
                </a:solidFill>
              </a:rPr>
              <a:t>endl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0000"/>
                </a:solidFill>
              </a:rPr>
              <a:t>	return </a:t>
            </a:r>
            <a:r>
              <a:rPr lang="en-US" b="1" dirty="0">
                <a:solidFill>
                  <a:srgbClr val="FF0000"/>
                </a:solidFill>
              </a:rPr>
              <a:t>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*func1(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x) {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arr</a:t>
            </a:r>
            <a:r>
              <a:rPr lang="en-US" b="1" dirty="0">
                <a:solidFill>
                  <a:srgbClr val="FF0000"/>
                </a:solidFill>
              </a:rPr>
              <a:t>[x</a:t>
            </a:r>
            <a:r>
              <a:rPr lang="en-US" b="1" dirty="0" smtClean="0">
                <a:solidFill>
                  <a:srgbClr val="FF0000"/>
                </a:solidFill>
              </a:rPr>
              <a:t>];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n-NO" b="1" dirty="0" smtClean="0">
                <a:solidFill>
                  <a:srgbClr val="FF0000"/>
                </a:solidFill>
              </a:rPr>
              <a:t>for </a:t>
            </a:r>
            <a:r>
              <a:rPr lang="nn-NO" b="1" dirty="0">
                <a:solidFill>
                  <a:srgbClr val="FF0000"/>
                </a:solidFill>
              </a:rPr>
              <a:t>(int i = 0; i&lt;x; i++)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arr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 = </a:t>
            </a:r>
            <a:r>
              <a:rPr lang="en-US" b="1" dirty="0">
                <a:solidFill>
                  <a:srgbClr val="FF0000"/>
                </a:solidFill>
              </a:rPr>
              <a:t>pow(i,2</a:t>
            </a:r>
            <a:r>
              <a:rPr lang="en-US" b="1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return </a:t>
            </a:r>
            <a:r>
              <a:rPr lang="en-US" b="1" dirty="0" err="1">
                <a:solidFill>
                  <a:srgbClr val="FF0000"/>
                </a:solidFill>
              </a:rPr>
              <a:t>arr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57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775" y="66859"/>
            <a:ext cx="8596668" cy="658761"/>
          </a:xfrm>
        </p:spPr>
        <p:txBody>
          <a:bodyPr/>
          <a:lstStyle/>
          <a:p>
            <a:r>
              <a:rPr lang="en-US" dirty="0" smtClean="0"/>
              <a:t>Try: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775" y="796414"/>
            <a:ext cx="7191314" cy="599428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#include &lt;</a:t>
            </a:r>
            <a:r>
              <a:rPr lang="en-US" dirty="0" err="1">
                <a:solidFill>
                  <a:srgbClr val="FF0000"/>
                </a:solidFill>
              </a:rPr>
              <a:t>iostream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#include &lt;</a:t>
            </a:r>
            <a:r>
              <a:rPr lang="en-US" dirty="0" err="1">
                <a:solidFill>
                  <a:srgbClr val="FF0000"/>
                </a:solidFill>
              </a:rPr>
              <a:t>stdlib.h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using </a:t>
            </a:r>
            <a:r>
              <a:rPr lang="en-US" dirty="0">
                <a:solidFill>
                  <a:srgbClr val="FF0000"/>
                </a:solidFill>
              </a:rPr>
              <a:t>namespace </a:t>
            </a:r>
            <a:r>
              <a:rPr lang="en-US" dirty="0" err="1">
                <a:solidFill>
                  <a:srgbClr val="FF0000"/>
                </a:solidFill>
              </a:rPr>
              <a:t>std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v-S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sv-S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arrfunc1(int arr</a:t>
            </a:r>
            <a:r>
              <a:rPr lang="sv-S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[], </a:t>
            </a:r>
            <a:r>
              <a:rPr lang="sv-S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&amp;num);</a:t>
            </a:r>
            <a:endParaRPr lang="sv-S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main</a:t>
            </a:r>
            <a:r>
              <a:rPr lang="en-US" dirty="0" smtClean="0">
                <a:solidFill>
                  <a:srgbClr val="FF0000"/>
                </a:solidFill>
              </a:rPr>
              <a:t>(){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en-US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int</a:t>
            </a:r>
            <a:r>
              <a:rPr lang="en-US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  <a:r>
              <a:rPr lang="en-US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[] ={12,2,3,18,20,4,7,22,3</a:t>
            </a:r>
            <a:r>
              <a:rPr lang="en-US" sz="16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};</a:t>
            </a:r>
            <a:endParaRPr lang="en-US" sz="1600" dirty="0" smtClean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spc="-1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       </a:t>
            </a:r>
            <a:r>
              <a:rPr lang="en-US" sz="1400" spc="-1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</a:t>
            </a:r>
            <a:r>
              <a:rPr lang="en-US" sz="14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//indices: </a:t>
            </a:r>
            <a:r>
              <a:rPr lang="en-US" sz="1400" spc="-7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0   </a:t>
            </a:r>
            <a:r>
              <a:rPr lang="en-US" sz="1400" spc="-7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  </a:t>
            </a:r>
            <a:r>
              <a:rPr lang="en-US" sz="1400" spc="-7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2    3   </a:t>
            </a:r>
            <a:r>
              <a:rPr lang="en-US" sz="1400" spc="-7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</a:t>
            </a:r>
            <a:r>
              <a:rPr lang="en-US" sz="1400" spc="-7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     </a:t>
            </a:r>
            <a:r>
              <a:rPr lang="en-US" sz="1400" spc="-7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5     </a:t>
            </a:r>
            <a:r>
              <a:rPr lang="en-US" sz="1400" spc="-7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6  </a:t>
            </a:r>
            <a:r>
              <a:rPr lang="en-US" sz="1400" spc="-7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7   </a:t>
            </a:r>
            <a:r>
              <a:rPr lang="en-US" sz="1400" spc="-7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8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tot = 0;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	arrfunc1(&amp;a[3],tot);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&lt;&lt; 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 &lt;&lt; </a:t>
            </a:r>
            <a:r>
              <a:rPr lang="en-US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smtClean="0">
                <a:solidFill>
                  <a:srgbClr val="FF0000"/>
                </a:solidFill>
              </a:rPr>
              <a:t>	return </a:t>
            </a:r>
            <a:r>
              <a:rPr lang="en-US" dirty="0">
                <a:solidFill>
                  <a:srgbClr val="FF0000"/>
                </a:solidFill>
              </a:rPr>
              <a:t>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37113" y="559455"/>
            <a:ext cx="5102198" cy="614769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 smtClean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</a:t>
            </a: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arrfunc1(</a:t>
            </a:r>
            <a:r>
              <a:rPr lang="en-US" dirty="0" err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*</a:t>
            </a:r>
            <a:r>
              <a:rPr lang="en-US" dirty="0" err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arrx</a:t>
            </a: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&amp;</a:t>
            </a:r>
            <a:r>
              <a:rPr lang="en-US" dirty="0" err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num</a:t>
            </a: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{</a:t>
            </a:r>
            <a:endParaRPr lang="en-US" dirty="0" smtClean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n-NO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for(int i = 0; i&lt; 3; i++)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num</a:t>
            </a: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+= </a:t>
            </a:r>
            <a:r>
              <a:rPr lang="en-US" dirty="0" err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arrx</a:t>
            </a: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dirty="0" err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];</a:t>
            </a:r>
            <a:endParaRPr lang="en-US" dirty="0" smtClean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  <a:endParaRPr lang="en-US" dirty="0" smtClean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310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21" y="99358"/>
            <a:ext cx="8596668" cy="658761"/>
          </a:xfrm>
        </p:spPr>
        <p:txBody>
          <a:bodyPr/>
          <a:lstStyle/>
          <a:p>
            <a:r>
              <a:rPr lang="en-US" dirty="0" smtClean="0"/>
              <a:t>Challenge!!: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1" y="798739"/>
            <a:ext cx="7053767" cy="605926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#include &lt;</a:t>
            </a:r>
            <a:r>
              <a:rPr lang="en-US" dirty="0" err="1">
                <a:solidFill>
                  <a:srgbClr val="FF0000"/>
                </a:solidFill>
              </a:rPr>
              <a:t>iostream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#include &lt;</a:t>
            </a:r>
            <a:r>
              <a:rPr lang="en-US" dirty="0" err="1">
                <a:solidFill>
                  <a:srgbClr val="FF0000"/>
                </a:solidFill>
              </a:rPr>
              <a:t>stdlib.h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#include &lt;</a:t>
            </a:r>
            <a:r>
              <a:rPr lang="en-US" dirty="0" err="1">
                <a:solidFill>
                  <a:srgbClr val="FF0000"/>
                </a:solidFill>
              </a:rPr>
              <a:t>string.h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using namespace </a:t>
            </a:r>
            <a:r>
              <a:rPr lang="en-US" dirty="0" err="1">
                <a:solidFill>
                  <a:srgbClr val="FF0000"/>
                </a:solidFill>
              </a:rPr>
              <a:t>std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v-S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arrfunc1(char arr[], char arr2[]);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 *arrfunc2(char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[],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main</a:t>
            </a:r>
            <a:r>
              <a:rPr lang="en-US" dirty="0" smtClean="0">
                <a:solidFill>
                  <a:srgbClr val="FF0000"/>
                </a:solidFill>
              </a:rPr>
              <a:t>(){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US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 </a:t>
            </a:r>
            <a:r>
              <a:rPr lang="en-US" sz="2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 ] </a:t>
            </a:r>
            <a:r>
              <a:rPr lang="en-US" sz="2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>
                <a:solidFill>
                  <a:srgbClr val="FF0000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Calibri" panose="020F0502020204030204" pitchFamily="34" charset="0"/>
              </a:rPr>
              <a:t>{'k</a:t>
            </a:r>
            <a:r>
              <a:rPr lang="en-US" sz="2100" dirty="0" smtClean="0">
                <a:solidFill>
                  <a:srgbClr val="FF0000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Calibri" panose="020F0502020204030204" pitchFamily="34" charset="0"/>
              </a:rPr>
              <a:t>','a</a:t>
            </a:r>
            <a:r>
              <a:rPr lang="en-US" sz="2100" dirty="0" smtClean="0">
                <a:solidFill>
                  <a:srgbClr val="FF0000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Calibri" panose="020F0502020204030204" pitchFamily="34" charset="0"/>
              </a:rPr>
              <a:t>',</a:t>
            </a:r>
            <a:r>
              <a:rPr lang="en-US" sz="2100" dirty="0">
                <a:solidFill>
                  <a:srgbClr val="FF0000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Calibri" panose="020F0502020204030204" pitchFamily="34" charset="0"/>
              </a:rPr>
              <a:t>'p</a:t>
            </a:r>
            <a:r>
              <a:rPr lang="en-US" sz="2100" dirty="0" smtClean="0">
                <a:solidFill>
                  <a:srgbClr val="FF0000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Calibri" panose="020F0502020204030204" pitchFamily="34" charset="0"/>
              </a:rPr>
              <a:t>','f','l','o','m</a:t>
            </a:r>
            <a:r>
              <a:rPr lang="en-US" sz="2100" dirty="0" smtClean="0">
                <a:solidFill>
                  <a:srgbClr val="FF0000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Calibri" panose="020F0502020204030204" pitchFamily="34" charset="0"/>
              </a:rPr>
              <a:t>',</a:t>
            </a:r>
            <a:r>
              <a:rPr lang="en-US" sz="2100" dirty="0">
                <a:solidFill>
                  <a:srgbClr val="FF0000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Calibri" panose="020F0502020204030204" pitchFamily="34" charset="0"/>
              </a:rPr>
              <a:t>'a</a:t>
            </a:r>
            <a:r>
              <a:rPr lang="en-US" sz="2100" dirty="0" smtClean="0">
                <a:solidFill>
                  <a:srgbClr val="FF0000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Calibri" panose="020F0502020204030204" pitchFamily="34" charset="0"/>
              </a:rPr>
              <a:t>','c','r','e','n','h</a:t>
            </a:r>
            <a:r>
              <a:rPr lang="en-US" sz="2100" dirty="0" smtClean="0">
                <a:solidFill>
                  <a:srgbClr val="FF0000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Calibri" panose="020F0502020204030204" pitchFamily="34" charset="0"/>
              </a:rPr>
              <a:t>','p</a:t>
            </a:r>
            <a:r>
              <a:rPr lang="en-US" sz="2100" dirty="0">
                <a:solidFill>
                  <a:srgbClr val="FF0000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Calibri" panose="020F0502020204030204" pitchFamily="34" charset="0"/>
              </a:rPr>
              <a:t>','s</a:t>
            </a:r>
            <a:r>
              <a:rPr lang="en-US" sz="2100" dirty="0" smtClean="0">
                <a:solidFill>
                  <a:srgbClr val="FF0000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Calibri" panose="020F0502020204030204" pitchFamily="34" charset="0"/>
              </a:rPr>
              <a:t>','c','e','!'};</a:t>
            </a:r>
            <a:endParaRPr lang="en-US" sz="2100" dirty="0" smtClean="0">
              <a:solidFill>
                <a:srgbClr val="FF0000"/>
              </a:solidFill>
              <a:latin typeface="Calibri" panose="020F0502020204030204" pitchFamily="34" charset="0"/>
              <a:ea typeface="Arial Unicode MS" panose="020B0604020202020204" pitchFamily="34" charset="-128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spc="-100" dirty="0" smtClean="0">
                <a:solidFill>
                  <a:srgbClr val="FF0000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Calibri" panose="020F0502020204030204" pitchFamily="34" charset="0"/>
              </a:rPr>
              <a:t>                            </a:t>
            </a:r>
            <a:r>
              <a:rPr lang="en-US" sz="1400" dirty="0" smtClean="0">
                <a:solidFill>
                  <a:srgbClr val="FF0000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Calibri" panose="020F0502020204030204" pitchFamily="34" charset="0"/>
              </a:rPr>
              <a:t>//</a:t>
            </a:r>
            <a:r>
              <a:rPr lang="en-US" sz="1400" dirty="0" smtClean="0">
                <a:solidFill>
                  <a:srgbClr val="FF0000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Calibri" panose="020F0502020204030204" pitchFamily="34" charset="0"/>
              </a:rPr>
              <a:t>indices: </a:t>
            </a:r>
            <a:r>
              <a:rPr lang="en-US" sz="1400" dirty="0" smtClean="0">
                <a:solidFill>
                  <a:srgbClr val="FF0000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Calibri" panose="020F0502020204030204" pitchFamily="34" charset="0"/>
              </a:rPr>
              <a:t>  </a:t>
            </a:r>
            <a:r>
              <a:rPr lang="en-US" sz="1400" spc="-70" dirty="0" smtClean="0">
                <a:solidFill>
                  <a:srgbClr val="FF0000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Calibri" panose="020F0502020204030204" pitchFamily="34" charset="0"/>
              </a:rPr>
              <a:t>0       1       2      3     4       5        </a:t>
            </a:r>
            <a:r>
              <a:rPr lang="en-US" sz="1400" spc="-70" dirty="0">
                <a:solidFill>
                  <a:srgbClr val="FF0000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Calibri" panose="020F0502020204030204" pitchFamily="34" charset="0"/>
              </a:rPr>
              <a:t>6  </a:t>
            </a:r>
            <a:r>
              <a:rPr lang="en-US" sz="1400" spc="-70" dirty="0" smtClean="0">
                <a:solidFill>
                  <a:srgbClr val="FF0000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Calibri" panose="020F0502020204030204" pitchFamily="34" charset="0"/>
              </a:rPr>
              <a:t> </a:t>
            </a:r>
            <a:r>
              <a:rPr lang="en-US" sz="1400" spc="-70" dirty="0" smtClean="0">
                <a:solidFill>
                  <a:srgbClr val="FF0000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Calibri" panose="020F0502020204030204" pitchFamily="34" charset="0"/>
              </a:rPr>
              <a:t>      7       8       9    10      11     12     13     14    15    16    17 </a:t>
            </a:r>
            <a:endParaRPr lang="en-US" sz="1400" spc="-70" dirty="0" smtClean="0">
              <a:solidFill>
                <a:srgbClr val="FF0000"/>
              </a:solidFill>
              <a:latin typeface="Calibri" panose="020F0502020204030204" pitchFamily="34" charset="0"/>
              <a:ea typeface="Arial Unicode MS" panose="020B0604020202020204" pitchFamily="34" charset="-128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= 18;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char *b = </a:t>
            </a:r>
            <a:r>
              <a:rPr lang="en-US" dirty="0" smtClean="0">
                <a:solidFill>
                  <a:srgbClr val="FF0000"/>
                </a:solidFill>
              </a:rPr>
              <a:t>arrfunc2(</a:t>
            </a:r>
            <a:r>
              <a:rPr lang="en-US" dirty="0" err="1" smtClean="0">
                <a:solidFill>
                  <a:srgbClr val="FF0000"/>
                </a:solidFill>
              </a:rPr>
              <a:t>a,len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n-NO" dirty="0">
                <a:solidFill>
                  <a:srgbClr val="FF0000"/>
                </a:solidFill>
              </a:rPr>
              <a:t>    for (int i = 0; i &lt; </a:t>
            </a:r>
            <a:r>
              <a:rPr lang="nn-NO" dirty="0" smtClean="0">
                <a:solidFill>
                  <a:srgbClr val="FF0000"/>
                </a:solidFill>
              </a:rPr>
              <a:t>len; </a:t>
            </a:r>
            <a:r>
              <a:rPr lang="nn-NO" dirty="0">
                <a:solidFill>
                  <a:srgbClr val="FF0000"/>
                </a:solidFill>
              </a:rPr>
              <a:t>i++)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 &lt;&lt; b[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 &lt;&lt; " 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 &lt;&lt; </a:t>
            </a:r>
            <a:r>
              <a:rPr lang="en-US" dirty="0" err="1">
                <a:solidFill>
                  <a:srgbClr val="FF0000"/>
                </a:solidFill>
              </a:rPr>
              <a:t>endl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62799" y="559455"/>
            <a:ext cx="4936435" cy="614769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 smtClean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</a:t>
            </a: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arrfunc1(char *</a:t>
            </a:r>
            <a:r>
              <a:rPr lang="en-US" dirty="0" err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arrx</a:t>
            </a: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char </a:t>
            </a:r>
            <a:r>
              <a:rPr lang="en-US" dirty="0" err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arry</a:t>
            </a: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 ]) </a:t>
            </a: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n-NO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for(int i = 0; i&lt; 3; i++)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arry</a:t>
            </a: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dirty="0" err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] = </a:t>
            </a:r>
            <a:r>
              <a:rPr lang="en-US" dirty="0" err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arrx</a:t>
            </a: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dirty="0" err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char *arrfunc2(char </a:t>
            </a:r>
            <a:r>
              <a:rPr lang="en-US" dirty="0" err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arr</a:t>
            </a: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 ], </a:t>
            </a:r>
            <a:r>
              <a:rPr lang="en-US" dirty="0" err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&amp;</a:t>
            </a:r>
            <a:r>
              <a:rPr lang="en-US" dirty="0" err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len</a:t>
            </a: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US" dirty="0" err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newlen</a:t>
            </a: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= </a:t>
            </a:r>
            <a:r>
              <a:rPr lang="en-US" dirty="0" err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len</a:t>
            </a: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/2;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char *arr2 = new char[</a:t>
            </a:r>
            <a:r>
              <a:rPr lang="en-US" dirty="0" err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newlen</a:t>
            </a: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for (</a:t>
            </a:r>
            <a:r>
              <a:rPr lang="en-US" dirty="0" err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= 3; </a:t>
            </a:r>
            <a:r>
              <a:rPr lang="en-US" dirty="0" err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&lt;= len-3; </a:t>
            </a:r>
            <a:r>
              <a:rPr lang="en-US" dirty="0" err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+=6)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</a:t>
            </a: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arrfunc1</a:t>
            </a: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(&amp;</a:t>
            </a:r>
            <a:r>
              <a:rPr lang="en-US" dirty="0" err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arr</a:t>
            </a: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</a:t>
            </a:r>
            <a:r>
              <a:rPr lang="en-US" dirty="0" err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],   &amp;</a:t>
            </a: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arr2</a:t>
            </a: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 (</a:t>
            </a: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i-3)/</a:t>
            </a: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  ]);</a:t>
            </a:r>
            <a:endParaRPr lang="en-US" dirty="0" smtClean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US" dirty="0" err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len</a:t>
            </a: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= </a:t>
            </a:r>
            <a:r>
              <a:rPr lang="en-US" dirty="0" err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newlen</a:t>
            </a: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return arr2;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  <a:endParaRPr lang="en-US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301595" y="53010"/>
          <a:ext cx="8128008" cy="745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</a:tblGrid>
              <a:tr h="37488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89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39" y="0"/>
            <a:ext cx="8596668" cy="5000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Random Numbers: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806" y="572929"/>
            <a:ext cx="10136981" cy="6193631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400050" lvl="1" indent="0">
              <a:spcBef>
                <a:spcPts val="4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4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ts val="4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rand();  </a:t>
            </a:r>
            <a:r>
              <a:rPr lang="en-US" dirty="0" smtClean="0">
                <a:solidFill>
                  <a:srgbClr val="FF0000"/>
                </a:solidFill>
              </a:rPr>
              <a:t>// generates a random number between 0 and a max number defined in </a:t>
            </a:r>
            <a:r>
              <a:rPr lang="en-US" dirty="0" err="1" smtClean="0">
                <a:solidFill>
                  <a:srgbClr val="FF0000"/>
                </a:solidFill>
              </a:rPr>
              <a:t>stdlib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Problem: if not given a specific seed, it will always start with the same seed.   So you will get the same sequence of random numbers.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We want to give it a seed, and each time we run our program, we want a new seed.  So we often use the current time as our new seed.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To generate a seed using the current time: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time.h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srand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(time(NULL));  </a:t>
            </a:r>
            <a:r>
              <a:rPr lang="en-US" dirty="0" smtClean="0">
                <a:solidFill>
                  <a:srgbClr val="FF0000"/>
                </a:solidFill>
              </a:rPr>
              <a:t>	// creates a seed based on the current time (down to the millisecond)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				// Only need to create a seed once in a program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				// Must create seed BEFORE you use rand for the first time.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rand(); </a:t>
            </a:r>
            <a:r>
              <a:rPr lang="en-US" dirty="0" smtClean="0">
                <a:solidFill>
                  <a:srgbClr val="FF0000"/>
                </a:solidFill>
              </a:rPr>
              <a:t>	// now rand uses this seed in the calculation of the random number.  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			// Now you won’t always get the same sequence of random numbers</a:t>
            </a:r>
          </a:p>
          <a:p>
            <a:pPr marL="40005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Question: How would you generate a random number between 1 and 10?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88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850"/>
          </a:xfrm>
        </p:spPr>
        <p:txBody>
          <a:bodyPr/>
          <a:lstStyle/>
          <a:p>
            <a:r>
              <a:rPr lang="en-US" dirty="0" smtClean="0"/>
              <a:t>Math stuff: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90651"/>
            <a:ext cx="9390591" cy="465071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#include &lt;</a:t>
            </a:r>
            <a:r>
              <a:rPr lang="en-US" dirty="0" err="1" smtClean="0">
                <a:solidFill>
                  <a:srgbClr val="FF0000"/>
                </a:solidFill>
              </a:rPr>
              <a:t>math.h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…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double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 = 200.374;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= 100;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j = -100;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&lt;&lt; sin(d) &lt;&lt; </a:t>
            </a:r>
            <a:r>
              <a:rPr lang="en-US" dirty="0" err="1" smtClean="0">
                <a:solidFill>
                  <a:srgbClr val="FF0000"/>
                </a:solidFill>
              </a:rPr>
              <a:t>endl</a:t>
            </a:r>
            <a:r>
              <a:rPr lang="en-US" dirty="0" smtClean="0">
                <a:solidFill>
                  <a:srgbClr val="FF0000"/>
                </a:solidFill>
              </a:rPr>
              <a:t>;  </a:t>
            </a:r>
            <a:r>
              <a:rPr lang="en-US" dirty="0" smtClean="0">
                <a:solidFill>
                  <a:schemeClr val="tx1"/>
                </a:solidFill>
              </a:rPr>
              <a:t>// -0.634939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&lt;&lt; </a:t>
            </a:r>
            <a:r>
              <a:rPr lang="en-US" dirty="0" err="1" smtClean="0">
                <a:solidFill>
                  <a:srgbClr val="FF0000"/>
                </a:solidFill>
              </a:rPr>
              <a:t>squrt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) &lt;&lt; </a:t>
            </a:r>
            <a:r>
              <a:rPr lang="en-US" dirty="0" err="1" smtClean="0">
                <a:solidFill>
                  <a:srgbClr val="FF0000"/>
                </a:solidFill>
              </a:rPr>
              <a:t>endl</a:t>
            </a:r>
            <a:r>
              <a:rPr lang="en-US" dirty="0" smtClean="0">
                <a:solidFill>
                  <a:srgbClr val="FF0000"/>
                </a:solidFill>
              </a:rPr>
              <a:t>; </a:t>
            </a:r>
            <a:r>
              <a:rPr lang="en-US" dirty="0" smtClean="0">
                <a:solidFill>
                  <a:schemeClr val="tx1"/>
                </a:solidFill>
              </a:rPr>
              <a:t>// 10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&lt;&lt; pow(i,2) &lt;&lt; </a:t>
            </a:r>
            <a:r>
              <a:rPr lang="en-US" dirty="0" err="1" smtClean="0">
                <a:solidFill>
                  <a:srgbClr val="FF0000"/>
                </a:solidFill>
              </a:rPr>
              <a:t>endl</a:t>
            </a:r>
            <a:r>
              <a:rPr lang="en-US" dirty="0" smtClean="0">
                <a:solidFill>
                  <a:srgbClr val="FF0000"/>
                </a:solidFill>
              </a:rPr>
              <a:t>; </a:t>
            </a:r>
            <a:r>
              <a:rPr lang="en-US" dirty="0" smtClean="0">
                <a:solidFill>
                  <a:schemeClr val="tx1"/>
                </a:solidFill>
              </a:rPr>
              <a:t>// 10000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&lt;&lt; floor(d) &lt;&lt; </a:t>
            </a:r>
            <a:r>
              <a:rPr lang="en-US" dirty="0" err="1" smtClean="0">
                <a:solidFill>
                  <a:srgbClr val="FF0000"/>
                </a:solidFill>
              </a:rPr>
              <a:t>endl</a:t>
            </a:r>
            <a:r>
              <a:rPr lang="en-US" dirty="0" smtClean="0">
                <a:solidFill>
                  <a:srgbClr val="FF0000"/>
                </a:solidFill>
              </a:rPr>
              <a:t>; </a:t>
            </a:r>
            <a:r>
              <a:rPr lang="en-US" dirty="0" smtClean="0">
                <a:solidFill>
                  <a:schemeClr val="tx1"/>
                </a:solidFill>
              </a:rPr>
              <a:t>// 200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&lt;&lt; abs(j) &lt;&lt; </a:t>
            </a:r>
            <a:r>
              <a:rPr lang="en-US" dirty="0" err="1" smtClean="0">
                <a:solidFill>
                  <a:srgbClr val="FF0000"/>
                </a:solidFill>
              </a:rPr>
              <a:t>endl</a:t>
            </a:r>
            <a:r>
              <a:rPr lang="en-US" dirty="0" smtClean="0">
                <a:solidFill>
                  <a:srgbClr val="FF0000"/>
                </a:solidFill>
              </a:rPr>
              <a:t>; </a:t>
            </a:r>
            <a:r>
              <a:rPr lang="en-US" dirty="0" smtClean="0">
                <a:solidFill>
                  <a:schemeClr val="tx1"/>
                </a:solidFill>
              </a:rPr>
              <a:t>//100  - only works with </a:t>
            </a:r>
            <a:r>
              <a:rPr lang="en-US" dirty="0" err="1" smtClean="0">
                <a:solidFill>
                  <a:schemeClr val="tx1"/>
                </a:solidFill>
              </a:rPr>
              <a:t>ints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&lt;&lt; </a:t>
            </a:r>
            <a:r>
              <a:rPr lang="en-US" dirty="0" err="1" smtClean="0">
                <a:solidFill>
                  <a:srgbClr val="FF0000"/>
                </a:solidFill>
              </a:rPr>
              <a:t>fabs</a:t>
            </a:r>
            <a:r>
              <a:rPr lang="en-US" dirty="0" smtClean="0">
                <a:solidFill>
                  <a:srgbClr val="FF0000"/>
                </a:solidFill>
              </a:rPr>
              <a:t>(d) &lt;&lt; </a:t>
            </a:r>
            <a:r>
              <a:rPr lang="en-US" dirty="0" err="1" smtClean="0">
                <a:solidFill>
                  <a:srgbClr val="FF0000"/>
                </a:solidFill>
              </a:rPr>
              <a:t>endl</a:t>
            </a:r>
            <a:r>
              <a:rPr lang="en-US" dirty="0" smtClean="0">
                <a:solidFill>
                  <a:srgbClr val="FF0000"/>
                </a:solidFill>
              </a:rPr>
              <a:t>; </a:t>
            </a:r>
            <a:r>
              <a:rPr lang="en-US" dirty="0" smtClean="0">
                <a:solidFill>
                  <a:schemeClr val="tx1"/>
                </a:solidFill>
              </a:rPr>
              <a:t>//200.374 – only works with doubles and floats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1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970" y="1"/>
            <a:ext cx="8492032" cy="5243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970" y="524373"/>
            <a:ext cx="9462167" cy="6262190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cs typeface="Consolas" panose="020B0609020204030204" pitchFamily="49" charset="0"/>
              </a:rPr>
              <a:t>an </a:t>
            </a:r>
            <a:r>
              <a:rPr lang="en-US" sz="1600" dirty="0">
                <a:solidFill>
                  <a:schemeClr val="tx1"/>
                </a:solidFill>
                <a:cs typeface="Consolas" panose="020B0609020204030204" pitchFamily="49" charset="0"/>
              </a:rPr>
              <a:t>array of 5 </a:t>
            </a:r>
            <a:r>
              <a:rPr lang="en-US" sz="1600" dirty="0" err="1">
                <a:solidFill>
                  <a:schemeClr val="tx1"/>
                </a:solidFill>
                <a:cs typeface="Consolas" panose="020B0609020204030204" pitchFamily="49" charset="0"/>
              </a:rPr>
              <a:t>ints</a:t>
            </a:r>
            <a:r>
              <a:rPr lang="en-US" sz="1600" dirty="0">
                <a:solidFill>
                  <a:schemeClr val="tx1"/>
                </a:solidFill>
                <a:cs typeface="Consolas" panose="020B0609020204030204" pitchFamily="49" charset="0"/>
              </a:rPr>
              <a:t> is filled with 3,2,4,1,7 </a:t>
            </a:r>
            <a:endParaRPr lang="en-US" sz="1600" dirty="0" smtClean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a[5] = {3,2,4,1,7};  // note squiggly brackets</a:t>
            </a:r>
          </a:p>
          <a:p>
            <a:r>
              <a:rPr lang="en-US" sz="1600" dirty="0" smtClean="0">
                <a:solidFill>
                  <a:schemeClr val="tx1"/>
                </a:solidFill>
                <a:cs typeface="Consolas" panose="020B0609020204030204" pitchFamily="49" charset="0"/>
              </a:rPr>
              <a:t>an </a:t>
            </a:r>
            <a:r>
              <a:rPr lang="en-US" sz="1600" dirty="0">
                <a:solidFill>
                  <a:schemeClr val="tx1"/>
                </a:solidFill>
                <a:cs typeface="Consolas" panose="020B0609020204030204" pitchFamily="49" charset="0"/>
              </a:rPr>
              <a:t>array of 3 floats is filled with 3.2,1.4,0;</a:t>
            </a:r>
          </a:p>
          <a:p>
            <a:pPr marL="0" indent="0">
              <a:spcBef>
                <a:spcPts val="300"/>
              </a:spcBef>
              <a:spcAft>
                <a:spcPts val="1000"/>
              </a:spcAft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float b[3] = {3.2,1.4}; </a:t>
            </a:r>
          </a:p>
          <a:p>
            <a:r>
              <a:rPr lang="en-US" sz="1600" dirty="0" smtClean="0">
                <a:solidFill>
                  <a:schemeClr val="tx1"/>
                </a:solidFill>
                <a:cs typeface="Consolas" panose="020B0609020204030204" pitchFamily="49" charset="0"/>
              </a:rPr>
              <a:t>makes </a:t>
            </a:r>
            <a:r>
              <a:rPr lang="en-US" sz="1600" dirty="0">
                <a:solidFill>
                  <a:schemeClr val="tx1"/>
                </a:solidFill>
                <a:cs typeface="Consolas" panose="020B0609020204030204" pitchFamily="49" charset="0"/>
              </a:rPr>
              <a:t>an array of spaces for 7 </a:t>
            </a:r>
            <a:r>
              <a:rPr lang="en-US" sz="1600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ints</a:t>
            </a:r>
            <a:r>
              <a:rPr lang="en-US" sz="1600" dirty="0" smtClean="0">
                <a:solidFill>
                  <a:schemeClr val="tx1"/>
                </a:solidFill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tx1"/>
                </a:solidFill>
                <a:cs typeface="Consolas" panose="020B0609020204030204" pitchFamily="49" charset="0"/>
              </a:rPr>
              <a:t>the </a:t>
            </a:r>
            <a:r>
              <a:rPr lang="en-US" sz="1600" dirty="0">
                <a:solidFill>
                  <a:schemeClr val="tx1"/>
                </a:solidFill>
                <a:cs typeface="Consolas" panose="020B0609020204030204" pitchFamily="49" charset="0"/>
              </a:rPr>
              <a:t>array at 3 holds 24, rest holds nothing </a:t>
            </a:r>
            <a:r>
              <a:rPr lang="en-US" sz="1600" dirty="0" smtClean="0">
                <a:solidFill>
                  <a:schemeClr val="tx1"/>
                </a:solidFill>
                <a:cs typeface="Consolas" panose="020B0609020204030204" pitchFamily="49" charset="0"/>
              </a:rPr>
              <a:t>(if you print, will print out whatever happens to be leftover there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c[7];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c[3] = 24;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c[2] &lt;&lt; 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might print -328918973</a:t>
            </a:r>
          </a:p>
          <a:p>
            <a:pPr>
              <a:spcBef>
                <a:spcPts val="1500"/>
              </a:spcBef>
            </a:pPr>
            <a:r>
              <a:rPr lang="en-US" sz="1600" dirty="0" smtClean="0">
                <a:solidFill>
                  <a:schemeClr val="tx1"/>
                </a:solidFill>
                <a:cs typeface="Consolas" panose="020B0609020204030204" pitchFamily="49" charset="0"/>
              </a:rPr>
              <a:t>Makes an </a:t>
            </a:r>
            <a:r>
              <a:rPr lang="en-US" sz="1600" dirty="0">
                <a:solidFill>
                  <a:schemeClr val="tx1"/>
                </a:solidFill>
                <a:cs typeface="Consolas" panose="020B0609020204030204" pitchFamily="49" charset="0"/>
              </a:rPr>
              <a:t>array of 3 </a:t>
            </a:r>
            <a:r>
              <a:rPr lang="en-US" sz="1600" dirty="0" err="1">
                <a:solidFill>
                  <a:schemeClr val="tx1"/>
                </a:solidFill>
                <a:cs typeface="Consolas" panose="020B0609020204030204" pitchFamily="49" charset="0"/>
              </a:rPr>
              <a:t>ints</a:t>
            </a:r>
            <a:r>
              <a:rPr lang="en-US" sz="1600" dirty="0">
                <a:solidFill>
                  <a:schemeClr val="tx1"/>
                </a:solidFill>
                <a:cs typeface="Consolas" panose="020B0609020204030204" pitchFamily="49" charset="0"/>
              </a:rPr>
              <a:t>, holding 4,1,2</a:t>
            </a:r>
          </a:p>
          <a:p>
            <a:pPr marL="0" indent="0">
              <a:spcBef>
                <a:spcPts val="300"/>
              </a:spcBef>
              <a:spcAft>
                <a:spcPts val="1000"/>
              </a:spcAft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d[] = {4,1,2}; </a:t>
            </a:r>
          </a:p>
          <a:p>
            <a:pPr>
              <a:spcBef>
                <a:spcPts val="1500"/>
              </a:spcBef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Next: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d[];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d[0] = 4;  </a:t>
            </a:r>
            <a:endParaRPr lang="en-US" sz="16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400" dirty="0" smtClean="0">
                <a:solidFill>
                  <a:schemeClr val="tx1"/>
                </a:solidFill>
                <a:cs typeface="Consolas" panose="020B0609020204030204" pitchFamily="49" charset="0"/>
              </a:rPr>
              <a:t>yeah, no.  d[] is indicating that we need an address for an array of </a:t>
            </a:r>
            <a:r>
              <a:rPr lang="en-US" sz="1400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ints</a:t>
            </a:r>
            <a:r>
              <a:rPr lang="en-US" sz="1400" dirty="0" smtClean="0">
                <a:solidFill>
                  <a:schemeClr val="tx1"/>
                </a:solidFill>
                <a:cs typeface="Consolas" panose="020B0609020204030204" pitchFamily="49" charset="0"/>
              </a:rPr>
              <a:t>.  But we haven’t actually made an array of </a:t>
            </a:r>
            <a:r>
              <a:rPr lang="en-US" sz="1400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ints</a:t>
            </a:r>
            <a:r>
              <a:rPr lang="en-US" sz="1400" dirty="0" smtClean="0">
                <a:solidFill>
                  <a:schemeClr val="tx1"/>
                </a:solidFill>
                <a:cs typeface="Consolas" panose="020B0609020204030204" pitchFamily="49" charset="0"/>
              </a:rPr>
              <a:t>.  We don’t know how many spaces to set aside, and equally, we don’t know what the address of the array should be.  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  <a:cs typeface="Consolas" panose="020B0609020204030204" pitchFamily="49" charset="0"/>
              </a:rPr>
              <a:t>Can we set aside space?  Hold that thought…</a:t>
            </a:r>
            <a:endParaRPr lang="en-US" sz="1400" dirty="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8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2574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5133"/>
            <a:ext cx="8596668" cy="4556229"/>
          </a:xfrm>
        </p:spPr>
        <p:txBody>
          <a:bodyPr/>
          <a:lstStyle/>
          <a:p>
            <a:r>
              <a:rPr lang="en-US" dirty="0" smtClean="0"/>
              <a:t>Given: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arr</a:t>
            </a:r>
            <a:r>
              <a:rPr lang="en-US" dirty="0" smtClean="0">
                <a:solidFill>
                  <a:srgbClr val="FF0000"/>
                </a:solidFill>
              </a:rPr>
              <a:t>[4] = {2,16,8,23};</a:t>
            </a:r>
          </a:p>
          <a:p>
            <a:r>
              <a:rPr lang="en-US" dirty="0" smtClean="0"/>
              <a:t>If we know the size (number of bits) of </a:t>
            </a:r>
            <a:r>
              <a:rPr lang="en-US" dirty="0" err="1" smtClean="0"/>
              <a:t>ints</a:t>
            </a:r>
            <a:r>
              <a:rPr lang="en-US" dirty="0" smtClean="0"/>
              <a:t>, and that arrays occur sequentially in memory, what is the absolute minimum we need to know about the array to find any of the values in the array?</a:t>
            </a:r>
          </a:p>
        </p:txBody>
      </p:sp>
    </p:spTree>
    <p:extLst>
      <p:ext uri="{BB962C8B-B14F-4D97-AF65-F5344CB8AC3E}">
        <p14:creationId xmlns:p14="http://schemas.microsoft.com/office/powerpoint/2010/main" val="222584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56012"/>
            <a:ext cx="8596668" cy="5980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Passing arrays into functions: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170085"/>
            <a:ext cx="9798377" cy="4871278"/>
          </a:xfrm>
        </p:spPr>
        <p:txBody>
          <a:bodyPr>
            <a:normAutofit/>
          </a:bodyPr>
          <a:lstStyle/>
          <a:p>
            <a:r>
              <a:rPr lang="en-US" dirty="0" smtClean="0"/>
              <a:t>Given the following array: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x[4000000];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&lt; 4000000;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++) {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x[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 =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 dirty="0" smtClean="0"/>
          </a:p>
          <a:p>
            <a:pPr lvl="1"/>
            <a:r>
              <a:rPr lang="en-US" dirty="0" smtClean="0"/>
              <a:t>In terms of memory space, do we want to make a new, local copy of the array when we call a function?</a:t>
            </a:r>
          </a:p>
          <a:p>
            <a:endParaRPr lang="en-US" dirty="0"/>
          </a:p>
          <a:p>
            <a:r>
              <a:rPr lang="en-US" dirty="0" smtClean="0"/>
              <a:t>To get the address of the array (aka a pointer to the array):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[4] = {3,2,1,4};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&lt;&lt;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FF0000"/>
                </a:solidFill>
              </a:rPr>
              <a:t>address of first value in array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FF0000"/>
                </a:solidFill>
              </a:rPr>
              <a:t>//same value,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array, of where first value in array is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97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674" y="46074"/>
            <a:ext cx="8596668" cy="5648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Arrays and Functions: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218" y="554845"/>
            <a:ext cx="11260514" cy="6132265"/>
          </a:xfrm>
          <a:solidFill>
            <a:schemeClr val="bg2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Note: no straightforward way of getting size of an array.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Easiest way: pass the length </a:t>
            </a:r>
            <a:r>
              <a:rPr lang="en-US" dirty="0"/>
              <a:t>of the array along with a pointer to the array (aka the address of  the array), e.g.,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sz="19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9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 marL="800100" lvl="2" indent="0">
              <a:spcBef>
                <a:spcPts val="200"/>
              </a:spcBef>
              <a:buNone/>
            </a:pP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x[4]= {3,2,4,1};</a:t>
            </a:r>
          </a:p>
          <a:p>
            <a:pPr marL="800100" lvl="2" indent="0">
              <a:spcBef>
                <a:spcPts val="2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k =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getAverage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x[0],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// gets the address of the first value in the array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spcBef>
                <a:spcPts val="2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</a:t>
            </a:r>
          </a:p>
          <a:p>
            <a:pPr marL="800100" lvl="2" indent="0">
              <a:spcBef>
                <a:spcPts val="2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l =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getAverage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(x,4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// the address of the first value in the array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spcBef>
                <a:spcPts val="200"/>
              </a:spcBef>
              <a:buNone/>
            </a:pP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k &lt;&lt;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sz="19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// main</a:t>
            </a: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definition: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sz="17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17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getAverage</a:t>
            </a:r>
            <a:r>
              <a:rPr lang="en-US" sz="17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7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7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7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7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7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size) // a pointer, a variable that holds an address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sz="17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r>
              <a:rPr lang="en-US" sz="17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7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sum 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7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pPr marL="800100" lvl="2" indent="0">
              <a:spcBef>
                <a:spcPts val="200"/>
              </a:spcBef>
              <a:buNone/>
            </a:pP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n-NO" sz="15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i </a:t>
            </a:r>
            <a:r>
              <a:rPr lang="nn-NO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0; i &lt; size; </a:t>
            </a:r>
            <a:r>
              <a:rPr lang="nn-NO" sz="15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i++)</a:t>
            </a:r>
          </a:p>
          <a:p>
            <a:pPr marL="800100" lvl="2" indent="0">
              <a:spcBef>
                <a:spcPts val="200"/>
              </a:spcBef>
              <a:buNone/>
            </a:pPr>
            <a:r>
              <a:rPr lang="nn-NO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sum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  // now, in essence, the value at (the address of </a:t>
            </a:r>
            <a:r>
              <a:rPr lang="en-US" sz="15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5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00100" lvl="2" indent="0">
              <a:spcBef>
                <a:spcPts val="200"/>
              </a:spcBef>
              <a:buNone/>
            </a:pP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//for</a:t>
            </a:r>
            <a:endParaRPr lang="en-US" sz="15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spcBef>
                <a:spcPts val="200"/>
              </a:spcBef>
              <a:buNone/>
            </a:pP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15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avg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double(sum) /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size;</a:t>
            </a:r>
          </a:p>
          <a:p>
            <a:pPr marL="800100" lvl="2" indent="0">
              <a:spcBef>
                <a:spcPts val="200"/>
              </a:spcBef>
              <a:buNone/>
            </a:pP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avg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5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ts val="200"/>
              </a:spcBef>
              <a:buNone/>
            </a:pPr>
            <a:r>
              <a:rPr lang="en-US" sz="17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}//main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Alternative: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ouble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getAverage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[],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size) { //holds address of the first value in the array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0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22974"/>
            <a:ext cx="8596668" cy="752541"/>
          </a:xfrm>
        </p:spPr>
        <p:txBody>
          <a:bodyPr/>
          <a:lstStyle/>
          <a:p>
            <a:r>
              <a:rPr lang="en-US" dirty="0" err="1" smtClean="0"/>
              <a:t>sizeof</a:t>
            </a:r>
            <a:r>
              <a:rPr lang="en-US" dirty="0" smtClean="0"/>
              <a:t>()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14400"/>
            <a:ext cx="8596668" cy="543116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Can use </a:t>
            </a:r>
            <a:r>
              <a:rPr lang="en-US" dirty="0" err="1" smtClean="0"/>
              <a:t>sizeof</a:t>
            </a:r>
            <a:r>
              <a:rPr lang="en-US" dirty="0" smtClean="0"/>
              <a:t>() to get the length of something in bytes</a:t>
            </a:r>
          </a:p>
          <a:p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arr</a:t>
            </a:r>
            <a:r>
              <a:rPr lang="en-US" dirty="0" smtClean="0">
                <a:solidFill>
                  <a:srgbClr val="FF0000"/>
                </a:solidFill>
              </a:rPr>
              <a:t>[4</a:t>
            </a:r>
            <a:r>
              <a:rPr lang="en-US" dirty="0">
                <a:solidFill>
                  <a:srgbClr val="FF0000"/>
                </a:solidFill>
              </a:rPr>
              <a:t>] = {</a:t>
            </a:r>
            <a:r>
              <a:rPr lang="en-US" dirty="0" smtClean="0">
                <a:solidFill>
                  <a:srgbClr val="FF0000"/>
                </a:solidFill>
              </a:rPr>
              <a:t>3,2,7,1};</a:t>
            </a:r>
          </a:p>
          <a:p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 &lt;&lt; </a:t>
            </a:r>
            <a:r>
              <a:rPr lang="en-US" dirty="0" err="1" smtClean="0">
                <a:solidFill>
                  <a:srgbClr val="FF0000"/>
                </a:solidFill>
              </a:rPr>
              <a:t>sizeof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arr</a:t>
            </a:r>
            <a:r>
              <a:rPr lang="en-US" dirty="0" smtClean="0">
                <a:solidFill>
                  <a:srgbClr val="FF0000"/>
                </a:solidFill>
              </a:rPr>
              <a:t>)/</a:t>
            </a:r>
            <a:r>
              <a:rPr lang="en-US" dirty="0">
                <a:solidFill>
                  <a:srgbClr val="FF0000"/>
                </a:solidFill>
              </a:rPr>
              <a:t>4 &lt;&lt; </a:t>
            </a:r>
            <a:r>
              <a:rPr lang="en-US" dirty="0" err="1">
                <a:solidFill>
                  <a:srgbClr val="FF0000"/>
                </a:solidFill>
              </a:rPr>
              <a:t>endl</a:t>
            </a:r>
            <a:r>
              <a:rPr lang="en-US" dirty="0" smtClean="0">
                <a:solidFill>
                  <a:srgbClr val="FF0000"/>
                </a:solidFill>
              </a:rPr>
              <a:t>;  </a:t>
            </a:r>
            <a:r>
              <a:rPr lang="en-US" b="1" dirty="0" smtClean="0">
                <a:solidFill>
                  <a:schemeClr val="tx1"/>
                </a:solidFill>
              </a:rPr>
              <a:t>// prints 4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b="1" dirty="0"/>
          </a:p>
          <a:p>
            <a:r>
              <a:rPr lang="en-US" dirty="0" smtClean="0">
                <a:solidFill>
                  <a:srgbClr val="FF0000"/>
                </a:solidFill>
              </a:rPr>
              <a:t>float </a:t>
            </a:r>
            <a:r>
              <a:rPr lang="en-US" dirty="0">
                <a:solidFill>
                  <a:srgbClr val="FF0000"/>
                </a:solidFill>
              </a:rPr>
              <a:t>y[3];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&lt;&lt; </a:t>
            </a:r>
            <a:r>
              <a:rPr lang="en-US" dirty="0" err="1" smtClean="0">
                <a:solidFill>
                  <a:srgbClr val="FF0000"/>
                </a:solidFill>
              </a:rPr>
              <a:t>sizeof</a:t>
            </a:r>
            <a:r>
              <a:rPr lang="en-US" dirty="0" smtClean="0">
                <a:solidFill>
                  <a:srgbClr val="FF0000"/>
                </a:solidFill>
              </a:rPr>
              <a:t>(y)/4 </a:t>
            </a:r>
            <a:r>
              <a:rPr lang="en-US" dirty="0">
                <a:solidFill>
                  <a:srgbClr val="FF0000"/>
                </a:solidFill>
              </a:rPr>
              <a:t>&lt;&lt; </a:t>
            </a:r>
            <a:r>
              <a:rPr lang="en-US" dirty="0" err="1">
                <a:solidFill>
                  <a:srgbClr val="FF0000"/>
                </a:solidFill>
              </a:rPr>
              <a:t>endl</a:t>
            </a:r>
            <a:r>
              <a:rPr lang="en-US" dirty="0" smtClean="0">
                <a:solidFill>
                  <a:srgbClr val="FF0000"/>
                </a:solidFill>
              </a:rPr>
              <a:t>;  </a:t>
            </a:r>
            <a:r>
              <a:rPr lang="en-US" b="1" dirty="0" smtClean="0"/>
              <a:t>// prints 3</a:t>
            </a:r>
          </a:p>
          <a:p>
            <a:endParaRPr lang="en-US" b="1" dirty="0"/>
          </a:p>
          <a:p>
            <a:r>
              <a:rPr lang="en-US" dirty="0" smtClean="0">
                <a:solidFill>
                  <a:srgbClr val="FF0000"/>
                </a:solidFill>
              </a:rPr>
              <a:t>double z[7];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 &lt;&lt; </a:t>
            </a:r>
            <a:r>
              <a:rPr lang="en-US" dirty="0" err="1" smtClean="0">
                <a:solidFill>
                  <a:srgbClr val="FF0000"/>
                </a:solidFill>
              </a:rPr>
              <a:t>sizeof</a:t>
            </a:r>
            <a:r>
              <a:rPr lang="en-US" dirty="0" smtClean="0">
                <a:solidFill>
                  <a:srgbClr val="FF0000"/>
                </a:solidFill>
              </a:rPr>
              <a:t>(z)/4&lt;&lt; </a:t>
            </a:r>
            <a:r>
              <a:rPr lang="en-US" dirty="0" err="1">
                <a:solidFill>
                  <a:srgbClr val="FF0000"/>
                </a:solidFill>
              </a:rPr>
              <a:t>endl</a:t>
            </a:r>
            <a:r>
              <a:rPr lang="en-US" dirty="0">
                <a:solidFill>
                  <a:srgbClr val="FF0000"/>
                </a:solidFill>
              </a:rPr>
              <a:t>;  </a:t>
            </a:r>
            <a:r>
              <a:rPr lang="en-US" b="1" dirty="0"/>
              <a:t>// prints </a:t>
            </a:r>
            <a:r>
              <a:rPr lang="en-US" b="1" dirty="0" smtClean="0"/>
              <a:t>14 (why?)</a:t>
            </a:r>
          </a:p>
          <a:p>
            <a:endParaRPr lang="en-US" b="1" dirty="0"/>
          </a:p>
          <a:p>
            <a:r>
              <a:rPr lang="en-US" b="1" dirty="0" smtClean="0"/>
              <a:t>Problem: different compilers make types different sizes </a:t>
            </a:r>
          </a:p>
          <a:p>
            <a:pPr lvl="1"/>
            <a:r>
              <a:rPr lang="en-US" b="1" dirty="0" smtClean="0"/>
              <a:t>For years, 2 bytes was standard for an </a:t>
            </a:r>
            <a:r>
              <a:rPr lang="en-US" b="1" dirty="0" err="1" smtClean="0"/>
              <a:t>int</a:t>
            </a:r>
            <a:endParaRPr lang="en-US" b="1" dirty="0" smtClean="0"/>
          </a:p>
          <a:p>
            <a:pPr lvl="1"/>
            <a:r>
              <a:rPr lang="en-US" b="1" dirty="0" smtClean="0"/>
              <a:t>Now many have 4 bytes</a:t>
            </a:r>
          </a:p>
          <a:p>
            <a:r>
              <a:rPr lang="en-US" b="1" dirty="0" smtClean="0"/>
              <a:t>Instead: 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cout</a:t>
            </a:r>
            <a:r>
              <a:rPr lang="en-US" b="1" dirty="0" smtClean="0">
                <a:solidFill>
                  <a:srgbClr val="FF0000"/>
                </a:solidFill>
              </a:rPr>
              <a:t> &lt;&lt; </a:t>
            </a:r>
            <a:r>
              <a:rPr lang="en-US" b="1" dirty="0" err="1" smtClean="0">
                <a:solidFill>
                  <a:srgbClr val="FF0000"/>
                </a:solidFill>
              </a:rPr>
              <a:t>sizeof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arr</a:t>
            </a:r>
            <a:r>
              <a:rPr lang="en-US" b="1" dirty="0" smtClean="0">
                <a:solidFill>
                  <a:srgbClr val="FF0000"/>
                </a:solidFill>
              </a:rPr>
              <a:t>)/</a:t>
            </a:r>
            <a:r>
              <a:rPr lang="en-US" b="1" dirty="0" err="1" smtClean="0">
                <a:solidFill>
                  <a:srgbClr val="FF0000"/>
                </a:solidFill>
              </a:rPr>
              <a:t>sizeof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) &lt;&lt; </a:t>
            </a:r>
            <a:r>
              <a:rPr lang="en-US" b="1" dirty="0" err="1" smtClean="0">
                <a:solidFill>
                  <a:srgbClr val="FF0000"/>
                </a:solidFill>
              </a:rPr>
              <a:t>endl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47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6658"/>
          </a:xfrm>
        </p:spPr>
        <p:txBody>
          <a:bodyPr/>
          <a:lstStyle/>
          <a:p>
            <a:r>
              <a:rPr lang="en-US" dirty="0" smtClean="0"/>
              <a:t>Arrays and functions (</a:t>
            </a:r>
            <a:r>
              <a:rPr lang="en-US" dirty="0" err="1" smtClean="0"/>
              <a:t>cont</a:t>
            </a:r>
            <a:r>
              <a:rPr lang="en-US" dirty="0" smtClean="0"/>
              <a:t>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1271"/>
            <a:ext cx="8596668" cy="455009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if I did this: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main() {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[7] = {10,20,30,40,50,60,70};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(arr,7);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(&amp;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[0],7);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(&amp;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[2],5);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0;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*x,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size)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(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size;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&lt;&lt;x[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&lt;&lt; “, “;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665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1605</Words>
  <Application>Microsoft Office PowerPoint</Application>
  <PresentationFormat>Widescreen</PresentationFormat>
  <Paragraphs>394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 Unicode MS</vt:lpstr>
      <vt:lpstr>Arial</vt:lpstr>
      <vt:lpstr>Calibri</vt:lpstr>
      <vt:lpstr>Consolas</vt:lpstr>
      <vt:lpstr>Lucida Console</vt:lpstr>
      <vt:lpstr>Trebuchet MS</vt:lpstr>
      <vt:lpstr>Wingdings 3</vt:lpstr>
      <vt:lpstr>Facet</vt:lpstr>
      <vt:lpstr>Given the code to the left:</vt:lpstr>
      <vt:lpstr>Random Numbers:</vt:lpstr>
      <vt:lpstr>Math stuff:</vt:lpstr>
      <vt:lpstr>Arrays</vt:lpstr>
      <vt:lpstr>Question</vt:lpstr>
      <vt:lpstr>Passing arrays into functions:</vt:lpstr>
      <vt:lpstr>Arrays and Functions:</vt:lpstr>
      <vt:lpstr>sizeof() </vt:lpstr>
      <vt:lpstr>Arrays and functions (cont):</vt:lpstr>
      <vt:lpstr>Dynamically allocated arrays</vt:lpstr>
      <vt:lpstr>Memory management:</vt:lpstr>
      <vt:lpstr>New (puts things on the heap)  </vt:lpstr>
      <vt:lpstr>delete (takes things off the heap)</vt:lpstr>
      <vt:lpstr>What about arrays?</vt:lpstr>
      <vt:lpstr>Returning an array</vt:lpstr>
      <vt:lpstr>Stack vs Heap</vt:lpstr>
      <vt:lpstr>What does this give you?</vt:lpstr>
      <vt:lpstr>Try:</vt:lpstr>
      <vt:lpstr>Challenge!!: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Given the code to the left:</dc:title>
  <dc:creator>Debra Yarrington</dc:creator>
  <cp:lastModifiedBy>Debra Yarrington</cp:lastModifiedBy>
  <cp:revision>1</cp:revision>
  <dcterms:created xsi:type="dcterms:W3CDTF">2018-09-14T00:50:53Z</dcterms:created>
  <dcterms:modified xsi:type="dcterms:W3CDTF">2018-09-14T00:56:31Z</dcterms:modified>
</cp:coreProperties>
</file>