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84" r:id="rId23"/>
    <p:sldId id="299" r:id="rId24"/>
    <p:sldId id="300" r:id="rId25"/>
    <p:sldId id="303" r:id="rId26"/>
    <p:sldId id="304" r:id="rId27"/>
    <p:sldId id="305" r:id="rId28"/>
    <p:sldId id="307" r:id="rId29"/>
    <p:sldId id="30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18" y="76769"/>
            <a:ext cx="8596668" cy="711200"/>
          </a:xfrm>
        </p:spPr>
        <p:txBody>
          <a:bodyPr/>
          <a:lstStyle/>
          <a:p>
            <a:r>
              <a:rPr lang="en-US" dirty="0" smtClean="0"/>
              <a:t>What about multi-dimensional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18" y="654563"/>
            <a:ext cx="7169494" cy="6097772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**x  </a:t>
            </a:r>
            <a:r>
              <a:rPr lang="en-US" b="1" dirty="0">
                <a:solidFill>
                  <a:srgbClr val="FF0000"/>
                </a:solidFill>
              </a:rPr>
              <a:t>= NULL;    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Pointer initialized with null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x  </a:t>
            </a:r>
            <a:r>
              <a:rPr lang="en-US" b="1" dirty="0">
                <a:solidFill>
                  <a:srgbClr val="FF0000"/>
                </a:solidFill>
              </a:rPr>
              <a:t>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*[4];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Allocate </a:t>
            </a:r>
            <a:r>
              <a:rPr lang="en-US" b="1" dirty="0" smtClean="0">
                <a:solidFill>
                  <a:srgbClr val="FF0000"/>
                </a:solidFill>
              </a:rPr>
              <a:t>memory on heap </a:t>
            </a:r>
            <a:r>
              <a:rPr lang="en-US" b="1" dirty="0">
                <a:solidFill>
                  <a:srgbClr val="FF0000"/>
                </a:solidFill>
              </a:rPr>
              <a:t>for a </a:t>
            </a:r>
            <a:r>
              <a:rPr lang="en-US" b="1" dirty="0" smtClean="0">
                <a:solidFill>
                  <a:srgbClr val="FF0000"/>
                </a:solidFill>
              </a:rPr>
              <a:t>4x3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spcBef>
                <a:spcPts val="100"/>
              </a:spcBef>
              <a:buNone/>
            </a:pPr>
            <a:endParaRPr lang="nn-NO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</a:t>
            </a:r>
            <a:r>
              <a:rPr lang="nn-NO" b="1" dirty="0" smtClean="0">
                <a:solidFill>
                  <a:srgbClr val="FF0000"/>
                </a:solidFill>
              </a:rPr>
              <a:t>{							 </a:t>
            </a:r>
            <a:r>
              <a:rPr lang="nn-NO" b="1" dirty="0" smtClean="0">
                <a:solidFill>
                  <a:schemeClr val="tx1"/>
                </a:solidFill>
              </a:rPr>
              <a:t>array of </a:t>
            </a:r>
            <a:r>
              <a:rPr lang="nn-NO" b="1" dirty="0" smtClean="0">
                <a:solidFill>
                  <a:srgbClr val="FF0000"/>
                </a:solidFill>
              </a:rPr>
              <a:t/>
            </a:r>
            <a:br>
              <a:rPr lang="nn-NO" b="1" dirty="0" smtClean="0">
                <a:solidFill>
                  <a:srgbClr val="FF0000"/>
                </a:solidFill>
              </a:rPr>
            </a:br>
            <a:r>
              <a:rPr lang="nn-NO" b="1" dirty="0" smtClean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x[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 new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[3</a:t>
            </a:r>
            <a:r>
              <a:rPr lang="en-US" b="1" dirty="0" smtClean="0">
                <a:solidFill>
                  <a:srgbClr val="FF0000"/>
                </a:solidFill>
              </a:rPr>
              <a:t>];</a:t>
            </a:r>
            <a:r>
              <a:rPr lang="nn-NO" b="1" dirty="0" smtClean="0">
                <a:solidFill>
                  <a:srgbClr val="FF0000"/>
                </a:solidFill>
              </a:rPr>
              <a:t>							</a:t>
            </a:r>
            <a:r>
              <a:rPr lang="nn-NO" b="1" dirty="0" smtClean="0">
                <a:solidFill>
                  <a:schemeClr val="tx1"/>
                </a:solidFill>
              </a:rPr>
              <a:t>addresses</a:t>
            </a:r>
            <a:endParaRPr lang="nn-NO" b="1" dirty="0">
              <a:solidFill>
                <a:schemeClr val="tx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spcBef>
                <a:spcPts val="100"/>
              </a:spcBef>
              <a:buNone/>
            </a:pPr>
            <a:endParaRPr lang="nn-NO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 = 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smtClean="0">
                <a:solidFill>
                  <a:srgbClr val="FF0000"/>
                </a:solidFill>
              </a:rPr>
              <a:t>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7247" y="2121647"/>
            <a:ext cx="639482" cy="31735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6287247" y="3708400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87247" y="2904565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87247" y="4485339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9038" y="2209794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129589" y="220503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34442" y="2205035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34259" y="3028934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124810" y="302417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29663" y="3024175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34253" y="3819512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124804" y="3814751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29657" y="381475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24721" y="4595813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15272" y="4591052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20125" y="4591054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6696075" y="2495544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91290" y="3307535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91290" y="4102882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91290" y="4879183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4668" y="206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5077574" y="2248184"/>
            <a:ext cx="1132726" cy="24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54856" y="2334455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0      1       2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24975" y="3130017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1      2       3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39339" y="3918216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2      3       4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32180" y="471832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3      4       5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Destructor: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128301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Rectangle.hpp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class 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public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x,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/>
              <a:t>		~</a:t>
            </a:r>
            <a:r>
              <a:rPr lang="en-US" sz="1400" b="1" dirty="0" err="1"/>
              <a:t>Rect</a:t>
            </a:r>
            <a:r>
              <a:rPr lang="en-US" sz="1400" b="1" dirty="0" smtClean="0"/>
              <a:t>(); //destructor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//…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getArea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Running main: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>
                <a:solidFill>
                  <a:srgbClr val="FF0000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r2();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r3(4);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cout</a:t>
            </a:r>
            <a:r>
              <a:rPr lang="en-US" sz="1400" dirty="0">
                <a:solidFill>
                  <a:srgbClr val="FF0000"/>
                </a:solidFill>
              </a:rPr>
              <a:t> &lt;&lt; </a:t>
            </a:r>
            <a:r>
              <a:rPr lang="en-US" sz="1400" dirty="0" smtClean="0">
                <a:solidFill>
                  <a:srgbClr val="FF0000"/>
                </a:solidFill>
              </a:rPr>
              <a:t>r2.getArea</a:t>
            </a:r>
            <a:r>
              <a:rPr lang="en-US" sz="1400" dirty="0">
                <a:solidFill>
                  <a:srgbClr val="FF0000"/>
                </a:solidFill>
              </a:rPr>
              <a:t>() &lt;&lt; </a:t>
            </a:r>
            <a:r>
              <a:rPr lang="en-US" sz="1400" dirty="0" err="1">
                <a:solidFill>
                  <a:srgbClr val="FF0000"/>
                </a:solidFill>
              </a:rPr>
              <a:t>endl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cout</a:t>
            </a:r>
            <a:r>
              <a:rPr lang="en-US" sz="1400" dirty="0">
                <a:solidFill>
                  <a:srgbClr val="FF0000"/>
                </a:solidFill>
              </a:rPr>
              <a:t> &lt;&lt; </a:t>
            </a:r>
            <a:r>
              <a:rPr lang="en-US" sz="1400" dirty="0" smtClean="0">
                <a:solidFill>
                  <a:srgbClr val="FF0000"/>
                </a:solidFill>
              </a:rPr>
              <a:t>r3.getArea</a:t>
            </a:r>
            <a:r>
              <a:rPr lang="en-US" sz="1400" dirty="0">
                <a:solidFill>
                  <a:srgbClr val="FF0000"/>
                </a:solidFill>
              </a:rPr>
              <a:t>() &lt;&lt; </a:t>
            </a:r>
            <a:r>
              <a:rPr lang="en-US" sz="1400" dirty="0" err="1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12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30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20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</a:t>
            </a:r>
            <a:r>
              <a:rPr lang="en-US" sz="1400" dirty="0" smtClean="0"/>
              <a:t>20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</a:t>
            </a:r>
            <a:r>
              <a:rPr lang="en-US" sz="1400" dirty="0" smtClean="0"/>
              <a:t>30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12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9126" y="822960"/>
            <a:ext cx="4037426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Rectangle.cpp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include "</a:t>
            </a:r>
            <a:r>
              <a:rPr lang="en-US" sz="1400" dirty="0" smtClean="0">
                <a:solidFill>
                  <a:srgbClr val="FF0000"/>
                </a:solidFill>
              </a:rPr>
              <a:t>Rect.hpp"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</a:t>
            </a:r>
            <a:r>
              <a:rPr lang="en-US" sz="1400" dirty="0" smtClean="0">
                <a:solidFill>
                  <a:srgbClr val="FF0000"/>
                </a:solidFill>
              </a:rPr>
              <a:t>5;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</a:t>
            </a:r>
            <a:r>
              <a:rPr lang="en-US" sz="14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x,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/>
              <a:t>Rect</a:t>
            </a:r>
            <a:r>
              <a:rPr lang="en-US" sz="1400" b="1" dirty="0"/>
              <a:t>::~</a:t>
            </a:r>
            <a:r>
              <a:rPr lang="en-US" sz="1400" b="1" dirty="0" err="1"/>
              <a:t>Rect</a:t>
            </a:r>
            <a:r>
              <a:rPr lang="en-US" sz="1400" b="1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"destroying: " &lt;&lt; area &lt;&lt; </a:t>
            </a:r>
            <a:r>
              <a:rPr lang="en-US" sz="1400" b="1" dirty="0" err="1"/>
              <a:t>endl</a:t>
            </a:r>
            <a:r>
              <a:rPr lang="en-US" sz="14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//Nothing is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// this 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just shows when it’s called</a:t>
            </a: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//…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::</a:t>
            </a:r>
            <a:r>
              <a:rPr lang="en-US" sz="1400" dirty="0" err="1" smtClean="0">
                <a:solidFill>
                  <a:srgbClr val="FF0000"/>
                </a:solidFill>
              </a:rPr>
              <a:t>getArea</a:t>
            </a:r>
            <a:r>
              <a:rPr lang="en-US" sz="1400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7237856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Destructor: More useful example: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128301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Matrix.hpp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class Matrix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len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wid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**mat;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public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Matrix(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x,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y);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b="1" dirty="0" smtClean="0"/>
              <a:t>~Matrix(); //destructor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//…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//Matrix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Running main: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Matrix m(3,4);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smtClean="0"/>
              <a:t>matrix </a:t>
            </a:r>
            <a:r>
              <a:rPr lang="en-US" sz="1400" dirty="0" smtClean="0"/>
              <a:t>destroyed!!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9126" y="822960"/>
            <a:ext cx="4037426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Matrix.cpp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include </a:t>
            </a:r>
            <a:r>
              <a:rPr lang="en-US" sz="1400" dirty="0" smtClean="0">
                <a:solidFill>
                  <a:srgbClr val="FF0000"/>
                </a:solidFill>
              </a:rPr>
              <a:t>“Matrix.hpp"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Matrix::Matrix(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x,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y) </a:t>
            </a:r>
            <a:r>
              <a:rPr lang="en-US" sz="1400" dirty="0">
                <a:solidFill>
                  <a:srgbClr val="FF0000"/>
                </a:solidFill>
              </a:rPr>
              <a:t>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len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x;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wid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y;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mat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b="1" dirty="0">
                <a:solidFill>
                  <a:srgbClr val="FF0000"/>
                </a:solidFill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*[x];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400" b="1" dirty="0" smtClean="0">
                <a:solidFill>
                  <a:srgbClr val="FF0000"/>
                </a:solidFill>
              </a:rPr>
              <a:t>	for </a:t>
            </a:r>
            <a:r>
              <a:rPr lang="nn-NO" sz="1400" b="1" dirty="0">
                <a:solidFill>
                  <a:srgbClr val="FF0000"/>
                </a:solidFill>
              </a:rPr>
              <a:t>(int i = 0; i &lt; </a:t>
            </a:r>
            <a:r>
              <a:rPr lang="nn-NO" sz="1400" b="1" dirty="0" smtClean="0">
                <a:solidFill>
                  <a:srgbClr val="FF0000"/>
                </a:solidFill>
              </a:rPr>
              <a:t>x; </a:t>
            </a:r>
            <a:r>
              <a:rPr lang="nn-NO" sz="1400" b="1" dirty="0">
                <a:solidFill>
                  <a:srgbClr val="FF0000"/>
                </a:solidFill>
              </a:rPr>
              <a:t>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mat[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 = </a:t>
            </a:r>
            <a:r>
              <a:rPr lang="en-US" sz="1400" b="1" dirty="0">
                <a:solidFill>
                  <a:srgbClr val="FF0000"/>
                </a:solidFill>
              </a:rPr>
              <a:t>new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[y];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for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j = 0; j &lt; </a:t>
            </a:r>
            <a:r>
              <a:rPr lang="en-US" sz="1400" b="1" dirty="0" smtClean="0">
                <a:solidFill>
                  <a:srgbClr val="FF0000"/>
                </a:solidFill>
              </a:rPr>
              <a:t>y; </a:t>
            </a:r>
            <a:r>
              <a:rPr lang="en-US" sz="1400" b="1" dirty="0">
                <a:solidFill>
                  <a:srgbClr val="FF0000"/>
                </a:solidFill>
              </a:rPr>
              <a:t>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	mat[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}//for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} // for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) // constructor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/>
              <a:t>Matrix::~Matrix()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//needed to prevent memory leak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nn-NO" sz="1400" b="1" dirty="0" smtClean="0">
                <a:solidFill>
                  <a:schemeClr val="tx1"/>
                </a:solidFill>
              </a:rPr>
              <a:t>for </a:t>
            </a:r>
            <a:r>
              <a:rPr lang="nn-NO" sz="1400" b="1" dirty="0">
                <a:solidFill>
                  <a:schemeClr val="tx1"/>
                </a:solidFill>
              </a:rPr>
              <a:t>(int i = 0; i &lt; </a:t>
            </a:r>
            <a:r>
              <a:rPr lang="nn-NO" sz="1400" b="1" dirty="0" smtClean="0">
                <a:solidFill>
                  <a:schemeClr val="tx1"/>
                </a:solidFill>
              </a:rPr>
              <a:t>len; </a:t>
            </a:r>
            <a:r>
              <a:rPr lang="nn-NO" sz="1400" b="1" dirty="0">
                <a:solidFill>
                  <a:schemeClr val="tx1"/>
                </a:solidFill>
              </a:rPr>
              <a:t>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	delete </a:t>
            </a:r>
            <a:r>
              <a:rPr lang="en-US" sz="1400" b="1" dirty="0">
                <a:solidFill>
                  <a:schemeClr val="tx1"/>
                </a:solidFill>
              </a:rPr>
              <a:t>[] </a:t>
            </a:r>
            <a:r>
              <a:rPr lang="en-US" sz="1400" b="1" dirty="0" smtClean="0">
                <a:solidFill>
                  <a:schemeClr val="tx1"/>
                </a:solidFill>
              </a:rPr>
              <a:t>mat[</a:t>
            </a:r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}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delete </a:t>
            </a:r>
            <a:r>
              <a:rPr lang="en-US" sz="1400" b="1" dirty="0">
                <a:solidFill>
                  <a:schemeClr val="tx1"/>
                </a:solidFill>
              </a:rPr>
              <a:t>[] </a:t>
            </a:r>
            <a:r>
              <a:rPr lang="en-US" sz="1400" b="1" dirty="0" smtClean="0">
                <a:solidFill>
                  <a:schemeClr val="tx1"/>
                </a:solidFill>
              </a:rPr>
              <a:t>mat;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</a:t>
            </a:r>
            <a:r>
              <a:rPr lang="en-US" sz="1400" dirty="0" smtClean="0"/>
              <a:t>“matrix destroyed!!“&lt;&lt; </a:t>
            </a:r>
            <a:r>
              <a:rPr lang="en-US" sz="1400" b="1" dirty="0" err="1"/>
              <a:t>endl</a:t>
            </a:r>
            <a:r>
              <a:rPr lang="en-US" sz="14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//…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115"/>
            <a:ext cx="8596668" cy="653143"/>
          </a:xfrm>
        </p:spPr>
        <p:txBody>
          <a:bodyPr/>
          <a:lstStyle/>
          <a:p>
            <a:r>
              <a:rPr lang="en-US" dirty="0" smtClean="0"/>
              <a:t>Pointer dot 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6543"/>
            <a:ext cx="9162283" cy="4854819"/>
          </a:xfrm>
        </p:spPr>
        <p:txBody>
          <a:bodyPr>
            <a:normAutofit/>
          </a:bodyPr>
          <a:lstStyle/>
          <a:p>
            <a:r>
              <a:rPr lang="en-US" dirty="0" smtClean="0"/>
              <a:t>In classes, we use the -&gt;</a:t>
            </a:r>
            <a:r>
              <a:rPr lang="en-US" dirty="0"/>
              <a:t> </a:t>
            </a:r>
            <a:r>
              <a:rPr lang="en-US" dirty="0" smtClean="0"/>
              <a:t>instead of a . If:</a:t>
            </a:r>
          </a:p>
          <a:p>
            <a:pPr lvl="1"/>
            <a:r>
              <a:rPr lang="en-US" dirty="0" smtClean="0"/>
              <a:t>The field is an address (a pointer)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Student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string name;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*grade;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Student (string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b);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}; //Student header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Student t(“Sam”,96);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t-&gt;grade 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t.name;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variable is a pointer to the object, not something of type object </a:t>
            </a:r>
          </a:p>
          <a:p>
            <a:pPr lvl="2"/>
            <a:r>
              <a:rPr lang="en-US" dirty="0" smtClean="0"/>
              <a:t>i.e.,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Rect</a:t>
            </a:r>
            <a:r>
              <a:rPr lang="en-US" dirty="0" smtClean="0">
                <a:solidFill>
                  <a:srgbClr val="FF0000"/>
                </a:solidFill>
              </a:rPr>
              <a:t> *r = new </a:t>
            </a:r>
            <a:r>
              <a:rPr lang="en-US" dirty="0" err="1" smtClean="0">
                <a:solidFill>
                  <a:srgbClr val="FF0000"/>
                </a:solidFill>
              </a:rPr>
              <a:t>Rect</a:t>
            </a:r>
            <a:r>
              <a:rPr lang="en-US" dirty="0" smtClean="0">
                <a:solidFill>
                  <a:srgbClr val="FF0000"/>
                </a:solidFill>
              </a:rPr>
              <a:t>(4,5);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r-&gt;</a:t>
            </a:r>
            <a:r>
              <a:rPr lang="en-US" dirty="0" err="1" smtClean="0">
                <a:solidFill>
                  <a:srgbClr val="FF0000"/>
                </a:solidFill>
              </a:rPr>
              <a:t>getLen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28"/>
            <a:ext cx="8596668" cy="703943"/>
          </a:xfrm>
        </p:spPr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4571"/>
            <a:ext cx="9395580" cy="596537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public: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}; //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changeStud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x.fname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"Samantha";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</a:t>
            </a:r>
            <a:r>
              <a:rPr lang="en-US" dirty="0" err="1" smtClean="0">
                <a:solidFill>
                  <a:srgbClr val="FF0000"/>
                </a:solidFill>
              </a:rPr>
              <a:t>changeStud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Sam();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Sam.fname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smtClean="0">
                <a:solidFill>
                  <a:srgbClr val="FF0000"/>
                </a:solidFill>
              </a:rPr>
              <a:t>Sammy";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Sam.lname</a:t>
            </a:r>
            <a:r>
              <a:rPr lang="en-US" dirty="0">
                <a:solidFill>
                  <a:srgbClr val="FF0000"/>
                </a:solidFill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changeStud</a:t>
            </a:r>
            <a:r>
              <a:rPr lang="en-US" dirty="0">
                <a:solidFill>
                  <a:srgbClr val="FF0000"/>
                </a:solidFill>
              </a:rPr>
              <a:t>(Sam);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Sam.fname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// what do you think?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//main</a:t>
            </a:r>
          </a:p>
        </p:txBody>
      </p:sp>
    </p:spTree>
    <p:extLst>
      <p:ext uri="{BB962C8B-B14F-4D97-AF65-F5344CB8AC3E}">
        <p14:creationId xmlns:p14="http://schemas.microsoft.com/office/powerpoint/2010/main" val="9625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28"/>
            <a:ext cx="8596668" cy="703943"/>
          </a:xfrm>
        </p:spPr>
        <p:txBody>
          <a:bodyPr/>
          <a:lstStyle/>
          <a:p>
            <a:r>
              <a:rPr lang="en-US" dirty="0" smtClean="0"/>
              <a:t>Call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834571"/>
            <a:ext cx="10897191" cy="5965372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x-&gt;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Samantha"; //-&gt; pointer dot (the pointer version of the .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because x holds the address of a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Sam();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Sammy";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(&amp;Sam);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what do you think?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</a:p>
        </p:txBody>
      </p:sp>
    </p:spTree>
    <p:extLst>
      <p:ext uri="{BB962C8B-B14F-4D97-AF65-F5344CB8AC3E}">
        <p14:creationId xmlns:p14="http://schemas.microsoft.com/office/powerpoint/2010/main" val="29312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5197" y="130092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130"/>
            <a:ext cx="8596668" cy="854636"/>
          </a:xfrm>
        </p:spPr>
        <p:txBody>
          <a:bodyPr/>
          <a:lstStyle/>
          <a:p>
            <a:r>
              <a:rPr lang="en-US" dirty="0" smtClean="0"/>
              <a:t>Dynamically allocated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99" y="1004048"/>
            <a:ext cx="8596668" cy="516879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*c;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StudentInfo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"Charlie</a:t>
            </a:r>
            <a:r>
              <a:rPr lang="en-US" dirty="0" smtClean="0">
                <a:solidFill>
                  <a:srgbClr val="FF0000"/>
                </a:solidFill>
              </a:rPr>
              <a:t>";  //again, pointer dot -  c is the address of a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Object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  // go to the address found in c and find the </a:t>
            </a:r>
            <a:r>
              <a:rPr lang="en-US" b="1" dirty="0" err="1" smtClean="0">
                <a:solidFill>
                  <a:srgbClr val="FF0000"/>
                </a:solidFill>
              </a:rPr>
              <a:t>fname</a:t>
            </a:r>
            <a:r>
              <a:rPr lang="en-US" b="1" dirty="0" smtClean="0">
                <a:solidFill>
                  <a:srgbClr val="FF0000"/>
                </a:solidFill>
              </a:rPr>
              <a:t> field.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}//main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7469" y="1571810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46259" y="22172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46259" y="2805529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0135" y="19284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90135" y="251203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27583" y="31372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84483" y="1627419"/>
            <a:ext cx="12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6" y="15079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6030" y="1715250"/>
            <a:ext cx="854841" cy="28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5197" y="130092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130"/>
            <a:ext cx="8596668" cy="854636"/>
          </a:xfrm>
        </p:spPr>
        <p:txBody>
          <a:bodyPr/>
          <a:lstStyle/>
          <a:p>
            <a:r>
              <a:rPr lang="en-US" dirty="0" smtClean="0"/>
              <a:t>Passing Dynamically allocated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99" y="1004048"/>
            <a:ext cx="8596668" cy="559677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changeStud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*x)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x-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"Samantha";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 x-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changeStud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*c;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StudentInfo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"Charlie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changeStud</a:t>
            </a:r>
            <a:r>
              <a:rPr lang="en-US" dirty="0">
                <a:solidFill>
                  <a:srgbClr val="FF0000"/>
                </a:solidFill>
              </a:rPr>
              <a:t>(c</a:t>
            </a:r>
            <a:r>
              <a:rPr lang="en-US" dirty="0" smtClean="0">
                <a:solidFill>
                  <a:srgbClr val="FF0000"/>
                </a:solidFill>
              </a:rPr>
              <a:t>);  //passing in the address of c</a:t>
            </a:r>
            <a:endParaRPr lang="en-US" u="sng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  // go to the address found in c and find the </a:t>
            </a:r>
            <a:r>
              <a:rPr lang="en-US" b="1" dirty="0" err="1" smtClean="0">
                <a:solidFill>
                  <a:srgbClr val="FF0000"/>
                </a:solidFill>
              </a:rPr>
              <a:t>fname</a:t>
            </a:r>
            <a:r>
              <a:rPr lang="en-US" b="1" dirty="0" smtClean="0">
                <a:solidFill>
                  <a:srgbClr val="FF0000"/>
                </a:solidFill>
              </a:rPr>
              <a:t> field.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7469" y="1571810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46259" y="22172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46259" y="2805529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0135" y="19284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90135" y="251203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27583" y="31372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84483" y="1627419"/>
            <a:ext cx="12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6" y="15079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6030" y="1715250"/>
            <a:ext cx="854841" cy="28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719" y="2239142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3028" y="244617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45552" y="2129576"/>
            <a:ext cx="845319" cy="523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160587" y="1781241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2" y="183135"/>
            <a:ext cx="8596668" cy="687294"/>
          </a:xfrm>
        </p:spPr>
        <p:txBody>
          <a:bodyPr/>
          <a:lstStyle/>
          <a:p>
            <a:r>
              <a:rPr lang="en-US" dirty="0" smtClean="0"/>
              <a:t>Dynamically allocated array of objects: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2" y="980141"/>
            <a:ext cx="9124590" cy="522101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  // why don’t we have to say b[0]-&gt;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arrays are ALWAYS addresses of the first value of the array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no matter how an array is created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b[0].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Same for arrays of class objects…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90978" y="630154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79768" y="1275617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479768" y="18638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23644" y="98683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23644" y="15703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861092" y="219556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789459" y="685763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41567" y="1582615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97698" y="250260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486488" y="3148072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86488" y="3736328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0364" y="285928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30364" y="344283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67812" y="4068022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9494923" y="4384311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489367" y="49880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82304" y="5627507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33243" y="46992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726180" y="53340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63628" y="59592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92094" y="20163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120755" y="1385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31965" y="3258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1533" y="5130623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07384" y="1787262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2" y="74827"/>
            <a:ext cx="8596668" cy="6872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Dynamically allocated array in an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1" y="980142"/>
            <a:ext cx="6493043" cy="500230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 //b holds the address of the first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Object in memory –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//at that location there’s space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//for 3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Objects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b[0].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[4</a:t>
            </a:r>
            <a:r>
              <a:rPr lang="en-US" b="1" dirty="0" smtClean="0">
                <a:solidFill>
                  <a:srgbClr val="FF0000"/>
                </a:solidFill>
              </a:rPr>
              <a:t>]; // grades now holds the address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	    //of an array of 4 </a:t>
            </a:r>
            <a:r>
              <a:rPr lang="en-US" b="1" dirty="0" err="1" smtClean="0">
                <a:solidFill>
                  <a:srgbClr val="FF0000"/>
                </a:solidFill>
              </a:rPr>
              <a:t>ints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].grades[0] = 94;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</a:t>
            </a:r>
            <a:r>
              <a:rPr lang="en-US" dirty="0">
                <a:solidFill>
                  <a:srgbClr val="FF0000"/>
                </a:solidFill>
              </a:rPr>
              <a:t>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3055" y="815422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21845" y="146088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21845" y="20491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5721" y="11721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65721" y="175564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89625" y="236888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1536" y="871031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249105" y="1570981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39775" y="2687877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8565" y="3333340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28565" y="392159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72441" y="304455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72441" y="362810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6345" y="42532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6937000" y="456957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931444" y="51733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4381" y="581277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75320" y="48845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68257" y="551928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87724" y="610912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69661" y="2040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2832" y="1570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74042" y="3443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23610" y="5315891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10352" y="236888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07445" y="424291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07445" y="609420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43499" y="2201588"/>
            <a:ext cx="2060811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stCxn id="26" idx="0"/>
            <a:endCxn id="26" idx="2"/>
          </p:cNvCxnSpPr>
          <p:nvPr/>
        </p:nvCxnSpPr>
        <p:spPr>
          <a:xfrm>
            <a:off x="9573905" y="2201588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78036" y="2217080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074323" y="2217080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03537" y="2247754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70936" y="1940313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9" y="55979"/>
            <a:ext cx="9424493" cy="802763"/>
          </a:xfrm>
        </p:spPr>
        <p:txBody>
          <a:bodyPr>
            <a:normAutofit/>
          </a:bodyPr>
          <a:lstStyle/>
          <a:p>
            <a:r>
              <a:rPr lang="en-US" dirty="0" smtClean="0"/>
              <a:t>Dynamically allocated field in a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1" y="697289"/>
            <a:ext cx="8433711" cy="554656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b[0]-&gt;grades </a:t>
            </a:r>
            <a:r>
              <a:rPr lang="en-US" dirty="0">
                <a:solidFill>
                  <a:srgbClr val="FF0000"/>
                </a:solidFill>
              </a:rPr>
              <a:t>= 94</a:t>
            </a:r>
            <a:r>
              <a:rPr lang="en-US" dirty="0" smtClean="0">
                <a:solidFill>
                  <a:srgbClr val="FF0000"/>
                </a:solidFill>
              </a:rPr>
              <a:t>;   // go to the address in b, find the 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, then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// find the grades field, and go to the address in the grades field.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smtClean="0">
                <a:solidFill>
                  <a:srgbClr val="FF0000"/>
                </a:solidFill>
              </a:rPr>
              <a:t>b[0]-&gt;grades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71356" y="815422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60146" y="146088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60146" y="20491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04022" y="11721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304022" y="175564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327926" y="236888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369837" y="871031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21945" y="1767883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078076" y="2687877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66866" y="3333340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66866" y="392159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0742" y="304455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10742" y="362810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34646" y="42532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9075301" y="456957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069745" y="51733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62682" y="581277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3621" y="48845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06558" y="551928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26025" y="610912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8744" y="21875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1133" y="1570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12343" y="3443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61911" y="5315891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8653" y="236888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845746" y="424291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45746" y="609420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681800" y="2201588"/>
            <a:ext cx="515203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41838" y="2247754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11200"/>
          </a:xfrm>
        </p:spPr>
        <p:txBody>
          <a:bodyPr/>
          <a:lstStyle/>
          <a:p>
            <a:r>
              <a:rPr lang="en-US" dirty="0" smtClean="0"/>
              <a:t>How about deleting?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4101"/>
            <a:ext cx="8596668" cy="498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**x  </a:t>
            </a:r>
            <a:r>
              <a:rPr lang="en-US" b="1" dirty="0">
                <a:solidFill>
                  <a:srgbClr val="FF0000"/>
                </a:solidFill>
              </a:rPr>
              <a:t>= NULL;    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Pointer initialized with null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x  </a:t>
            </a:r>
            <a:r>
              <a:rPr lang="en-US" b="1" dirty="0">
                <a:solidFill>
                  <a:srgbClr val="FF0000"/>
                </a:solidFill>
              </a:rPr>
              <a:t>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*[4];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Allocate </a:t>
            </a:r>
            <a:r>
              <a:rPr lang="en-US" b="1" dirty="0" smtClean="0">
                <a:solidFill>
                  <a:srgbClr val="FF0000"/>
                </a:solidFill>
              </a:rPr>
              <a:t>memory on heap </a:t>
            </a:r>
            <a:r>
              <a:rPr lang="en-US" b="1" dirty="0">
                <a:solidFill>
                  <a:srgbClr val="FF0000"/>
                </a:solidFill>
              </a:rPr>
              <a:t>for a </a:t>
            </a:r>
            <a:r>
              <a:rPr lang="en-US" b="1" dirty="0" smtClean="0">
                <a:solidFill>
                  <a:srgbClr val="FF0000"/>
                </a:solidFill>
              </a:rPr>
              <a:t>4x3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x[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[3];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 = </a:t>
            </a:r>
            <a:r>
              <a:rPr lang="en-US" dirty="0" err="1">
                <a:solidFill>
                  <a:srgbClr val="FF0000"/>
                </a:solidFill>
              </a:rPr>
              <a:t>i+j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Why can’t we just do this?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[] x;  // compiles just fine…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61317" y="136533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31" y="95524"/>
            <a:ext cx="9424493" cy="802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Again: Dynamically allocated field in a 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1" y="697289"/>
            <a:ext cx="8433711" cy="554656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"bob</a:t>
            </a:r>
            <a:r>
              <a:rPr lang="en-US" dirty="0" smtClean="0">
                <a:solidFill>
                  <a:srgbClr val="FF0000"/>
                </a:solidFill>
              </a:rPr>
              <a:t>";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b-&gt;grades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*(</a:t>
            </a:r>
            <a:r>
              <a:rPr lang="en-US" dirty="0" smtClean="0">
                <a:solidFill>
                  <a:srgbClr val="FF0000"/>
                </a:solidFill>
              </a:rPr>
              <a:t>b-&gt;grades</a:t>
            </a:r>
            <a:r>
              <a:rPr lang="en-US" dirty="0">
                <a:solidFill>
                  <a:srgbClr val="FF0000"/>
                </a:solidFill>
              </a:rPr>
              <a:t>) = 94</a:t>
            </a:r>
            <a:r>
              <a:rPr lang="en-US" dirty="0" smtClean="0">
                <a:solidFill>
                  <a:srgbClr val="FF0000"/>
                </a:solidFill>
              </a:rPr>
              <a:t>;   // go to the address in b, find the grades field, and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   // go to the address in the grades field.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*(</a:t>
            </a:r>
            <a:r>
              <a:rPr lang="en-US" dirty="0" smtClean="0">
                <a:solidFill>
                  <a:srgbClr val="FF0000"/>
                </a:solidFill>
              </a:rPr>
              <a:t>b-&gt;grades</a:t>
            </a:r>
            <a:r>
              <a:rPr lang="en-US" dirty="0">
                <a:solidFill>
                  <a:srgbClr val="FF0000"/>
                </a:solidFill>
              </a:rPr>
              <a:t>)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6922" y="1099873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265712" y="174533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65712" y="2333592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09588" y="145655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509588" y="204009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533492" y="265333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5403" y="1155482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75166" y="1723845"/>
            <a:ext cx="1274276" cy="3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0148" y="1554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054219" y="2653334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87366" y="2486039"/>
            <a:ext cx="515203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947404" y="2532205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72" y="402771"/>
            <a:ext cx="10493202" cy="620486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What is printed (hint: when is anything printed in this)?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390" y="1377041"/>
            <a:ext cx="3594684" cy="438694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Main: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f() 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main()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>
                <a:solidFill>
                  <a:srgbClr val="FF0000"/>
                </a:solidFill>
              </a:rPr>
              <a:t> t(3,"as");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>
                <a:solidFill>
                  <a:srgbClr val="FF0000"/>
                </a:solidFill>
              </a:rPr>
              <a:t> t3(2,"m");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return(0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f()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>
                <a:solidFill>
                  <a:srgbClr val="FF0000"/>
                </a:solidFill>
              </a:rPr>
              <a:t> t(2,"a");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nn-NO" b="1" dirty="0">
                <a:solidFill>
                  <a:srgbClr val="FF0000"/>
                </a:solidFill>
              </a:rPr>
              <a:t>for (int i = 0;i &lt; 2; i++)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>
                <a:solidFill>
                  <a:srgbClr val="FF0000"/>
                </a:solidFill>
              </a:rPr>
              <a:t> t2(3,"l");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903" y="1377041"/>
            <a:ext cx="2956983" cy="2634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MyClass.hpp: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string j;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public: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x,string</a:t>
            </a:r>
            <a:r>
              <a:rPr lang="en-US" b="1" dirty="0" smtClean="0">
                <a:solidFill>
                  <a:srgbClr val="FF0000"/>
                </a:solidFill>
              </a:rPr>
              <a:t> s);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3819" y="1382485"/>
            <a:ext cx="3486452" cy="2574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MyClass.cpp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x,string</a:t>
            </a:r>
            <a:r>
              <a:rPr lang="en-US" b="1" dirty="0" smtClean="0">
                <a:solidFill>
                  <a:srgbClr val="FF0000"/>
                </a:solidFill>
              </a:rPr>
              <a:t> s)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x;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j = s;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::~</a:t>
            </a:r>
            <a:r>
              <a:rPr lang="en-US" b="1" dirty="0" err="1" smtClean="0">
                <a:solidFill>
                  <a:srgbClr val="FF0000"/>
                </a:solidFill>
              </a:rPr>
              <a:t>MyClass</a:t>
            </a:r>
            <a:r>
              <a:rPr lang="en-US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j;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 3" charset="2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34" y="0"/>
            <a:ext cx="8596668" cy="691299"/>
          </a:xfrm>
        </p:spPr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35" y="584200"/>
            <a:ext cx="9038166" cy="627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group objects of different types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are very similar to classes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Struct</a:t>
            </a:r>
            <a:r>
              <a:rPr lang="en-US" dirty="0" smtClean="0"/>
              <a:t> properties are, by default, public.</a:t>
            </a:r>
          </a:p>
          <a:p>
            <a:pPr lvl="1"/>
            <a:r>
              <a:rPr lang="en-US" dirty="0" err="1" smtClean="0"/>
              <a:t>Structs</a:t>
            </a:r>
            <a:r>
              <a:rPr lang="en-US" dirty="0" smtClean="0"/>
              <a:t> often hold different types together (that logically belong together)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could also say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Sammy";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  // What did I just do here?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"Taylor";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235" y="1197621"/>
            <a:ext cx="3221159" cy="696397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90" y="72828"/>
            <a:ext cx="8213416" cy="66004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Shape </a:t>
            </a:r>
            <a:r>
              <a:rPr lang="en-US" dirty="0" smtClean="0">
                <a:solidFill>
                  <a:srgbClr val="FF0000"/>
                </a:solidFill>
              </a:rPr>
              <a:t>{     // </a:t>
            </a:r>
            <a:r>
              <a:rPr lang="en-US" dirty="0">
                <a:solidFill>
                  <a:srgbClr val="FF0000"/>
                </a:solidFill>
              </a:rPr>
              <a:t>Base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void </a:t>
            </a:r>
            <a:r>
              <a:rPr lang="en-US" dirty="0" err="1">
                <a:solidFill>
                  <a:srgbClr val="FF0000"/>
                </a:solidFill>
              </a:rPr>
              <a:t>setWidth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w</a:t>
            </a:r>
            <a:r>
              <a:rPr lang="en-US" dirty="0" smtClean="0">
                <a:solidFill>
                  <a:srgbClr val="FF0000"/>
                </a:solidFill>
              </a:rPr>
              <a:t>)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width = 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void </a:t>
            </a:r>
            <a:r>
              <a:rPr lang="en-US" dirty="0" err="1">
                <a:solidFill>
                  <a:srgbClr val="FF0000"/>
                </a:solidFill>
              </a:rPr>
              <a:t>setHeight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h</a:t>
            </a:r>
            <a:r>
              <a:rPr lang="en-US" dirty="0" smtClean="0">
                <a:solidFill>
                  <a:srgbClr val="FF0000"/>
                </a:solidFill>
              </a:rPr>
              <a:t>)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height =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protected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width;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height;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Rectangle: public </a:t>
            </a:r>
            <a:r>
              <a:rPr lang="en-US" dirty="0" smtClean="0">
                <a:solidFill>
                  <a:srgbClr val="FF0000"/>
                </a:solidFill>
              </a:rPr>
              <a:t>Shape  {  // </a:t>
            </a:r>
            <a:r>
              <a:rPr lang="en-US" dirty="0">
                <a:solidFill>
                  <a:srgbClr val="FF0000"/>
                </a:solidFill>
              </a:rPr>
              <a:t>Derived </a:t>
            </a:r>
            <a:r>
              <a:rPr lang="en-US" dirty="0" smtClean="0">
                <a:solidFill>
                  <a:srgbClr val="FF0000"/>
                </a:solidFill>
              </a:rPr>
              <a:t>class – has access to protected methods and fields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getArea</a:t>
            </a:r>
            <a:r>
              <a:rPr lang="en-US" dirty="0" smtClean="0">
                <a:solidFill>
                  <a:srgbClr val="FF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  return </a:t>
            </a:r>
            <a:r>
              <a:rPr lang="en-US" dirty="0">
                <a:solidFill>
                  <a:srgbClr val="FF0000"/>
                </a:solidFill>
              </a:rPr>
              <a:t>(width * height);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main(void</a:t>
            </a:r>
            <a:r>
              <a:rPr lang="en-US" u="sng" dirty="0" smtClean="0">
                <a:solidFill>
                  <a:srgbClr val="FF0000"/>
                </a:solidFill>
              </a:rPr>
              <a:t>)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Rectangle </a:t>
            </a:r>
            <a:r>
              <a:rPr lang="en-US" dirty="0" err="1" smtClean="0">
                <a:solidFill>
                  <a:srgbClr val="FF0000"/>
                </a:solidFill>
              </a:rPr>
              <a:t>Rect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Rect.setWidth</a:t>
            </a:r>
            <a:r>
              <a:rPr lang="en-US" dirty="0">
                <a:solidFill>
                  <a:srgbClr val="FF0000"/>
                </a:solidFill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Rect.setHeight</a:t>
            </a:r>
            <a:r>
              <a:rPr lang="en-US" dirty="0">
                <a:solidFill>
                  <a:srgbClr val="FF0000"/>
                </a:solidFill>
              </a:rPr>
              <a:t>(7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"Total area: " &lt;&lt; </a:t>
            </a:r>
            <a:r>
              <a:rPr lang="en-US" dirty="0" err="1">
                <a:solidFill>
                  <a:srgbClr val="FF0000"/>
                </a:solidFill>
              </a:rPr>
              <a:t>Rect.getArea</a:t>
            </a:r>
            <a:r>
              <a:rPr lang="en-US" dirty="0">
                <a:solidFill>
                  <a:srgbClr val="FF0000"/>
                </a:solidFill>
              </a:rPr>
              <a:t>()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// Print the area of the object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tx1"/>
                </a:solidFill>
              </a:rPr>
              <a:t>Note: when using .</a:t>
            </a:r>
            <a:r>
              <a:rPr lang="en-US" i="1" dirty="0" err="1" smtClean="0">
                <a:solidFill>
                  <a:schemeClr val="tx1"/>
                </a:solidFill>
              </a:rPr>
              <a:t>hpp</a:t>
            </a:r>
            <a:r>
              <a:rPr lang="en-US" i="1" dirty="0" smtClean="0">
                <a:solidFill>
                  <a:schemeClr val="tx1"/>
                </a:solidFill>
              </a:rPr>
              <a:t> files (which you should!!!) you must </a:t>
            </a:r>
            <a:r>
              <a:rPr lang="en-US" i="1" dirty="0" smtClean="0">
                <a:solidFill>
                  <a:srgbClr val="FF0000"/>
                </a:solidFill>
              </a:rPr>
              <a:t>#include “shape.hpp” </a:t>
            </a:r>
            <a:r>
              <a:rPr lang="en-US" i="1" dirty="0" smtClean="0">
                <a:solidFill>
                  <a:schemeClr val="tx1"/>
                </a:solidFill>
              </a:rPr>
              <a:t>in Rectangle.hpp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75" y="312874"/>
            <a:ext cx="8596668" cy="746861"/>
          </a:xfrm>
        </p:spPr>
        <p:txBody>
          <a:bodyPr/>
          <a:lstStyle/>
          <a:p>
            <a:r>
              <a:rPr lang="en-US" dirty="0" smtClean="0"/>
              <a:t>Access Control: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74307" y="2858280"/>
          <a:ext cx="8596312" cy="1463040"/>
        </p:xfrm>
        <a:graphic>
          <a:graphicData uri="http://schemas.openxmlformats.org/drawingml/2006/table">
            <a:tbl>
              <a:tblPr/>
              <a:tblGrid>
                <a:gridCol w="2149078"/>
                <a:gridCol w="2149078"/>
                <a:gridCol w="2149078"/>
                <a:gridCol w="214907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Same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Derived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Outside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673" y="1138460"/>
            <a:ext cx="8661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Access Control and Inheritance: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derived class: </a:t>
            </a:r>
            <a:r>
              <a:rPr lang="en-US" altLang="en-US" dirty="0">
                <a:latin typeface="Arial" panose="020B0604020202020204" pitchFamily="34" charset="0"/>
              </a:rPr>
              <a:t>can access </a:t>
            </a:r>
            <a:r>
              <a:rPr lang="en-US" altLang="en-US" dirty="0" smtClean="0">
                <a:latin typeface="Arial" panose="020B0604020202020204" pitchFamily="34" charset="0"/>
              </a:rPr>
              <a:t>public and protected of base </a:t>
            </a:r>
            <a:r>
              <a:rPr lang="en-US" altLang="en-US" dirty="0">
                <a:latin typeface="Arial" panose="020B0604020202020204" pitchFamily="34" charset="0"/>
              </a:rPr>
              <a:t>class.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Cannot access private (fields, methods) of base class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 smtClean="0">
                <a:latin typeface="Arial" panose="020B0604020202020204" pitchFamily="34" charset="0"/>
              </a:rPr>
              <a:t>Just like Java</a:t>
            </a:r>
            <a:endParaRPr lang="en-US" altLang="en-US" i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Overloading Constructor: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5" y="822960"/>
            <a:ext cx="2770356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In Rectangle.hpp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public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 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	//…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		</a:t>
            </a:r>
            <a:r>
              <a:rPr lang="en-US" sz="1200" b="1" dirty="0" smtClean="0">
                <a:solidFill>
                  <a:srgbClr val="FF0000"/>
                </a:solidFill>
              </a:rPr>
              <a:t>~</a:t>
            </a:r>
            <a:r>
              <a:rPr lang="en-US" sz="1200" b="1" dirty="0" err="1">
                <a:solidFill>
                  <a:srgbClr val="FF0000"/>
                </a:solidFill>
              </a:rPr>
              <a:t>Rect</a:t>
            </a:r>
            <a:r>
              <a:rPr lang="en-US" sz="1200" b="1" dirty="0">
                <a:solidFill>
                  <a:srgbClr val="FF0000"/>
                </a:solidFill>
              </a:rPr>
              <a:t>(); //destructor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getArea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}; //</a:t>
            </a: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88150" y="822960"/>
            <a:ext cx="4933658" cy="58591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Running main: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#include "Rect.hpp"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r2();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 smtClean="0">
                <a:solidFill>
                  <a:srgbClr val="FF0000"/>
                </a:solidFill>
              </a:rPr>
              <a:t> r3(4);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cout</a:t>
            </a:r>
            <a:r>
              <a:rPr lang="en-US" sz="2000" dirty="0" smtClean="0">
                <a:solidFill>
                  <a:srgbClr val="FF0000"/>
                </a:solidFill>
              </a:rPr>
              <a:t> &lt;&lt; </a:t>
            </a:r>
            <a:r>
              <a:rPr lang="en-US" sz="2000" dirty="0" err="1" smtClean="0">
                <a:solidFill>
                  <a:srgbClr val="FF0000"/>
                </a:solidFill>
              </a:rPr>
              <a:t>r.getArea</a:t>
            </a:r>
            <a:r>
              <a:rPr lang="en-US" sz="2000" dirty="0" smtClean="0">
                <a:solidFill>
                  <a:srgbClr val="FF0000"/>
                </a:solidFill>
              </a:rPr>
              <a:t>() &lt;&lt; </a:t>
            </a:r>
            <a:r>
              <a:rPr lang="en-US" sz="2000" dirty="0" err="1" smtClean="0">
                <a:solidFill>
                  <a:srgbClr val="FF0000"/>
                </a:solidFill>
              </a:rPr>
              <a:t>endl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rgbClr val="FF0000"/>
                </a:solidFill>
              </a:rPr>
              <a:t> &lt;&lt; </a:t>
            </a:r>
            <a:r>
              <a:rPr lang="en-US" sz="2000" dirty="0" smtClean="0">
                <a:solidFill>
                  <a:srgbClr val="FF0000"/>
                </a:solidFill>
              </a:rPr>
              <a:t>r2.getArea</a:t>
            </a:r>
            <a:r>
              <a:rPr lang="en-US" sz="2000" dirty="0">
                <a:solidFill>
                  <a:srgbClr val="FF0000"/>
                </a:solidFill>
              </a:rPr>
              <a:t>() &lt;&lt; </a:t>
            </a:r>
            <a:r>
              <a:rPr lang="en-US" sz="2000" dirty="0" err="1">
                <a:solidFill>
                  <a:srgbClr val="FF0000"/>
                </a:solidFill>
              </a:rPr>
              <a:t>endl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rgbClr val="FF0000"/>
                </a:solidFill>
              </a:rPr>
              <a:t> &lt;&lt; </a:t>
            </a:r>
            <a:r>
              <a:rPr lang="en-US" sz="2000" dirty="0" smtClean="0">
                <a:solidFill>
                  <a:srgbClr val="FF0000"/>
                </a:solidFill>
              </a:rPr>
              <a:t>r3.getArea</a:t>
            </a:r>
            <a:r>
              <a:rPr lang="en-US" sz="2000" dirty="0">
                <a:solidFill>
                  <a:srgbClr val="FF0000"/>
                </a:solidFill>
              </a:rPr>
              <a:t>() &lt;&lt; </a:t>
            </a:r>
            <a:r>
              <a:rPr lang="en-US" sz="2000" dirty="0" err="1" smtClean="0">
                <a:solidFill>
                  <a:srgbClr val="FF0000"/>
                </a:solidFill>
              </a:rPr>
              <a:t>endl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49600" y="822960"/>
            <a:ext cx="3435350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</a:rPr>
              <a:t>In </a:t>
            </a:r>
            <a:r>
              <a:rPr lang="en-US" sz="1200" b="1" dirty="0" smtClean="0">
                <a:solidFill>
                  <a:schemeClr val="tx1"/>
                </a:solidFill>
              </a:rPr>
              <a:t>Rectangle.cpp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/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#</a:t>
            </a:r>
            <a:r>
              <a:rPr lang="en-US" sz="1200" dirty="0">
                <a:solidFill>
                  <a:srgbClr val="FF0000"/>
                </a:solidFill>
              </a:rPr>
              <a:t>include "</a:t>
            </a:r>
            <a:r>
              <a:rPr lang="en-US" sz="1200" dirty="0" smtClean="0">
                <a:solidFill>
                  <a:srgbClr val="FF0000"/>
                </a:solidFill>
              </a:rPr>
              <a:t>Rect.hpp"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area </a:t>
            </a:r>
            <a:r>
              <a:rPr lang="en-US" sz="12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//…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Rect</a:t>
            </a:r>
            <a:r>
              <a:rPr lang="en-US" sz="1200" b="1" dirty="0">
                <a:solidFill>
                  <a:srgbClr val="FF0000"/>
                </a:solidFill>
              </a:rPr>
              <a:t>::~</a:t>
            </a:r>
            <a:r>
              <a:rPr lang="en-US" sz="1200" b="1" dirty="0" err="1">
                <a:solidFill>
                  <a:srgbClr val="FF0000"/>
                </a:solidFill>
              </a:rPr>
              <a:t>Rect</a:t>
            </a:r>
            <a:r>
              <a:rPr lang="en-US" sz="1200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 &lt;&lt; "destroying: " &lt;&lt; area &lt;&lt; </a:t>
            </a:r>
            <a:r>
              <a:rPr lang="en-US" sz="1200" b="1" dirty="0" err="1">
                <a:solidFill>
                  <a:srgbClr val="FF0000"/>
                </a:solidFill>
              </a:rPr>
              <a:t>endl</a:t>
            </a:r>
            <a:r>
              <a:rPr lang="en-US" sz="12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	//Nothing is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	// this </a:t>
            </a:r>
            <a:r>
              <a:rPr lang="en-US" sz="1200" b="1" dirty="0" err="1">
                <a:solidFill>
                  <a:srgbClr val="FF0000"/>
                </a:solidFill>
              </a:rPr>
              <a:t>cout</a:t>
            </a:r>
            <a:r>
              <a:rPr lang="en-US" sz="1200" b="1" dirty="0">
                <a:solidFill>
                  <a:srgbClr val="FF0000"/>
                </a:solidFill>
              </a:rPr>
              <a:t> just shows when it’s called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 smtClean="0">
                <a:solidFill>
                  <a:srgbClr val="FF0000"/>
                </a:solidFill>
              </a:rPr>
              <a:t>::</a:t>
            </a:r>
            <a:r>
              <a:rPr lang="en-US" sz="1200" dirty="0" err="1" smtClean="0">
                <a:solidFill>
                  <a:srgbClr val="FF0000"/>
                </a:solidFill>
              </a:rPr>
              <a:t>getArea</a:t>
            </a:r>
            <a:r>
              <a:rPr lang="en-US" sz="1200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3" y="114300"/>
            <a:ext cx="11914117" cy="702996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 can also overload operators! ( e.g., +, =, etc.)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17" y="922493"/>
            <a:ext cx="5938058" cy="3411302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Box.hpp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Box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double </a:t>
            </a:r>
            <a:r>
              <a:rPr lang="en-US" b="1" dirty="0">
                <a:solidFill>
                  <a:srgbClr val="FF0000"/>
                </a:solidFill>
              </a:rPr>
              <a:t>length;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       double breadth;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       double height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public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b="1" dirty="0" smtClean="0">
                <a:solidFill>
                  <a:srgbClr val="FF0000"/>
                </a:solidFill>
              </a:rPr>
              <a:t>        Box (double l, </a:t>
            </a:r>
            <a:r>
              <a:rPr lang="fr-FR" b="1" dirty="0">
                <a:solidFill>
                  <a:srgbClr val="FF0000"/>
                </a:solidFill>
              </a:rPr>
              <a:t>double </a:t>
            </a:r>
            <a:r>
              <a:rPr lang="fr-FR" b="1" dirty="0" smtClean="0">
                <a:solidFill>
                  <a:srgbClr val="FF0000"/>
                </a:solidFill>
              </a:rPr>
              <a:t>b, </a:t>
            </a:r>
            <a:r>
              <a:rPr lang="fr-FR" b="1" dirty="0">
                <a:solidFill>
                  <a:srgbClr val="FF0000"/>
                </a:solidFill>
              </a:rPr>
              <a:t>double </a:t>
            </a:r>
            <a:r>
              <a:rPr lang="fr-FR" b="1" dirty="0" smtClean="0">
                <a:solidFill>
                  <a:srgbClr val="FF0000"/>
                </a:solidFill>
              </a:rPr>
              <a:t>h);</a:t>
            </a:r>
            <a:endParaRPr lang="fr-FR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double </a:t>
            </a:r>
            <a:r>
              <a:rPr lang="en-US" b="1" dirty="0" err="1" smtClean="0">
                <a:solidFill>
                  <a:srgbClr val="FF0000"/>
                </a:solidFill>
              </a:rPr>
              <a:t>getVolume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8176" y="3709553"/>
            <a:ext cx="4732866" cy="2013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main(void</a:t>
            </a:r>
            <a:r>
              <a:rPr lang="en-US" dirty="0" smtClean="0">
                <a:solidFill>
                  <a:srgbClr val="FF0000"/>
                </a:solidFill>
              </a:rPr>
              <a:t>) 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Box Box1(3.3, 1.2, 1.5);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Box </a:t>
            </a:r>
            <a:r>
              <a:rPr lang="en-US" dirty="0">
                <a:solidFill>
                  <a:srgbClr val="FF0000"/>
                </a:solidFill>
              </a:rPr>
              <a:t>Box2(8.5, 6.0, 2.0);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97056" y="922496"/>
            <a:ext cx="5186993" cy="3903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Box.cpp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//constructor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b="1" dirty="0" smtClean="0">
                <a:solidFill>
                  <a:srgbClr val="FF0000"/>
                </a:solidFill>
              </a:rPr>
              <a:t>Box</a:t>
            </a:r>
            <a:r>
              <a:rPr lang="fr-FR" b="1" dirty="0">
                <a:solidFill>
                  <a:srgbClr val="FF0000"/>
                </a:solidFill>
              </a:rPr>
              <a:t>::Box(double l, double b, double h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length </a:t>
            </a:r>
            <a:r>
              <a:rPr lang="en-US" dirty="0">
                <a:solidFill>
                  <a:srgbClr val="FF0000"/>
                </a:solidFill>
              </a:rPr>
              <a:t>= l;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breadth = b;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height = 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double Box::</a:t>
            </a:r>
            <a:r>
              <a:rPr lang="en-US" b="1" dirty="0" err="1">
                <a:solidFill>
                  <a:srgbClr val="FF0000"/>
                </a:solidFill>
              </a:rPr>
              <a:t>getVolume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      return length * breadth * height;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938" y="6084055"/>
            <a:ext cx="1111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You want to “add” two boxes together.  Exactly what do you want to add?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73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3" y="114300"/>
            <a:ext cx="11914117" cy="702996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 can also overload operators! ( e.g., +, =, etc.)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17" y="922493"/>
            <a:ext cx="4774301" cy="2710832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Box.hpp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class Box  </a:t>
            </a:r>
            <a:r>
              <a:rPr lang="en-US" sz="1400" dirty="0" smtClean="0">
                <a:solidFill>
                  <a:srgbClr val="FF0000"/>
                </a:solidFill>
              </a:rPr>
              <a:t>{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   double </a:t>
            </a:r>
            <a:r>
              <a:rPr lang="en-US" sz="1400" b="1" dirty="0">
                <a:solidFill>
                  <a:srgbClr val="FF0000"/>
                </a:solidFill>
              </a:rPr>
              <a:t>length;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double breadth;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double height;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public</a:t>
            </a:r>
            <a:r>
              <a:rPr lang="en-US" sz="14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400" b="1" dirty="0" smtClean="0">
                <a:solidFill>
                  <a:srgbClr val="FF0000"/>
                </a:solidFill>
              </a:rPr>
              <a:t>        Box (double l, </a:t>
            </a:r>
            <a:r>
              <a:rPr lang="fr-FR" sz="1400" b="1" dirty="0">
                <a:solidFill>
                  <a:srgbClr val="FF0000"/>
                </a:solidFill>
              </a:rPr>
              <a:t>double </a:t>
            </a:r>
            <a:r>
              <a:rPr lang="fr-FR" sz="1400" b="1" dirty="0" smtClean="0">
                <a:solidFill>
                  <a:srgbClr val="FF0000"/>
                </a:solidFill>
              </a:rPr>
              <a:t>b, double);</a:t>
            </a:r>
            <a:endParaRPr lang="fr-FR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    double </a:t>
            </a:r>
            <a:r>
              <a:rPr lang="en-US" sz="1400" b="1" dirty="0" err="1">
                <a:solidFill>
                  <a:srgbClr val="FF0000"/>
                </a:solidFill>
              </a:rPr>
              <a:t>getVolume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   Box </a:t>
            </a:r>
            <a:r>
              <a:rPr lang="en-US" sz="1600" b="1" dirty="0">
                <a:solidFill>
                  <a:schemeClr val="tx1"/>
                </a:solidFill>
              </a:rPr>
              <a:t>operator</a:t>
            </a:r>
            <a:r>
              <a:rPr lang="en-US" sz="1600" b="1" dirty="0" smtClean="0">
                <a:solidFill>
                  <a:schemeClr val="tx1"/>
                </a:solidFill>
              </a:rPr>
              <a:t>+(</a:t>
            </a:r>
            <a:r>
              <a:rPr lang="en-US" sz="1600" b="1" dirty="0">
                <a:solidFill>
                  <a:schemeClr val="tx1"/>
                </a:solidFill>
              </a:rPr>
              <a:t>Box b);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1546" y="3427079"/>
            <a:ext cx="5168149" cy="32043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main(void</a:t>
            </a:r>
            <a:r>
              <a:rPr lang="en-US" sz="1400" b="1" dirty="0" smtClean="0">
                <a:solidFill>
                  <a:srgbClr val="FF0000"/>
                </a:solidFill>
              </a:rPr>
              <a:t>)  </a:t>
            </a:r>
            <a:r>
              <a:rPr lang="en-US" sz="1400" dirty="0" smtClean="0">
                <a:solidFill>
                  <a:srgbClr val="FF0000"/>
                </a:solidFill>
              </a:rPr>
              <a:t>{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Box Box1(3.3, 1.2, 1.5);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Box </a:t>
            </a:r>
            <a:r>
              <a:rPr lang="en-US" sz="1400" dirty="0">
                <a:solidFill>
                  <a:srgbClr val="FF0000"/>
                </a:solidFill>
              </a:rPr>
              <a:t>Box2(8.5, 6.0, 2.0);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 Box </a:t>
            </a:r>
            <a:r>
              <a:rPr lang="en-US" sz="1600" b="1" dirty="0">
                <a:solidFill>
                  <a:schemeClr val="tx1"/>
                </a:solidFill>
              </a:rPr>
              <a:t>Box3 = Box1 </a:t>
            </a:r>
            <a:r>
              <a:rPr lang="en-US" sz="1600" b="1" dirty="0" smtClean="0">
                <a:solidFill>
                  <a:schemeClr val="tx1"/>
                </a:solidFill>
              </a:rPr>
              <a:t>+ </a:t>
            </a:r>
            <a:r>
              <a:rPr lang="en-US" sz="1600" b="1" dirty="0">
                <a:solidFill>
                  <a:schemeClr val="tx1"/>
                </a:solidFill>
              </a:rPr>
              <a:t>Box2</a:t>
            </a:r>
            <a:r>
              <a:rPr lang="en-US" sz="1600" b="1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double </a:t>
            </a:r>
            <a:r>
              <a:rPr lang="en-US" sz="1400" b="1" dirty="0">
                <a:solidFill>
                  <a:srgbClr val="FF0000"/>
                </a:solidFill>
              </a:rPr>
              <a:t>volume = </a:t>
            </a:r>
            <a:r>
              <a:rPr lang="en-US" sz="1400" b="1" dirty="0" smtClean="0">
                <a:solidFill>
                  <a:srgbClr val="FF0000"/>
                </a:solidFill>
              </a:rPr>
              <a:t>Box3.getVolume();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&lt;&lt; "</a:t>
            </a:r>
            <a:r>
              <a:rPr lang="en-US" sz="1400" dirty="0" smtClean="0">
                <a:solidFill>
                  <a:srgbClr val="FF0000"/>
                </a:solidFill>
              </a:rPr>
              <a:t>Vol. </a:t>
            </a:r>
            <a:r>
              <a:rPr lang="en-US" sz="1400" dirty="0">
                <a:solidFill>
                  <a:srgbClr val="FF0000"/>
                </a:solidFill>
              </a:rPr>
              <a:t>of Box3 : " &lt;&lt; volume &lt;&lt;</a:t>
            </a:r>
            <a:r>
              <a:rPr lang="en-US" sz="1400" b="1" dirty="0" err="1">
                <a:solidFill>
                  <a:srgbClr val="FF0000"/>
                </a:solidFill>
              </a:rPr>
              <a:t>endl</a:t>
            </a:r>
            <a:r>
              <a:rPr lang="en-US" sz="1400" b="1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</a:t>
            </a:r>
            <a:r>
              <a:rPr lang="en-US" sz="1400" b="1" dirty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Vol. of Box3 : 297.36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43742" y="922496"/>
            <a:ext cx="6240308" cy="5292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Box.cpp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sz="1400" b="1" dirty="0" smtClean="0">
                <a:solidFill>
                  <a:srgbClr val="FF0000"/>
                </a:solidFill>
              </a:rPr>
              <a:t>Box</a:t>
            </a:r>
            <a:r>
              <a:rPr lang="fr-FR" sz="1400" b="1" dirty="0">
                <a:solidFill>
                  <a:srgbClr val="FF0000"/>
                </a:solidFill>
              </a:rPr>
              <a:t>::Box(double l, double b, double h)</a:t>
            </a:r>
            <a:r>
              <a:rPr lang="en-US" sz="14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length = l;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breadth = b;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height = 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double </a:t>
            </a:r>
            <a:r>
              <a:rPr lang="en-US" sz="1400" b="1" dirty="0">
                <a:solidFill>
                  <a:srgbClr val="FF0000"/>
                </a:solidFill>
              </a:rPr>
              <a:t>Box::</a:t>
            </a:r>
            <a:r>
              <a:rPr lang="en-US" sz="1400" b="1" dirty="0" err="1">
                <a:solidFill>
                  <a:srgbClr val="FF0000"/>
                </a:solidFill>
              </a:rPr>
              <a:t>getVolume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  return </a:t>
            </a:r>
            <a:r>
              <a:rPr lang="en-US" sz="1400" b="1" dirty="0">
                <a:solidFill>
                  <a:srgbClr val="FF0000"/>
                </a:solidFill>
              </a:rPr>
              <a:t>length * breadth * height;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Box </a:t>
            </a:r>
            <a:r>
              <a:rPr lang="en-US" b="1" dirty="0" smtClean="0">
                <a:solidFill>
                  <a:schemeClr val="tx1"/>
                </a:solidFill>
              </a:rPr>
              <a:t>Box</a:t>
            </a:r>
            <a:r>
              <a:rPr lang="en-US" b="1" dirty="0">
                <a:solidFill>
                  <a:schemeClr val="tx1"/>
                </a:solidFill>
              </a:rPr>
              <a:t>::</a:t>
            </a:r>
            <a:r>
              <a:rPr lang="en-US" b="1" dirty="0" smtClean="0">
                <a:solidFill>
                  <a:schemeClr val="tx1"/>
                </a:solidFill>
              </a:rPr>
              <a:t>operator+(Box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) { </a:t>
            </a:r>
            <a:r>
              <a:rPr lang="en-US" b="1" spc="-80" dirty="0" smtClean="0">
                <a:solidFill>
                  <a:schemeClr val="tx1"/>
                </a:solidFill>
              </a:rPr>
              <a:t>//Overload</a:t>
            </a:r>
            <a:r>
              <a:rPr lang="en-US" b="1" spc="-80" dirty="0">
                <a:solidFill>
                  <a:schemeClr val="tx1"/>
                </a:solidFill>
              </a:rPr>
              <a:t>: add </a:t>
            </a:r>
            <a:r>
              <a:rPr lang="en-US" b="1" spc="-80" dirty="0" smtClean="0">
                <a:solidFill>
                  <a:schemeClr val="tx1"/>
                </a:solidFill>
              </a:rPr>
              <a:t>2 </a:t>
            </a:r>
            <a:r>
              <a:rPr lang="en-US" b="1" spc="-80" dirty="0">
                <a:solidFill>
                  <a:schemeClr val="tx1"/>
                </a:solidFill>
              </a:rPr>
              <a:t>Box objects.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Box </a:t>
            </a:r>
            <a:r>
              <a:rPr lang="en-US" b="1" dirty="0" err="1" smtClean="0">
                <a:solidFill>
                  <a:schemeClr val="tx1"/>
                </a:solidFill>
              </a:rPr>
              <a:t>box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 err="1">
                <a:solidFill>
                  <a:schemeClr val="tx1"/>
                </a:solidFill>
              </a:rPr>
              <a:t>box.length</a:t>
            </a:r>
            <a:r>
              <a:rPr lang="en-US" b="1" dirty="0">
                <a:solidFill>
                  <a:schemeClr val="tx1"/>
                </a:solidFill>
              </a:rPr>
              <a:t> = length + </a:t>
            </a:r>
            <a:r>
              <a:rPr lang="en-US" b="1" dirty="0" err="1">
                <a:solidFill>
                  <a:schemeClr val="tx1"/>
                </a:solidFill>
              </a:rPr>
              <a:t>b.length</a:t>
            </a:r>
            <a:r>
              <a:rPr lang="en-US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 err="1">
                <a:solidFill>
                  <a:schemeClr val="tx1"/>
                </a:solidFill>
              </a:rPr>
              <a:t>box.breadth</a:t>
            </a:r>
            <a:r>
              <a:rPr lang="en-US" b="1" dirty="0">
                <a:solidFill>
                  <a:schemeClr val="tx1"/>
                </a:solidFill>
              </a:rPr>
              <a:t> = breadth + </a:t>
            </a:r>
            <a:r>
              <a:rPr lang="en-US" b="1" dirty="0" err="1">
                <a:solidFill>
                  <a:schemeClr val="tx1"/>
                </a:solidFill>
              </a:rPr>
              <a:t>b.breadth</a:t>
            </a:r>
            <a:r>
              <a:rPr lang="en-US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 err="1">
                <a:solidFill>
                  <a:schemeClr val="tx1"/>
                </a:solidFill>
              </a:rPr>
              <a:t>box.height</a:t>
            </a:r>
            <a:r>
              <a:rPr lang="en-US" b="1" dirty="0">
                <a:solidFill>
                  <a:schemeClr val="tx1"/>
                </a:solidFill>
              </a:rPr>
              <a:t> = height + </a:t>
            </a:r>
            <a:r>
              <a:rPr lang="en-US" b="1" dirty="0" err="1">
                <a:solidFill>
                  <a:schemeClr val="tx1"/>
                </a:solidFill>
              </a:rPr>
              <a:t>b.height</a:t>
            </a:r>
            <a:r>
              <a:rPr lang="en-US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return box</a:t>
            </a:r>
            <a:r>
              <a:rPr lang="en-US" sz="14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}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2" y="99802"/>
            <a:ext cx="8596668" cy="1320800"/>
          </a:xfrm>
        </p:spPr>
        <p:txBody>
          <a:bodyPr/>
          <a:lstStyle/>
          <a:p>
            <a:r>
              <a:rPr lang="en-US" dirty="0" smtClean="0"/>
              <a:t>Some other operators you may want to overload: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		 	-			*			/ 			%      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^			&amp;	 		|	 		== 		!=      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     	 ||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=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++      	-- 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+=     		 -=			etc.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 are functions and classes declared with the friend keyword.  </a:t>
            </a:r>
          </a:p>
          <a:p>
            <a:r>
              <a:rPr lang="en-US" dirty="0" smtClean="0"/>
              <a:t>Friends have access to a class’s private fields and methods</a:t>
            </a:r>
          </a:p>
          <a:p>
            <a:endParaRPr lang="en-US" dirty="0"/>
          </a:p>
          <a:p>
            <a:r>
              <a:rPr lang="en-US" dirty="0" smtClean="0"/>
              <a:t>Note: the class decides what other classes, methods, and functions can be friends with that class.</a:t>
            </a:r>
          </a:p>
          <a:p>
            <a:r>
              <a:rPr lang="en-US" dirty="0" smtClean="0"/>
              <a:t>So the friend declaration happens inside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126"/>
            <a:ext cx="8596668" cy="723900"/>
          </a:xfrm>
        </p:spPr>
        <p:txBody>
          <a:bodyPr/>
          <a:lstStyle/>
          <a:p>
            <a:r>
              <a:rPr lang="en-US" dirty="0" smtClean="0"/>
              <a:t>Deleting a 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2027"/>
            <a:ext cx="8596668" cy="50793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**x  = NULL;     	// Pointer initialized with null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*[4]; 	</a:t>
            </a:r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en-US" dirty="0">
                <a:solidFill>
                  <a:srgbClr val="FF0000"/>
                </a:solidFill>
              </a:rPr>
              <a:t>Allocate memory on heap for a </a:t>
            </a:r>
            <a:r>
              <a:rPr lang="en-US" dirty="0" smtClean="0">
                <a:solidFill>
                  <a:srgbClr val="FF0000"/>
                </a:solidFill>
              </a:rPr>
              <a:t>4x3 </a:t>
            </a:r>
            <a:r>
              <a:rPr lang="en-US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for (int i = 0; i &lt; 4; i++)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x[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delete [] x[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delete [] x;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9357"/>
            <a:ext cx="8596668" cy="653143"/>
          </a:xfrm>
        </p:spPr>
        <p:txBody>
          <a:bodyPr/>
          <a:lstStyle/>
          <a:p>
            <a:r>
              <a:rPr lang="en-US" dirty="0" smtClean="0"/>
              <a:t>Classes: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901"/>
            <a:ext cx="8596668" cy="4936462"/>
          </a:xfrm>
        </p:spPr>
        <p:txBody>
          <a:bodyPr/>
          <a:lstStyle/>
          <a:p>
            <a:r>
              <a:rPr lang="en-US" dirty="0"/>
              <a:t>Arrays group many objects of the same type (in order)</a:t>
            </a:r>
          </a:p>
          <a:p>
            <a:r>
              <a:rPr lang="en-US" dirty="0" smtClean="0"/>
              <a:t>Classes </a:t>
            </a:r>
            <a:r>
              <a:rPr lang="en-US" dirty="0"/>
              <a:t>group objects of different types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/>
              <a:t>often hold different types together (that logically belong together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Class: </a:t>
            </a:r>
            <a:r>
              <a:rPr lang="en-US" dirty="0"/>
              <a:t>a template </a:t>
            </a:r>
            <a:endParaRPr lang="en-US" dirty="0" smtClean="0"/>
          </a:p>
          <a:p>
            <a:pPr lvl="1"/>
            <a:r>
              <a:rPr lang="en-US" dirty="0" smtClean="0"/>
              <a:t>Includes functions (methods) and variables (fields/properties) associated with the template</a:t>
            </a:r>
          </a:p>
          <a:p>
            <a:pPr lvl="1"/>
            <a:r>
              <a:rPr lang="en-US" dirty="0" smtClean="0"/>
              <a:t>In essence, a type definition for complex types</a:t>
            </a:r>
          </a:p>
          <a:p>
            <a:pPr lvl="1"/>
            <a:r>
              <a:rPr lang="en-US" dirty="0" smtClean="0"/>
              <a:t>You get to pick the type</a:t>
            </a:r>
          </a:p>
          <a:p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An instance </a:t>
            </a:r>
            <a:r>
              <a:rPr lang="en-US" dirty="0"/>
              <a:t>of a class;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contains real values instead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962" y="158749"/>
            <a:ext cx="9945018" cy="655857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length</a:t>
            </a:r>
            <a:r>
              <a:rPr lang="en-US" sz="1600" dirty="0" smtClean="0">
                <a:solidFill>
                  <a:srgbClr val="FF0000"/>
                </a:solidFill>
              </a:rPr>
              <a:t>;      // default – private – different from </a:t>
            </a:r>
            <a:r>
              <a:rPr lang="en-US" sz="1600" dirty="0" err="1" smtClean="0">
                <a:solidFill>
                  <a:srgbClr val="FF0000"/>
                </a:solidFill>
              </a:rPr>
              <a:t>structs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area;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   // this is a constructor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length = 3;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width = 4;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area = length * 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 //Constructor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rgbClr val="FF0000"/>
                </a:solidFill>
              </a:rPr>
              <a:t> {    // Setters: why do I need this?  (do the same for width – why not area?)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length = x;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area = length * 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setLen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  //Getters  (do the same for width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	return length;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getLen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return area;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getArea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 //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62315" y="4093699"/>
            <a:ext cx="4002258" cy="201167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Rect</a:t>
            </a:r>
            <a:r>
              <a:rPr lang="en-US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r.setLen</a:t>
            </a:r>
            <a:r>
              <a:rPr lang="en-US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r.getLen</a:t>
            </a:r>
            <a:r>
              <a:rPr lang="en-US" dirty="0" smtClean="0">
                <a:solidFill>
                  <a:srgbClr val="FF0000"/>
                </a:solidFill>
              </a:rPr>
              <a:t>()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r.getArea</a:t>
            </a:r>
            <a:r>
              <a:rPr lang="en-US" dirty="0" smtClean="0">
                <a:solidFill>
                  <a:srgbClr val="FF0000"/>
                </a:solidFill>
              </a:rPr>
              <a:t>()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 //main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3" y="91638"/>
            <a:ext cx="1967349" cy="2592839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</a:t>
            </a:r>
            <a:br>
              <a:rPr lang="en-US" dirty="0" smtClean="0"/>
            </a:br>
            <a:r>
              <a:rPr lang="en-US" sz="2700" i="1" dirty="0" smtClean="0"/>
              <a:t>Method 1</a:t>
            </a:r>
            <a:br>
              <a:rPr lang="en-US" sz="2700" i="1" dirty="0" smtClean="0"/>
            </a:br>
            <a:r>
              <a:rPr lang="en-US" sz="2700" i="1" dirty="0"/>
              <a:t/>
            </a:r>
            <a:br>
              <a:rPr lang="en-US" sz="2700" i="1" dirty="0"/>
            </a:br>
            <a:r>
              <a:rPr lang="en-US" sz="2200" i="1" dirty="0" smtClean="0">
                <a:solidFill>
                  <a:schemeClr val="tx1"/>
                </a:solidFill>
              </a:rPr>
              <a:t>Closest to what you’ve seen with Java</a:t>
            </a:r>
            <a:r>
              <a:rPr lang="en-US" sz="3100" i="1" dirty="0" smtClean="0">
                <a:solidFill>
                  <a:schemeClr val="tx1"/>
                </a:solidFill>
              </a:rPr>
              <a:t/>
            </a:r>
            <a:br>
              <a:rPr lang="en-US" sz="3100" i="1" dirty="0" smtClean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8750"/>
            <a:ext cx="1784350" cy="1051072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</a:t>
            </a:r>
            <a:br>
              <a:rPr lang="en-US" dirty="0" smtClean="0"/>
            </a:br>
            <a:r>
              <a:rPr lang="en-US" sz="2700" i="1" dirty="0" smtClean="0"/>
              <a:t>method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88900"/>
            <a:ext cx="7626350" cy="6724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public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x,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y</a:t>
            </a:r>
            <a:r>
              <a:rPr lang="en-US" sz="1600" b="1" dirty="0" smtClean="0">
                <a:solidFill>
                  <a:srgbClr val="FF0000"/>
                </a:solidFill>
              </a:rPr>
              <a:t>);  //Just method declarations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void 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 //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x,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y) </a:t>
            </a:r>
            <a:r>
              <a:rPr lang="en-US" sz="1600" b="1" dirty="0" smtClean="0">
                <a:solidFill>
                  <a:srgbClr val="FF0000"/>
                </a:solidFill>
              </a:rPr>
              <a:t>{   //Method definitions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</a:t>
            </a:r>
            <a:r>
              <a:rPr lang="en-US" sz="1600" dirty="0">
                <a:solidFill>
                  <a:srgbClr val="FF0000"/>
                </a:solidFill>
              </a:rPr>
              <a:t>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</a:t>
            </a:r>
            <a:r>
              <a:rPr lang="en-US" sz="1600" dirty="0">
                <a:solidFill>
                  <a:srgbClr val="FF0000"/>
                </a:solidFill>
              </a:rPr>
              <a:t>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</a:t>
            </a:r>
            <a:r>
              <a:rPr lang="en-US" sz="16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x) </a:t>
            </a:r>
            <a:r>
              <a:rPr lang="en-US" sz="1600" b="1" dirty="0" smtClean="0">
                <a:solidFill>
                  <a:srgbClr val="FF0000"/>
                </a:solidFill>
              </a:rPr>
              <a:t>{  //add </a:t>
            </a:r>
            <a:r>
              <a:rPr lang="en-US" sz="1600" b="1" dirty="0" err="1" smtClean="0">
                <a:solidFill>
                  <a:srgbClr val="FF0000"/>
                </a:solidFill>
              </a:rPr>
              <a:t>setWidth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</a:t>
            </a:r>
            <a:r>
              <a:rPr lang="en-US" sz="1600" dirty="0">
                <a:solidFill>
                  <a:srgbClr val="FF0000"/>
                </a:solidFill>
              </a:rPr>
              <a:t>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</a:t>
            </a:r>
            <a:r>
              <a:rPr lang="en-US" sz="16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>
                <a:solidFill>
                  <a:srgbClr val="FF0000"/>
                </a:solidFill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</a:rPr>
              <a:t>{  // add </a:t>
            </a:r>
            <a:r>
              <a:rPr lang="en-US" sz="1600" b="1" dirty="0" err="1" smtClean="0">
                <a:solidFill>
                  <a:srgbClr val="FF0000"/>
                </a:solidFill>
              </a:rPr>
              <a:t>getWidth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7943" y="3495333"/>
            <a:ext cx="4543865" cy="19694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r.setLen</a:t>
            </a:r>
            <a:r>
              <a:rPr lang="en-US" sz="1400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r.getLen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  </a:t>
            </a:r>
            <a:r>
              <a:rPr lang="en-US" i="1" dirty="0" smtClean="0"/>
              <a:t>using header files: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458894" cy="5859194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header file (Rect.hpp)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</a:rPr>
              <a:t>Rect</a:t>
            </a:r>
            <a:r>
              <a:rPr lang="en-US" sz="1400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public</a:t>
            </a:r>
            <a:r>
              <a:rPr lang="en-US" sz="14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void </a:t>
            </a:r>
            <a:r>
              <a:rPr lang="en-US" sz="1400" b="1" dirty="0" err="1">
                <a:solidFill>
                  <a:srgbClr val="FF0000"/>
                </a:solidFill>
              </a:rPr>
              <a:t>setLen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void </a:t>
            </a:r>
            <a:r>
              <a:rPr lang="en-US" sz="1400" b="1" dirty="0" err="1">
                <a:solidFill>
                  <a:srgbClr val="FF0000"/>
                </a:solidFill>
              </a:rPr>
              <a:t>setWid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getLen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getWid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getArea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main file (MainProg.cpp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</a:t>
            </a:r>
            <a:r>
              <a:rPr lang="en-US" sz="1400" b="1" dirty="0">
                <a:solidFill>
                  <a:srgbClr val="FF0000"/>
                </a:solidFill>
              </a:rPr>
              <a:t>include &lt;</a:t>
            </a:r>
            <a:r>
              <a:rPr lang="en-US" sz="1400" b="1" dirty="0" err="1">
                <a:solidFill>
                  <a:srgbClr val="FF0000"/>
                </a:solidFill>
              </a:rPr>
              <a:t>iostream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</a:t>
            </a:r>
            <a:r>
              <a:rPr lang="en-US" sz="1400" b="1" dirty="0" err="1">
                <a:solidFill>
                  <a:srgbClr val="FF0000"/>
                </a:solidFill>
              </a:rPr>
              <a:t>stdlib.h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&lt;string&gt;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</a:t>
            </a:r>
            <a:r>
              <a:rPr lang="en-US" sz="1400" b="1" dirty="0" err="1">
                <a:solidFill>
                  <a:srgbClr val="FF0000"/>
                </a:solidFill>
              </a:rPr>
              <a:t>cctype</a:t>
            </a:r>
            <a:r>
              <a:rPr lang="en-US" sz="14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"</a:t>
            </a:r>
            <a:r>
              <a:rPr lang="en-US" sz="1400" b="1" dirty="0" smtClean="0">
                <a:solidFill>
                  <a:srgbClr val="FF0000"/>
                </a:solidFill>
              </a:rPr>
              <a:t>Rect.hpp"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using namespace </a:t>
            </a:r>
            <a:r>
              <a:rPr lang="en-US" sz="1400" b="1" dirty="0" err="1">
                <a:solidFill>
                  <a:srgbClr val="FF0000"/>
                </a:solidFill>
              </a:rPr>
              <a:t>std</a:t>
            </a:r>
            <a:r>
              <a:rPr lang="en-US" sz="14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r.setLen</a:t>
            </a:r>
            <a:r>
              <a:rPr lang="en-US" sz="1400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r.setWid</a:t>
            </a:r>
            <a:r>
              <a:rPr lang="en-US" sz="1400" dirty="0" smtClean="0">
                <a:solidFill>
                  <a:srgbClr val="FF0000"/>
                </a:solidFill>
              </a:rPr>
              <a:t>(3);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r.getLen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39636" y="822960"/>
            <a:ext cx="3656916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separate </a:t>
            </a:r>
            <a:r>
              <a:rPr lang="en-US" b="1" dirty="0">
                <a:solidFill>
                  <a:schemeClr val="tx1"/>
                </a:solidFill>
              </a:rPr>
              <a:t>file (</a:t>
            </a:r>
            <a:r>
              <a:rPr lang="en-US" b="1" dirty="0" smtClean="0">
                <a:solidFill>
                  <a:schemeClr val="tx1"/>
                </a:solidFill>
              </a:rPr>
              <a:t>Rect.cpp)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</a:t>
            </a:r>
            <a:r>
              <a:rPr lang="en-US" sz="1400" b="1" dirty="0">
                <a:solidFill>
                  <a:srgbClr val="FF0000"/>
                </a:solidFill>
              </a:rPr>
              <a:t>include "</a:t>
            </a:r>
            <a:r>
              <a:rPr lang="en-US" sz="1400" b="1" dirty="0" smtClean="0">
                <a:solidFill>
                  <a:srgbClr val="FF0000"/>
                </a:solidFill>
              </a:rPr>
              <a:t>Rect.hpp"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x,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y)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setLen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setWid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width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 </a:t>
            </a:r>
            <a:r>
              <a:rPr lang="en-US" sz="1400" b="1" dirty="0" err="1" smtClean="0">
                <a:solidFill>
                  <a:srgbClr val="FF0000"/>
                </a:solidFill>
              </a:rPr>
              <a:t>getLen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length;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getWid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getArea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8" y="88900"/>
            <a:ext cx="2489200" cy="75565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88" y="962840"/>
            <a:ext cx="4113901" cy="2808049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 Rectangle.hpp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	public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x,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//…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80873" y="1776521"/>
            <a:ext cx="4552217" cy="4374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 Rectangle.cpp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x,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//…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78752" y="3963534"/>
            <a:ext cx="4301101" cy="271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main()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testrect</a:t>
            </a:r>
            <a:r>
              <a:rPr lang="en-US" sz="1600" dirty="0">
                <a:solidFill>
                  <a:srgbClr val="FF0000"/>
                </a:solidFill>
              </a:rPr>
              <a:t>(3,4);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</a:t>
            </a:r>
            <a:r>
              <a:rPr lang="en-US" sz="1600" dirty="0" err="1">
                <a:solidFill>
                  <a:srgbClr val="FF0000"/>
                </a:solidFill>
              </a:rPr>
              <a:t>testrect.getArea</a:t>
            </a:r>
            <a:r>
              <a:rPr lang="en-US" sz="1600" dirty="0">
                <a:solidFill>
                  <a:srgbClr val="FF0000"/>
                </a:solidFill>
              </a:rPr>
              <a:t>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testr2(7);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testr2.getArea()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testr3();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testr3.getArea()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930"/>
            <a:ext cx="8596668" cy="618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Destructor: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517"/>
            <a:ext cx="8596668" cy="4894845"/>
          </a:xfrm>
        </p:spPr>
        <p:txBody>
          <a:bodyPr/>
          <a:lstStyle/>
          <a:p>
            <a:r>
              <a:rPr lang="en-US" dirty="0" smtClean="0"/>
              <a:t>If there’s a pointer in your class’s fields, you should most likely write a destructor</a:t>
            </a:r>
            <a:endParaRPr lang="en-US" dirty="0"/>
          </a:p>
          <a:p>
            <a:r>
              <a:rPr lang="en-US" dirty="0" smtClean="0"/>
              <a:t>Automatically called when object goes “out of scope”</a:t>
            </a:r>
          </a:p>
          <a:p>
            <a:pPr lvl="1"/>
            <a:r>
              <a:rPr lang="en-US" dirty="0" smtClean="0"/>
              <a:t>E.g., when program terminates, end of loop if created in loop, end of function if not returned, etc.</a:t>
            </a:r>
          </a:p>
          <a:p>
            <a:r>
              <a:rPr lang="en-US" dirty="0" smtClean="0"/>
              <a:t>You can use 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  <a:p>
            <a:r>
              <a:rPr lang="en-US" dirty="0" smtClean="0"/>
              <a:t>Note: there’s a default destructor that takes care of pretty much everything that didn’t require a new, but it never hurts to throw it into your class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1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1766</Words>
  <Application>Microsoft Office PowerPoint</Application>
  <PresentationFormat>Widescreen</PresentationFormat>
  <Paragraphs>805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Trebuchet MS</vt:lpstr>
      <vt:lpstr>Wingdings 3</vt:lpstr>
      <vt:lpstr>Facet</vt:lpstr>
      <vt:lpstr>What about multi-dimensional arrays?</vt:lpstr>
      <vt:lpstr>How about deleting?</vt:lpstr>
      <vt:lpstr>Deleting a multi-dimensional array</vt:lpstr>
      <vt:lpstr>Classes:</vt:lpstr>
      <vt:lpstr>Classes: Method 1  Closest to what you’ve seen with Java </vt:lpstr>
      <vt:lpstr>Classes: method 2 </vt:lpstr>
      <vt:lpstr>Classes:  using header files: </vt:lpstr>
      <vt:lpstr>Constructors</vt:lpstr>
      <vt:lpstr>Destructor:</vt:lpstr>
      <vt:lpstr>Destructor:</vt:lpstr>
      <vt:lpstr>Destructor: More useful example:</vt:lpstr>
      <vt:lpstr>Pointer dot (-&gt;)</vt:lpstr>
      <vt:lpstr>What do you think?</vt:lpstr>
      <vt:lpstr>Call by Pointer</vt:lpstr>
      <vt:lpstr>Dynamically allocated objects</vt:lpstr>
      <vt:lpstr>Passing Dynamically allocated objects</vt:lpstr>
      <vt:lpstr>Dynamically allocated array of objects:</vt:lpstr>
      <vt:lpstr>Dynamically allocated array in an object:</vt:lpstr>
      <vt:lpstr>Dynamically allocated field in a class:</vt:lpstr>
      <vt:lpstr>Again: Dynamically allocated field in a  class:</vt:lpstr>
      <vt:lpstr>What is printed (hint: when is anything printed in this)?</vt:lpstr>
      <vt:lpstr>Structs</vt:lpstr>
      <vt:lpstr>Inheritance</vt:lpstr>
      <vt:lpstr>Access Control:</vt:lpstr>
      <vt:lpstr>Overloading Constructor:</vt:lpstr>
      <vt:lpstr>We can also overload operators! ( e.g., +, =, etc.)</vt:lpstr>
      <vt:lpstr>We can also overload operators! ( e.g., +, =, etc.)</vt:lpstr>
      <vt:lpstr>Some other operators you may want to overload:</vt:lpstr>
      <vt:lpstr>friend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multi-dimensional arrays?</dc:title>
  <dc:creator>Debra Yarrington</dc:creator>
  <cp:lastModifiedBy>Debra Yarrington</cp:lastModifiedBy>
  <cp:revision>2</cp:revision>
  <dcterms:created xsi:type="dcterms:W3CDTF">2018-09-23T23:59:55Z</dcterms:created>
  <dcterms:modified xsi:type="dcterms:W3CDTF">2018-09-24T00:08:20Z</dcterms:modified>
</cp:coreProperties>
</file>