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60" r:id="rId5"/>
    <p:sldId id="268" r:id="rId6"/>
    <p:sldId id="259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0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0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Comic Sans MS" charset="0"/>
                <a:cs typeface="+mj-cs"/>
              </a:rPr>
              <a:t>Chapter 8</a:t>
            </a:r>
            <a:br>
              <a:rPr lang="en-US" sz="4800" dirty="0">
                <a:latin typeface="Comic Sans MS" charset="0"/>
                <a:cs typeface="+mj-cs"/>
              </a:rPr>
            </a:br>
            <a:r>
              <a:rPr lang="en-US" b="1" dirty="0">
                <a:latin typeface="Comic Sans MS" charset="0"/>
                <a:cs typeface="+mj-cs"/>
              </a:rPr>
              <a:t>Multi-Level Feedback Queue</a:t>
            </a:r>
            <a:r>
              <a:rPr lang="en-US" b="1" dirty="0">
                <a:latin typeface="Comic Sans MS" charset="0"/>
              </a:rPr>
              <a:t> </a:t>
            </a:r>
            <a:endParaRPr lang="en-US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err="1">
                <a:latin typeface="Courier New" charset="0"/>
                <a:cs typeface="+mn-cs"/>
              </a:rPr>
              <a:t>cshen</a:t>
            </a:r>
            <a:r>
              <a:rPr lang="en-US" b="1">
                <a:latin typeface="Courier New" charset="0"/>
                <a:cs typeface="+mn-cs"/>
              </a:rPr>
              <a:t>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Deal with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5334000" cy="4525963"/>
          </a:xfrm>
        </p:spPr>
        <p:txBody>
          <a:bodyPr/>
          <a:lstStyle/>
          <a:p>
            <a:r>
              <a:rPr lang="en-US" sz="2800" dirty="0"/>
              <a:t>How to guarantee CPU-bound jobs make progress ???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Priority boost</a:t>
            </a:r>
          </a:p>
          <a:p>
            <a:r>
              <a:rPr lang="en-US" sz="2800" b="1" dirty="0"/>
              <a:t>Rule 5: </a:t>
            </a:r>
            <a:r>
              <a:rPr lang="en-US" sz="2800" dirty="0"/>
              <a:t>After some time period </a:t>
            </a:r>
            <a:r>
              <a:rPr lang="en-US" sz="2800" i="1" dirty="0"/>
              <a:t>S</a:t>
            </a:r>
            <a:r>
              <a:rPr lang="en-US" sz="2800" dirty="0"/>
              <a:t>, move all the jobs in the system to the topmost queue</a:t>
            </a:r>
          </a:p>
          <a:p>
            <a:pPr lvl="1"/>
            <a:r>
              <a:rPr lang="en-US" sz="2400" dirty="0"/>
              <a:t>no starvation </a:t>
            </a:r>
          </a:p>
          <a:p>
            <a:pPr lvl="1"/>
            <a:r>
              <a:rPr lang="en-US" sz="2400" dirty="0"/>
              <a:t>accommodate changing behavior </a:t>
            </a:r>
            <a:br>
              <a:rPr lang="en-US" sz="2000" dirty="0"/>
            </a:br>
            <a:endParaRPr lang="en-US" sz="2000" dirty="0"/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95400"/>
            <a:ext cx="2713200" cy="259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157133"/>
            <a:ext cx="2679600" cy="27008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47800" y="2282587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priority boost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4861235"/>
            <a:ext cx="171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priority boost every 50 </a:t>
            </a:r>
            <a:r>
              <a:rPr lang="en-US" dirty="0" err="1">
                <a:solidFill>
                  <a:srgbClr val="0000FF"/>
                </a:solidFill>
              </a:rPr>
              <a:t>ms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(2) Prevent Gaming of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sz="2400" dirty="0"/>
              <a:t>How to prevent gaming the scheduler ?</a:t>
            </a:r>
          </a:p>
          <a:p>
            <a:pPr lvl="1"/>
            <a:r>
              <a:rPr lang="en-US" sz="2000" dirty="0"/>
              <a:t>Trick: a job retains its priority by relinquishing CPU </a:t>
            </a:r>
            <a:r>
              <a:rPr lang="en-US" sz="2000" b="1" dirty="0"/>
              <a:t>(right) before</a:t>
            </a:r>
            <a:r>
              <a:rPr lang="en-US" sz="2000" dirty="0"/>
              <a:t> the time slice expires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perform </a:t>
            </a:r>
            <a:r>
              <a:rPr lang="en-US" sz="2000" b="1" dirty="0">
                <a:solidFill>
                  <a:srgbClr val="0000FF"/>
                </a:solidFill>
              </a:rPr>
              <a:t>better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accounting </a:t>
            </a:r>
            <a:r>
              <a:rPr lang="en-US" sz="2000" dirty="0"/>
              <a:t>of CPU time at each level of MLFQ – scheduler keeps track of </a:t>
            </a:r>
            <a:r>
              <a:rPr lang="en-US" sz="2000" b="1" dirty="0"/>
              <a:t>how much of a time slice</a:t>
            </a:r>
            <a:r>
              <a:rPr lang="en-US" sz="2000" dirty="0"/>
              <a:t> a job used at a given level; once a job has used its allotment, it is </a:t>
            </a:r>
            <a:r>
              <a:rPr lang="en-US" sz="2000" b="1" dirty="0"/>
              <a:t>demoted</a:t>
            </a:r>
            <a:r>
              <a:rPr lang="en-US" sz="2000" dirty="0"/>
              <a:t> to the next priority queue 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2743200"/>
            <a:ext cx="3733800" cy="28956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8B5E7F9-0289-B742-AB90-8375297E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56" y="2501003"/>
            <a:ext cx="2961744" cy="27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sz="2400" b="1" dirty="0"/>
              <a:t>Rule 4a: </a:t>
            </a:r>
            <a:r>
              <a:rPr lang="en-US" sz="2400" dirty="0"/>
              <a:t>If a job uses up an entire time slice while running, its priority is </a:t>
            </a:r>
            <a:r>
              <a:rPr lang="en-US" sz="2400" i="1" dirty="0"/>
              <a:t>reduced </a:t>
            </a:r>
            <a:r>
              <a:rPr lang="en-US" sz="2400" dirty="0"/>
              <a:t>(i.e., it moves down one queue) </a:t>
            </a:r>
          </a:p>
          <a:p>
            <a:r>
              <a:rPr lang="en-US" sz="2400" b="1" dirty="0"/>
              <a:t>Rule 4b: </a:t>
            </a:r>
            <a:r>
              <a:rPr lang="en-US" sz="2400" dirty="0"/>
              <a:t>If a job gives up CPU before the time slice is up, it stays at the </a:t>
            </a:r>
            <a:r>
              <a:rPr lang="en-US" sz="2400" i="1" dirty="0"/>
              <a:t>same </a:t>
            </a:r>
            <a:r>
              <a:rPr lang="en-US" sz="2400" dirty="0"/>
              <a:t>priority level</a:t>
            </a:r>
          </a:p>
          <a:p>
            <a:pPr marL="0" indent="0">
              <a:buNone/>
            </a:pP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b="1" dirty="0"/>
              <a:t>Rule 4 (</a:t>
            </a:r>
            <a:r>
              <a:rPr lang="en-US" sz="2400" b="1" dirty="0">
                <a:solidFill>
                  <a:srgbClr val="0000FF"/>
                </a:solidFill>
              </a:rPr>
              <a:t>anti-gaming</a:t>
            </a:r>
            <a:r>
              <a:rPr lang="en-US" sz="2400" b="1" dirty="0"/>
              <a:t>): </a:t>
            </a:r>
            <a:r>
              <a:rPr lang="en-US" sz="2400" dirty="0"/>
              <a:t>Once a job uses up its time allotment at a given level (regardless of how many times it has given up the CPU), its priority is reduced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0831-00CA-A745-9F1F-D02880BC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209800"/>
            <a:ext cx="3797300" cy="35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4A1DB-4CC1-514E-B8E2-878315E8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33" y="3048000"/>
            <a:ext cx="4398354" cy="284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MLFQ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0" y="1600199"/>
            <a:ext cx="4800833" cy="4525963"/>
          </a:xfrm>
        </p:spPr>
        <p:txBody>
          <a:bodyPr/>
          <a:lstStyle/>
          <a:p>
            <a:r>
              <a:rPr lang="en-US" sz="2400" dirty="0"/>
              <a:t>How to parameterize MLFQ </a:t>
            </a:r>
            <a:r>
              <a:rPr lang="en-US" sz="2800" dirty="0"/>
              <a:t>?</a:t>
            </a:r>
          </a:p>
          <a:p>
            <a:pPr lvl="1"/>
            <a:r>
              <a:rPr lang="en-US" sz="2000" dirty="0"/>
              <a:t>how many queues?</a:t>
            </a:r>
          </a:p>
          <a:p>
            <a:pPr lvl="1"/>
            <a:r>
              <a:rPr lang="en-US" sz="2000" dirty="0"/>
              <a:t>how big should time slice be per queue?</a:t>
            </a:r>
          </a:p>
          <a:p>
            <a:pPr lvl="1"/>
            <a:r>
              <a:rPr lang="en-US" sz="2000" dirty="0"/>
              <a:t>how often should priority be boosted&gt;</a:t>
            </a:r>
          </a:p>
          <a:p>
            <a:r>
              <a:rPr lang="en-US" sz="2400" dirty="0"/>
              <a:t>No easy answers and need experience with workloads</a:t>
            </a:r>
          </a:p>
          <a:p>
            <a:pPr lvl="1"/>
            <a:r>
              <a:rPr lang="en-US" sz="2000" dirty="0"/>
              <a:t>varying time-slice length across different queues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>
                <a:solidFill>
                  <a:srgbClr val="0000FF"/>
                </a:solidFill>
              </a:rPr>
              <a:t>lower priority, longer quanta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8232" y="3200400"/>
            <a:ext cx="72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 </a:t>
            </a:r>
            <a:r>
              <a:rPr lang="en-US" sz="1600" dirty="0" err="1"/>
              <a:t>ms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08932" y="5257800"/>
            <a:ext cx="75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 </a:t>
            </a:r>
            <a:r>
              <a:rPr lang="en-US" sz="1600" dirty="0" err="1"/>
              <a:t>ms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664294" y="4038600"/>
            <a:ext cx="75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 </a:t>
            </a:r>
            <a:r>
              <a:rPr lang="en-US" sz="1600" dirty="0" err="1"/>
              <a:t>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91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/>
              <a:t>Summary – </a:t>
            </a:r>
            <a:r>
              <a:rPr lang="en-US" b="1" dirty="0"/>
              <a:t>History</a:t>
            </a:r>
            <a:r>
              <a:rPr lang="en-US" dirty="0"/>
              <a:t> is the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Rule 1: </a:t>
            </a:r>
            <a:r>
              <a:rPr lang="en-US" sz="2000" dirty="0"/>
              <a:t>If Priority(A) &gt; Priority(B), A runs (B doesn’t)</a:t>
            </a:r>
          </a:p>
          <a:p>
            <a:r>
              <a:rPr lang="en-US" sz="2000" b="1" dirty="0"/>
              <a:t>Rule 2: </a:t>
            </a:r>
            <a:r>
              <a:rPr lang="en-US" sz="2000" dirty="0"/>
              <a:t>If Priority(A) = Priority(B), A &amp; B run in RR </a:t>
            </a:r>
          </a:p>
          <a:p>
            <a:r>
              <a:rPr lang="en-US" sz="2000" b="1" dirty="0"/>
              <a:t>Rule 3: </a:t>
            </a:r>
            <a:r>
              <a:rPr lang="en-US" sz="2000" dirty="0"/>
              <a:t>When a job enters the system, it is placed at the highest priority (the topmost queue)</a:t>
            </a:r>
          </a:p>
          <a:p>
            <a:r>
              <a:rPr lang="en-US" sz="2000" b="1" dirty="0"/>
              <a:t>Rule 4: </a:t>
            </a:r>
            <a:r>
              <a:rPr lang="en-US" sz="2000" dirty="0"/>
              <a:t>Once a job uses up its time allotment at a given level (regardless of how many times it has given up the CPU), its priority is reduced (i.e., it moves </a:t>
            </a:r>
            <a:r>
              <a:rPr lang="en-US" sz="2000" b="1" dirty="0"/>
              <a:t>down</a:t>
            </a:r>
            <a:r>
              <a:rPr lang="en-US" sz="2000" dirty="0"/>
              <a:t> one queue)</a:t>
            </a:r>
          </a:p>
          <a:p>
            <a:r>
              <a:rPr lang="en-US" sz="2000" b="1" dirty="0"/>
              <a:t>Rule 5: </a:t>
            </a:r>
            <a:r>
              <a:rPr lang="en-US" sz="2000" dirty="0"/>
              <a:t>After some time period </a:t>
            </a:r>
            <a:r>
              <a:rPr lang="en-US" sz="2000" i="1" dirty="0"/>
              <a:t>S</a:t>
            </a:r>
            <a:r>
              <a:rPr lang="en-US" sz="2000" dirty="0"/>
              <a:t>, move all the jobs in the system to the topmost queue </a:t>
            </a:r>
          </a:p>
          <a:p>
            <a:r>
              <a:rPr lang="en-US" sz="2000" dirty="0"/>
              <a:t>Instead of demanding </a:t>
            </a:r>
            <a:r>
              <a:rPr lang="en-US" sz="2000" i="1" dirty="0"/>
              <a:t>a priori </a:t>
            </a:r>
            <a:r>
              <a:rPr lang="en-US" sz="2000" dirty="0"/>
              <a:t>knowledge of a job, it instead observes the execution of a job and prioritizes it accordingly </a:t>
            </a:r>
          </a:p>
          <a:p>
            <a:r>
              <a:rPr lang="en-US" sz="2000" dirty="0"/>
              <a:t>I</a:t>
            </a:r>
            <a:r>
              <a:rPr lang="en-US" sz="2000"/>
              <a:t>t </a:t>
            </a:r>
            <a:r>
              <a:rPr lang="en-US" sz="2000" dirty="0"/>
              <a:t>manages to achieve the best of both worlds: it can deliver excellent overall performance (similar to SJF/STCF) for interactive jobs, and is fair and makes progress for long-running CPU-intensive workloads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 charset="0"/>
                <a:cs typeface="+mj-cs"/>
              </a:rPr>
              <a:t>Problems and Solution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Problems to be addressed – we like to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optimize turnaround time</a:t>
            </a:r>
            <a:r>
              <a:rPr lang="en-US" sz="2400" dirty="0">
                <a:latin typeface="Comic Sans MS" charset="0"/>
                <a:cs typeface="+mn-cs"/>
              </a:rPr>
              <a:t> – how?</a:t>
            </a:r>
          </a:p>
          <a:p>
            <a:pPr lvl="2" eaLnBrk="1" hangingPunct="1">
              <a:defRPr/>
            </a:pPr>
            <a:r>
              <a:rPr lang="en-US" sz="2000" dirty="0">
                <a:latin typeface="Comic Sans MS" charset="0"/>
                <a:cs typeface="+mn-cs"/>
              </a:rPr>
              <a:t>by running shorter jobs first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minimize response time for interactive users</a:t>
            </a:r>
          </a:p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But, we don’t know anything (e.g., running time) about the jobs......</a:t>
            </a:r>
          </a:p>
          <a:p>
            <a:pPr lvl="1"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how to achieve these goals without perfect knowledge?</a:t>
            </a:r>
          </a:p>
          <a:p>
            <a:pPr lvl="1"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can the scheduler </a:t>
            </a:r>
            <a:r>
              <a:rPr lang="en-US" sz="2400" b="1" dirty="0">
                <a:latin typeface="Comic Sans MS" charset="0"/>
                <a:cs typeface="+mn-cs"/>
              </a:rPr>
              <a:t>learn, </a:t>
            </a:r>
            <a:r>
              <a:rPr lang="en-US" sz="2400" dirty="0">
                <a:latin typeface="Comic Sans MS" charset="0"/>
                <a:cs typeface="+mn-cs"/>
              </a:rPr>
              <a:t>as the system runs, the characteristics of the jobs it is running and thus make better scheduling decisions? </a:t>
            </a:r>
          </a:p>
          <a:p>
            <a:pPr lvl="2" eaLnBrk="1" hangingPunct="1">
              <a:defRPr/>
            </a:pPr>
            <a:r>
              <a:rPr lang="en-US" sz="2000" dirty="0">
                <a:latin typeface="Comic Sans MS" charset="0"/>
                <a:cs typeface="+mn-cs"/>
              </a:rPr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How to schedule without perfect knowledge?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can we design a scheduler that both </a:t>
            </a:r>
            <a:r>
              <a:rPr lang="en-US" sz="2800" b="1" dirty="0"/>
              <a:t>minimizes</a:t>
            </a:r>
            <a:r>
              <a:rPr lang="en-US" sz="2800" dirty="0"/>
              <a:t> response time for interactive jobs while also </a:t>
            </a:r>
            <a:r>
              <a:rPr lang="en-US" sz="2800" b="1" dirty="0"/>
              <a:t>minimizing</a:t>
            </a:r>
            <a:r>
              <a:rPr lang="en-US" sz="2800" dirty="0"/>
              <a:t> turnaround time </a:t>
            </a:r>
            <a:r>
              <a:rPr lang="en-US" sz="2800" b="1" dirty="0">
                <a:solidFill>
                  <a:srgbClr val="0000FF"/>
                </a:solidFill>
              </a:rPr>
              <a:t>without </a:t>
            </a:r>
            <a:r>
              <a:rPr lang="en-US" sz="2800" b="1" i="1" dirty="0">
                <a:solidFill>
                  <a:srgbClr val="0000FF"/>
                </a:solidFill>
              </a:rPr>
              <a:t>a priori </a:t>
            </a:r>
            <a:r>
              <a:rPr lang="en-US" sz="2800" b="1" dirty="0">
                <a:solidFill>
                  <a:srgbClr val="0000FF"/>
                </a:solidFill>
              </a:rPr>
              <a:t>knowledge of job length</a:t>
            </a:r>
            <a:r>
              <a:rPr lang="en-US" sz="2800" dirty="0"/>
              <a:t>? </a:t>
            </a:r>
          </a:p>
          <a:p>
            <a:pPr marL="0" indent="0">
              <a:buNone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mic Sans MS" charset="0"/>
              </a:rPr>
              <a:t>How can scheduler learn?</a:t>
            </a:r>
          </a:p>
          <a:p>
            <a:pPr marL="400050" lvl="1" indent="0" eaLnBrk="1" hangingPunct="1"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mic Sans MS" charset="0"/>
              </a:rPr>
              <a:t>Learn from history</a:t>
            </a:r>
          </a:p>
          <a:p>
            <a:pPr lvl="1" eaLnBrk="1" hangingPunct="1">
              <a:defRPr/>
            </a:pPr>
            <a:r>
              <a:rPr lang="en-US" sz="2400" b="1" dirty="0">
                <a:latin typeface="Comic Sans MS" charset="0"/>
              </a:rPr>
              <a:t>learn</a:t>
            </a:r>
            <a:r>
              <a:rPr lang="en-US" sz="2400" dirty="0">
                <a:latin typeface="Comic Sans MS" charset="0"/>
              </a:rPr>
              <a:t> from the </a:t>
            </a:r>
            <a:r>
              <a:rPr lang="en-US" sz="2400" b="1" dirty="0">
                <a:latin typeface="Comic Sans MS" charset="0"/>
              </a:rPr>
              <a:t>past</a:t>
            </a:r>
            <a:r>
              <a:rPr lang="en-US" sz="2400" dirty="0">
                <a:latin typeface="Comic Sans MS" charset="0"/>
              </a:rPr>
              <a:t> to </a:t>
            </a:r>
            <a:r>
              <a:rPr lang="en-US" sz="2400" b="1" dirty="0">
                <a:latin typeface="Comic Sans MS" charset="0"/>
              </a:rPr>
              <a:t>predict</a:t>
            </a:r>
            <a:r>
              <a:rPr lang="en-US" sz="2400" dirty="0">
                <a:latin typeface="Comic Sans MS" charset="0"/>
              </a:rPr>
              <a:t> the </a:t>
            </a:r>
            <a:r>
              <a:rPr lang="en-US" sz="2400" b="1" dirty="0">
                <a:latin typeface="Comic Sans MS" charset="0"/>
              </a:rPr>
              <a:t>future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 charset="0"/>
                <a:cs typeface="+mj-cs"/>
              </a:rPr>
              <a:t>MLFQ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mic Sans MS" charset="0"/>
                <a:cs typeface="+mn-cs"/>
              </a:rPr>
              <a:t>Multiple queues with different priority levels</a:t>
            </a:r>
          </a:p>
          <a:p>
            <a:pPr eaLnBrk="1" hangingPunct="1">
              <a:defRPr/>
            </a:pPr>
            <a:r>
              <a:rPr lang="en-US" sz="2800" dirty="0"/>
              <a:t>MLFQ </a:t>
            </a:r>
            <a:r>
              <a:rPr lang="en-US" sz="2800" b="1" i="1" dirty="0">
                <a:solidFill>
                  <a:srgbClr val="0000FF"/>
                </a:solidFill>
              </a:rPr>
              <a:t>varies</a:t>
            </a:r>
            <a:r>
              <a:rPr lang="en-US" sz="2800" i="1" dirty="0"/>
              <a:t> </a:t>
            </a:r>
            <a:r>
              <a:rPr lang="en-US" sz="2800" dirty="0"/>
              <a:t>the </a:t>
            </a:r>
            <a:r>
              <a:rPr lang="en-US" sz="2800" b="1" dirty="0"/>
              <a:t>priority</a:t>
            </a:r>
            <a:r>
              <a:rPr lang="en-US" sz="2800" dirty="0"/>
              <a:t> of a job based on its </a:t>
            </a:r>
            <a:r>
              <a:rPr lang="en-US" sz="2800" b="1" dirty="0">
                <a:solidFill>
                  <a:srgbClr val="0000FF"/>
                </a:solidFill>
              </a:rPr>
              <a:t>observed behavior </a:t>
            </a:r>
          </a:p>
          <a:p>
            <a:pPr lvl="1" eaLnBrk="1" hangingPunct="1">
              <a:defRPr/>
            </a:pPr>
            <a:r>
              <a:rPr lang="en-US" sz="2400" dirty="0"/>
              <a:t>job repeatedly relinquishes CPU while waiting for input from keyboard, MLFQ will </a:t>
            </a:r>
            <a:r>
              <a:rPr lang="en-US" sz="2400" b="1" dirty="0">
                <a:solidFill>
                  <a:srgbClr val="0000FF"/>
                </a:solidFill>
              </a:rPr>
              <a:t>keep its priority high</a:t>
            </a:r>
            <a:r>
              <a:rPr lang="en-US" sz="2400" dirty="0"/>
              <a:t> </a:t>
            </a:r>
          </a:p>
          <a:p>
            <a:pPr lvl="1" eaLnBrk="1" hangingPunct="1">
              <a:defRPr/>
            </a:pPr>
            <a:r>
              <a:rPr lang="en-US" sz="2400" dirty="0"/>
              <a:t>job uses the CPU intensively for long periods of time, MLFQ will </a:t>
            </a:r>
            <a:r>
              <a:rPr lang="en-US" sz="2400" b="1" dirty="0">
                <a:solidFill>
                  <a:srgbClr val="0000FF"/>
                </a:solidFill>
              </a:rPr>
              <a:t>reduce its priority 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FF"/>
                </a:solidFill>
              </a:rPr>
              <a:t>learn about processes as they run to predict their </a:t>
            </a:r>
            <a:r>
              <a:rPr lang="en-US" sz="2400" i="1" dirty="0">
                <a:solidFill>
                  <a:srgbClr val="0000FF"/>
                </a:solidFill>
              </a:rPr>
              <a:t>future </a:t>
            </a:r>
            <a:r>
              <a:rPr lang="en-US" sz="2400" dirty="0">
                <a:solidFill>
                  <a:srgbClr val="0000FF"/>
                </a:solidFill>
              </a:rPr>
              <a:t>behavior </a:t>
            </a:r>
          </a:p>
          <a:p>
            <a:r>
              <a:rPr lang="en-US" sz="2400" b="1" dirty="0"/>
              <a:t>Rule 1: </a:t>
            </a:r>
            <a:r>
              <a:rPr lang="en-US" sz="2400" dirty="0"/>
              <a:t>If Priority(A) &gt; Priority(B), A runs (B doesn’t)  </a:t>
            </a:r>
          </a:p>
          <a:p>
            <a:r>
              <a:rPr lang="en-US" sz="2400" b="1" dirty="0"/>
              <a:t>Rule 2: </a:t>
            </a:r>
            <a:r>
              <a:rPr lang="en-US" sz="2400" dirty="0"/>
              <a:t>If Priority(A) = Priority(B), A &amp; B run in RR </a:t>
            </a: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b="1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endParaRPr lang="en-US" sz="2000" dirty="0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u-mlfq-e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3810000" cy="3810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 charset="0"/>
                <a:cs typeface="+mj-cs"/>
              </a:rPr>
              <a:t>MLFQ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400" b="1" dirty="0"/>
              <a:t>Rule 1: </a:t>
            </a:r>
            <a:r>
              <a:rPr lang="en-US" sz="2400" dirty="0"/>
              <a:t>If Priority(A) &gt; Priority(B), A runs (B doesn’t)  </a:t>
            </a:r>
          </a:p>
          <a:p>
            <a:r>
              <a:rPr lang="en-US" sz="2400" b="1" dirty="0"/>
              <a:t>Rule 2: </a:t>
            </a:r>
            <a:r>
              <a:rPr lang="en-US" sz="2400" dirty="0"/>
              <a:t>If Priority(A) = Priority(B), A &amp; B run in RR </a:t>
            </a:r>
          </a:p>
          <a:p>
            <a:r>
              <a:rPr lang="en-US" sz="2400" dirty="0"/>
              <a:t>Would C and D ever run?</a:t>
            </a:r>
          </a:p>
          <a:p>
            <a:endParaRPr lang="en-US" sz="2400" dirty="0"/>
          </a:p>
          <a:p>
            <a:r>
              <a:rPr lang="en-US" sz="2400" dirty="0"/>
              <a:t>No!</a:t>
            </a:r>
          </a:p>
          <a:p>
            <a:r>
              <a:rPr lang="en-US" sz="2400" dirty="0"/>
              <a:t>So how could we make C and D to run?</a:t>
            </a:r>
          </a:p>
          <a:p>
            <a:r>
              <a:rPr lang="en-US" sz="2400" dirty="0"/>
              <a:t>Change their priorities over time</a:t>
            </a: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b="1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endParaRPr lang="en-US" sz="2000" dirty="0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36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</a:rPr>
              <a:t>Priority changes </a:t>
            </a:r>
            <a:r>
              <a:rPr lang="en-US" sz="2400" b="1" u="sng" dirty="0">
                <a:solidFill>
                  <a:srgbClr val="0000FF"/>
                </a:solidFill>
              </a:rPr>
              <a:t>over time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–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how?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Workload</a:t>
            </a:r>
            <a:r>
              <a:rPr lang="en-US" sz="2400" dirty="0"/>
              <a:t> - a mix of </a:t>
            </a:r>
            <a:r>
              <a:rPr lang="en-US" sz="2400" b="1" dirty="0"/>
              <a:t>interactive jobs</a:t>
            </a:r>
            <a:r>
              <a:rPr lang="en-US" sz="2400" dirty="0"/>
              <a:t> that are short-running (and may frequently relinquish CPU), and some longer-running </a:t>
            </a:r>
            <a:r>
              <a:rPr lang="en-US" sz="2400" b="1" dirty="0"/>
              <a:t>“CPU-bound” jobs</a:t>
            </a:r>
            <a:r>
              <a:rPr lang="en-US" sz="2400" dirty="0"/>
              <a:t> that need a lot of CPU time but where response time isn’t important </a:t>
            </a:r>
          </a:p>
          <a:p>
            <a:r>
              <a:rPr lang="en-US" sz="2400" b="1" dirty="0"/>
              <a:t>Rule 3:</a:t>
            </a:r>
            <a:r>
              <a:rPr lang="en-US" sz="2400" dirty="0"/>
              <a:t> When a job enters the system, it is placed at the highest priority (the topmost queue)</a:t>
            </a:r>
          </a:p>
          <a:p>
            <a:r>
              <a:rPr lang="en-US" sz="2400" b="1" dirty="0"/>
              <a:t>Rule 4a: </a:t>
            </a:r>
            <a:r>
              <a:rPr lang="en-US" sz="2400" dirty="0"/>
              <a:t>If a job uses up an </a:t>
            </a:r>
            <a:r>
              <a:rPr lang="en-US" sz="2400" b="1" dirty="0"/>
              <a:t>entire time slice </a:t>
            </a:r>
            <a:r>
              <a:rPr lang="en-US" sz="2400" dirty="0"/>
              <a:t>while running, its priority is </a:t>
            </a:r>
            <a:r>
              <a:rPr lang="en-US" sz="2400" i="1" dirty="0"/>
              <a:t>reduced </a:t>
            </a:r>
            <a:r>
              <a:rPr lang="en-US" sz="2400" dirty="0"/>
              <a:t>(i.e., it moves down one queue) </a:t>
            </a:r>
          </a:p>
          <a:p>
            <a:r>
              <a:rPr lang="en-US" sz="2400" b="1" dirty="0"/>
              <a:t>Rule 4b: </a:t>
            </a:r>
            <a:r>
              <a:rPr lang="en-US" sz="2400" dirty="0"/>
              <a:t>If a job </a:t>
            </a:r>
            <a:r>
              <a:rPr lang="en-US" sz="2400" b="1" dirty="0"/>
              <a:t>gives up CPU </a:t>
            </a:r>
            <a:r>
              <a:rPr lang="en-US" sz="2400" dirty="0"/>
              <a:t>before the time slice is up, it stays at the </a:t>
            </a:r>
            <a:r>
              <a:rPr lang="en-US" sz="2400" i="1" dirty="0"/>
              <a:t>same </a:t>
            </a:r>
            <a:r>
              <a:rPr lang="en-US" sz="2400" dirty="0"/>
              <a:t>priority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z="2800" b="1" dirty="0"/>
              <a:t>One</a:t>
            </a:r>
            <a:r>
              <a:rPr lang="en-US" sz="2800" dirty="0"/>
              <a:t> long-running job</a:t>
            </a:r>
          </a:p>
          <a:p>
            <a:r>
              <a:rPr lang="en-US" sz="2800" dirty="0"/>
              <a:t>Along came </a:t>
            </a:r>
            <a:r>
              <a:rPr lang="en-US" sz="2800" b="1" dirty="0"/>
              <a:t>a</a:t>
            </a:r>
            <a:r>
              <a:rPr lang="en-US" sz="2800" dirty="0"/>
              <a:t> short job at 100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because scheduler doesn’t </a:t>
            </a:r>
            <a:r>
              <a:rPr lang="en-US" sz="2400" i="1" dirty="0">
                <a:solidFill>
                  <a:srgbClr val="0000FF"/>
                </a:solidFill>
              </a:rPr>
              <a:t>know </a:t>
            </a:r>
            <a:r>
              <a:rPr lang="en-US" sz="2400" dirty="0">
                <a:solidFill>
                  <a:srgbClr val="0000FF"/>
                </a:solidFill>
              </a:rPr>
              <a:t>whether a job is short or long-running, it first </a:t>
            </a:r>
            <a:r>
              <a:rPr lang="en-US" sz="2400" b="1" i="1" dirty="0">
                <a:solidFill>
                  <a:srgbClr val="0000FF"/>
                </a:solidFill>
              </a:rPr>
              <a:t>assumes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it is a short job 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What kind of scheduling is that?</a:t>
            </a:r>
          </a:p>
          <a:p>
            <a:pPr lvl="1"/>
            <a:r>
              <a:rPr lang="en-US" sz="2400" dirty="0"/>
              <a:t>approximate SJF?</a:t>
            </a:r>
            <a:endParaRPr lang="en-US" sz="2400" dirty="0">
              <a:solidFill>
                <a:srgbClr val="0000FF"/>
              </a:solidFill>
            </a:endParaRPr>
          </a:p>
          <a:p>
            <a:pPr lvl="2"/>
            <a:r>
              <a:rPr lang="en-US" sz="1800" dirty="0"/>
              <a:t>if it actually is a short job, it will run quickly and complete; if it is not a short job, it will slowly move down the queues, and thus soon prove itself to be a long-running</a:t>
            </a:r>
          </a:p>
          <a:p>
            <a:pPr lvl="2"/>
            <a:r>
              <a:rPr lang="en-US" sz="1800" dirty="0"/>
              <a:t>in this manner, </a:t>
            </a:r>
            <a:r>
              <a:rPr lang="en-US" sz="1800" b="1" dirty="0">
                <a:solidFill>
                  <a:srgbClr val="0000FF"/>
                </a:solidFill>
              </a:rPr>
              <a:t>MLFQ approximates SJF </a:t>
            </a:r>
          </a:p>
          <a:p>
            <a:pPr lvl="2"/>
            <a:endParaRPr lang="en-US" sz="1800" dirty="0">
              <a:solidFill>
                <a:srgbClr val="0000FF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23" y="1600200"/>
            <a:ext cx="2743786" cy="2362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876800" y="1828800"/>
            <a:ext cx="1981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867400" y="2514600"/>
            <a:ext cx="19812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EDA5BC-7200-D343-871F-87AF3C2B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261978"/>
            <a:ext cx="2574235" cy="24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I/O?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638800" cy="4525963"/>
          </a:xfrm>
        </p:spPr>
        <p:txBody>
          <a:bodyPr/>
          <a:lstStyle/>
          <a:p>
            <a:r>
              <a:rPr lang="en-US" sz="2400" b="1" dirty="0"/>
              <a:t>Rule 4b: </a:t>
            </a:r>
            <a:r>
              <a:rPr lang="en-US" sz="2400" dirty="0"/>
              <a:t>If a job gives up CPU before the time slice is up, it stays at the </a:t>
            </a:r>
            <a:r>
              <a:rPr lang="en-US" sz="2400" i="1" dirty="0"/>
              <a:t>same </a:t>
            </a:r>
            <a:r>
              <a:rPr lang="en-US" sz="2400" dirty="0"/>
              <a:t>priority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19594-8CC7-C34C-88CD-69A2CA6D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41988"/>
            <a:ext cx="4267200" cy="4006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34B79-C270-B24F-8A7C-4B564853422E}"/>
              </a:ext>
            </a:extLst>
          </p:cNvPr>
          <p:cNvSpPr txBox="1"/>
          <p:nvPr/>
        </p:nvSpPr>
        <p:spPr>
          <a:xfrm>
            <a:off x="685800" y="3469697"/>
            <a:ext cx="350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minimize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2964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Any problem???</a:t>
            </a:r>
          </a:p>
          <a:p>
            <a:r>
              <a:rPr lang="en-US" sz="2200" b="1" dirty="0">
                <a:solidFill>
                  <a:srgbClr val="0000FF"/>
                </a:solidFill>
              </a:rPr>
              <a:t>starvation </a:t>
            </a:r>
            <a:r>
              <a:rPr lang="en-US" sz="2200" dirty="0">
                <a:solidFill>
                  <a:srgbClr val="0000FF"/>
                </a:solidFill>
              </a:rPr>
              <a:t>of long running jobs if too many interactive jobs</a:t>
            </a:r>
          </a:p>
          <a:p>
            <a:r>
              <a:rPr lang="en-US" sz="2200" b="1" dirty="0">
                <a:solidFill>
                  <a:srgbClr val="0000FF"/>
                </a:solidFill>
              </a:rPr>
              <a:t>to game (trick) the scheduler: [</a:t>
            </a:r>
            <a:r>
              <a:rPr lang="en-US" sz="2200" dirty="0"/>
              <a:t>doing something sneaky to trick the scheduler into giving you more than your fair share of the resource</a:t>
            </a:r>
            <a:r>
              <a:rPr lang="en-US" sz="2200" b="1" dirty="0">
                <a:solidFill>
                  <a:srgbClr val="0000FF"/>
                </a:solidFill>
              </a:rPr>
              <a:t>] </a:t>
            </a:r>
            <a:r>
              <a:rPr lang="en-US" sz="2200" dirty="0">
                <a:solidFill>
                  <a:srgbClr val="0000FF"/>
                </a:solidFill>
              </a:rPr>
              <a:t>to remain at the same queue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e.g., right before time slice is over, issue an I/O</a:t>
            </a:r>
          </a:p>
          <a:p>
            <a:r>
              <a:rPr lang="en-US" sz="2200" b="1" dirty="0">
                <a:solidFill>
                  <a:srgbClr val="0000FF"/>
                </a:solidFill>
              </a:rPr>
              <a:t>changing behavior </a:t>
            </a:r>
            <a:r>
              <a:rPr lang="en-US" sz="2200" dirty="0">
                <a:solidFill>
                  <a:srgbClr val="0000FF"/>
                </a:solidFill>
              </a:rPr>
              <a:t>(CPU-bound vs. I/O-bound)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19594-8CC7-C34C-88CD-69A2CA6D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286000"/>
            <a:ext cx="3810000" cy="3577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7387B-CD23-8E42-A363-6C847B238E52}"/>
              </a:ext>
            </a:extLst>
          </p:cNvPr>
          <p:cNvSpPr txBox="1"/>
          <p:nvPr/>
        </p:nvSpPr>
        <p:spPr>
          <a:xfrm>
            <a:off x="228600" y="6270025"/>
            <a:ext cx="895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Scheduling policy becomes a </a:t>
            </a:r>
            <a:r>
              <a:rPr lang="en-US" sz="2400" b="1" dirty="0">
                <a:solidFill>
                  <a:srgbClr val="FF0000"/>
                </a:solidFill>
              </a:rPr>
              <a:t>security</a:t>
            </a:r>
            <a:r>
              <a:rPr lang="en-US" sz="2400" dirty="0"/>
              <a:t> concern (in datacenter)</a:t>
            </a:r>
          </a:p>
        </p:txBody>
      </p:sp>
    </p:spTree>
    <p:extLst>
      <p:ext uri="{BB962C8B-B14F-4D97-AF65-F5344CB8AC3E}">
        <p14:creationId xmlns:p14="http://schemas.microsoft.com/office/powerpoint/2010/main" val="310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1099</Words>
  <Application>Microsoft Macintosh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Comic Sans MS</vt:lpstr>
      <vt:lpstr>Courier New</vt:lpstr>
      <vt:lpstr>Wingdings</vt:lpstr>
      <vt:lpstr>Default Design</vt:lpstr>
      <vt:lpstr>Chapter 8 Multi-Level Feedback Queue </vt:lpstr>
      <vt:lpstr>Problems and Solution </vt:lpstr>
      <vt:lpstr>The Big Problem</vt:lpstr>
      <vt:lpstr>MLFQ </vt:lpstr>
      <vt:lpstr>MLFQ </vt:lpstr>
      <vt:lpstr>MLFQ</vt:lpstr>
      <vt:lpstr>Examples</vt:lpstr>
      <vt:lpstr>How about I/O?</vt:lpstr>
      <vt:lpstr>Issues</vt:lpstr>
      <vt:lpstr>(1) Deal with Starvation</vt:lpstr>
      <vt:lpstr>(2) Prevent Gaming of Scheduler</vt:lpstr>
      <vt:lpstr>Better Accounting</vt:lpstr>
      <vt:lpstr>Tuning MLFQ</vt:lpstr>
      <vt:lpstr>Summary – History is the Guide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156</cp:revision>
  <cp:lastPrinted>2012-08-31T14:00:57Z</cp:lastPrinted>
  <dcterms:created xsi:type="dcterms:W3CDTF">2012-06-22T13:42:06Z</dcterms:created>
  <dcterms:modified xsi:type="dcterms:W3CDTF">2018-11-04T01:57:46Z</dcterms:modified>
</cp:coreProperties>
</file>