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2" r:id="rId3"/>
    <p:sldId id="344" r:id="rId4"/>
    <p:sldId id="343" r:id="rId5"/>
    <p:sldId id="274" r:id="rId6"/>
    <p:sldId id="272" r:id="rId7"/>
    <p:sldId id="345" r:id="rId8"/>
    <p:sldId id="288" r:id="rId9"/>
    <p:sldId id="279" r:id="rId10"/>
    <p:sldId id="346" r:id="rId11"/>
    <p:sldId id="273" r:id="rId12"/>
    <p:sldId id="265" r:id="rId13"/>
    <p:sldId id="276" r:id="rId14"/>
    <p:sldId id="281" r:id="rId15"/>
    <p:sldId id="338" r:id="rId16"/>
    <p:sldId id="334" r:id="rId17"/>
    <p:sldId id="339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/>
    <p:restoredTop sz="50000" autoAdjust="0"/>
  </p:normalViewPr>
  <p:slideViewPr>
    <p:cSldViewPr>
      <p:cViewPr varScale="1">
        <p:scale>
          <a:sx n="131" d="100"/>
          <a:sy n="131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4601-3C15-C849-934A-D3B51362CB3A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5B1D-BE54-7545-ABE7-B8CCFC97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A864-7BE4-664F-B69A-F275AE58EDD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ED8-3C9F-0749-91CF-4C82F25C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When P</a:t>
            </a:r>
            <a:r>
              <a:rPr lang="en-US" sz="1800" baseline="0" dirty="0"/>
              <a:t> looks at the buffer (initially empty), what does it care?  Or when will P have to wait?  </a:t>
            </a:r>
          </a:p>
          <a:p>
            <a:r>
              <a:rPr lang="en-US" sz="1800" baseline="0" dirty="0"/>
              <a:t>    every time it has to wait for something, use a semaphore</a:t>
            </a:r>
          </a:p>
          <a:p>
            <a:r>
              <a:rPr lang="en-US" sz="1800" baseline="0" dirty="0"/>
              <a:t>    Does it have to wait initially?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When C</a:t>
            </a:r>
            <a:r>
              <a:rPr lang="en-US" sz="1800" baseline="0" dirty="0"/>
              <a:t> looks at the buffer (initially empty), what does it care?  Or when will C have to wait?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D1ED8-3C9F-0749-91CF-4C82F25CEE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9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6556-F221-6B4A-941B-C4D5E89A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CDB4-73E0-F449-8197-52C89BA2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F34A-A5BC-3C4A-95B7-3236D14B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9575" y="64770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2005 Pearson Addison-Wesley. All rights reserved.</a:t>
            </a:r>
            <a:r>
              <a:rPr lang="en-US" sz="1400">
                <a:solidFill>
                  <a:schemeClr val="tx1"/>
                </a:solidFill>
                <a:latin typeface="Times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29400" y="6486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1–</a:t>
            </a:r>
            <a:fld id="{4309CE2F-5B54-524B-8495-122335E576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3503-C020-CD4B-BF6D-3DAB6B07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F09D-1D5D-E640-9131-07ADF02E5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23BF-0F1B-BD4D-9C7C-B519A1AF0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3FB7-4444-5641-9266-5DEED5BD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9828-B2EB-2A4C-A94D-BEA8D363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A76C-7820-154F-80CA-E04A2977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06BB-6978-DD4D-8858-DAC14037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49-99BB-A24A-B791-48838082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D57118-4C32-8A46-AAC1-B8BB302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/>
          <a:ea typeface="+mj-ea"/>
          <a:cs typeface="Comic Sans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>
                <a:latin typeface="Comic Sans MS" charset="0"/>
                <a:cs typeface="+mj-cs"/>
              </a:rPr>
              <a:t>Final Exam Review</a:t>
            </a:r>
            <a:endParaRPr lang="en-US" sz="4000" b="1" dirty="0">
              <a:latin typeface="Comic Sans MS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mic Sans MS" charset="0"/>
                <a:cs typeface="+mn-cs"/>
              </a:rPr>
              <a:t>Chien</a:t>
            </a:r>
            <a:r>
              <a:rPr lang="en-US" dirty="0">
                <a:latin typeface="Comic Sans MS" charset="0"/>
                <a:cs typeface="+mn-cs"/>
              </a:rPr>
              <a:t>-Chung </a:t>
            </a:r>
            <a:r>
              <a:rPr lang="en-US" dirty="0" err="1">
                <a:latin typeface="Comic Sans MS" charset="0"/>
                <a:cs typeface="+mn-cs"/>
              </a:rPr>
              <a:t>Shen</a:t>
            </a:r>
            <a:endParaRPr lang="en-US" dirty="0">
              <a:latin typeface="Comic Sans MS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Comic Sans MS" charset="0"/>
                <a:cs typeface="+mn-cs"/>
              </a:rPr>
              <a:t>CIS/UD</a:t>
            </a:r>
          </a:p>
          <a:p>
            <a:pPr eaLnBrk="1" hangingPunct="1">
              <a:defRPr/>
            </a:pPr>
            <a:r>
              <a:rPr lang="en-US" b="1" dirty="0" err="1">
                <a:latin typeface="Courier New" charset="0"/>
                <a:cs typeface="+mn-cs"/>
              </a:rPr>
              <a:t>cshen@</a:t>
            </a:r>
            <a:r>
              <a:rPr lang="en-US" b="1" err="1">
                <a:latin typeface="Courier New" charset="0"/>
                <a:cs typeface="+mn-cs"/>
              </a:rPr>
              <a:t>udel</a:t>
            </a:r>
            <a:r>
              <a:rPr lang="en-US" b="1">
                <a:latin typeface="Courier New" charset="0"/>
                <a:cs typeface="+mn-cs"/>
              </a:rPr>
              <a:t>.edu</a:t>
            </a:r>
            <a:endParaRPr lang="en-US" b="1" dirty="0">
              <a:latin typeface="Courier New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0E3E-AC61-494B-A5E1-E2924F9B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Rendezvous via 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F917-0A5F-7E47-95EB-8ABD856F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/361/OSTEP/Chap31/HW-Threads-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RealSemaphores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BAB2E5-0B1B-3845-B70B-1FF6E3CA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77510"/>
            <a:ext cx="4018001" cy="6423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B6997-93BC-A043-BEE8-64D2A3E2C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0383"/>
            <a:ext cx="3950645" cy="63374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50336" y="2122747"/>
            <a:ext cx="390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$ ln Chapter3 Chapter3.hard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$ ls –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il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FF"/>
                </a:solidFill>
                <a:latin typeface="Comic Sans MS" panose="030F0902030302020204" pitchFamily="66" charset="0"/>
                <a:cs typeface="Courier New"/>
              </a:rPr>
              <a:t>(show </a:t>
            </a:r>
            <a:r>
              <a:rPr lang="en-US" b="1" dirty="0">
                <a:solidFill>
                  <a:srgbClr val="0000FF"/>
                </a:solidFill>
                <a:latin typeface="Comic Sans MS" panose="030F0902030302020204" pitchFamily="66" charset="0"/>
                <a:cs typeface="Courier New"/>
              </a:rPr>
              <a:t>attributes</a:t>
            </a:r>
            <a:r>
              <a:rPr lang="en-US" dirty="0">
                <a:solidFill>
                  <a:srgbClr val="0000FF"/>
                </a:solidFill>
                <a:latin typeface="Comic Sans MS" panose="030F0902030302020204" pitchFamily="66" charset="0"/>
                <a:cs typeface="Courier New"/>
              </a:rPr>
              <a:t> of files)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516CDB-147A-3D45-9457-7CC76B720FB8}"/>
              </a:ext>
            </a:extLst>
          </p:cNvPr>
          <p:cNvSpPr/>
          <p:nvPr/>
        </p:nvSpPr>
        <p:spPr>
          <a:xfrm>
            <a:off x="7335839" y="1524000"/>
            <a:ext cx="1635162" cy="275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712BE79-1808-5E41-9925-DA4CE55AE12F}"/>
              </a:ext>
            </a:extLst>
          </p:cNvPr>
          <p:cNvSpPr/>
          <p:nvPr/>
        </p:nvSpPr>
        <p:spPr>
          <a:xfrm>
            <a:off x="7335839" y="1371600"/>
            <a:ext cx="96839" cy="380999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15D03-DFC9-0D4A-A3A4-3C1441689D75}"/>
              </a:ext>
            </a:extLst>
          </p:cNvPr>
          <p:cNvSpPr txBox="1"/>
          <p:nvPr/>
        </p:nvSpPr>
        <p:spPr>
          <a:xfrm>
            <a:off x="5715000" y="1799174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two names for the same file</a:t>
            </a:r>
          </a:p>
        </p:txBody>
      </p:sp>
    </p:spTree>
    <p:extLst>
      <p:ext uri="{BB962C8B-B14F-4D97-AF65-F5344CB8AC3E}">
        <p14:creationId xmlns:p14="http://schemas.microsoft.com/office/powerpoint/2010/main" val="376436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Info about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[cisc361:/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/361 1077] echo hello &gt; foo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[cisc361:/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/361 1078] more foo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[cisc361:/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/361 1079] stat foo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File: 'foo'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Size: 6         Blocks: 3          IO Block: 1048576 regular file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Device: 29h/41d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73985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Links: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Access: (0664/-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-r--)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( 4157/ 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( 4157/ 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Access: 2018-12-02 23:06:59.243498589 -0400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Modify: 2018-12-02 23:08:42.979511362 -0400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Change: 2018-12-02 23:08:42.979511362 -0400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Birth: -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[cisc361:/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/361 1080] ls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73985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[cisc361:/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/361 1081] 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r>
              <a:rPr lang="en-US" sz="2400" dirty="0"/>
              <a:t>All info of each file is stored in</a:t>
            </a:r>
            <a:r>
              <a:rPr lang="en-US" sz="2400" b="1" dirty="0"/>
              <a:t> </a:t>
            </a:r>
            <a:r>
              <a:rPr lang="en-US" sz="2400" dirty="0"/>
              <a:t>the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00FF"/>
                </a:solidFill>
              </a:rPr>
              <a:t>inode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(persistent) structure</a:t>
            </a:r>
          </a:p>
        </p:txBody>
      </p:sp>
    </p:spTree>
    <p:extLst>
      <p:ext uri="{BB962C8B-B14F-4D97-AF65-F5344CB8AC3E}">
        <p14:creationId xmlns:p14="http://schemas.microsoft.com/office/powerpoint/2010/main" val="79898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9432" y="521629"/>
            <a:ext cx="4443708" cy="58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3500" dirty="0">
                <a:latin typeface="Comic Sans MS"/>
                <a:cs typeface="Comic Sans MS"/>
              </a:rPr>
              <a:t>Soft/Symbolic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77F1F-9E70-2E4E-8EA3-72EC7838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92154"/>
            <a:ext cx="4419600" cy="6365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57" y="2819400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$ 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ln –s Chapter3 Chapter3.soft</a:t>
            </a:r>
          </a:p>
          <a:p>
            <a:endParaRPr lang="en-US" sz="22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Comic Sans MS"/>
                <a:cs typeface="Comic Sans MS"/>
              </a:rPr>
              <a:t>Soft link is a </a:t>
            </a:r>
            <a:r>
              <a:rPr lang="en-US" sz="2200" b="1" dirty="0">
                <a:latin typeface="Comic Sans MS"/>
                <a:cs typeface="Comic Sans MS"/>
              </a:rPr>
              <a:t>file</a:t>
            </a:r>
            <a:r>
              <a:rPr lang="en-US" sz="2200" dirty="0">
                <a:latin typeface="Comic Sans MS"/>
                <a:cs typeface="Comic Sans MS"/>
              </a:rPr>
              <a:t> itself </a:t>
            </a:r>
            <a:r>
              <a:rPr lang="en-US" sz="2200" b="1" u="sng" dirty="0">
                <a:latin typeface="Comic Sans MS"/>
                <a:cs typeface="Comic Sans MS"/>
              </a:rPr>
              <a:t>containing</a:t>
            </a:r>
            <a:r>
              <a:rPr lang="en-US" sz="2200" u="sng" dirty="0">
                <a:latin typeface="Comic Sans MS"/>
                <a:cs typeface="Comic Sans MS"/>
              </a:rPr>
              <a:t> </a:t>
            </a:r>
            <a:r>
              <a:rPr lang="en-US" sz="2200" dirty="0">
                <a:latin typeface="Comic Sans MS"/>
                <a:cs typeface="Comic Sans MS"/>
              </a:rPr>
              <a:t>“</a:t>
            </a:r>
            <a:r>
              <a:rPr lang="en-US" sz="2200" u="sng" dirty="0">
                <a:latin typeface="Comic Sans MS"/>
                <a:cs typeface="Comic Sans MS"/>
              </a:rPr>
              <a:t>pathname</a:t>
            </a:r>
            <a:r>
              <a:rPr lang="en-US" sz="2200" dirty="0">
                <a:latin typeface="Comic Sans MS"/>
                <a:cs typeface="Comic Sans MS"/>
              </a:rPr>
              <a:t>” for the file that the </a:t>
            </a:r>
            <a:r>
              <a:rPr lang="en-US" sz="2200" b="1" dirty="0">
                <a:latin typeface="Comic Sans MS"/>
                <a:cs typeface="Comic Sans MS"/>
              </a:rPr>
              <a:t>link file</a:t>
            </a:r>
            <a:r>
              <a:rPr lang="en-US" sz="2200" dirty="0">
                <a:latin typeface="Comic Sans MS"/>
                <a:cs typeface="Comic Sans MS"/>
              </a:rPr>
              <a:t> is a symbolic link to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Comic Sans MS"/>
                <a:cs typeface="Comic Sans MS"/>
              </a:rPr>
              <a:t>3 files </a:t>
            </a:r>
            <a:r>
              <a:rPr lang="en-US" sz="2200" b="1" dirty="0">
                <a:solidFill>
                  <a:srgbClr val="0000FF"/>
                </a:solidFill>
                <a:latin typeface="Comic Sans MS"/>
                <a:cs typeface="Comic Sans MS"/>
              </a:rPr>
              <a:t>types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200" dirty="0">
                <a:latin typeface="Comic Sans MS"/>
                <a:cs typeface="Comic Sans MS"/>
              </a:rPr>
              <a:t>regular file (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200" dirty="0">
                <a:latin typeface="Comic Sans MS"/>
                <a:cs typeface="Comic Sans MS"/>
              </a:rPr>
              <a:t>)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200" dirty="0">
                <a:latin typeface="Comic Sans MS"/>
                <a:cs typeface="Comic Sans MS"/>
              </a:rPr>
              <a:t>directory (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200" dirty="0">
                <a:latin typeface="Comic Sans MS"/>
                <a:cs typeface="Comic Sans MS"/>
              </a:rPr>
              <a:t>)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200" dirty="0">
                <a:latin typeface="Comic Sans MS"/>
                <a:cs typeface="Comic Sans MS"/>
              </a:rPr>
              <a:t>symbolic link (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dirty="0">
                <a:latin typeface="Comic Sans MS"/>
                <a:cs typeface="Comic Sans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98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33800" y="4343400"/>
            <a:ext cx="3048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(Soft)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symbolic link is actually a file itself, of a different type, containing the </a:t>
            </a:r>
            <a:r>
              <a:rPr lang="en-US" sz="2400" b="1" dirty="0">
                <a:solidFill>
                  <a:srgbClr val="0000FF"/>
                </a:solidFill>
              </a:rPr>
              <a:t>pathname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of the linked-to file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latin typeface="Courier New"/>
                <a:cs typeface="Courier New"/>
              </a:rPr>
              <a:t>d</a:t>
            </a:r>
            <a:r>
              <a:rPr lang="en-US" sz="2400" dirty="0"/>
              <a:t>: directory</a:t>
            </a:r>
          </a:p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/>
              <a:t>: regular file</a:t>
            </a:r>
          </a:p>
          <a:p>
            <a:r>
              <a:rPr lang="en-US" sz="2400" dirty="0">
                <a:latin typeface="Courier New"/>
                <a:cs typeface="Courier New"/>
              </a:rPr>
              <a:t>l</a:t>
            </a:r>
            <a:r>
              <a:rPr lang="en-US" sz="2400" dirty="0"/>
              <a:t>: symbolic link</a:t>
            </a:r>
          </a:p>
          <a:p>
            <a:r>
              <a:rPr lang="en-US" sz="2400" dirty="0"/>
              <a:t>Possible of </a:t>
            </a:r>
            <a:r>
              <a:rPr lang="en-US" sz="2400" b="1" dirty="0">
                <a:solidFill>
                  <a:srgbClr val="0000FF"/>
                </a:solidFill>
              </a:rPr>
              <a:t>dangling reference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27940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05200"/>
            <a:ext cx="6374780" cy="10668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477000" y="4572000"/>
            <a:ext cx="381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4648200"/>
            <a:ext cx="3993931" cy="14478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334000" y="6019800"/>
            <a:ext cx="11430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31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99F3-0AF0-DD49-BA6F-D80234DC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9922-C3A8-7E49-AB87-F22BF0FB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Since we cannot count on simultaneous observations of global states in distributed systems, we need to find a property on which we can depend</a:t>
            </a:r>
          </a:p>
          <a:p>
            <a:r>
              <a:rPr lang="en-US" sz="2400" dirty="0"/>
              <a:t>Distributed systems are </a:t>
            </a:r>
            <a:r>
              <a:rPr lang="en-US" sz="2400" b="1" dirty="0">
                <a:solidFill>
                  <a:srgbClr val="0000FF"/>
                </a:solidFill>
              </a:rPr>
              <a:t>causal</a:t>
            </a:r>
          </a:p>
          <a:p>
            <a:pPr lvl="1"/>
            <a:r>
              <a:rPr lang="en-US" sz="2200" dirty="0"/>
              <a:t>the cause precedes the effect</a:t>
            </a:r>
          </a:p>
          <a:p>
            <a:pPr lvl="1"/>
            <a:r>
              <a:rPr lang="en-US" sz="2200" dirty="0"/>
              <a:t>sending of a message precedes the receipt of the message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525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89375-9B83-D343-91D1-38990DF6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489"/>
            <a:ext cx="6551333" cy="58664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79D45-F5DA-C146-B452-58F2E6752B93}"/>
              </a:ext>
            </a:extLst>
          </p:cNvPr>
          <p:cNvCxnSpPr/>
          <p:nvPr/>
        </p:nvCxnSpPr>
        <p:spPr>
          <a:xfrm flipV="1">
            <a:off x="76200" y="304310"/>
            <a:ext cx="0" cy="63246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7FDEE-F74E-4E4B-89B0-CD36D7BCAAA0}"/>
              </a:ext>
            </a:extLst>
          </p:cNvPr>
          <p:cNvSpPr txBox="1"/>
          <p:nvPr/>
        </p:nvSpPr>
        <p:spPr>
          <a:xfrm>
            <a:off x="89170" y="11964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7FEE8-C41E-314D-9F19-BCF3A1D5BCC4}"/>
              </a:ext>
            </a:extLst>
          </p:cNvPr>
          <p:cNvSpPr txBox="1"/>
          <p:nvPr/>
        </p:nvSpPr>
        <p:spPr>
          <a:xfrm>
            <a:off x="1295400" y="164067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Space-Time diagram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7D0E8-E37B-3748-8673-23E05D40D967}"/>
              </a:ext>
            </a:extLst>
          </p:cNvPr>
          <p:cNvGrpSpPr/>
          <p:nvPr/>
        </p:nvGrpSpPr>
        <p:grpSpPr>
          <a:xfrm>
            <a:off x="261026" y="2438399"/>
            <a:ext cx="8616013" cy="2514600"/>
            <a:chOff x="228600" y="2438400"/>
            <a:chExt cx="8616013" cy="2514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D5685F-8F3E-5E42-B175-49E7C41BBEDE}"/>
                </a:ext>
              </a:extLst>
            </p:cNvPr>
            <p:cNvSpPr txBox="1"/>
            <p:nvPr/>
          </p:nvSpPr>
          <p:spPr>
            <a:xfrm>
              <a:off x="7004045" y="2438400"/>
              <a:ext cx="1840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</a:t>
              </a:r>
              <a:r>
                <a:rPr lang="en-US" sz="2800" baseline="-25000" dirty="0"/>
                <a:t>3</a:t>
              </a:r>
              <a:r>
                <a:rPr lang="en-US" sz="2800" dirty="0"/>
                <a:t> and q</a:t>
              </a:r>
              <a:r>
                <a:rPr lang="en-US" sz="2800" baseline="-25000" dirty="0"/>
                <a:t>3</a:t>
              </a:r>
              <a:r>
                <a:rPr lang="en-US" sz="2800" dirty="0"/>
                <a:t>?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67349E1-2418-E24F-B85E-7BD1A0A76BB0}"/>
                </a:ext>
              </a:extLst>
            </p:cNvPr>
            <p:cNvSpPr/>
            <p:nvPr/>
          </p:nvSpPr>
          <p:spPr>
            <a:xfrm>
              <a:off x="228600" y="3352800"/>
              <a:ext cx="6096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464FD1-663D-B14F-A145-BEE0B690178B}"/>
                </a:ext>
              </a:extLst>
            </p:cNvPr>
            <p:cNvSpPr/>
            <p:nvPr/>
          </p:nvSpPr>
          <p:spPr>
            <a:xfrm>
              <a:off x="3276600" y="4419600"/>
              <a:ext cx="8382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853A39-F83C-9340-A23B-6492EADFE316}"/>
              </a:ext>
            </a:extLst>
          </p:cNvPr>
          <p:cNvGrpSpPr/>
          <p:nvPr/>
        </p:nvGrpSpPr>
        <p:grpSpPr>
          <a:xfrm>
            <a:off x="228600" y="2209800"/>
            <a:ext cx="8590658" cy="3844733"/>
            <a:chOff x="228600" y="2209800"/>
            <a:chExt cx="8590658" cy="38447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321307-D045-9848-854D-A46791A62EC7}"/>
                </a:ext>
              </a:extLst>
            </p:cNvPr>
            <p:cNvSpPr txBox="1"/>
            <p:nvPr/>
          </p:nvSpPr>
          <p:spPr>
            <a:xfrm>
              <a:off x="7029986" y="3886199"/>
              <a:ext cx="1789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</a:t>
              </a:r>
              <a:r>
                <a:rPr lang="en-US" sz="2800" baseline="-25000" dirty="0"/>
                <a:t>1</a:t>
              </a:r>
              <a:r>
                <a:rPr lang="en-US" sz="2800" dirty="0"/>
                <a:t> and r</a:t>
              </a:r>
              <a:r>
                <a:rPr lang="en-US" sz="2800" baseline="-25000" dirty="0"/>
                <a:t>4</a:t>
              </a:r>
              <a:r>
                <a:rPr lang="en-US" sz="2800" dirty="0"/>
                <a:t>?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6DE883-6361-744D-8E8A-D5EBBDD76C71}"/>
                </a:ext>
              </a:extLst>
            </p:cNvPr>
            <p:cNvSpPr/>
            <p:nvPr/>
          </p:nvSpPr>
          <p:spPr>
            <a:xfrm>
              <a:off x="228600" y="5410200"/>
              <a:ext cx="676933" cy="644333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8B9C10-AFE0-9541-94E1-64FC5A96762D}"/>
                </a:ext>
              </a:extLst>
            </p:cNvPr>
            <p:cNvSpPr/>
            <p:nvPr/>
          </p:nvSpPr>
          <p:spPr>
            <a:xfrm>
              <a:off x="6103000" y="2209800"/>
              <a:ext cx="676933" cy="644333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17A7B7-7713-DF4B-A0F6-15C61D11C00A}"/>
              </a:ext>
            </a:extLst>
          </p:cNvPr>
          <p:cNvSpPr txBox="1"/>
          <p:nvPr/>
        </p:nvSpPr>
        <p:spPr>
          <a:xfrm>
            <a:off x="7029986" y="2961619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concurrent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66D86-9819-A746-BCAE-F6B32B4AB778}"/>
              </a:ext>
            </a:extLst>
          </p:cNvPr>
          <p:cNvSpPr txBox="1"/>
          <p:nvPr/>
        </p:nvSpPr>
        <p:spPr>
          <a:xfrm>
            <a:off x="7029985" y="4408263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causal</a:t>
            </a:r>
          </a:p>
        </p:txBody>
      </p:sp>
    </p:spTree>
    <p:extLst>
      <p:ext uri="{BB962C8B-B14F-4D97-AF65-F5344CB8AC3E}">
        <p14:creationId xmlns:p14="http://schemas.microsoft.com/office/powerpoint/2010/main" val="402210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Lamport</a:t>
            </a:r>
            <a:r>
              <a:rPr lang="en-US" altLang="zh-TW" dirty="0">
                <a:ea typeface="PMingLiU" pitchFamily="18" charset="-120"/>
              </a:rPr>
              <a:t> Timestamps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ea typeface="PMingLiU" pitchFamily="18" charset="-120"/>
              </a:rPr>
              <a:t>Events occurring at three processors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FF"/>
                </a:solidFill>
                <a:ea typeface="PMingLiU" pitchFamily="18" charset="-120"/>
              </a:rPr>
              <a:t>local logical clocks are initialized to 0</a:t>
            </a:r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743200"/>
            <a:ext cx="7315200" cy="25483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814146" y="2640622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  <a:ea typeface="PMingLiU" pitchFamily="18" charset="-120"/>
              </a:rPr>
              <a:t>1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447193" y="2499945"/>
            <a:ext cx="3257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ea typeface="PMingLiU" pitchFamily="18" charset="-120"/>
              </a:rPr>
              <a:t>2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3938954" y="3587260"/>
            <a:ext cx="3257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ea typeface="PMingLiU" pitchFamily="18" charset="-120"/>
              </a:rPr>
              <a:t>3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5190393" y="3484683"/>
            <a:ext cx="3257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ea typeface="PMingLiU" pitchFamily="18" charset="-120"/>
              </a:rPr>
              <a:t>4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6526823" y="4539760"/>
            <a:ext cx="3257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ea typeface="PMingLiU" pitchFamily="18" charset="-120"/>
              </a:rPr>
              <a:t>5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025162" y="4539760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  <a:ea typeface="PMingLiU" pitchFamily="18" charset="-120"/>
              </a:rPr>
              <a:t>1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033850" y="2461845"/>
            <a:ext cx="395654" cy="492369"/>
            <a:chOff x="4848" y="1440"/>
            <a:chExt cx="270" cy="336"/>
          </a:xfrm>
        </p:grpSpPr>
        <p:sp>
          <p:nvSpPr>
            <p:cNvPr id="14354" name="Text Box 12"/>
            <p:cNvSpPr txBox="1">
              <a:spLocks noChangeArrowheads="1"/>
            </p:cNvSpPr>
            <p:nvPr/>
          </p:nvSpPr>
          <p:spPr bwMode="auto">
            <a:xfrm>
              <a:off x="4896" y="1440"/>
              <a:ext cx="222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3300"/>
                  </a:solidFill>
                  <a:ea typeface="PMingLiU" pitchFamily="18" charset="-120"/>
                </a:rPr>
                <a:t>3</a:t>
              </a:r>
            </a:p>
          </p:txBody>
        </p:sp>
        <p:sp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>
                <a:ea typeface="PMingLiU" pitchFamily="18" charset="-12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682155" y="2954214"/>
            <a:ext cx="525156" cy="2110154"/>
            <a:chOff x="4608" y="1728"/>
            <a:chExt cx="380" cy="1488"/>
          </a:xfrm>
        </p:grpSpPr>
        <p:sp>
          <p:nvSpPr>
            <p:cNvPr id="14351" name="Text Box 11"/>
            <p:cNvSpPr txBox="1">
              <a:spLocks noChangeArrowheads="1"/>
            </p:cNvSpPr>
            <p:nvPr/>
          </p:nvSpPr>
          <p:spPr bwMode="auto">
            <a:xfrm>
              <a:off x="4752" y="2832"/>
              <a:ext cx="236" cy="2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3300"/>
                  </a:solidFill>
                  <a:ea typeface="PMingLiU" pitchFamily="18" charset="-120"/>
                </a:rPr>
                <a:t>6</a:t>
              </a:r>
            </a:p>
          </p:txBody>
        </p:sp>
        <p:sp>
          <p:nvSpPr>
            <p:cNvPr id="14352" name="Oval 14"/>
            <p:cNvSpPr>
              <a:spLocks noChangeArrowheads="1"/>
            </p:cNvSpPr>
            <p:nvPr/>
          </p:nvSpPr>
          <p:spPr bwMode="auto">
            <a:xfrm>
              <a:off x="4608" y="31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14353" name="Line 15"/>
            <p:cNvSpPr>
              <a:spLocks noChangeShapeType="1"/>
            </p:cNvSpPr>
            <p:nvPr/>
          </p:nvSpPr>
          <p:spPr bwMode="auto">
            <a:xfrm flipV="1">
              <a:off x="4656" y="1728"/>
              <a:ext cx="24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7174524" y="2461845"/>
            <a:ext cx="914400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FF3300"/>
                </a:solidFill>
                <a:ea typeface="PMingLiU" pitchFamily="18" charset="-120"/>
              </a:rPr>
              <a:t>  </a:t>
            </a:r>
            <a:r>
              <a:rPr lang="en-US" altLang="zh-TW">
                <a:solidFill>
                  <a:srgbClr val="FF3300"/>
                </a:solidFill>
                <a:ea typeface="PMingLiU" pitchFamily="18" charset="-120"/>
              </a:rPr>
              <a:t>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55875B-6568-4CED-87E3-161F955DE25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97840EAB-D14F-5C41-A802-EA0616C54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0" y="2787999"/>
            <a:ext cx="3257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  <a:ea typeface="PMingLiU" pitchFamily="18" charset="-120"/>
              </a:rPr>
              <a:t>0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A144FEC7-D2D8-B740-878E-73D16048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0" y="4785667"/>
            <a:ext cx="3257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  <a:ea typeface="PMingLiU" pitchFamily="18" charset="-120"/>
              </a:rPr>
              <a:t>0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61E57D30-050A-D247-8571-7AC33B979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0" y="3745703"/>
            <a:ext cx="3257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  <a:ea typeface="PMingLiU" pitchFamily="18" charset="-120"/>
              </a:rPr>
              <a:t>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BD886-99C2-8C4D-8C78-159CD7532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058" y="5343159"/>
            <a:ext cx="5105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3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utoUpdateAnimBg="0"/>
      <p:bldP spid="157702" grpId="0" autoUpdateAnimBg="0"/>
      <p:bldP spid="157703" grpId="0" autoUpdateAnimBg="0"/>
      <p:bldP spid="157704" grpId="0" autoUpdateAnimBg="0"/>
      <p:bldP spid="157705" grpId="0" autoUpdateAnimBg="0"/>
      <p:bldP spid="157706" grpId="0" autoUpdateAnimBg="0"/>
      <p:bldP spid="15771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7.pdf"/>
          <p:cNvPicPr>
            <a:picLocks noChangeAspect="1"/>
          </p:cNvPicPr>
          <p:nvPr/>
        </p:nvPicPr>
        <p:blipFill>
          <a:blip r:embed="rId2"/>
          <a:srcRect t="8182" b="29091"/>
          <a:stretch>
            <a:fillRect/>
          </a:stretch>
        </p:blipFill>
        <p:spPr>
          <a:xfrm>
            <a:off x="3200400" y="1433595"/>
            <a:ext cx="6636844" cy="5387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3733800" cy="4525963"/>
          </a:xfrm>
        </p:spPr>
        <p:txBody>
          <a:bodyPr/>
          <a:lstStyle/>
          <a:p>
            <a:r>
              <a:rPr lang="en-US" sz="1800" dirty="0"/>
              <a:t>When memory is simply </a:t>
            </a:r>
            <a:r>
              <a:rPr lang="en-US" sz="1800" b="1" dirty="0"/>
              <a:t>oversubscribed</a:t>
            </a:r>
            <a:r>
              <a:rPr lang="en-US" sz="1800" dirty="0"/>
              <a:t> (or memory demands of the set of running processes exceeds the available physical memory), </a:t>
            </a:r>
            <a:r>
              <a:rPr lang="en-US" sz="1800" b="1" dirty="0">
                <a:solidFill>
                  <a:srgbClr val="0000FF"/>
                </a:solidFill>
              </a:rPr>
              <a:t>the system will </a:t>
            </a:r>
            <a:r>
              <a:rPr lang="en-US" sz="1800" b="1" dirty="0">
                <a:solidFill>
                  <a:srgbClr val="FF0000"/>
                </a:solidFill>
              </a:rPr>
              <a:t>constantly</a:t>
            </a:r>
            <a:r>
              <a:rPr lang="en-US" sz="1800" b="1" dirty="0">
                <a:solidFill>
                  <a:srgbClr val="0000FF"/>
                </a:solidFill>
              </a:rPr>
              <a:t> be paging - thrashing</a:t>
            </a:r>
          </a:p>
          <a:p>
            <a:r>
              <a:rPr lang="en-US" sz="1800" b="1" dirty="0">
                <a:solidFill>
                  <a:srgbClr val="0000FF"/>
                </a:solidFill>
              </a:rPr>
              <a:t>Working set</a:t>
            </a:r>
          </a:p>
          <a:p>
            <a:pPr lvl="1"/>
            <a:r>
              <a:rPr lang="en-US" sz="1600" dirty="0"/>
              <a:t>W(t, </a:t>
            </a:r>
            <a:r>
              <a:rPr lang="en-US" sz="1600" b="1" dirty="0" err="1">
                <a:latin typeface="Lucida Grande"/>
                <a:ea typeface="Lucida Grande"/>
                <a:cs typeface="Lucida Grande"/>
              </a:rPr>
              <a:t>Δ</a:t>
            </a:r>
            <a:r>
              <a:rPr lang="en-US" sz="1600" dirty="0"/>
              <a:t>) = </a:t>
            </a:r>
            <a:r>
              <a:rPr lang="en-US" sz="1600" b="1" dirty="0"/>
              <a:t>the set of pages </a:t>
            </a:r>
            <a:r>
              <a:rPr lang="en-US" sz="1600" dirty="0"/>
              <a:t>that a process has been referencing in the </a:t>
            </a:r>
            <a:r>
              <a:rPr lang="en-US" sz="1600" b="1" dirty="0">
                <a:solidFill>
                  <a:srgbClr val="0000FF"/>
                </a:solidFill>
              </a:rPr>
              <a:t>last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 err="1">
                <a:latin typeface="Lucida Grande"/>
                <a:ea typeface="Lucida Grande"/>
                <a:cs typeface="Lucida Grande"/>
              </a:rPr>
              <a:t>Δ</a:t>
            </a:r>
            <a:r>
              <a:rPr lang="en-US" sz="1600" dirty="0"/>
              <a:t> virtual time units</a:t>
            </a:r>
          </a:p>
          <a:p>
            <a:r>
              <a:rPr lang="en-US" sz="1800" dirty="0"/>
              <a:t>Admission control - </a:t>
            </a:r>
            <a:r>
              <a:rPr lang="en-US" sz="1400" dirty="0"/>
              <a:t>given a set of processes, system decides not to run a subset of processes, with the hope that the reduced set of processes </a:t>
            </a:r>
            <a:r>
              <a:rPr lang="en-US" sz="1400" b="1" dirty="0">
                <a:solidFill>
                  <a:srgbClr val="0000FF"/>
                </a:solidFill>
              </a:rPr>
              <a:t>working sets 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00FF"/>
                </a:solidFill>
              </a:rPr>
              <a:t>the pages that they are using actively</a:t>
            </a:r>
            <a:r>
              <a:rPr lang="en-US" sz="1400" dirty="0"/>
              <a:t>) fit in memory and thus can make progress </a:t>
            </a:r>
          </a:p>
          <a:p>
            <a:endParaRPr lang="en-US" sz="1800" dirty="0"/>
          </a:p>
          <a:p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0000" y="2133600"/>
            <a:ext cx="0" cy="388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1828800"/>
            <a:ext cx="557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time</a:t>
            </a:r>
          </a:p>
        </p:txBody>
      </p:sp>
      <p:sp>
        <p:nvSpPr>
          <p:cNvPr id="9" name="Left Bracket 8"/>
          <p:cNvSpPr/>
          <p:nvPr/>
        </p:nvSpPr>
        <p:spPr>
          <a:xfrm flipH="1" flipV="1">
            <a:off x="4876800" y="4267200"/>
            <a:ext cx="45719" cy="457200"/>
          </a:xfrm>
          <a:prstGeom prst="leftBracke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4800600" y="4267200"/>
            <a:ext cx="45719" cy="685800"/>
          </a:xfrm>
          <a:prstGeom prst="leftBracke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53000" y="4495800"/>
            <a:ext cx="609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4800600"/>
            <a:ext cx="16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26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991F-782B-CD44-A576-A75CCEC4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D034-2C93-4648-94BA-81FC2343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When a parent process does </a:t>
            </a:r>
            <a:r>
              <a:rPr lang="en-US" sz="2400" b="1" dirty="0"/>
              <a:t>not</a:t>
            </a:r>
            <a:r>
              <a:rPr lang="en-US" sz="2400" dirty="0"/>
              <a:t> (get the chance to) do 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400" dirty="0"/>
              <a:t> call for its children, the children will become </a:t>
            </a:r>
            <a:r>
              <a:rPr lang="en-US" sz="2400" b="1" dirty="0"/>
              <a:t>zombie</a:t>
            </a:r>
            <a:r>
              <a:rPr lang="en-US" sz="2400" dirty="0"/>
              <a:t> processes (marked by &lt;defunct&gt; in Linux or Z) </a:t>
            </a:r>
            <a:r>
              <a:rPr lang="en-US" sz="2400" dirty="0">
                <a:solidFill>
                  <a:srgbClr val="0000FF"/>
                </a:solidFill>
              </a:rPr>
              <a:t>when they exit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/361/Proj_3/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zombie.c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0A86-505C-2D40-870A-BF0DC0A5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CB04-315D-DE49-8D03-C4648F7A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quantum (slice)</a:t>
            </a:r>
          </a:p>
          <a:p>
            <a:r>
              <a:rPr lang="en-US" dirty="0"/>
              <a:t>Context switching overhead</a:t>
            </a:r>
          </a:p>
          <a:p>
            <a:r>
              <a:rPr lang="en-US" dirty="0"/>
              <a:t>CPU time of process</a:t>
            </a:r>
          </a:p>
          <a:p>
            <a:r>
              <a:rPr lang="en-US" dirty="0"/>
              <a:t>Multi-level feedback queue</a:t>
            </a:r>
          </a:p>
          <a:p>
            <a:r>
              <a:rPr lang="en-US" b="1" dirty="0" err="1">
                <a:solidFill>
                  <a:srgbClr val="0000FF"/>
                </a:solidFill>
              </a:rPr>
              <a:t>zyBooks</a:t>
            </a:r>
            <a:r>
              <a:rPr lang="en-US" dirty="0"/>
              <a:t>: Exercises 3.3.1 – 3.3.4</a:t>
            </a:r>
          </a:p>
        </p:txBody>
      </p:sp>
    </p:spTree>
    <p:extLst>
      <p:ext uri="{BB962C8B-B14F-4D97-AF65-F5344CB8AC3E}">
        <p14:creationId xmlns:p14="http://schemas.microsoft.com/office/powerpoint/2010/main" val="42563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b="1" dirty="0"/>
              <a:t>Course</a:t>
            </a:r>
            <a:r>
              <a:rPr lang="en-US" dirty="0"/>
              <a:t>-grained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 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count; 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salary; // shared </a:t>
            </a:r>
            <a:r>
              <a:rPr lang="en-US" sz="2400" b="1" dirty="0" err="1">
                <a:latin typeface="Courier New"/>
                <a:cs typeface="Courier New"/>
              </a:rPr>
              <a:t>var’s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mutex_lock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 A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</a:t>
            </a:r>
            <a:r>
              <a:rPr lang="en-US" sz="2400" b="1" dirty="0"/>
              <a:t>thread 1                  thread</a:t>
            </a:r>
            <a:r>
              <a:rPr lang="en-US" sz="2400" b="1" dirty="0">
                <a:latin typeface="Courier New"/>
                <a:cs typeface="Courier New"/>
              </a:rPr>
              <a:t> 2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lock(A);            lock(A);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count+=1;           count+=2;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salary+=50;         salary+=70;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unlock(A);          unlock(A);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47800" y="3124200"/>
            <a:ext cx="20574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3124200"/>
            <a:ext cx="20574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7B38C0A-DE9B-E143-B8F0-31DD3525433D}"/>
              </a:ext>
            </a:extLst>
          </p:cNvPr>
          <p:cNvGrpSpPr/>
          <p:nvPr/>
        </p:nvGrpSpPr>
        <p:grpSpPr>
          <a:xfrm>
            <a:off x="2057400" y="5833192"/>
            <a:ext cx="4521200" cy="800990"/>
            <a:chOff x="2057400" y="5181600"/>
            <a:chExt cx="4521200" cy="8009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5181600"/>
              <a:ext cx="863600" cy="8009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0" y="5181601"/>
              <a:ext cx="863600" cy="80098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625C4B-A2B4-6E4D-9D0C-9977B1BCFA5D}"/>
              </a:ext>
            </a:extLst>
          </p:cNvPr>
          <p:cNvSpPr txBox="1"/>
          <p:nvPr/>
        </p:nvSpPr>
        <p:spPr>
          <a:xfrm>
            <a:off x="325045" y="4103826"/>
            <a:ext cx="5917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to increase concurrency?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F13D74-B266-7E44-B2B4-9E835959CFE7}"/>
              </a:ext>
            </a:extLst>
          </p:cNvPr>
          <p:cNvSpPr/>
          <p:nvPr/>
        </p:nvSpPr>
        <p:spPr>
          <a:xfrm>
            <a:off x="1295400" y="1600200"/>
            <a:ext cx="6248400" cy="4114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0CF2C-7D94-1D48-B5AE-A411235CF14A}"/>
              </a:ext>
            </a:extLst>
          </p:cNvPr>
          <p:cNvSpPr txBox="1"/>
          <p:nvPr/>
        </p:nvSpPr>
        <p:spPr>
          <a:xfrm>
            <a:off x="7675955" y="3725697"/>
            <a:ext cx="137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allow more threads to execute (more) different critical sections </a:t>
            </a:r>
            <a:r>
              <a:rPr lang="en-US" b="1" dirty="0">
                <a:solidFill>
                  <a:srgbClr val="0000FF"/>
                </a:solidFill>
              </a:rPr>
              <a:t>at the same time</a:t>
            </a:r>
            <a:r>
              <a:rPr lang="en-US" dirty="0"/>
              <a:t>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1EFEF7-D84F-8247-B6C3-194D096A8F99}"/>
              </a:ext>
            </a:extLst>
          </p:cNvPr>
          <p:cNvGrpSpPr/>
          <p:nvPr/>
        </p:nvGrpSpPr>
        <p:grpSpPr>
          <a:xfrm>
            <a:off x="0" y="5458295"/>
            <a:ext cx="2024248" cy="1356117"/>
            <a:chOff x="0" y="5458295"/>
            <a:chExt cx="2024248" cy="13561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695CF98-81E1-214D-A5D1-49D476605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570" y="6448308"/>
              <a:ext cx="301260" cy="27941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1057117-5851-C64C-AF50-91DA3C6E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873" y="6448308"/>
              <a:ext cx="301260" cy="2675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4A019B-FEE5-F940-ABA4-4A119DFD4658}"/>
                </a:ext>
              </a:extLst>
            </p:cNvPr>
            <p:cNvSpPr txBox="1"/>
            <p:nvPr/>
          </p:nvSpPr>
          <p:spPr>
            <a:xfrm>
              <a:off x="0" y="5609433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count+=1;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salary+=50;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174AFF-CA99-5F43-91A4-331D588372C1}"/>
                </a:ext>
              </a:extLst>
            </p:cNvPr>
            <p:cNvSpPr txBox="1"/>
            <p:nvPr/>
          </p:nvSpPr>
          <p:spPr>
            <a:xfrm>
              <a:off x="993197" y="59919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count+=2;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salary+=70;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47E1850-2FF1-3D49-B8D7-48BB0DE6D2E5}"/>
                </a:ext>
              </a:extLst>
            </p:cNvPr>
            <p:cNvCxnSpPr/>
            <p:nvPr/>
          </p:nvCxnSpPr>
          <p:spPr>
            <a:xfrm flipH="1">
              <a:off x="981459" y="5458295"/>
              <a:ext cx="12680" cy="135611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E0B2B4-5760-6B4D-A6C0-EB242530B741}"/>
                </a:ext>
              </a:extLst>
            </p:cNvPr>
            <p:cNvCxnSpPr/>
            <p:nvPr/>
          </p:nvCxnSpPr>
          <p:spPr>
            <a:xfrm>
              <a:off x="0" y="6009543"/>
              <a:ext cx="2024248" cy="0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E05D2C-149F-BB4D-B1B5-BD211F8800E6}"/>
              </a:ext>
            </a:extLst>
          </p:cNvPr>
          <p:cNvGrpSpPr/>
          <p:nvPr/>
        </p:nvGrpSpPr>
        <p:grpSpPr>
          <a:xfrm>
            <a:off x="26131" y="2735212"/>
            <a:ext cx="1040669" cy="1356117"/>
            <a:chOff x="66582" y="2738932"/>
            <a:chExt cx="1040669" cy="135611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3B3F777-88A8-AF4A-9D41-3342B10C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770" y="3728945"/>
              <a:ext cx="301260" cy="27941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80B844-F027-2D46-91EE-3A1CA41A5042}"/>
                </a:ext>
              </a:extLst>
            </p:cNvPr>
            <p:cNvSpPr txBox="1"/>
            <p:nvPr/>
          </p:nvSpPr>
          <p:spPr>
            <a:xfrm>
              <a:off x="76200" y="289007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count+=1;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salary+=50;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2DB013-E9FF-124A-804E-0A635A1E42A8}"/>
                </a:ext>
              </a:extLst>
            </p:cNvPr>
            <p:cNvSpPr txBox="1"/>
            <p:nvPr/>
          </p:nvSpPr>
          <p:spPr>
            <a:xfrm>
              <a:off x="66582" y="32532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count+=2;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salary+=70;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D9D8E7D-C7A9-554F-922B-6029F70E3B50}"/>
                </a:ext>
              </a:extLst>
            </p:cNvPr>
            <p:cNvCxnSpPr/>
            <p:nvPr/>
          </p:nvCxnSpPr>
          <p:spPr>
            <a:xfrm flipH="1">
              <a:off x="1057659" y="2738932"/>
              <a:ext cx="12680" cy="135611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0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b="1" dirty="0"/>
              <a:t>Fine</a:t>
            </a:r>
            <a:r>
              <a:rPr lang="en-US" dirty="0"/>
              <a:t>-grained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 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count; 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salary; // shared </a:t>
            </a:r>
            <a:r>
              <a:rPr lang="en-US" sz="2400" b="1" dirty="0" err="1">
                <a:latin typeface="Courier New"/>
                <a:cs typeface="Courier New"/>
              </a:rPr>
              <a:t>var’s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 </a:t>
            </a:r>
            <a:r>
              <a:rPr lang="en-US" sz="2400" b="1" dirty="0" err="1">
                <a:latin typeface="Courier New"/>
                <a:cs typeface="Courier New"/>
              </a:rPr>
              <a:t>mutex_lock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</a:t>
            </a:r>
            <a:r>
              <a:rPr lang="en-US" sz="2400" b="1" dirty="0"/>
              <a:t>thread 1                  thread</a:t>
            </a:r>
            <a:r>
              <a:rPr lang="en-US" sz="2400" b="1" dirty="0">
                <a:latin typeface="Courier New"/>
                <a:cs typeface="Courier New"/>
              </a:rPr>
              <a:t> 2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lock(A);            lock(A);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count+=1;           count+=2;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unlock(A);          unlock(A);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lock(B);            lock(B);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salary+=50;         salary+=70;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unlock(B);          unlock(B);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057010"/>
            <a:ext cx="863600" cy="80098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47800" y="3124200"/>
            <a:ext cx="20574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3124200"/>
            <a:ext cx="2057400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6057011"/>
            <a:ext cx="863600" cy="80098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D6FDB0-DB94-A54E-AC1D-BB61234671F5}"/>
              </a:ext>
            </a:extLst>
          </p:cNvPr>
          <p:cNvSpPr/>
          <p:nvPr/>
        </p:nvSpPr>
        <p:spPr>
          <a:xfrm>
            <a:off x="1295400" y="1600200"/>
            <a:ext cx="6248400" cy="44196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6CB5F-DCFC-2641-81B3-D82B5DACD8C9}"/>
              </a:ext>
            </a:extLst>
          </p:cNvPr>
          <p:cNvSpPr txBox="1"/>
          <p:nvPr/>
        </p:nvSpPr>
        <p:spPr>
          <a:xfrm>
            <a:off x="7658100" y="3798683"/>
            <a:ext cx="144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more threads to execute (more) different critical sections at the same time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5B26E-1BAB-6B40-B043-91159FDB0518}"/>
              </a:ext>
            </a:extLst>
          </p:cNvPr>
          <p:cNvSpPr txBox="1"/>
          <p:nvPr/>
        </p:nvSpPr>
        <p:spPr>
          <a:xfrm>
            <a:off x="3866403" y="20574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sz="2400" b="1" dirty="0">
                <a:latin typeface="Courier New"/>
                <a:cs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BD92D2-F4C0-F246-98EA-9B077425BAE7}"/>
              </a:ext>
            </a:extLst>
          </p:cNvPr>
          <p:cNvGrpSpPr/>
          <p:nvPr/>
        </p:nvGrpSpPr>
        <p:grpSpPr>
          <a:xfrm>
            <a:off x="-6385" y="5458295"/>
            <a:ext cx="2034351" cy="1356117"/>
            <a:chOff x="-6385" y="5458295"/>
            <a:chExt cx="2034351" cy="135611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8EFABA-0A6D-914A-9373-D814CBE9E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570" y="6448308"/>
              <a:ext cx="301260" cy="279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22BB1F-B3E3-F845-9A46-F1181890B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873" y="6448308"/>
              <a:ext cx="301260" cy="26755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DF1A33-411C-3743-B4A6-ABECBA939158}"/>
                </a:ext>
              </a:extLst>
            </p:cNvPr>
            <p:cNvSpPr txBox="1"/>
            <p:nvPr/>
          </p:nvSpPr>
          <p:spPr>
            <a:xfrm>
              <a:off x="-6385" y="585695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count+=1;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salary+=50;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0610DE-79D5-9743-9A82-9940A23D08F8}"/>
                </a:ext>
              </a:extLst>
            </p:cNvPr>
            <p:cNvSpPr txBox="1"/>
            <p:nvPr/>
          </p:nvSpPr>
          <p:spPr>
            <a:xfrm>
              <a:off x="996915" y="6002307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count+=2;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salary+=70;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EE70EE9-884C-224B-8BF0-965AFC945D27}"/>
                </a:ext>
              </a:extLst>
            </p:cNvPr>
            <p:cNvCxnSpPr/>
            <p:nvPr/>
          </p:nvCxnSpPr>
          <p:spPr>
            <a:xfrm flipH="1">
              <a:off x="981459" y="5458295"/>
              <a:ext cx="12680" cy="135611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CFEFEC-70AB-D246-8894-89A3113C9621}"/>
              </a:ext>
            </a:extLst>
          </p:cNvPr>
          <p:cNvGrpSpPr/>
          <p:nvPr/>
        </p:nvGrpSpPr>
        <p:grpSpPr>
          <a:xfrm>
            <a:off x="9720" y="340851"/>
            <a:ext cx="2029892" cy="1356117"/>
            <a:chOff x="-5644" y="5458295"/>
            <a:chExt cx="2029892" cy="13561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BCFF316-F0AF-9C40-8EDB-EE03FCD94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570" y="6448308"/>
              <a:ext cx="301260" cy="27941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26F9FF8-6CCF-954E-AAD7-D1CDD695F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873" y="6448308"/>
              <a:ext cx="301260" cy="26755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7FF995-BF72-B048-BB83-38009FCC7BF5}"/>
                </a:ext>
              </a:extLst>
            </p:cNvPr>
            <p:cNvSpPr txBox="1"/>
            <p:nvPr/>
          </p:nvSpPr>
          <p:spPr>
            <a:xfrm>
              <a:off x="-5644" y="566822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count+=1;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salary+=50;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75F75E-51B9-114D-9EC3-F556A95E136D}"/>
                </a:ext>
              </a:extLst>
            </p:cNvPr>
            <p:cNvSpPr txBox="1"/>
            <p:nvPr/>
          </p:nvSpPr>
          <p:spPr>
            <a:xfrm>
              <a:off x="993197" y="59919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count+=2;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salary+=70;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292BB2-5140-0E4F-90C3-5770F46A4EBF}"/>
                </a:ext>
              </a:extLst>
            </p:cNvPr>
            <p:cNvCxnSpPr/>
            <p:nvPr/>
          </p:nvCxnSpPr>
          <p:spPr>
            <a:xfrm flipH="1">
              <a:off x="981459" y="5458295"/>
              <a:ext cx="12680" cy="135611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51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020078" y="4986751"/>
            <a:ext cx="2819400" cy="160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Usage: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Mutual exclusion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00FF"/>
                </a:solidFill>
              </a:rPr>
              <a:t>binary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semaphore as </a:t>
            </a:r>
            <a:r>
              <a:rPr lang="en-US" sz="2400" dirty="0" err="1"/>
              <a:t>mutex</a:t>
            </a:r>
            <a:r>
              <a:rPr lang="en-US" sz="2400" dirty="0"/>
              <a:t> lock</a:t>
            </a:r>
          </a:p>
          <a:p>
            <a:r>
              <a:rPr lang="en-US" sz="2400" b="1" dirty="0"/>
              <a:t>Controlled access</a:t>
            </a:r>
            <a:r>
              <a:rPr lang="en-US" sz="2400" dirty="0"/>
              <a:t> to a given resource consisting of </a:t>
            </a:r>
            <a:r>
              <a:rPr lang="en-US" sz="2400" u="sng" dirty="0"/>
              <a:t>a finite number of instances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00FF"/>
                </a:solidFill>
              </a:rPr>
              <a:t>counting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semaphore</a:t>
            </a:r>
          </a:p>
          <a:p>
            <a:pPr lvl="1"/>
            <a:r>
              <a:rPr lang="en-US" sz="2000" dirty="0"/>
              <a:t>semaphore is initialized to the number of instances available</a:t>
            </a:r>
          </a:p>
          <a:p>
            <a:r>
              <a:rPr lang="en-US" sz="2400" b="1" dirty="0"/>
              <a:t>Synchronization</a:t>
            </a:r>
            <a:r>
              <a:rPr lang="en-US" sz="2400" dirty="0"/>
              <a:t>:</a:t>
            </a:r>
            <a:r>
              <a:rPr lang="en-US" sz="2800" dirty="0"/>
              <a:t> </a:t>
            </a:r>
          </a:p>
          <a:p>
            <a:pPr lvl="1"/>
            <a:r>
              <a:rPr lang="en-US" sz="2000" dirty="0"/>
              <a:t>two concurrent running threads T1 and T2 with statements S1 and S2, respectively</a:t>
            </a:r>
          </a:p>
          <a:p>
            <a:pPr lvl="1"/>
            <a:r>
              <a:rPr lang="en-US" sz="2000" dirty="0"/>
              <a:t>require S2 be executed </a:t>
            </a:r>
            <a:r>
              <a:rPr lang="en-US" sz="2000" u="sng" dirty="0"/>
              <a:t>only after</a:t>
            </a:r>
            <a:r>
              <a:rPr lang="en-US" sz="2000" dirty="0"/>
              <a:t> S1 has completed (on one CPU)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Semaphore s = 0;</a:t>
            </a:r>
          </a:p>
          <a:p>
            <a:pPr marL="457200" lvl="1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000" dirty="0"/>
              <a:t>                T1: </a:t>
            </a:r>
            <a:r>
              <a:rPr lang="en-US" sz="2000" dirty="0">
                <a:latin typeface="Courier New"/>
                <a:cs typeface="Courier New"/>
              </a:rPr>
              <a:t>S1; </a:t>
            </a:r>
            <a:r>
              <a:rPr lang="en-US" sz="2000" u="sng" dirty="0">
                <a:solidFill>
                  <a:srgbClr val="0000FF"/>
                </a:solidFill>
                <a:latin typeface="Courier New"/>
                <a:cs typeface="Courier New"/>
              </a:rPr>
              <a:t>signal(s);</a:t>
            </a:r>
          </a:p>
          <a:p>
            <a:pPr marL="457200" lvl="1" indent="0">
              <a:buNone/>
            </a:pPr>
            <a:r>
              <a:rPr lang="en-US" sz="2000" dirty="0"/>
              <a:t>                T2: </a:t>
            </a:r>
            <a:r>
              <a:rPr lang="en-US" sz="2000" u="sng" dirty="0">
                <a:solidFill>
                  <a:srgbClr val="0000FF"/>
                </a:solidFill>
                <a:latin typeface="Courier New"/>
                <a:cs typeface="Courier New"/>
              </a:rPr>
              <a:t>wait(s);</a:t>
            </a:r>
            <a:r>
              <a:rPr lang="en-US" sz="2000" dirty="0">
                <a:latin typeface="Courier New"/>
                <a:cs typeface="Courier New"/>
              </a:rPr>
              <a:t> S2;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6CB4FB-AE63-824F-91EB-A01D09051771}"/>
              </a:ext>
            </a:extLst>
          </p:cNvPr>
          <p:cNvGrpSpPr/>
          <p:nvPr/>
        </p:nvGrpSpPr>
        <p:grpSpPr>
          <a:xfrm>
            <a:off x="5638800" y="5062951"/>
            <a:ext cx="1828800" cy="1447800"/>
            <a:chOff x="6400800" y="4953000"/>
            <a:chExt cx="1828800" cy="1447800"/>
          </a:xfrm>
        </p:grpSpPr>
        <p:sp>
          <p:nvSpPr>
            <p:cNvPr id="4" name="Oval 3"/>
            <p:cNvSpPr/>
            <p:nvPr/>
          </p:nvSpPr>
          <p:spPr>
            <a:xfrm>
              <a:off x="6934200" y="4953000"/>
              <a:ext cx="685800" cy="60960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543800" y="5791200"/>
              <a:ext cx="685800" cy="60960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467600" y="5486400"/>
              <a:ext cx="252833" cy="31787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00800" y="4953000"/>
              <a:ext cx="474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34200" y="5943600"/>
              <a:ext cx="515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45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7CA951-5231-BA41-B93B-F4414F2F1AF8}"/>
              </a:ext>
            </a:extLst>
          </p:cNvPr>
          <p:cNvSpPr/>
          <p:nvPr/>
        </p:nvSpPr>
        <p:spPr>
          <a:xfrm>
            <a:off x="4842843" y="103605"/>
            <a:ext cx="3919661" cy="2060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976ECBA-341E-7E4A-9CED-145015D3D3C7}"/>
              </a:ext>
            </a:extLst>
          </p:cNvPr>
          <p:cNvSpPr/>
          <p:nvPr/>
        </p:nvSpPr>
        <p:spPr>
          <a:xfrm>
            <a:off x="1488257" y="319828"/>
            <a:ext cx="1295400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buffer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8541BA-5927-7A43-BC9B-EAE7A3EF9D73}"/>
              </a:ext>
            </a:extLst>
          </p:cNvPr>
          <p:cNvSpPr/>
          <p:nvPr/>
        </p:nvSpPr>
        <p:spPr>
          <a:xfrm>
            <a:off x="206602" y="319828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B0D5FA-EDB8-4C48-B7F1-C955780C1CF3}"/>
              </a:ext>
            </a:extLst>
          </p:cNvPr>
          <p:cNvSpPr/>
          <p:nvPr/>
        </p:nvSpPr>
        <p:spPr>
          <a:xfrm>
            <a:off x="3117900" y="325761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26BC3C-67EA-F843-B692-F7C700EE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10" y="1752600"/>
            <a:ext cx="4572000" cy="4144963"/>
          </a:xfrm>
        </p:spPr>
        <p:txBody>
          <a:bodyPr/>
          <a:lstStyle/>
          <a:p>
            <a:r>
              <a:rPr lang="en-US" sz="2000" dirty="0"/>
              <a:t>What does P care (when will P have to </a:t>
            </a:r>
            <a:r>
              <a:rPr lang="en-US" sz="2000" b="1" dirty="0"/>
              <a:t>wait</a:t>
            </a:r>
            <a:r>
              <a:rPr lang="en-US" sz="2000" dirty="0"/>
              <a:t>)?</a:t>
            </a:r>
          </a:p>
          <a:p>
            <a:pPr lvl="1"/>
            <a:r>
              <a:rPr lang="en-US" sz="1800" dirty="0"/>
              <a:t>P </a:t>
            </a:r>
            <a:r>
              <a:rPr lang="en-US" sz="1800" b="1" dirty="0"/>
              <a:t>waits</a:t>
            </a:r>
            <a:r>
              <a:rPr lang="en-US" sz="1800" dirty="0"/>
              <a:t> for buffer to become </a:t>
            </a:r>
            <a:r>
              <a:rPr lang="en-US" sz="1800" b="1" dirty="0"/>
              <a:t>empty</a:t>
            </a:r>
            <a:r>
              <a:rPr lang="en-US" sz="1800" dirty="0"/>
              <a:t> in order to put data into it</a:t>
            </a:r>
          </a:p>
          <a:p>
            <a:pPr lvl="2"/>
            <a:r>
              <a:rPr lang="en-US" sz="1600" dirty="0"/>
              <a:t>does it have to wait </a:t>
            </a:r>
            <a:r>
              <a:rPr lang="en-US" sz="1600" b="1" dirty="0"/>
              <a:t>initially</a:t>
            </a:r>
            <a:r>
              <a:rPr lang="en-US" sz="1600" dirty="0"/>
              <a:t>?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what should P do </a:t>
            </a:r>
            <a:r>
              <a:rPr lang="en-US" sz="1800" b="1" dirty="0">
                <a:solidFill>
                  <a:srgbClr val="0000FF"/>
                </a:solidFill>
              </a:rPr>
              <a:t>after</a:t>
            </a:r>
            <a:r>
              <a:rPr lang="en-US" sz="1800" dirty="0">
                <a:solidFill>
                  <a:srgbClr val="0000FF"/>
                </a:solidFill>
              </a:rPr>
              <a:t> putting data in?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notify C that buffer is full</a:t>
            </a:r>
          </a:p>
          <a:p>
            <a:r>
              <a:rPr lang="en-US" sz="2000" dirty="0"/>
              <a:t>What does C care (when will C have to </a:t>
            </a:r>
            <a:r>
              <a:rPr lang="en-US" sz="2000" b="1" dirty="0"/>
              <a:t>wait</a:t>
            </a:r>
            <a:r>
              <a:rPr lang="en-US" sz="2000" dirty="0"/>
              <a:t>)?</a:t>
            </a:r>
          </a:p>
          <a:p>
            <a:pPr lvl="1"/>
            <a:r>
              <a:rPr lang="en-US" sz="1800" dirty="0"/>
              <a:t>C </a:t>
            </a:r>
            <a:r>
              <a:rPr lang="en-US" sz="1800" b="1" dirty="0"/>
              <a:t>waits</a:t>
            </a:r>
            <a:r>
              <a:rPr lang="en-US" sz="1800" dirty="0"/>
              <a:t> for buffer to become </a:t>
            </a:r>
            <a:r>
              <a:rPr lang="en-US" sz="1800" b="1" dirty="0"/>
              <a:t>full</a:t>
            </a:r>
            <a:r>
              <a:rPr lang="en-US" sz="1800" dirty="0"/>
              <a:t> (filled) before getting data</a:t>
            </a:r>
          </a:p>
          <a:p>
            <a:pPr lvl="2"/>
            <a:r>
              <a:rPr lang="en-US" sz="1600" dirty="0"/>
              <a:t>does it have to wait initially?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what should C do </a:t>
            </a:r>
            <a:r>
              <a:rPr lang="en-US" sz="1800" b="1" dirty="0">
                <a:solidFill>
                  <a:srgbClr val="0000FF"/>
                </a:solidFill>
              </a:rPr>
              <a:t>after</a:t>
            </a:r>
            <a:r>
              <a:rPr lang="en-US" sz="1800" dirty="0">
                <a:solidFill>
                  <a:srgbClr val="0000FF"/>
                </a:solidFill>
              </a:rPr>
              <a:t> getting data?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notify P that buffer is empty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C858C-2A7B-6449-B1F9-22E6D93286F2}"/>
              </a:ext>
            </a:extLst>
          </p:cNvPr>
          <p:cNvSpPr txBox="1"/>
          <p:nvPr/>
        </p:nvSpPr>
        <p:spPr>
          <a:xfrm>
            <a:off x="2562682" y="1326789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CB145-FF53-3A4D-A5F4-98A61443BAE6}"/>
              </a:ext>
            </a:extLst>
          </p:cNvPr>
          <p:cNvSpPr txBox="1"/>
          <p:nvPr/>
        </p:nvSpPr>
        <p:spPr>
          <a:xfrm>
            <a:off x="500160" y="132678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empty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093C2-A276-3D45-9893-DF1A1B5CD373}"/>
              </a:ext>
            </a:extLst>
          </p:cNvPr>
          <p:cNvSpPr txBox="1"/>
          <p:nvPr/>
        </p:nvSpPr>
        <p:spPr>
          <a:xfrm>
            <a:off x="1441042" y="132678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B422C-0162-EF44-BEE5-55E7AD96F97A}"/>
              </a:ext>
            </a:extLst>
          </p:cNvPr>
          <p:cNvSpPr txBox="1"/>
          <p:nvPr/>
        </p:nvSpPr>
        <p:spPr>
          <a:xfrm>
            <a:off x="3115803" y="132678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209A5-D939-2A4E-BF5D-ED476ED10A0C}"/>
              </a:ext>
            </a:extLst>
          </p:cNvPr>
          <p:cNvSpPr txBox="1"/>
          <p:nvPr/>
        </p:nvSpPr>
        <p:spPr>
          <a:xfrm>
            <a:off x="1576590" y="65694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initially empty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49B5D-027D-FD4D-8AD3-1E41E89F3200}"/>
              </a:ext>
            </a:extLst>
          </p:cNvPr>
          <p:cNvSpPr txBox="1"/>
          <p:nvPr/>
        </p:nvSpPr>
        <p:spPr>
          <a:xfrm>
            <a:off x="4902529" y="126232"/>
            <a:ext cx="39437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sem_wait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sem_t</a:t>
            </a:r>
            <a:r>
              <a:rPr lang="en-US" sz="1400" b="1" dirty="0">
                <a:latin typeface="Courier New"/>
                <a:cs typeface="Courier New"/>
              </a:rPr>
              <a:t> *s) {   </a:t>
            </a:r>
            <a:r>
              <a:rPr lang="en-US" sz="1400" b="1" dirty="0">
                <a:solidFill>
                  <a:srgbClr val="0000FF"/>
                </a:solidFill>
                <a:latin typeface="Courier New"/>
                <a:cs typeface="Courier New"/>
              </a:rPr>
              <a:t>// P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s--;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if (s &lt; 0) sleep;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sem_post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sem_t</a:t>
            </a:r>
            <a:r>
              <a:rPr lang="en-US" sz="1400" b="1" dirty="0">
                <a:latin typeface="Courier New"/>
                <a:cs typeface="Courier New"/>
              </a:rPr>
              <a:t> *s) {   </a:t>
            </a:r>
            <a:r>
              <a:rPr lang="en-US" sz="1400" b="1" dirty="0">
                <a:solidFill>
                  <a:srgbClr val="0000FF"/>
                </a:solidFill>
                <a:latin typeface="Courier New"/>
                <a:cs typeface="Courier New"/>
              </a:rPr>
              <a:t>// V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latin typeface="Courier New"/>
                <a:cs typeface="Courier New"/>
              </a:rPr>
              <a:t>s++;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if (threads waiting) wake one up;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F6F94-C2D4-8D42-BBAF-ED9B01A18AAA}"/>
              </a:ext>
            </a:extLst>
          </p:cNvPr>
          <p:cNvSpPr txBox="1"/>
          <p:nvPr/>
        </p:nvSpPr>
        <p:spPr>
          <a:xfrm>
            <a:off x="4755992" y="5071276"/>
            <a:ext cx="4301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threads on </a:t>
            </a:r>
            <a:r>
              <a:rPr lang="en-US" sz="2400" b="1" dirty="0"/>
              <a:t>one CPU </a:t>
            </a:r>
            <a:r>
              <a:rPr lang="en-US" sz="2400" dirty="0"/>
              <a:t>➡️ either thread could run first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4F060-A94A-914E-8F9C-466EBAD269E2}"/>
              </a:ext>
            </a:extLst>
          </p:cNvPr>
          <p:cNvSpPr txBox="1"/>
          <p:nvPr/>
        </p:nvSpPr>
        <p:spPr>
          <a:xfrm>
            <a:off x="5574186" y="2402370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sem_wait</a:t>
            </a:r>
            <a:r>
              <a:rPr lang="en-US" sz="2400" b="1" dirty="0">
                <a:latin typeface="Courier New"/>
                <a:cs typeface="Courier New"/>
              </a:rPr>
              <a:t>(&amp;empty)</a:t>
            </a:r>
            <a:r>
              <a:rPr lang="en-US" b="1" dirty="0">
                <a:latin typeface="Courier New"/>
                <a:cs typeface="Courier New"/>
              </a:rPr>
              <a:t>;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9ECC7-E507-744A-AB4B-E493E6A25C6B}"/>
              </a:ext>
            </a:extLst>
          </p:cNvPr>
          <p:cNvSpPr txBox="1"/>
          <p:nvPr/>
        </p:nvSpPr>
        <p:spPr>
          <a:xfrm>
            <a:off x="5574186" y="275403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put(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);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B4D55-C769-984D-A972-532BB3661FF4}"/>
              </a:ext>
            </a:extLst>
          </p:cNvPr>
          <p:cNvSpPr txBox="1"/>
          <p:nvPr/>
        </p:nvSpPr>
        <p:spPr>
          <a:xfrm>
            <a:off x="5574186" y="3119756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sem_post</a:t>
            </a:r>
            <a:r>
              <a:rPr lang="en-US" sz="2400" b="1" dirty="0">
                <a:latin typeface="Courier New"/>
                <a:cs typeface="Courier New"/>
              </a:rPr>
              <a:t>(&amp;full);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9215C-FFFA-7746-BCB2-8D251F1DB7C6}"/>
              </a:ext>
            </a:extLst>
          </p:cNvPr>
          <p:cNvSpPr txBox="1"/>
          <p:nvPr/>
        </p:nvSpPr>
        <p:spPr>
          <a:xfrm>
            <a:off x="5574186" y="3706373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sem_wait</a:t>
            </a:r>
            <a:r>
              <a:rPr lang="en-US" sz="2400" b="1" dirty="0">
                <a:latin typeface="Courier New"/>
                <a:cs typeface="Courier New"/>
              </a:rPr>
              <a:t>(&amp;full)</a:t>
            </a:r>
            <a:r>
              <a:rPr lang="en-US" b="1" dirty="0">
                <a:latin typeface="Courier New"/>
                <a:cs typeface="Courier New"/>
              </a:rPr>
              <a:t>;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85488-9549-7C49-B7E2-599603A22CA4}"/>
              </a:ext>
            </a:extLst>
          </p:cNvPr>
          <p:cNvSpPr txBox="1"/>
          <p:nvPr/>
        </p:nvSpPr>
        <p:spPr>
          <a:xfrm>
            <a:off x="5574186" y="4058041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tmp</a:t>
            </a:r>
            <a:r>
              <a:rPr lang="en-US" sz="2400" b="1" dirty="0">
                <a:latin typeface="Courier New"/>
                <a:cs typeface="Courier New"/>
              </a:rPr>
              <a:t> = get();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7EE03-96B4-424C-884A-CCB342B23DBA}"/>
              </a:ext>
            </a:extLst>
          </p:cNvPr>
          <p:cNvSpPr txBox="1"/>
          <p:nvPr/>
        </p:nvSpPr>
        <p:spPr>
          <a:xfrm>
            <a:off x="5574186" y="442059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sem_post</a:t>
            </a:r>
            <a:r>
              <a:rPr lang="en-US" sz="2400" b="1" dirty="0">
                <a:latin typeface="Courier New"/>
                <a:cs typeface="Courier New"/>
              </a:rPr>
              <a:t>(&amp;empty);</a:t>
            </a:r>
            <a:endParaRPr lang="en-US" sz="2400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666598C5-E20B-4148-A5F0-11A0E926446C}"/>
              </a:ext>
            </a:extLst>
          </p:cNvPr>
          <p:cNvSpPr/>
          <p:nvPr/>
        </p:nvSpPr>
        <p:spPr>
          <a:xfrm>
            <a:off x="5410199" y="2495821"/>
            <a:ext cx="163987" cy="990600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E39C29F-2612-CF4A-9786-922AC711753B}"/>
              </a:ext>
            </a:extLst>
          </p:cNvPr>
          <p:cNvSpPr/>
          <p:nvPr/>
        </p:nvSpPr>
        <p:spPr>
          <a:xfrm>
            <a:off x="5410198" y="3864633"/>
            <a:ext cx="163987" cy="990600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D4ED6E-E777-AD4E-A237-6F1860235A0D}"/>
              </a:ext>
            </a:extLst>
          </p:cNvPr>
          <p:cNvSpPr txBox="1"/>
          <p:nvPr/>
        </p:nvSpPr>
        <p:spPr>
          <a:xfrm>
            <a:off x="4983240" y="275403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7377E9-62AB-4649-9E28-46585527C434}"/>
              </a:ext>
            </a:extLst>
          </p:cNvPr>
          <p:cNvSpPr txBox="1"/>
          <p:nvPr/>
        </p:nvSpPr>
        <p:spPr>
          <a:xfrm>
            <a:off x="4983240" y="416475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6B2FDB-A8E6-8E44-B6CF-1C745B5026C6}"/>
              </a:ext>
            </a:extLst>
          </p:cNvPr>
          <p:cNvGrpSpPr/>
          <p:nvPr/>
        </p:nvGrpSpPr>
        <p:grpSpPr>
          <a:xfrm>
            <a:off x="244103" y="1108410"/>
            <a:ext cx="3750696" cy="244064"/>
            <a:chOff x="263620" y="1054684"/>
            <a:chExt cx="3750696" cy="24406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5102AC-A329-2A4E-8101-15AE6556DA14}"/>
                </a:ext>
              </a:extLst>
            </p:cNvPr>
            <p:cNvCxnSpPr/>
            <p:nvPr/>
          </p:nvCxnSpPr>
          <p:spPr>
            <a:xfrm>
              <a:off x="318703" y="1272911"/>
              <a:ext cx="3630314" cy="258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D71EBC-BF8F-284B-B975-0AFE6262596A}"/>
                </a:ext>
              </a:extLst>
            </p:cNvPr>
            <p:cNvCxnSpPr/>
            <p:nvPr/>
          </p:nvCxnSpPr>
          <p:spPr>
            <a:xfrm flipV="1">
              <a:off x="3944416" y="1067603"/>
              <a:ext cx="69900" cy="231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DFF8F-27B0-2E40-92DF-A70AFD8769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620" y="1054684"/>
              <a:ext cx="69900" cy="231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92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794C-D91A-DD4F-9EA1-5B733967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82F0-028C-9D46-8ECD-FD9400E7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Behavior of bounded-buffer producer consumer system on a </a:t>
            </a:r>
            <a:r>
              <a:rPr lang="en-US" sz="2400" b="1" dirty="0"/>
              <a:t>single CPU</a:t>
            </a:r>
            <a:r>
              <a:rPr lang="en-US" sz="2400" dirty="0"/>
              <a:t>?</a:t>
            </a:r>
          </a:p>
          <a:p>
            <a:r>
              <a:rPr lang="en-US" sz="2400" dirty="0"/>
              <a:t>Essentially a </a:t>
            </a:r>
            <a:r>
              <a:rPr lang="en-US" sz="2400" b="1" dirty="0"/>
              <a:t>stop-and-wait</a:t>
            </a:r>
            <a:r>
              <a:rPr lang="en-US" sz="2400" dirty="0"/>
              <a:t> protocol (one put followed by one get)</a:t>
            </a:r>
          </a:p>
          <a:p>
            <a:pPr lvl="1"/>
            <a:r>
              <a:rPr lang="en-US" sz="2400" dirty="0"/>
              <a:t>many context switching between threads</a:t>
            </a:r>
          </a:p>
          <a:p>
            <a:r>
              <a:rPr lang="en-US" sz="2400" dirty="0"/>
              <a:t>How to increase its </a:t>
            </a:r>
            <a:r>
              <a:rPr lang="en-US" sz="2400" b="1" dirty="0"/>
              <a:t>efficiency </a:t>
            </a:r>
            <a:r>
              <a:rPr lang="en-US" sz="2400" dirty="0"/>
              <a:t>(or reduce # of context switches)?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to increase </a:t>
            </a:r>
            <a:r>
              <a:rPr lang="en-US" sz="2400" b="1" dirty="0"/>
              <a:t>concurrency</a:t>
            </a:r>
            <a:r>
              <a:rPr lang="en-US" sz="2400" dirty="0"/>
              <a:t> (</a:t>
            </a:r>
            <a:r>
              <a:rPr lang="en-US" sz="2400" b="1" dirty="0"/>
              <a:t>parallelism</a:t>
            </a:r>
            <a:r>
              <a:rPr lang="en-US" sz="2400" dirty="0"/>
              <a:t>)?</a:t>
            </a:r>
          </a:p>
          <a:p>
            <a:pPr lvl="1"/>
            <a:r>
              <a:rPr lang="en-US" sz="2000" dirty="0"/>
              <a:t>multiple producers and multiple consumers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009A51-7D82-774A-AB33-3F31F573DE3A}"/>
              </a:ext>
            </a:extLst>
          </p:cNvPr>
          <p:cNvSpPr/>
          <p:nvPr/>
        </p:nvSpPr>
        <p:spPr>
          <a:xfrm>
            <a:off x="3782640" y="43434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5A2142-CB83-734E-A2CD-BB212003D2AB}"/>
              </a:ext>
            </a:extLst>
          </p:cNvPr>
          <p:cNvSpPr/>
          <p:nvPr/>
        </p:nvSpPr>
        <p:spPr>
          <a:xfrm>
            <a:off x="7791796" y="435803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5C5737-96FA-AD4A-95D6-9EED4644FD36}"/>
              </a:ext>
            </a:extLst>
          </p:cNvPr>
          <p:cNvSpPr/>
          <p:nvPr/>
        </p:nvSpPr>
        <p:spPr>
          <a:xfrm>
            <a:off x="5596718" y="4353033"/>
            <a:ext cx="1295400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buffer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198AB8-395F-5549-B23A-091EDD3F263C}"/>
              </a:ext>
            </a:extLst>
          </p:cNvPr>
          <p:cNvGrpSpPr/>
          <p:nvPr/>
        </p:nvGrpSpPr>
        <p:grpSpPr>
          <a:xfrm>
            <a:off x="5017098" y="4343400"/>
            <a:ext cx="2454640" cy="953472"/>
            <a:chOff x="3482090" y="418128"/>
            <a:chExt cx="2454640" cy="95347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A495B90-F01E-2E43-974F-D8785D3A7A23}"/>
                </a:ext>
              </a:extLst>
            </p:cNvPr>
            <p:cNvSpPr/>
            <p:nvPr/>
          </p:nvSpPr>
          <p:spPr>
            <a:xfrm>
              <a:off x="3482090" y="418128"/>
              <a:ext cx="2454640" cy="9534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mic Sans MS" panose="030F0902030302020204" pitchFamily="66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79473D-367F-6B49-BBAC-9069261359D5}"/>
                </a:ext>
              </a:extLst>
            </p:cNvPr>
            <p:cNvCxnSpPr/>
            <p:nvPr/>
          </p:nvCxnSpPr>
          <p:spPr>
            <a:xfrm>
              <a:off x="38100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7F9998-EA4D-F740-BE60-BC84E424DDC8}"/>
                </a:ext>
              </a:extLst>
            </p:cNvPr>
            <p:cNvCxnSpPr/>
            <p:nvPr/>
          </p:nvCxnSpPr>
          <p:spPr>
            <a:xfrm>
              <a:off x="41148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831507-9188-3B42-BF61-BA23AD053C9E}"/>
                </a:ext>
              </a:extLst>
            </p:cNvPr>
            <p:cNvCxnSpPr/>
            <p:nvPr/>
          </p:nvCxnSpPr>
          <p:spPr>
            <a:xfrm>
              <a:off x="53340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728C-2A7A-7C49-BC1A-351EDAD30F3D}"/>
                </a:ext>
              </a:extLst>
            </p:cNvPr>
            <p:cNvCxnSpPr/>
            <p:nvPr/>
          </p:nvCxnSpPr>
          <p:spPr>
            <a:xfrm>
              <a:off x="56388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6E8038-AEC0-4C43-B806-749C1D6A4CD0}"/>
                </a:ext>
              </a:extLst>
            </p:cNvPr>
            <p:cNvCxnSpPr/>
            <p:nvPr/>
          </p:nvCxnSpPr>
          <p:spPr>
            <a:xfrm>
              <a:off x="44196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58CF39-E2FE-C24F-84B5-9DFFFAC7A8D4}"/>
                </a:ext>
              </a:extLst>
            </p:cNvPr>
            <p:cNvCxnSpPr/>
            <p:nvPr/>
          </p:nvCxnSpPr>
          <p:spPr>
            <a:xfrm>
              <a:off x="473939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056664-65B6-D347-B911-47AD48D9869B}"/>
                </a:ext>
              </a:extLst>
            </p:cNvPr>
            <p:cNvCxnSpPr/>
            <p:nvPr/>
          </p:nvCxnSpPr>
          <p:spPr>
            <a:xfrm>
              <a:off x="50292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66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C6E2-FAF3-3545-807C-9B5CF723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P/C + Multiple Slots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3B46BE-39CA-0A44-BEE3-BCEBAC3838CF}"/>
              </a:ext>
            </a:extLst>
          </p:cNvPr>
          <p:cNvSpPr/>
          <p:nvPr/>
        </p:nvSpPr>
        <p:spPr>
          <a:xfrm>
            <a:off x="1753081" y="25908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912E8-8574-F244-8DB4-77A6E1ECDC79}"/>
              </a:ext>
            </a:extLst>
          </p:cNvPr>
          <p:cNvSpPr/>
          <p:nvPr/>
        </p:nvSpPr>
        <p:spPr>
          <a:xfrm>
            <a:off x="6222171" y="25908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902030302020204" pitchFamily="66" charset="0"/>
              </a:rPr>
              <a:t>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4A8813-1846-544B-B23E-AB108C22B6EC}"/>
              </a:ext>
            </a:extLst>
          </p:cNvPr>
          <p:cNvGrpSpPr/>
          <p:nvPr/>
        </p:nvGrpSpPr>
        <p:grpSpPr>
          <a:xfrm>
            <a:off x="3200400" y="2590800"/>
            <a:ext cx="2454640" cy="953472"/>
            <a:chOff x="3482090" y="418128"/>
            <a:chExt cx="2454640" cy="95347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380E5B8-151A-7C4B-839D-1BEC8E298423}"/>
                </a:ext>
              </a:extLst>
            </p:cNvPr>
            <p:cNvSpPr/>
            <p:nvPr/>
          </p:nvSpPr>
          <p:spPr>
            <a:xfrm>
              <a:off x="3482090" y="418128"/>
              <a:ext cx="2454640" cy="9534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mic Sans MS" panose="030F0902030302020204" pitchFamily="66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B8589A-B28E-2148-8B06-CD2213EE0017}"/>
                </a:ext>
              </a:extLst>
            </p:cNvPr>
            <p:cNvCxnSpPr/>
            <p:nvPr/>
          </p:nvCxnSpPr>
          <p:spPr>
            <a:xfrm>
              <a:off x="38100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803AD7-65F3-3B49-B0C5-E67C4DECF9F6}"/>
                </a:ext>
              </a:extLst>
            </p:cNvPr>
            <p:cNvCxnSpPr/>
            <p:nvPr/>
          </p:nvCxnSpPr>
          <p:spPr>
            <a:xfrm>
              <a:off x="41148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DC6817-68A7-4643-A00E-F4D4CE280C90}"/>
                </a:ext>
              </a:extLst>
            </p:cNvPr>
            <p:cNvCxnSpPr/>
            <p:nvPr/>
          </p:nvCxnSpPr>
          <p:spPr>
            <a:xfrm>
              <a:off x="53340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CF59D3-3B70-8E4E-90DF-D3F3EBFC63EF}"/>
                </a:ext>
              </a:extLst>
            </p:cNvPr>
            <p:cNvCxnSpPr/>
            <p:nvPr/>
          </p:nvCxnSpPr>
          <p:spPr>
            <a:xfrm>
              <a:off x="56388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52CCD4-CC56-8247-8D97-AF8D739B8C9F}"/>
                </a:ext>
              </a:extLst>
            </p:cNvPr>
            <p:cNvCxnSpPr/>
            <p:nvPr/>
          </p:nvCxnSpPr>
          <p:spPr>
            <a:xfrm>
              <a:off x="44196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722F5C-9E21-8B45-9534-9E045AB948D3}"/>
                </a:ext>
              </a:extLst>
            </p:cNvPr>
            <p:cNvCxnSpPr/>
            <p:nvPr/>
          </p:nvCxnSpPr>
          <p:spPr>
            <a:xfrm>
              <a:off x="473939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2C52F7B-B565-BD42-A5C7-ABEB0367394B}"/>
                </a:ext>
              </a:extLst>
            </p:cNvPr>
            <p:cNvCxnSpPr/>
            <p:nvPr/>
          </p:nvCxnSpPr>
          <p:spPr>
            <a:xfrm>
              <a:off x="5029200" y="609598"/>
              <a:ext cx="0" cy="5765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2953FC1-AD87-7C45-9B27-8943BB47672B}"/>
              </a:ext>
            </a:extLst>
          </p:cNvPr>
          <p:cNvSpPr txBox="1"/>
          <p:nvPr/>
        </p:nvSpPr>
        <p:spPr>
          <a:xfrm>
            <a:off x="5638452" y="3693553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ED7D3-46C6-DC47-91BC-D25E03E1752F}"/>
              </a:ext>
            </a:extLst>
          </p:cNvPr>
          <p:cNvSpPr txBox="1"/>
          <p:nvPr/>
        </p:nvSpPr>
        <p:spPr>
          <a:xfrm>
            <a:off x="2199410" y="367489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empty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3146B5-F010-9942-A1CC-79DA9C201228}"/>
              </a:ext>
            </a:extLst>
          </p:cNvPr>
          <p:cNvSpPr txBox="1"/>
          <p:nvPr/>
        </p:nvSpPr>
        <p:spPr>
          <a:xfrm>
            <a:off x="3140292" y="3674899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924BF-9234-D748-A083-A87B9EAE3E48}"/>
              </a:ext>
            </a:extLst>
          </p:cNvPr>
          <p:cNvSpPr txBox="1"/>
          <p:nvPr/>
        </p:nvSpPr>
        <p:spPr>
          <a:xfrm>
            <a:off x="6222171" y="369355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?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839B6B0-E393-5E43-B9B2-4A91E3A19FAC}"/>
              </a:ext>
            </a:extLst>
          </p:cNvPr>
          <p:cNvSpPr/>
          <p:nvPr/>
        </p:nvSpPr>
        <p:spPr>
          <a:xfrm rot="16200000">
            <a:off x="4318897" y="1085808"/>
            <a:ext cx="271765" cy="236734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3619E-88C0-294E-9D7D-1CBD855B5CBD}"/>
              </a:ext>
            </a:extLst>
          </p:cNvPr>
          <p:cNvSpPr txBox="1"/>
          <p:nvPr/>
        </p:nvSpPr>
        <p:spPr>
          <a:xfrm>
            <a:off x="4197226" y="162098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D20D79-7ED4-C54A-9A30-961B34699FB7}"/>
              </a:ext>
            </a:extLst>
          </p:cNvPr>
          <p:cNvSpPr txBox="1"/>
          <p:nvPr/>
        </p:nvSpPr>
        <p:spPr>
          <a:xfrm>
            <a:off x="3140292" y="366867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</a:t>
            </a:r>
            <a:r>
              <a:rPr lang="en-US" sz="2400" b="1" i="1" dirty="0"/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18FA8-F447-894F-9D36-6065399BA447}"/>
              </a:ext>
            </a:extLst>
          </p:cNvPr>
          <p:cNvSpPr txBox="1"/>
          <p:nvPr/>
        </p:nvSpPr>
        <p:spPr>
          <a:xfrm>
            <a:off x="6212284" y="3693553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64067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11006</TotalTime>
  <Words>1148</Words>
  <Application>Microsoft Macintosh PowerPoint</Application>
  <PresentationFormat>On-screen Show (4:3)</PresentationFormat>
  <Paragraphs>210</Paragraphs>
  <Slides>18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新細明體</vt:lpstr>
      <vt:lpstr>新細明體</vt:lpstr>
      <vt:lpstr>Arial</vt:lpstr>
      <vt:lpstr>Calibri</vt:lpstr>
      <vt:lpstr>Comic Sans MS</vt:lpstr>
      <vt:lpstr>Courier New</vt:lpstr>
      <vt:lpstr>Lucida Grande</vt:lpstr>
      <vt:lpstr>Times</vt:lpstr>
      <vt:lpstr>Wingdings</vt:lpstr>
      <vt:lpstr>Default Design</vt:lpstr>
      <vt:lpstr>Final Exam Review</vt:lpstr>
      <vt:lpstr>Zombie</vt:lpstr>
      <vt:lpstr>Scheduling</vt:lpstr>
      <vt:lpstr>Course-grained Locking</vt:lpstr>
      <vt:lpstr>Fine-grained Locking</vt:lpstr>
      <vt:lpstr>Semaphore Usage: Summary</vt:lpstr>
      <vt:lpstr>PowerPoint Presentation</vt:lpstr>
      <vt:lpstr>Efficiency and Concurrency</vt:lpstr>
      <vt:lpstr>Single P/C + Multiple Slots</vt:lpstr>
      <vt:lpstr>Rendezvous via Semaphore</vt:lpstr>
      <vt:lpstr>PowerPoint Presentation</vt:lpstr>
      <vt:lpstr>Get Info about Files</vt:lpstr>
      <vt:lpstr>PowerPoint Presentation</vt:lpstr>
      <vt:lpstr>Symbolic (Soft) Links</vt:lpstr>
      <vt:lpstr>Fundamental Issues</vt:lpstr>
      <vt:lpstr>PowerPoint Presentation</vt:lpstr>
      <vt:lpstr>Lamport Timestamps Example</vt:lpstr>
      <vt:lpstr>Working Set</vt:lpstr>
    </vt:vector>
  </TitlesOfParts>
  <Company>UD CIS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Overview</dc:title>
  <dc:creator>CHien-Chung Shen</dc:creator>
  <cp:lastModifiedBy>Microsoft Office User</cp:lastModifiedBy>
  <cp:revision>188</cp:revision>
  <cp:lastPrinted>2012-08-31T14:00:57Z</cp:lastPrinted>
  <dcterms:created xsi:type="dcterms:W3CDTF">2012-06-22T13:42:06Z</dcterms:created>
  <dcterms:modified xsi:type="dcterms:W3CDTF">2019-05-20T14:58:42Z</dcterms:modified>
</cp:coreProperties>
</file>