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57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4" r:id="rId18"/>
    <p:sldId id="258" r:id="rId19"/>
    <p:sldId id="260" r:id="rId20"/>
    <p:sldId id="259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1"/>
    <p:restoredTop sz="50000" autoAdjust="0"/>
  </p:normalViewPr>
  <p:slideViewPr>
    <p:cSldViewPr>
      <p:cViewPr varScale="1">
        <p:scale>
          <a:sx n="139" d="100"/>
          <a:sy n="139" d="100"/>
        </p:scale>
        <p:origin x="7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4601-3C15-C849-934A-D3B51362CB3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5B1D-BE54-7545-ABE7-B8CCFC97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A864-7BE4-664F-B69A-F275AE58EDD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ED8-3C9F-0749-91CF-4C82F25C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6556-F221-6B4A-941B-C4D5E89A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CDB4-73E0-F449-8197-52C89BA2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F34A-A5BC-3C4A-95B7-3236D14B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3503-C020-CD4B-BF6D-3DAB6B07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F09D-1D5D-E640-9131-07ADF02E5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23BF-0F1B-BD4D-9C7C-B519A1AF0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3FB7-4444-5641-9266-5DEED5BD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9828-B2EB-2A4C-A94D-BEA8D363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A76C-7820-154F-80CA-E04A2977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06BB-6978-DD4D-8858-DAC14037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49-99BB-A24A-B791-48838082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D57118-4C32-8A46-AAC1-B8BB302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/>
          <a:ea typeface="+mj-ea"/>
          <a:cs typeface="Comic Sans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latin typeface="Comic Sans MS" charset="0"/>
                <a:cs typeface="+mj-cs"/>
              </a:rPr>
              <a:t>Appendix F</a:t>
            </a:r>
            <a:br>
              <a:rPr lang="en-US" sz="4800" dirty="0">
                <a:latin typeface="Comic Sans MS" charset="0"/>
                <a:cs typeface="+mj-cs"/>
              </a:rPr>
            </a:br>
            <a:r>
              <a:rPr lang="en-US" b="1" dirty="0"/>
              <a:t>C Programming Environment </a:t>
            </a:r>
            <a:br>
              <a:rPr lang="en-US" b="1" dirty="0"/>
            </a:br>
            <a:r>
              <a:rPr lang="en-US" b="1" dirty="0"/>
              <a:t>on UNIX Systems </a:t>
            </a:r>
            <a:br>
              <a:rPr lang="en-US" sz="4800" dirty="0"/>
            </a:br>
            <a:endParaRPr lang="en-US" sz="4000" b="1" dirty="0">
              <a:latin typeface="Comic Sans MS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mic Sans MS" charset="0"/>
                <a:cs typeface="+mn-cs"/>
              </a:rPr>
              <a:t>Chien</a:t>
            </a:r>
            <a:r>
              <a:rPr lang="en-US" dirty="0">
                <a:latin typeface="Comic Sans MS" charset="0"/>
                <a:cs typeface="+mn-cs"/>
              </a:rPr>
              <a:t>-Chung </a:t>
            </a:r>
            <a:r>
              <a:rPr lang="en-US" dirty="0" err="1">
                <a:latin typeface="Comic Sans MS" charset="0"/>
                <a:cs typeface="+mn-cs"/>
              </a:rPr>
              <a:t>Shen</a:t>
            </a:r>
            <a:endParaRPr lang="en-US" dirty="0">
              <a:latin typeface="Comic Sans MS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Comic Sans MS" charset="0"/>
                <a:cs typeface="+mn-cs"/>
              </a:rPr>
              <a:t>CIS/UD</a:t>
            </a:r>
          </a:p>
          <a:p>
            <a:pPr eaLnBrk="1" hangingPunct="1">
              <a:defRPr/>
            </a:pPr>
            <a:r>
              <a:rPr lang="en-US" b="1" dirty="0" err="1">
                <a:latin typeface="Courier New" charset="0"/>
                <a:cs typeface="+mn-cs"/>
              </a:rPr>
              <a:t>cshen@udel.edu</a:t>
            </a:r>
            <a:endParaRPr lang="en-US" b="1" dirty="0">
              <a:latin typeface="Courier New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016-7BB2-3747-BA0A-8982D8B5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D7D4-BDAD-1E46-B474-DB3FD454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sz="2400" dirty="0"/>
              <a:t> flag tells the compiler just to produce an 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 file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hw.o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helper.o</a:t>
            </a:r>
            <a:r>
              <a:rPr lang="en-US" sz="2400" dirty="0"/>
              <a:t>)</a:t>
            </a:r>
          </a:p>
          <a:p>
            <a:r>
              <a:rPr lang="en-US" sz="2400" b="1" dirty="0"/>
              <a:t>Link</a:t>
            </a:r>
            <a:r>
              <a:rPr lang="en-US" sz="2400" dirty="0"/>
              <a:t> object files into an </a:t>
            </a:r>
            <a:r>
              <a:rPr lang="en-US" sz="2400" b="1" dirty="0">
                <a:solidFill>
                  <a:srgbClr val="0000FF"/>
                </a:solidFill>
              </a:rPr>
              <a:t>executable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helper.o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dirty="0"/>
          </a:p>
          <a:p>
            <a:pPr lvl="1"/>
            <a:r>
              <a:rPr lang="en-US" sz="2200" dirty="0"/>
              <a:t>only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2200" dirty="0">
                <a:latin typeface="Comic Sans MS" panose="030F0902030302020204" pitchFamily="66" charset="0"/>
              </a:rPr>
              <a:t> is invoked</a:t>
            </a:r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  <a:r>
              <a:rPr lang="en-US" sz="2400" dirty="0"/>
              <a:t> flag should go on a </a:t>
            </a:r>
            <a:r>
              <a:rPr lang="en-US" sz="2400" b="1" dirty="0">
                <a:solidFill>
                  <a:srgbClr val="0000FF"/>
                </a:solidFill>
              </a:rPr>
              <a:t>compile</a:t>
            </a:r>
            <a:r>
              <a:rPr lang="en-US" sz="2400" dirty="0"/>
              <a:t> line, and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sz="2400" dirty="0"/>
              <a:t> flag on the </a:t>
            </a:r>
            <a:r>
              <a:rPr lang="en-US" sz="2400" b="1" dirty="0">
                <a:solidFill>
                  <a:srgbClr val="0000FF"/>
                </a:solidFill>
              </a:rPr>
              <a:t>link</a:t>
            </a:r>
            <a:r>
              <a:rPr lang="en-US" sz="2400" dirty="0"/>
              <a:t> line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-Wall -O -o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600" dirty="0">
              <a:latin typeface="Comic Sans MS" panose="030F0902030302020204" pitchFamily="66" charset="0"/>
            </a:endParaRP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867AB-60E8-B048-BDB2-528CBD20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" y="1752600"/>
            <a:ext cx="8382000" cy="117642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8A31449-6F4B-B74B-8F2F-18C416B8D98D}"/>
              </a:ext>
            </a:extLst>
          </p:cNvPr>
          <p:cNvSpPr/>
          <p:nvPr/>
        </p:nvSpPr>
        <p:spPr>
          <a:xfrm>
            <a:off x="2209800" y="4309765"/>
            <a:ext cx="1066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1FE778-1B26-D24D-958D-E5D15856695A}"/>
              </a:ext>
            </a:extLst>
          </p:cNvPr>
          <p:cNvGrpSpPr/>
          <p:nvPr/>
        </p:nvGrpSpPr>
        <p:grpSpPr>
          <a:xfrm>
            <a:off x="5638800" y="2057400"/>
            <a:ext cx="1801466" cy="457200"/>
            <a:chOff x="5638800" y="2057400"/>
            <a:chExt cx="1801466" cy="45720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5BF93CAD-9D02-BA4E-B431-323691662C79}"/>
                </a:ext>
              </a:extLst>
            </p:cNvPr>
            <p:cNvSpPr/>
            <p:nvPr/>
          </p:nvSpPr>
          <p:spPr>
            <a:xfrm>
              <a:off x="5638800" y="2057400"/>
              <a:ext cx="152400" cy="457200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A8CBC5-3816-D94D-9998-C9626022C08A}"/>
                </a:ext>
              </a:extLst>
            </p:cNvPr>
            <p:cNvSpPr txBox="1"/>
            <p:nvPr/>
          </p:nvSpPr>
          <p:spPr>
            <a:xfrm>
              <a:off x="5867400" y="2101334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compile lines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92A61A-13BA-2042-9A21-F7C3668BA835}"/>
              </a:ext>
            </a:extLst>
          </p:cNvPr>
          <p:cNvGrpSpPr/>
          <p:nvPr/>
        </p:nvGrpSpPr>
        <p:grpSpPr>
          <a:xfrm>
            <a:off x="5867400" y="2539721"/>
            <a:ext cx="1246655" cy="369332"/>
            <a:chOff x="5867400" y="2539721"/>
            <a:chExt cx="124665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36B647-8ABC-5245-A980-D6EC2BB2F04E}"/>
                </a:ext>
              </a:extLst>
            </p:cNvPr>
            <p:cNvSpPr txBox="1"/>
            <p:nvPr/>
          </p:nvSpPr>
          <p:spPr>
            <a:xfrm>
              <a:off x="6081400" y="2539721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link line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1F7E2D6-7287-1C44-A246-9A87814D0188}"/>
                </a:ext>
              </a:extLst>
            </p:cNvPr>
            <p:cNvSpPr/>
            <p:nvPr/>
          </p:nvSpPr>
          <p:spPr>
            <a:xfrm>
              <a:off x="5867400" y="2629374"/>
              <a:ext cx="76200" cy="190026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FED329-D37B-2743-AB8B-26B826BE38C2}"/>
              </a:ext>
            </a:extLst>
          </p:cNvPr>
          <p:cNvSpPr txBox="1"/>
          <p:nvPr/>
        </p:nvSpPr>
        <p:spPr>
          <a:xfrm>
            <a:off x="6934200" y="411480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sz="2400" dirty="0"/>
              <a:t> vs.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</a:p>
        </p:txBody>
      </p:sp>
    </p:spTree>
    <p:extLst>
      <p:ext uri="{BB962C8B-B14F-4D97-AF65-F5344CB8AC3E}">
        <p14:creationId xmlns:p14="http://schemas.microsoft.com/office/powerpoint/2010/main" val="208260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5D96-D7CC-0248-B60A-690E0632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9C9F-94A4-9F4D-ACB0-81088148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39824"/>
            <a:ext cx="8229600" cy="1706563"/>
          </a:xfrm>
        </p:spPr>
        <p:txBody>
          <a:bodyPr/>
          <a:lstStyle/>
          <a:p>
            <a:r>
              <a:rPr lang="en-US" sz="2400" dirty="0"/>
              <a:t>Automate </a:t>
            </a:r>
            <a:r>
              <a:rPr lang="en-US" sz="2400" b="1" dirty="0">
                <a:solidFill>
                  <a:srgbClr val="0000FF"/>
                </a:solidFill>
              </a:rPr>
              <a:t>build</a:t>
            </a:r>
            <a:r>
              <a:rPr lang="en-US" sz="2400" dirty="0"/>
              <a:t> process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</a:p>
          <a:p>
            <a:r>
              <a:rPr lang="en-US" sz="2400" dirty="0"/>
              <a:t>On Linux,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gmake</a:t>
            </a:r>
            <a:r>
              <a:rPr lang="en-US" sz="2400" dirty="0"/>
              <a:t> (Gnu make)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sz="2400" dirty="0"/>
              <a:t> are one and the same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7F439-94F2-124C-94A3-923897C9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1550703"/>
            <a:ext cx="4032504" cy="2688336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C4ADD440-DE5B-FC4A-B1C7-757808EBA5C5}"/>
              </a:ext>
            </a:extLst>
          </p:cNvPr>
          <p:cNvSpPr/>
          <p:nvPr/>
        </p:nvSpPr>
        <p:spPr>
          <a:xfrm>
            <a:off x="5029200" y="1550703"/>
            <a:ext cx="304800" cy="2688336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46AB4-2F8B-8A4C-9B68-00C6C0ED8E1A}"/>
              </a:ext>
            </a:extLst>
          </p:cNvPr>
          <p:cNvSpPr txBox="1"/>
          <p:nvPr/>
        </p:nvSpPr>
        <p:spPr>
          <a:xfrm>
            <a:off x="5486400" y="2571705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saved in a file called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b="1" dirty="0"/>
              <a:t> </a:t>
            </a:r>
            <a:r>
              <a:rPr lang="en-US" dirty="0"/>
              <a:t>(or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689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4341DA-4854-474F-986C-59C772FE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8" y="2537507"/>
            <a:ext cx="7772400" cy="1478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01F1C3-531A-5A4B-B8FB-B175541A2920}"/>
              </a:ext>
            </a:extLst>
          </p:cNvPr>
          <p:cNvSpPr txBox="1"/>
          <p:nvPr/>
        </p:nvSpPr>
        <p:spPr>
          <a:xfrm>
            <a:off x="33528" y="6318032"/>
            <a:ext cx="92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have to put a single </a:t>
            </a:r>
            <a:r>
              <a:rPr lang="en-US" b="1" u="sng" dirty="0">
                <a:solidFill>
                  <a:srgbClr val="FF0000"/>
                </a:solidFill>
              </a:rPr>
              <a:t>tab</a:t>
            </a:r>
            <a:r>
              <a:rPr lang="en-US" b="1" dirty="0">
                <a:solidFill>
                  <a:srgbClr val="FF0000"/>
                </a:solidFill>
              </a:rPr>
              <a:t> character at the beginning of every command line!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823D80-EA9E-144D-AED5-889F32E8ED6E}"/>
              </a:ext>
            </a:extLst>
          </p:cNvPr>
          <p:cNvCxnSpPr>
            <a:cxnSpLocks/>
          </p:cNvCxnSpPr>
          <p:nvPr/>
        </p:nvCxnSpPr>
        <p:spPr>
          <a:xfrm flipV="1">
            <a:off x="304800" y="3429000"/>
            <a:ext cx="1143000" cy="2879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93A8-F187-4643-84A1-92411745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Makefiles</a:t>
            </a:r>
            <a:r>
              <a:rPr lang="en-US" sz="2400" dirty="0"/>
              <a:t> are based on </a:t>
            </a:r>
            <a:r>
              <a:rPr lang="en-US" sz="2400" b="1" dirty="0"/>
              <a:t>rules</a:t>
            </a:r>
            <a:r>
              <a:rPr lang="en-US" sz="2400" dirty="0"/>
              <a:t>, which are used to decide what needs to happen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Target: </a:t>
            </a:r>
            <a:r>
              <a:rPr lang="en-US" sz="2400" u="sng" dirty="0"/>
              <a:t>name of a </a:t>
            </a:r>
            <a:r>
              <a:rPr lang="en-US" sz="2400" b="1" u="sng" dirty="0"/>
              <a:t>file</a:t>
            </a:r>
            <a:r>
              <a:rPr lang="en-US" sz="2400" dirty="0"/>
              <a:t> that is generated by a command or </a:t>
            </a:r>
            <a:r>
              <a:rPr lang="en-US" sz="2400" u="sng" dirty="0"/>
              <a:t>name of an </a:t>
            </a:r>
            <a:r>
              <a:rPr lang="en-US" sz="2400" b="1" u="sng" dirty="0"/>
              <a:t>action</a:t>
            </a:r>
            <a:r>
              <a:rPr lang="en-US" sz="2400" dirty="0"/>
              <a:t> to carry out </a:t>
            </a:r>
          </a:p>
          <a:p>
            <a:r>
              <a:rPr lang="en-US" sz="2400" dirty="0"/>
              <a:t>Prerequisite: a file that is used as </a:t>
            </a:r>
            <a:r>
              <a:rPr lang="en-US" sz="2400" b="1" dirty="0"/>
              <a:t>input</a:t>
            </a:r>
            <a:r>
              <a:rPr lang="en-US" sz="2400" dirty="0"/>
              <a:t> to create the target </a:t>
            </a:r>
          </a:p>
          <a:p>
            <a:r>
              <a:rPr lang="en-US" sz="2400" dirty="0"/>
              <a:t>Command: an </a:t>
            </a:r>
            <a:r>
              <a:rPr lang="en-US" sz="2400" b="1" dirty="0"/>
              <a:t>action</a:t>
            </a:r>
            <a:r>
              <a:rPr lang="en-US" sz="2400" dirty="0"/>
              <a:t> that make carries out 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A7632-C1D2-DD47-B977-D88E9C82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F93FF7-9032-8F41-AB9F-6A30CD3E67AB}"/>
              </a:ext>
            </a:extLst>
          </p:cNvPr>
          <p:cNvSpPr/>
          <p:nvPr/>
        </p:nvSpPr>
        <p:spPr>
          <a:xfrm>
            <a:off x="876300" y="2438400"/>
            <a:ext cx="8039100" cy="1676400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80042C-081C-D44E-87E2-82CE26DD1DA8}"/>
              </a:ext>
            </a:extLst>
          </p:cNvPr>
          <p:cNvGrpSpPr/>
          <p:nvPr/>
        </p:nvGrpSpPr>
        <p:grpSpPr>
          <a:xfrm>
            <a:off x="5410200" y="3033014"/>
            <a:ext cx="3243080" cy="982679"/>
            <a:chOff x="5410200" y="3033014"/>
            <a:chExt cx="3243080" cy="9826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7A3B7D-C678-2548-8EBA-4EAADF356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3577439"/>
              <a:ext cx="3243080" cy="43825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C1DD13-A0E1-3A4B-A919-3F8EDEB25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0200" y="3033014"/>
              <a:ext cx="2980346" cy="487172"/>
            </a:xfrm>
            <a:prstGeom prst="rect">
              <a:avLst/>
            </a:prstGeom>
          </p:spPr>
        </p:pic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1144C5-EFD8-E54F-AC5D-C777384E7807}"/>
              </a:ext>
            </a:extLst>
          </p:cNvPr>
          <p:cNvCxnSpPr/>
          <p:nvPr/>
        </p:nvCxnSpPr>
        <p:spPr>
          <a:xfrm flipV="1">
            <a:off x="3886200" y="3200400"/>
            <a:ext cx="15240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795C04-B2FE-EB43-B269-08CCA4EEAD06}"/>
              </a:ext>
            </a:extLst>
          </p:cNvPr>
          <p:cNvCxnSpPr>
            <a:cxnSpLocks/>
          </p:cNvCxnSpPr>
          <p:nvPr/>
        </p:nvCxnSpPr>
        <p:spPr>
          <a:xfrm flipV="1">
            <a:off x="5029200" y="3733800"/>
            <a:ext cx="3810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9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5D96-D7CC-0248-B60A-690E0632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9C9F-94A4-9F4D-ACB0-81088148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0" y="5069654"/>
            <a:ext cx="8362610" cy="1371884"/>
          </a:xfrm>
        </p:spPr>
        <p:txBody>
          <a:bodyPr/>
          <a:lstStyle/>
          <a:p>
            <a:r>
              <a:rPr lang="en-US" sz="1800" dirty="0"/>
              <a:t>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r>
              <a:rPr lang="en-US" sz="1800" dirty="0"/>
              <a:t> has been modified </a:t>
            </a:r>
            <a:r>
              <a:rPr lang="en-US" sz="1800" b="1" dirty="0">
                <a:solidFill>
                  <a:srgbClr val="0000FF"/>
                </a:solidFill>
              </a:rPr>
              <a:t>more recently</a:t>
            </a:r>
            <a:r>
              <a:rPr lang="en-US" sz="1800" dirty="0"/>
              <a:t> than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hw.o</a:t>
            </a:r>
            <a:r>
              <a:rPr lang="en-US" sz="1800" dirty="0"/>
              <a:t> has been created,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sz="1800" dirty="0"/>
              <a:t> will know that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hw.o</a:t>
            </a:r>
            <a:r>
              <a:rPr lang="en-US" sz="1800" dirty="0"/>
              <a:t> is </a:t>
            </a:r>
            <a:r>
              <a:rPr lang="en-US" sz="1800" b="1" dirty="0"/>
              <a:t>out of date</a:t>
            </a:r>
            <a:r>
              <a:rPr lang="en-US" sz="1800" dirty="0"/>
              <a:t> and </a:t>
            </a:r>
            <a:r>
              <a:rPr lang="en-US" sz="1800" b="1" dirty="0"/>
              <a:t>should be generated anew</a:t>
            </a:r>
            <a:r>
              <a:rPr lang="en-US" sz="1800" dirty="0"/>
              <a:t>; in that case, it will execute the command line,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-O -Wall -c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r>
              <a:rPr lang="en-US" sz="1800" dirty="0">
                <a:latin typeface="Comic Sans MS" panose="030F0902030302020204" pitchFamily="66" charset="0"/>
              </a:rPr>
              <a:t>,</a:t>
            </a:r>
            <a:r>
              <a:rPr lang="en-US" sz="1800" dirty="0"/>
              <a:t> which generates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No prerequisites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US" sz="1800" dirty="0">
                <a:latin typeface="Comic Sans MS" panose="030F0902030302020204" pitchFamily="66" charset="0"/>
                <a:cs typeface="Courier New" panose="02070309020205020404" pitchFamily="49" charset="0"/>
              </a:rPr>
              <a:t>→ just execute the command(s)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7F439-94F2-124C-94A3-923897C9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7270"/>
            <a:ext cx="4693532" cy="3129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3D5F25-8D09-A849-BFED-97BC5D5FA21B}"/>
              </a:ext>
            </a:extLst>
          </p:cNvPr>
          <p:cNvSpPr txBox="1"/>
          <p:nvPr/>
        </p:nvSpPr>
        <p:spPr>
          <a:xfrm>
            <a:off x="6565777" y="438657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60FC6-F064-4F4E-9C65-05C0CFB24320}"/>
              </a:ext>
            </a:extLst>
          </p:cNvPr>
          <p:cNvCxnSpPr/>
          <p:nvPr/>
        </p:nvCxnSpPr>
        <p:spPr>
          <a:xfrm>
            <a:off x="6108577" y="3853170"/>
            <a:ext cx="609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E26F40-74F3-6B44-9527-5381DF815CD1}"/>
              </a:ext>
            </a:extLst>
          </p:cNvPr>
          <p:cNvCxnSpPr>
            <a:cxnSpLocks/>
          </p:cNvCxnSpPr>
          <p:nvPr/>
        </p:nvCxnSpPr>
        <p:spPr>
          <a:xfrm flipH="1">
            <a:off x="6946131" y="3853170"/>
            <a:ext cx="609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2AA3D5-2B97-A343-A812-2FFB7B5C2311}"/>
              </a:ext>
            </a:extLst>
          </p:cNvPr>
          <p:cNvSpPr txBox="1"/>
          <p:nvPr/>
        </p:nvSpPr>
        <p:spPr>
          <a:xfrm>
            <a:off x="5535984" y="340674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D536F-9E08-6340-8308-A64B43C0043F}"/>
              </a:ext>
            </a:extLst>
          </p:cNvPr>
          <p:cNvSpPr txBox="1"/>
          <p:nvPr/>
        </p:nvSpPr>
        <p:spPr>
          <a:xfrm>
            <a:off x="6926788" y="3406744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helper.o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F81BA7-5C51-6947-B1FB-E02C3A2CFDC4}"/>
              </a:ext>
            </a:extLst>
          </p:cNvPr>
          <p:cNvCxnSpPr>
            <a:cxnSpLocks/>
          </p:cNvCxnSpPr>
          <p:nvPr/>
        </p:nvCxnSpPr>
        <p:spPr>
          <a:xfrm>
            <a:off x="5997007" y="2835245"/>
            <a:ext cx="0" cy="58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56840-D663-634C-87D1-CE20F4574737}"/>
              </a:ext>
            </a:extLst>
          </p:cNvPr>
          <p:cNvSpPr txBox="1"/>
          <p:nvPr/>
        </p:nvSpPr>
        <p:spPr>
          <a:xfrm>
            <a:off x="5535984" y="23622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1000-E897-E743-A290-7723DDCB7BA4}"/>
              </a:ext>
            </a:extLst>
          </p:cNvPr>
          <p:cNvSpPr txBox="1"/>
          <p:nvPr/>
        </p:nvSpPr>
        <p:spPr>
          <a:xfrm>
            <a:off x="6926787" y="2362200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helper.c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2D4CDF-AC21-F348-AED8-77BAD6501434}"/>
              </a:ext>
            </a:extLst>
          </p:cNvPr>
          <p:cNvCxnSpPr>
            <a:cxnSpLocks/>
          </p:cNvCxnSpPr>
          <p:nvPr/>
        </p:nvCxnSpPr>
        <p:spPr>
          <a:xfrm>
            <a:off x="7632577" y="2823865"/>
            <a:ext cx="0" cy="58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BCEA91B-62F3-F54E-B448-8266BC86560D}"/>
              </a:ext>
            </a:extLst>
          </p:cNvPr>
          <p:cNvSpPr/>
          <p:nvPr/>
        </p:nvSpPr>
        <p:spPr>
          <a:xfrm>
            <a:off x="136966" y="1537623"/>
            <a:ext cx="4876800" cy="32483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601D50-A1BC-0A48-ADF7-EE491E46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"/>
            <a:ext cx="7905750" cy="6324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FB3119-2C1C-7042-9222-064CD4C80320}"/>
              </a:ext>
            </a:extLst>
          </p:cNvPr>
          <p:cNvSpPr txBox="1"/>
          <p:nvPr/>
        </p:nvSpPr>
        <p:spPr>
          <a:xfrm>
            <a:off x="4191000" y="1676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easily add new </a:t>
            </a:r>
            <a:r>
              <a:rPr lang="en-US" b="1" dirty="0"/>
              <a:t>source files</a:t>
            </a:r>
            <a:r>
              <a:rPr lang="en-US" dirty="0"/>
              <a:t> into your build, simply by adding them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SRCS</a:t>
            </a:r>
            <a:r>
              <a:rPr lang="en-US" dirty="0"/>
              <a:t> variable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4F5927-3C84-ED47-BC08-5B75FA80A531}"/>
              </a:ext>
            </a:extLst>
          </p:cNvPr>
          <p:cNvCxnSpPr/>
          <p:nvPr/>
        </p:nvCxnSpPr>
        <p:spPr>
          <a:xfrm flipH="1" flipV="1">
            <a:off x="3352800" y="609600"/>
            <a:ext cx="83820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0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9779-3730-8D48-8D63-E6BC970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7E3D-A091-324B-8CA2-FCB001AE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Gnu debugger</a:t>
            </a:r>
          </a:p>
          <a:p>
            <a:r>
              <a:rPr lang="en-US" dirty="0"/>
              <a:t>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</a:t>
            </a:r>
            <a:r>
              <a:rPr lang="en-US" dirty="0"/>
              <a:t>, but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latin typeface="Comic Sans MS" panose="030F0902030302020204" pitchFamily="66" charset="0"/>
                <a:cs typeface="Courier New" panose="02070309020205020404" pitchFamily="49" charset="0"/>
              </a:rPr>
              <a:t> &lt;function name&gt;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latin typeface="Comic Sans MS" panose="030F0902030302020204" pitchFamily="66" charset="0"/>
                <a:cs typeface="Courier New" panose="02070309020205020404" pitchFamily="49" charset="0"/>
              </a:rPr>
              <a:t> &lt;line #&gt;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mic Sans MS" panose="030F0902030302020204" pitchFamily="66" charset="0"/>
                <a:cs typeface="Courier New" panose="02070309020205020404" pitchFamily="49" charset="0"/>
              </a:rPr>
              <a:t> &lt;variable name&gt;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next/step</a:t>
            </a:r>
          </a:p>
          <a:p>
            <a:r>
              <a:rPr lang="en-US" dirty="0">
                <a:latin typeface="Comic Sans MS" panose="030F0902030302020204" pitchFamily="66" charset="0"/>
                <a:cs typeface="Courier New" panose="02070309020205020404" pitchFamily="49" charset="0"/>
              </a:rPr>
              <a:t>Multiple source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mic Sans MS" panose="030F0902030302020204" pitchFamily="66" charset="0"/>
                <a:cs typeface="Courier New" panose="02070309020205020404" pitchFamily="49" charset="0"/>
              </a:rPr>
              <a:t>file </a:t>
            </a:r>
            <a:r>
              <a:rPr lang="en-US" dirty="0" err="1">
                <a:latin typeface="Comic Sans MS" panose="030F0902030302020204" pitchFamily="66" charset="0"/>
                <a:cs typeface="Courier New" panose="02070309020205020404" pitchFamily="49" charset="0"/>
              </a:rPr>
              <a:t>name:line</a:t>
            </a:r>
            <a:r>
              <a:rPr lang="en-US" dirty="0">
                <a:latin typeface="Comic Sans MS" panose="030F0902030302020204" pitchFamily="66" charset="0"/>
                <a:cs typeface="Courier New" panose="02070309020205020404" pitchFamily="49" charset="0"/>
              </a:rPr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140283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89A8-11DC-6C44-A883-2081E428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C64A-AB99-934C-B595-E0B3D13B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these </a:t>
            </a:r>
            <a:r>
              <a:rPr lang="en-US" sz="2400" b="1" dirty="0"/>
              <a:t>tools</a:t>
            </a:r>
          </a:p>
          <a:p>
            <a:r>
              <a:rPr lang="en-US" sz="2400" b="1" dirty="0"/>
              <a:t>Read</a:t>
            </a:r>
            <a:r>
              <a:rPr lang="en-US" sz="2400" dirty="0"/>
              <a:t> more about them from their man pages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man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mic Sans MS" panose="030F0902030302020204" pitchFamily="66" charset="0"/>
                <a:cs typeface="Courier New" panose="02070309020205020404" pitchFamily="49" charset="0"/>
              </a:rPr>
              <a:t>Man pages are divided into </a:t>
            </a:r>
            <a:r>
              <a:rPr lang="en-US" sz="2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sections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 command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kill()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 system call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kill –s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 # name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man man</a:t>
            </a:r>
          </a:p>
        </p:txBody>
      </p:sp>
    </p:spTree>
    <p:extLst>
      <p:ext uri="{BB962C8B-B14F-4D97-AF65-F5344CB8AC3E}">
        <p14:creationId xmlns:p14="http://schemas.microsoft.com/office/powerpoint/2010/main" val="42011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35ED-F0C5-074D-ACA8-F443DE2A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DED36-C49A-8F4B-83B7-0076DE9C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Pointers</a:t>
            </a:r>
            <a:r>
              <a:rPr lang="en-US" dirty="0"/>
              <a:t> are powerful features of </a:t>
            </a:r>
            <a:r>
              <a:rPr lang="en-US" b="1" dirty="0"/>
              <a:t>C programming</a:t>
            </a:r>
            <a:r>
              <a:rPr lang="en-US" dirty="0"/>
              <a:t> that differentiates it from other popular programming languages like Java and Python</a:t>
            </a:r>
          </a:p>
          <a:p>
            <a:r>
              <a:rPr lang="en-US" dirty="0"/>
              <a:t>Pointers are used in C program to access </a:t>
            </a:r>
            <a:r>
              <a:rPr lang="en-US" b="1" dirty="0"/>
              <a:t>memory</a:t>
            </a:r>
            <a:r>
              <a:rPr lang="en-US" dirty="0"/>
              <a:t> and manipulate </a:t>
            </a:r>
            <a:r>
              <a:rPr lang="en-US" b="1" dirty="0"/>
              <a:t>address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9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34B6-E254-1B45-A4EB-E99F9453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4F32-7BEC-4C4B-9D8B-D2953760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                  // variable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("Value: %d\n",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("Address: %u",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 // address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007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DF8B-219A-5B44-86EB-63A735E7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C12E-DA3D-9546-B303-432CBF57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is called </a:t>
            </a:r>
            <a:r>
              <a:rPr lang="en-US" b="1" dirty="0"/>
              <a:t>reference</a:t>
            </a:r>
            <a:r>
              <a:rPr lang="en-US" dirty="0"/>
              <a:t> operator, which gives you the address of a variable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called </a:t>
            </a:r>
            <a:r>
              <a:rPr lang="en-US" b="1" dirty="0"/>
              <a:t>dereference</a:t>
            </a:r>
            <a:r>
              <a:rPr lang="en-US" dirty="0"/>
              <a:t> operator, which gets you the value from the address</a:t>
            </a:r>
          </a:p>
        </p:txBody>
      </p:sp>
    </p:spTree>
    <p:extLst>
      <p:ext uri="{BB962C8B-B14F-4D97-AF65-F5344CB8AC3E}">
        <p14:creationId xmlns:p14="http://schemas.microsoft.com/office/powerpoint/2010/main" val="27798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A6C9-1E6D-CB45-9166-41A6B793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Programming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287C-F5B2-ED4E-8560-87056DE3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ja-JP" altLang="en-US" sz="4000"/>
              <a:t>子曰</a:t>
            </a:r>
            <a:r>
              <a:rPr lang="en-US" altLang="ja-JP" sz="4000" dirty="0"/>
              <a:t>:</a:t>
            </a:r>
            <a:r>
              <a:rPr lang="ja-JP" altLang="en-US" sz="4000"/>
              <a:t>「工欲善其事</a:t>
            </a:r>
            <a:r>
              <a:rPr lang="en-US" altLang="ja-JP" sz="4000" dirty="0"/>
              <a:t>, </a:t>
            </a:r>
            <a:r>
              <a:rPr lang="ja-JP" altLang="en-US" sz="4000"/>
              <a:t>必先利其器」</a:t>
            </a:r>
            <a:endParaRPr lang="en-US" altLang="ja-JP" sz="400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Confucius said:</a:t>
            </a:r>
          </a:p>
          <a:p>
            <a:pPr marL="400050" lvl="1" indent="0">
              <a:buNone/>
            </a:pPr>
            <a:r>
              <a:rPr lang="en-US" sz="3600" dirty="0"/>
              <a:t>Craftsmen must first sharpen their tools before they can do a good job</a:t>
            </a:r>
          </a:p>
          <a:p>
            <a:pPr marL="0" indent="0">
              <a:buNone/>
            </a:pPr>
            <a:endParaRPr lang="en-US" altLang="ja-JP" sz="4000" dirty="0"/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737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6CCE-67A7-CB40-B1AA-1CBFA82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742D-B128-B94A-94F8-CAF1DD71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pc, c;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 = 22;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("Address of c: %u\n", &amp;c);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of c: %d\n\n", c);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pc = &amp;c;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("Address of pointer pc: %u\n", pc);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pointer pc: %d\n\n", *pc);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 = 11;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("Address of pointer pc: %u\n", pc);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pointer pc: %d\n\n", *pc);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*pc = 2;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("Address of c: %u\n", &amp;c);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of c: %d\n\n", c);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26" name="Picture 2" descr="A pointer variable and a normal variable is created.">
            <a:extLst>
              <a:ext uri="{FF2B5EF4-FFF2-40B4-BE49-F238E27FC236}">
                <a16:creationId xmlns:a16="http://schemas.microsoft.com/office/drawing/2014/main" id="{0BEBF22F-9A54-8F40-BFA6-94CF2739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01750"/>
            <a:ext cx="1360264" cy="10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2 is assigned to variable c.">
            <a:extLst>
              <a:ext uri="{FF2B5EF4-FFF2-40B4-BE49-F238E27FC236}">
                <a16:creationId xmlns:a16="http://schemas.microsoft.com/office/drawing/2014/main" id="{485796BD-04A1-BC49-86B8-B3FD4DE3D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14107"/>
            <a:ext cx="1360264" cy="102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dress of variable c is assigned to pointer pc.">
            <a:extLst>
              <a:ext uri="{FF2B5EF4-FFF2-40B4-BE49-F238E27FC236}">
                <a16:creationId xmlns:a16="http://schemas.microsoft.com/office/drawing/2014/main" id="{9AA2F75C-03C1-3F42-97CF-2F2BF67AA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63165"/>
            <a:ext cx="1360264" cy="102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1 is assigned to variable c.">
            <a:extLst>
              <a:ext uri="{FF2B5EF4-FFF2-40B4-BE49-F238E27FC236}">
                <a16:creationId xmlns:a16="http://schemas.microsoft.com/office/drawing/2014/main" id="{C3E9F37E-3275-484C-813B-F252D6D8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86508"/>
            <a:ext cx="1371600" cy="10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5 is assigned to pointer variable's address.">
            <a:extLst>
              <a:ext uri="{FF2B5EF4-FFF2-40B4-BE49-F238E27FC236}">
                <a16:creationId xmlns:a16="http://schemas.microsoft.com/office/drawing/2014/main" id="{6A2D03AB-FEE2-F345-B908-E20C70F06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562600"/>
            <a:ext cx="1371600" cy="115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9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1C6D-5937-214F-BE50-3D760F27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3C3B-3234-7C4D-9CE4-F48A9A958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679642"/>
            <a:ext cx="4191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struct mp3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*name;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mp3 *next;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mp3_t;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mp3_t one;</a:t>
            </a:r>
          </a:p>
          <a:p>
            <a:pPr marL="0" indent="0"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mp3_t *two;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4E93EF-CF80-5F4B-BDEF-5D2649773FBD}"/>
              </a:ext>
            </a:extLst>
          </p:cNvPr>
          <p:cNvSpPr txBox="1">
            <a:spLocks/>
          </p:cNvSpPr>
          <p:nvPr/>
        </p:nvSpPr>
        <p:spPr bwMode="auto">
          <a:xfrm>
            <a:off x="390728" y="1679642"/>
            <a:ext cx="419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mp3 {</a:t>
            </a:r>
          </a:p>
          <a:p>
            <a:pPr marL="0" indent="0"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*name; </a:t>
            </a:r>
          </a:p>
          <a:p>
            <a:pPr marL="0" indent="0"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mp3 *next; </a:t>
            </a:r>
          </a:p>
          <a:p>
            <a:pPr marL="0" indent="0"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mp3 one;</a:t>
            </a:r>
          </a:p>
          <a:p>
            <a:pPr marL="0" indent="0"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mp3 *two;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F8084-2831-CD4D-B34E-2B7A8C2DAA92}"/>
              </a:ext>
            </a:extLst>
          </p:cNvPr>
          <p:cNvSpPr txBox="1"/>
          <p:nvPr/>
        </p:nvSpPr>
        <p:spPr>
          <a:xfrm>
            <a:off x="287012" y="5466941"/>
            <a:ext cx="8242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notion of </a:t>
            </a:r>
            <a:r>
              <a:rPr lang="en-US" sz="2800" b="1" dirty="0">
                <a:solidFill>
                  <a:srgbClr val="0000FF"/>
                </a:solidFill>
              </a:rPr>
              <a:t>type (class)</a:t>
            </a:r>
            <a:r>
              <a:rPr lang="en-US" sz="2800" dirty="0"/>
              <a:t> is fundamental to CS!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9E835-DD6B-F34C-9216-1C4BD54F000F}"/>
              </a:ext>
            </a:extLst>
          </p:cNvPr>
          <p:cNvSpPr txBox="1"/>
          <p:nvPr/>
        </p:nvSpPr>
        <p:spPr>
          <a:xfrm>
            <a:off x="287012" y="6086666"/>
            <a:ext cx="85699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902030302020204" pitchFamily="66" charset="0"/>
                <a:cs typeface="Courier New" panose="02070309020205020404" pitchFamily="49" charset="0"/>
              </a:rPr>
              <a:t>Turing Award lecture: The Power of </a:t>
            </a:r>
            <a:r>
              <a:rPr lang="en-US" sz="2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Abstraction</a:t>
            </a:r>
            <a:r>
              <a:rPr lang="en-US" sz="2400" dirty="0">
                <a:latin typeface="Comic Sans MS" panose="030F0902030302020204" pitchFamily="66" charset="0"/>
                <a:cs typeface="Courier New" panose="02070309020205020404" pitchFamily="49" charset="0"/>
              </a:rPr>
              <a:t>, B. </a:t>
            </a:r>
            <a:r>
              <a:rPr lang="en-US" sz="2400" dirty="0" err="1">
                <a:latin typeface="Comic Sans MS" panose="030F0902030302020204" pitchFamily="66" charset="0"/>
                <a:cs typeface="Courier New" panose="02070309020205020404" pitchFamily="49" charset="0"/>
              </a:rPr>
              <a:t>Liskov</a:t>
            </a:r>
            <a:endParaRPr lang="en-US" sz="2400" dirty="0">
              <a:latin typeface="Comic Sans MS" panose="030F0902030302020204" pitchFamily="66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amturing.acm.org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/liskov_1108679.cfm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316024-3B19-4B4A-930C-24D5B6330D39}"/>
              </a:ext>
            </a:extLst>
          </p:cNvPr>
          <p:cNvSpPr/>
          <p:nvPr/>
        </p:nvSpPr>
        <p:spPr>
          <a:xfrm>
            <a:off x="390728" y="1679642"/>
            <a:ext cx="2047672" cy="453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mage of linked list">
            <a:extLst>
              <a:ext uri="{FF2B5EF4-FFF2-40B4-BE49-F238E27FC236}">
                <a16:creationId xmlns:a16="http://schemas.microsoft.com/office/drawing/2014/main" id="{1998FA48-E046-684E-A2FE-2E99DB9DC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25" y="3233342"/>
            <a:ext cx="3289074" cy="101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1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2554-9932-EE47-A06D-ABFCE1F2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730-278C-3C4E-9BAC-445956CD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your </a:t>
            </a:r>
            <a:r>
              <a:rPr lang="en-US" b="1" dirty="0">
                <a:solidFill>
                  <a:srgbClr val="0000FF"/>
                </a:solidFill>
              </a:rPr>
              <a:t>tools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dirty="0"/>
              <a:t> </a:t>
            </a:r>
          </a:p>
          <a:p>
            <a:r>
              <a:rPr lang="en-US" dirty="0"/>
              <a:t>Know your </a:t>
            </a:r>
            <a:r>
              <a:rPr lang="en-US" b="1" dirty="0">
                <a:solidFill>
                  <a:srgbClr val="0000FF"/>
                </a:solidFill>
              </a:rPr>
              <a:t>libraries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r>
              <a:rPr lang="en-US" dirty="0"/>
              <a:t>, linked with all C programs </a:t>
            </a:r>
            <a:r>
              <a:rPr lang="en-US" b="1" dirty="0"/>
              <a:t>by default</a:t>
            </a:r>
            <a:r>
              <a:rPr lang="en-US" dirty="0"/>
              <a:t> — all you need to do is include the right </a:t>
            </a:r>
            <a:r>
              <a:rPr lang="en-US" b="1" dirty="0"/>
              <a:t>header</a:t>
            </a:r>
            <a:r>
              <a:rPr lang="en-US" dirty="0"/>
              <a:t> </a:t>
            </a:r>
            <a:r>
              <a:rPr lang="en-US" b="1" dirty="0"/>
              <a:t>files</a:t>
            </a:r>
            <a:r>
              <a:rPr lang="en-US" dirty="0"/>
              <a:t> </a:t>
            </a:r>
          </a:p>
          <a:p>
            <a:r>
              <a:rPr lang="en-US" dirty="0"/>
              <a:t>Know your </a:t>
            </a:r>
            <a:r>
              <a:rPr lang="en-US" b="1" dirty="0">
                <a:solidFill>
                  <a:srgbClr val="0000FF"/>
                </a:solidFill>
              </a:rPr>
              <a:t>documentation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manual (man) pages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CC52-868C-DA4D-BE59-88C0378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 Program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76221-324A-C346-9E67-C31A0F08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7" y="2743200"/>
            <a:ext cx="8555665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4013B-03B3-574B-BCA9-B8E67E4A3803}"/>
              </a:ext>
            </a:extLst>
          </p:cNvPr>
          <p:cNvSpPr txBox="1"/>
          <p:nvPr/>
        </p:nvSpPr>
        <p:spPr>
          <a:xfrm>
            <a:off x="1219200" y="1788824"/>
            <a:ext cx="7783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Telling C preprocessor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) to find a particular file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/>
              <a:t>) and to insert it into the code at the spot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looks in directory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 </a:t>
            </a:r>
            <a:r>
              <a:rPr lang="en-US" dirty="0"/>
              <a:t>to find the file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F9B81B-021E-9541-BB13-3E9C518EFCD3}"/>
              </a:ext>
            </a:extLst>
          </p:cNvPr>
          <p:cNvSpPr/>
          <p:nvPr/>
        </p:nvSpPr>
        <p:spPr>
          <a:xfrm>
            <a:off x="294167" y="3657600"/>
            <a:ext cx="2372833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1F79-5F6D-3049-84E1-959B2B0A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730B-69BC-8B4F-9C1D-36158FF56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mic Sans MS" panose="030F0902030302020204" pitchFamily="66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 is a compiler “driver”)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/>
              <a:t> executes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2000" dirty="0"/>
              <a:t>, the C preprocessor, to process certain directives (such as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dirty="0"/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2000" dirty="0"/>
              <a:t> is just a source-to-source translator, so its end-product is still source code (i.e., a C file)]</a:t>
            </a:r>
          </a:p>
          <a:p>
            <a:r>
              <a:rPr lang="en-US" sz="2000" dirty="0"/>
              <a:t>Then the real compilation begins, usually a command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cc1</a:t>
            </a:r>
            <a:r>
              <a:rPr lang="en-US" sz="2000" dirty="0"/>
              <a:t>, which transforms source-level C code into low-level assembly code, specific to the host machine</a:t>
            </a:r>
          </a:p>
          <a:p>
            <a:r>
              <a:rPr lang="en-US" sz="2000" dirty="0"/>
              <a:t>The assembler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/>
              <a:t> will then be executed, generating object code (bits and things that machines can really understand)</a:t>
            </a:r>
          </a:p>
          <a:p>
            <a:r>
              <a:rPr lang="en-US" sz="2000" dirty="0"/>
              <a:t>Finally link-editor (or linker)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2000" dirty="0"/>
              <a:t> will put it all together into a final executable (program),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 by default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 is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 points to 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,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 is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1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6431-BB7E-5543-A776-0B9C6B44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4AAD-36D8-1B4F-B587-5B0ED253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r>
              <a:rPr lang="en-US" dirty="0"/>
              <a:t>Flags can be combined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D5D85-15B0-824E-93FA-18CD5882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2286000"/>
            <a:ext cx="826225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4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6782-ED01-B945-BABF-B89DFC24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with 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752E-425D-2841-B68C-0D4DA7FF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 library is automatically linked with every program</a:t>
            </a:r>
          </a:p>
          <a:p>
            <a:r>
              <a:rPr lang="en-US" sz="2400" dirty="0"/>
              <a:t>Need to find the right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2400" dirty="0"/>
              <a:t> file via manual (man) pages</a:t>
            </a:r>
          </a:p>
          <a:p>
            <a:r>
              <a:rPr lang="en-US" sz="2400" dirty="0"/>
              <a:t>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man fork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latin typeface="Comic Sans MS" panose="030F0902030302020204" pitchFamily="66" charset="0"/>
                <a:cs typeface="Courier New" panose="02070309020205020404" pitchFamily="49" charset="0"/>
              </a:rPr>
              <a:t>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man tan </a:t>
            </a:r>
          </a:p>
          <a:p>
            <a:pPr lvl="1"/>
            <a:r>
              <a:rPr lang="en-US" sz="2200" dirty="0"/>
              <a:t>some library routines do not reside in C library </a:t>
            </a:r>
          </a:p>
          <a:p>
            <a:pPr lvl="1"/>
            <a:r>
              <a:rPr lang="en-US" sz="2200" dirty="0"/>
              <a:t>link C program with math library (in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/lib</a:t>
            </a:r>
            <a:r>
              <a:rPr lang="en-US" sz="2200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4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DD1C-4753-5B42-8BFB-7CA272E7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AFC3-ED8C-0047-AD2A-B2C4356E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Statically-linked libraries (which end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libraries are combined </a:t>
            </a:r>
            <a:r>
              <a:rPr lang="en-US" sz="2200" b="1" dirty="0"/>
              <a:t>directly</a:t>
            </a:r>
            <a:r>
              <a:rPr lang="en-US" sz="2200" dirty="0"/>
              <a:t> into your executable; i.e., the low-level code for the library is inserted into your executable by the linker</a:t>
            </a:r>
          </a:p>
          <a:p>
            <a:pPr lvl="1"/>
            <a:r>
              <a:rPr lang="en-US" sz="2200" dirty="0"/>
              <a:t>results in a much larger binary object </a:t>
            </a:r>
            <a:endParaRPr lang="en-US" sz="2000" dirty="0"/>
          </a:p>
          <a:p>
            <a:r>
              <a:rPr lang="en-US" sz="2400" dirty="0"/>
              <a:t>Dynamically-linked libraries (which end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r>
              <a:rPr lang="en-US" sz="2400" dirty="0"/>
              <a:t>) </a:t>
            </a:r>
          </a:p>
          <a:p>
            <a:pPr lvl="1"/>
            <a:r>
              <a:rPr lang="en-US" sz="2200" dirty="0"/>
              <a:t>just include </a:t>
            </a:r>
            <a:r>
              <a:rPr lang="en-US" sz="2200" b="1" dirty="0">
                <a:solidFill>
                  <a:srgbClr val="0000FF"/>
                </a:solidFill>
              </a:rPr>
              <a:t>reference</a:t>
            </a:r>
            <a:r>
              <a:rPr lang="en-US" sz="2200" dirty="0"/>
              <a:t> to a library in executable; when the program is run, the operating system loader dynamically links in the library when used</a:t>
            </a:r>
          </a:p>
          <a:p>
            <a:pPr lvl="1"/>
            <a:r>
              <a:rPr lang="en-US" sz="2200" dirty="0"/>
              <a:t>preferred over static approach because (1) it saves disk space (no unnecessarily large executables are made) and (2) allows applications to share library code and static data in memory 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3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6782-ED01-B945-BABF-B89DFC24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with 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752E-425D-2841-B68C-0D4DA7FF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-Wall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lZZZ</a:t>
            </a:r>
            <a:r>
              <a:rPr lang="en-US" sz="2400" dirty="0"/>
              <a:t> flag tells linker to look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libZZZ.so</a:t>
            </a:r>
            <a:r>
              <a:rPr lang="en-US" sz="2400" dirty="0"/>
              <a:t> (first) 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libZZZ.a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Want the compiler to search for headers in a different path than the usual places, or want it to link with libraries that you specify </a:t>
            </a:r>
          </a:p>
          <a:p>
            <a:pPr lvl="1"/>
            <a:r>
              <a:rPr lang="en-US" sz="2200" dirty="0"/>
              <a:t>use compiler flag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-I/foo</a:t>
            </a:r>
            <a:r>
              <a:rPr lang="en-US" sz="2200" dirty="0"/>
              <a:t> to look for </a:t>
            </a:r>
            <a:r>
              <a:rPr lang="en-US" sz="2200" b="1" dirty="0">
                <a:solidFill>
                  <a:srgbClr val="0000FF"/>
                </a:solidFill>
              </a:rPr>
              <a:t>headers</a:t>
            </a:r>
            <a:r>
              <a:rPr lang="en-US" sz="2200" dirty="0"/>
              <a:t> in directory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/foo</a:t>
            </a:r>
            <a:r>
              <a:rPr lang="en-US" sz="2200" dirty="0"/>
              <a:t>, and flag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-L/bar</a:t>
            </a:r>
            <a:r>
              <a:rPr lang="en-US" sz="2200" dirty="0"/>
              <a:t> to look for </a:t>
            </a:r>
            <a:r>
              <a:rPr lang="en-US" sz="2200" b="1" dirty="0">
                <a:solidFill>
                  <a:srgbClr val="0000FF"/>
                </a:solidFill>
              </a:rPr>
              <a:t>libraries</a:t>
            </a:r>
            <a:r>
              <a:rPr lang="en-US" sz="2200" dirty="0"/>
              <a:t> in directory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/bar</a:t>
            </a:r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  <a:r>
              <a:rPr lang="en-US" sz="2400" dirty="0"/>
              <a:t> flag should go on a </a:t>
            </a:r>
            <a:r>
              <a:rPr lang="en-US" sz="2400" b="1" dirty="0">
                <a:solidFill>
                  <a:srgbClr val="0000FF"/>
                </a:solidFill>
              </a:rPr>
              <a:t>compile</a:t>
            </a:r>
            <a:r>
              <a:rPr lang="en-US" sz="2400" dirty="0"/>
              <a:t> line, and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sz="2400" dirty="0"/>
              <a:t> flag on the </a:t>
            </a:r>
            <a:r>
              <a:rPr lang="en-US" sz="2400" b="1" dirty="0">
                <a:solidFill>
                  <a:srgbClr val="0000FF"/>
                </a:solidFill>
              </a:rPr>
              <a:t>link</a:t>
            </a:r>
            <a:r>
              <a:rPr lang="en-US" sz="2400" dirty="0"/>
              <a:t> line 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226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22356</TotalTime>
  <Words>1362</Words>
  <Application>Microsoft Macintosh PowerPoint</Application>
  <PresentationFormat>On-screen Show (4:3)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Comic Sans MS</vt:lpstr>
      <vt:lpstr>Courier New</vt:lpstr>
      <vt:lpstr>Default Design</vt:lpstr>
      <vt:lpstr>Appendix F C Programming Environment  on UNIX Systems  </vt:lpstr>
      <vt:lpstr>Unix Programming Tools</vt:lpstr>
      <vt:lpstr>What to Know</vt:lpstr>
      <vt:lpstr>Sample C Program (hw.c)</vt:lpstr>
      <vt:lpstr>Compilation and Execution </vt:lpstr>
      <vt:lpstr>Useful Flags</vt:lpstr>
      <vt:lpstr>Linking with Libraries </vt:lpstr>
      <vt:lpstr>Types of Libraries</vt:lpstr>
      <vt:lpstr>Linking with Libraries </vt:lpstr>
      <vt:lpstr>Separate Compilation </vt:lpstr>
      <vt:lpstr>Makefile</vt:lpstr>
      <vt:lpstr>Makefile</vt:lpstr>
      <vt:lpstr>Makefile</vt:lpstr>
      <vt:lpstr>PowerPoint Presentation</vt:lpstr>
      <vt:lpstr>Debugging - gdb</vt:lpstr>
      <vt:lpstr>Documentation</vt:lpstr>
      <vt:lpstr>C Pointers</vt:lpstr>
      <vt:lpstr>Address in C</vt:lpstr>
      <vt:lpstr>&amp; and *</vt:lpstr>
      <vt:lpstr>Pointer</vt:lpstr>
      <vt:lpstr>C struct</vt:lpstr>
    </vt:vector>
  </TitlesOfParts>
  <Company>UD CIS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Overview</dc:title>
  <dc:creator>CHien-Chung Shen</dc:creator>
  <cp:lastModifiedBy>Microsoft Office User</cp:lastModifiedBy>
  <cp:revision>235</cp:revision>
  <cp:lastPrinted>2014-05-15T04:56:16Z</cp:lastPrinted>
  <dcterms:created xsi:type="dcterms:W3CDTF">2012-06-22T13:42:06Z</dcterms:created>
  <dcterms:modified xsi:type="dcterms:W3CDTF">2019-02-22T02:39:03Z</dcterms:modified>
</cp:coreProperties>
</file>