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49"/>
    <p:restoredTop sz="50000" autoAdjust="0"/>
  </p:normalViewPr>
  <p:slideViewPr>
    <p:cSldViewPr>
      <p:cViewPr varScale="1">
        <p:scale>
          <a:sx n="131" d="100"/>
          <a:sy n="131" d="100"/>
        </p:scale>
        <p:origin x="21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2" d="100"/>
        <a:sy n="15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74601-3C15-C849-934A-D3B51362CB3A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E5B1D-BE54-7545-ABE7-B8CCFC976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5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CA864-7BE4-664F-B69A-F275AE58EDDE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D1ED8-3C9F-0749-91CF-4C82F25C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7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16556-F221-6B4A-941B-C4D5E89A56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8CDB4-73E0-F449-8197-52C89BA2DC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1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DF34A-A5BC-3C4A-95B7-3236D14BB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D3503-C020-CD4B-BF6D-3DAB6B076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2F09D-1D5D-E640-9131-07ADF02E5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923BF-0F1B-BD4D-9C7C-B519A1AF00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7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F3FB7-4444-5641-9266-5DEED5BD2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59828-B2EB-2A4C-A94D-BEA8D363E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3A76C-7820-154F-80CA-E04A29777C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7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906BB-6978-DD4D-8858-DAC14037C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6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43C49-99BB-A24A-B791-488380824C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39D57118-4C32-8A46-AAC1-B8BB302803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/>
          <a:ea typeface="+mj-ea"/>
          <a:cs typeface="Comic Sans M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omic Sans MS"/>
          <a:ea typeface="+mn-ea"/>
          <a:cs typeface="Comic Sans M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omic Sans MS"/>
          <a:ea typeface="+mn-ea"/>
          <a:cs typeface="Comic Sans M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omic Sans MS"/>
          <a:ea typeface="+mn-ea"/>
          <a:cs typeface="Comic Sans M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omic Sans MS"/>
          <a:ea typeface="+mn-ea"/>
          <a:cs typeface="Comic Sans M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omic Sans MS"/>
          <a:ea typeface="+mn-ea"/>
          <a:cs typeface="Comic Sans M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130425"/>
            <a:ext cx="86868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latin typeface="Comic Sans MS" charset="0"/>
                <a:cs typeface="+mj-cs"/>
              </a:rPr>
              <a:t>File Permissions</a:t>
            </a:r>
            <a:endParaRPr lang="en-US" sz="4000" b="1" dirty="0">
              <a:latin typeface="Comic Sans MS" charset="0"/>
              <a:cs typeface="+mj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>
                <a:latin typeface="Comic Sans MS" charset="0"/>
                <a:cs typeface="+mn-cs"/>
              </a:rPr>
              <a:t>Chien</a:t>
            </a:r>
            <a:r>
              <a:rPr lang="en-US" dirty="0">
                <a:latin typeface="Comic Sans MS" charset="0"/>
                <a:cs typeface="+mn-cs"/>
              </a:rPr>
              <a:t>-Chung </a:t>
            </a:r>
            <a:r>
              <a:rPr lang="en-US" dirty="0" err="1">
                <a:latin typeface="Comic Sans MS" charset="0"/>
                <a:cs typeface="+mn-cs"/>
              </a:rPr>
              <a:t>Shen</a:t>
            </a:r>
            <a:endParaRPr lang="en-US" dirty="0">
              <a:latin typeface="Comic Sans MS" charset="0"/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latin typeface="Comic Sans MS" charset="0"/>
                <a:cs typeface="+mn-cs"/>
              </a:rPr>
              <a:t>CIS, UD</a:t>
            </a:r>
          </a:p>
          <a:p>
            <a:pPr eaLnBrk="1" hangingPunct="1">
              <a:defRPr/>
            </a:pPr>
            <a:r>
              <a:rPr lang="en-US" b="1" err="1">
                <a:latin typeface="Courier New" charset="0"/>
                <a:cs typeface="+mn-cs"/>
              </a:rPr>
              <a:t>cshen</a:t>
            </a:r>
            <a:r>
              <a:rPr lang="en-US" b="1">
                <a:latin typeface="Courier New" charset="0"/>
                <a:cs typeface="+mn-cs"/>
              </a:rPr>
              <a:t>@udel</a:t>
            </a:r>
            <a:r>
              <a:rPr lang="en-US" b="1" dirty="0" err="1">
                <a:latin typeface="Courier New" charset="0"/>
                <a:cs typeface="+mn-cs"/>
              </a:rPr>
              <a:t>.edu</a:t>
            </a:r>
            <a:endParaRPr lang="en-US" b="1" dirty="0">
              <a:latin typeface="Courier New" charset="0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4D8D63A-5FF4-4F4D-80A4-1E740102030E}"/>
              </a:ext>
            </a:extLst>
          </p:cNvPr>
          <p:cNvSpPr txBox="1"/>
          <p:nvPr/>
        </p:nvSpPr>
        <p:spPr>
          <a:xfrm>
            <a:off x="2234852" y="3236268"/>
            <a:ext cx="6935088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struct stat {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dev_t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st_dev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/* ID of device containing file */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ino_t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st_ino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*/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mode_t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st_mode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/* protection */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nlink_t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st_nlink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/* number of hard links */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uid_t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st_uid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/* user ID of owner */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gid_t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st_gid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/* group ID of owner */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dev_t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st_rdev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/* device ID (if special file) */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st_size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/* total size, in bytes */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blksize_t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st_blksize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/*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blocksize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for file system I/O */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blkcnt_t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st_blocks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/* number of 512B blocks allocated */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st_atime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/* time of last access */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st_mtime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/* time of last modification */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st_ctime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 /* time of last status change */ 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4D146-F8D1-754B-BCAD-FAD97AA1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0F04-6B4B-724C-8786-8F965915A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763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Given </a:t>
            </a:r>
            <a:r>
              <a:rPr lang="en-US" sz="2000" i="1" dirty="0"/>
              <a:t>pathname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stat()</a:t>
            </a:r>
            <a:r>
              <a:rPr lang="en-US" sz="2000" dirty="0">
                <a:latin typeface="Comic Sans MS" panose="030F0902030302020204" pitchFamily="66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returns a structure of information about the named file </a:t>
            </a:r>
          </a:p>
          <a:p>
            <a:pPr marL="0" indent="0">
              <a:buNone/>
            </a:pPr>
            <a:endParaRPr lang="en-US" sz="2000" dirty="0">
              <a:latin typeface="Comic Sans MS" panose="030F0902030302020204" pitchFamily="66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AE507-DCBA-DE47-A612-B79B7381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43" y="1652081"/>
            <a:ext cx="8395138" cy="6858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B6972F7-78E6-6A49-81CC-8C79516335EC}"/>
              </a:ext>
            </a:extLst>
          </p:cNvPr>
          <p:cNvSpPr/>
          <p:nvPr/>
        </p:nvSpPr>
        <p:spPr>
          <a:xfrm>
            <a:off x="2438400" y="3919446"/>
            <a:ext cx="38862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C6ED4-8038-AF4D-9871-37ADB8C95F01}"/>
              </a:ext>
            </a:extLst>
          </p:cNvPr>
          <p:cNvSpPr txBox="1"/>
          <p:nvPr/>
        </p:nvSpPr>
        <p:spPr>
          <a:xfrm>
            <a:off x="5029200" y="1499600"/>
            <a:ext cx="3506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Stevens+Rago</a:t>
            </a:r>
            <a:r>
              <a:rPr lang="en-US" sz="2000" b="1" dirty="0"/>
              <a:t> Chapter 4.2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CDF1D-73B3-BA4B-BED9-E196E2044BEC}"/>
              </a:ext>
            </a:extLst>
          </p:cNvPr>
          <p:cNvSpPr txBox="1"/>
          <p:nvPr/>
        </p:nvSpPr>
        <p:spPr>
          <a:xfrm>
            <a:off x="0" y="5334000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sz="2000" dirty="0">
                <a:latin typeface="Comic Sans MS" panose="030F0902030302020204" pitchFamily="66" charset="0"/>
                <a:cs typeface="Courier New" panose="02070309020205020404" pitchFamily="49" charset="0"/>
              </a:rPr>
              <a:t> &lt;file name&gt;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3C1F81-2C7E-F943-9545-CF6AFDB5B534}"/>
              </a:ext>
            </a:extLst>
          </p:cNvPr>
          <p:cNvSpPr txBox="1"/>
          <p:nvPr/>
        </p:nvSpPr>
        <p:spPr>
          <a:xfrm>
            <a:off x="4319804" y="2885190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linux.die.net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/man/2/stat</a:t>
            </a:r>
          </a:p>
        </p:txBody>
      </p:sp>
    </p:spTree>
    <p:extLst>
      <p:ext uri="{BB962C8B-B14F-4D97-AF65-F5344CB8AC3E}">
        <p14:creationId xmlns:p14="http://schemas.microsoft.com/office/powerpoint/2010/main" val="197880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265B-72DC-FA44-BB34-4DBD52A7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6FB6-20D6-2E41-85E2-338AB711A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086600" cy="4525963"/>
          </a:xfrm>
        </p:spPr>
        <p:txBody>
          <a:bodyPr/>
          <a:lstStyle/>
          <a:p>
            <a:r>
              <a:rPr lang="en-US" sz="2800" b="1" dirty="0"/>
              <a:t>Octal</a:t>
            </a:r>
            <a:r>
              <a:rPr lang="en-US" sz="2800" dirty="0"/>
              <a:t> values – </a:t>
            </a:r>
            <a:r>
              <a:rPr lang="en-US" sz="2800" b="1" dirty="0" err="1">
                <a:solidFill>
                  <a:srgbClr val="0000FF"/>
                </a:solidFill>
              </a:rPr>
              <a:t>rwx</a:t>
            </a:r>
            <a:endParaRPr lang="en-US" sz="2800" b="1" dirty="0">
              <a:solidFill>
                <a:srgbClr val="0000FF"/>
              </a:solidFill>
            </a:endParaRPr>
          </a:p>
          <a:p>
            <a:r>
              <a:rPr lang="en-US" sz="2800" b="1" dirty="0">
                <a:solidFill>
                  <a:srgbClr val="0000FF"/>
                </a:solidFill>
              </a:rPr>
              <a:t>User</a:t>
            </a:r>
            <a:r>
              <a:rPr lang="en-US" sz="2800" b="1" dirty="0"/>
              <a:t> (</a:t>
            </a:r>
            <a:r>
              <a:rPr lang="en-US" sz="2800" b="1" dirty="0">
                <a:solidFill>
                  <a:srgbClr val="0000FF"/>
                </a:solidFill>
              </a:rPr>
              <a:t>owner</a:t>
            </a:r>
            <a:r>
              <a:rPr lang="en-US" sz="2800" b="1" dirty="0"/>
              <a:t>), </a:t>
            </a:r>
            <a:r>
              <a:rPr lang="en-US" sz="2800" b="1" dirty="0">
                <a:solidFill>
                  <a:srgbClr val="00B050"/>
                </a:solidFill>
              </a:rPr>
              <a:t>group</a:t>
            </a:r>
            <a:r>
              <a:rPr lang="en-US" sz="2800" b="1" dirty="0"/>
              <a:t>, </a:t>
            </a:r>
            <a:r>
              <a:rPr lang="en-US" sz="2800" b="1" dirty="0">
                <a:solidFill>
                  <a:srgbClr val="FF0000"/>
                </a:solidFill>
              </a:rPr>
              <a:t>other</a:t>
            </a:r>
            <a:r>
              <a:rPr lang="en-US" sz="2800" b="1" dirty="0"/>
              <a:t> (</a:t>
            </a:r>
            <a:r>
              <a:rPr lang="en-US" sz="2800" b="1" dirty="0">
                <a:solidFill>
                  <a:srgbClr val="FF0000"/>
                </a:solidFill>
              </a:rPr>
              <a:t>world</a:t>
            </a:r>
            <a:r>
              <a:rPr lang="en-US" sz="2800" b="1" dirty="0"/>
              <a:t>)</a:t>
            </a:r>
          </a:p>
          <a:p>
            <a:pPr lvl="1"/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267F1-2F3B-1540-A9DE-9CABC832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36269"/>
            <a:ext cx="4370735" cy="3836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FA0C9C-EF89-6D48-A26B-50AF6778ACB3}"/>
              </a:ext>
            </a:extLst>
          </p:cNvPr>
          <p:cNvSpPr txBox="1"/>
          <p:nvPr/>
        </p:nvSpPr>
        <p:spPr>
          <a:xfrm>
            <a:off x="3931715" y="34290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5CC72A-AAF0-C040-9C92-28BFC2B48DE2}"/>
              </a:ext>
            </a:extLst>
          </p:cNvPr>
          <p:cNvSpPr txBox="1"/>
          <p:nvPr/>
        </p:nvSpPr>
        <p:spPr>
          <a:xfrm>
            <a:off x="3928473" y="375041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E17AE-D22B-074F-8F9E-CC46BB4F2C75}"/>
              </a:ext>
            </a:extLst>
          </p:cNvPr>
          <p:cNvSpPr txBox="1"/>
          <p:nvPr/>
        </p:nvSpPr>
        <p:spPr>
          <a:xfrm>
            <a:off x="3931715" y="407183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33000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12DC-72B2-2148-9589-E214E599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CCA0-B19A-FD4D-834D-10C1F1FE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443" y="3352800"/>
            <a:ext cx="8229600" cy="2830750"/>
          </a:xfrm>
        </p:spPr>
        <p:txBody>
          <a:bodyPr/>
          <a:lstStyle/>
          <a:p>
            <a:r>
              <a:rPr lang="en-US" sz="2400" i="1" dirty="0"/>
              <a:t>mode</a:t>
            </a:r>
            <a:r>
              <a:rPr lang="en-US" sz="2400" dirty="0"/>
              <a:t> specifies the </a:t>
            </a:r>
            <a:r>
              <a:rPr lang="en-US" sz="2400" b="1" dirty="0"/>
              <a:t>mode</a:t>
            </a:r>
            <a:r>
              <a:rPr lang="en-US" sz="2400" dirty="0"/>
              <a:t> (permissions) to use in case a new file is created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effective</a:t>
            </a:r>
            <a:r>
              <a:rPr lang="en-US" sz="2400" dirty="0"/>
              <a:t> mode is modified by process’s </a:t>
            </a:r>
            <a:r>
              <a:rPr lang="en-US" sz="2400" dirty="0" err="1"/>
              <a:t>umask</a:t>
            </a:r>
            <a:r>
              <a:rPr lang="en-US" sz="2400" dirty="0"/>
              <a:t>,  i.e., [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mode &amp; ~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5C56D9-40BB-DD47-904E-B8AB7C219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7208520" cy="8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1D09CE-43E0-3B4A-AAEE-B448141E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83" y="2637817"/>
            <a:ext cx="7563494" cy="33820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C823E27A-F140-8F49-A4C1-69E42E3A9FCB}"/>
              </a:ext>
            </a:extLst>
          </p:cNvPr>
          <p:cNvSpPr/>
          <p:nvPr/>
        </p:nvSpPr>
        <p:spPr>
          <a:xfrm>
            <a:off x="8049877" y="2057400"/>
            <a:ext cx="228600" cy="952500"/>
          </a:xfrm>
          <a:prstGeom prst="rightBrac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28132-525C-CB49-81A1-9760C76BBD18}"/>
              </a:ext>
            </a:extLst>
          </p:cNvPr>
          <p:cNvSpPr txBox="1"/>
          <p:nvPr/>
        </p:nvSpPr>
        <p:spPr>
          <a:xfrm>
            <a:off x="8291447" y="2207842"/>
            <a:ext cx="865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the same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B5AC1D-6674-0243-9989-13E5201D26E7}"/>
              </a:ext>
            </a:extLst>
          </p:cNvPr>
          <p:cNvCxnSpPr/>
          <p:nvPr/>
        </p:nvCxnSpPr>
        <p:spPr>
          <a:xfrm>
            <a:off x="3962400" y="3009900"/>
            <a:ext cx="1295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5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594E-6B29-D44C-A196-0880426E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F73AC-05DA-0542-869C-92B9A3E2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touch a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a        // why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-r-- ?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0666 a    // force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o+w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a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b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ls -al a b // why b does not have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// the same permission?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2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12DD-2EED-6A4D-9283-86814B68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 Creation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FDC1-B725-0B47-939F-37927F1BB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Most Unix users never deal with their </a:t>
            </a:r>
            <a:r>
              <a:rPr lang="en-US" sz="2400" b="1" dirty="0" err="1"/>
              <a:t>umask</a:t>
            </a:r>
            <a:r>
              <a:rPr lang="en-US" sz="2400" dirty="0"/>
              <a:t> </a:t>
            </a:r>
            <a:r>
              <a:rPr lang="en-US" sz="2400" b="1" dirty="0"/>
              <a:t>value</a:t>
            </a:r>
          </a:p>
          <a:p>
            <a:pPr lvl="1"/>
            <a:r>
              <a:rPr lang="en-US" sz="2000" dirty="0"/>
              <a:t>it is usually set once, on login, by the shell’s start-up file, and never changed </a:t>
            </a:r>
          </a:p>
          <a:p>
            <a:r>
              <a:rPr lang="en-US" sz="2400" dirty="0"/>
              <a:t>When writing programs that create new files, to ensure that specific access permission bits are enabled, need to modify </a:t>
            </a:r>
            <a:r>
              <a:rPr lang="en-US" sz="2400" dirty="0" err="1"/>
              <a:t>umask</a:t>
            </a:r>
            <a:r>
              <a:rPr lang="en-US" sz="2400" dirty="0"/>
              <a:t> value while the process is running </a:t>
            </a:r>
          </a:p>
          <a:p>
            <a:r>
              <a:rPr lang="en-US" sz="2400" dirty="0"/>
              <a:t>All the shells have a built-in </a:t>
            </a:r>
            <a:r>
              <a:rPr lang="en-US" sz="2400" b="1" dirty="0" err="1"/>
              <a:t>umask</a:t>
            </a:r>
            <a:r>
              <a:rPr lang="en-US" sz="2400" dirty="0"/>
              <a:t> </a:t>
            </a:r>
            <a:r>
              <a:rPr lang="en-US" sz="2400" b="1" dirty="0"/>
              <a:t>command</a:t>
            </a:r>
            <a:r>
              <a:rPr lang="en-US" sz="2400" dirty="0"/>
              <a:t> to set or print the current </a:t>
            </a:r>
            <a:r>
              <a:rPr lang="en-US" sz="2400" b="1" dirty="0">
                <a:solidFill>
                  <a:srgbClr val="0000FF"/>
                </a:solidFill>
              </a:rPr>
              <a:t>file mode creation mask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–S</a:t>
            </a:r>
          </a:p>
          <a:p>
            <a:r>
              <a:rPr lang="en-US" sz="2400" dirty="0"/>
              <a:t>Changing the file mode creation mask of a process (a child) </a:t>
            </a:r>
            <a:r>
              <a:rPr lang="en-US" sz="2400" b="1" dirty="0"/>
              <a:t>doesn’t</a:t>
            </a:r>
            <a:r>
              <a:rPr lang="en-US" sz="2400" dirty="0"/>
              <a:t> affect the mask of its parent (often a </a:t>
            </a:r>
            <a:r>
              <a:rPr lang="en-US" sz="2400" b="1" dirty="0"/>
              <a:t>shell</a:t>
            </a:r>
            <a:r>
              <a:rPr lang="en-US" sz="2400" dirty="0"/>
              <a:t>) 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F26828-657E-B540-84AC-DED790A68B99}"/>
              </a:ext>
            </a:extLst>
          </p:cNvPr>
          <p:cNvSpPr txBox="1"/>
          <p:nvPr/>
        </p:nvSpPr>
        <p:spPr>
          <a:xfrm>
            <a:off x="5334000" y="6308725"/>
            <a:ext cx="3506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Stevens+Rago</a:t>
            </a:r>
            <a:r>
              <a:rPr lang="en-US" sz="2000" b="1" dirty="0"/>
              <a:t> Chapter 4.8</a:t>
            </a:r>
          </a:p>
        </p:txBody>
      </p:sp>
    </p:spTree>
    <p:extLst>
      <p:ext uri="{BB962C8B-B14F-4D97-AF65-F5344CB8AC3E}">
        <p14:creationId xmlns:p14="http://schemas.microsoft.com/office/powerpoint/2010/main" val="83420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5BDF4-2C4B-D34B-ACE3-DD54FF08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umask</a:t>
            </a:r>
            <a:r>
              <a:rPr lang="en-US" dirty="0"/>
              <a:t> Permission Bits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40F86-02E5-2F4C-B427-9C7237C6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52600"/>
            <a:ext cx="4876800" cy="4525963"/>
          </a:xfrm>
        </p:spPr>
        <p:txBody>
          <a:bodyPr/>
          <a:lstStyle/>
          <a:p>
            <a:r>
              <a:rPr lang="en-US" sz="2000" b="1" dirty="0"/>
              <a:t>Octal</a:t>
            </a:r>
            <a:r>
              <a:rPr lang="en-US" sz="2000" dirty="0"/>
              <a:t> values – </a:t>
            </a:r>
            <a:r>
              <a:rPr lang="en-US" sz="2000" b="1" dirty="0" err="1">
                <a:solidFill>
                  <a:srgbClr val="0000FF"/>
                </a:solidFill>
              </a:rPr>
              <a:t>rwx</a:t>
            </a:r>
            <a:endParaRPr lang="en-US" sz="2000" b="1" dirty="0">
              <a:solidFill>
                <a:srgbClr val="0000FF"/>
              </a:solidFill>
            </a:endParaRPr>
          </a:p>
          <a:p>
            <a:r>
              <a:rPr lang="en-US" sz="2000" b="1" dirty="0">
                <a:solidFill>
                  <a:srgbClr val="0000FF"/>
                </a:solidFill>
              </a:rPr>
              <a:t>User</a:t>
            </a:r>
            <a:r>
              <a:rPr lang="en-US" sz="2000" b="1" dirty="0"/>
              <a:t> (</a:t>
            </a:r>
            <a:r>
              <a:rPr lang="en-US" sz="2000" b="1" dirty="0">
                <a:solidFill>
                  <a:srgbClr val="0000FF"/>
                </a:solidFill>
              </a:rPr>
              <a:t>owner</a:t>
            </a:r>
            <a:r>
              <a:rPr lang="en-US" sz="2000" b="1" dirty="0"/>
              <a:t>), </a:t>
            </a:r>
            <a:r>
              <a:rPr lang="en-US" sz="2000" b="1" dirty="0">
                <a:solidFill>
                  <a:srgbClr val="00B050"/>
                </a:solidFill>
              </a:rPr>
              <a:t>group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other</a:t>
            </a:r>
            <a:r>
              <a:rPr lang="en-US" sz="2000" b="1" dirty="0"/>
              <a:t> (</a:t>
            </a:r>
            <a:r>
              <a:rPr lang="en-US" sz="2000" b="1" dirty="0">
                <a:solidFill>
                  <a:srgbClr val="FF0000"/>
                </a:solidFill>
              </a:rPr>
              <a:t>world</a:t>
            </a:r>
            <a:r>
              <a:rPr lang="en-US" sz="2000" b="1" dirty="0"/>
              <a:t>)</a:t>
            </a:r>
          </a:p>
          <a:p>
            <a:pPr lvl="1"/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sz="1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endParaRPr 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Permissions can be </a:t>
            </a:r>
            <a:r>
              <a:rPr lang="en-US" sz="2000" b="1" dirty="0">
                <a:solidFill>
                  <a:srgbClr val="0000FF"/>
                </a:solidFill>
              </a:rPr>
              <a:t>denied</a:t>
            </a:r>
            <a:r>
              <a:rPr lang="en-US" sz="2000" dirty="0"/>
              <a:t> by setting the corresponding bits </a:t>
            </a:r>
          </a:p>
          <a:p>
            <a:r>
              <a:rPr lang="en-US" sz="2000" dirty="0"/>
              <a:t>002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</a:t>
            </a:r>
            <a:r>
              <a:rPr 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010</a:t>
            </a:r>
            <a:r>
              <a:rPr lang="en-US" sz="2000" dirty="0"/>
              <a:t>): prevent </a:t>
            </a:r>
            <a:r>
              <a:rPr lang="en-US" sz="2000" b="1" dirty="0"/>
              <a:t>others</a:t>
            </a:r>
            <a:r>
              <a:rPr lang="en-US" sz="2000" dirty="0"/>
              <a:t> from writing your files</a:t>
            </a:r>
          </a:p>
          <a:p>
            <a:r>
              <a:rPr lang="en-US" sz="2000" dirty="0"/>
              <a:t>022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010010</a:t>
            </a:r>
            <a:r>
              <a:rPr lang="en-US" sz="2000" dirty="0">
                <a:latin typeface="Comic Sans MS" panose="030F0902030302020204" pitchFamily="66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: prevent group members and others from writing your files</a:t>
            </a:r>
          </a:p>
          <a:p>
            <a:r>
              <a:rPr lang="en-US" sz="2000" dirty="0"/>
              <a:t>027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010111</a:t>
            </a:r>
            <a:r>
              <a:rPr lang="en-US" sz="2000" dirty="0">
                <a:latin typeface="Comic Sans MS" panose="030F0902030302020204" pitchFamily="66" charset="0"/>
                <a:cs typeface="Courier New" panose="02070309020205020404" pitchFamily="49" charset="0"/>
              </a:rPr>
              <a:t>)</a:t>
            </a:r>
            <a:r>
              <a:rPr lang="en-US" sz="2000" dirty="0"/>
              <a:t>: prevent group members from writing your files and others from reading, writing, or executing your files </a:t>
            </a:r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38AC-FEDC-BD48-BAB4-AE4BEAF28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018438"/>
            <a:ext cx="3744642" cy="39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441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20367</TotalTime>
  <Words>498</Words>
  <Application>Microsoft Macintosh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Comic Sans MS</vt:lpstr>
      <vt:lpstr>Courier New</vt:lpstr>
      <vt:lpstr>Default Design</vt:lpstr>
      <vt:lpstr>File Permissions</vt:lpstr>
      <vt:lpstr>File Access Permissions</vt:lpstr>
      <vt:lpstr>File Access Permissions</vt:lpstr>
      <vt:lpstr>Create New Files</vt:lpstr>
      <vt:lpstr>Experiments</vt:lpstr>
      <vt:lpstr>File Mode Creation Mask</vt:lpstr>
      <vt:lpstr>umask Permission Bits </vt:lpstr>
    </vt:vector>
  </TitlesOfParts>
  <Company>UD CIS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System Overview</dc:title>
  <dc:creator>CHien-Chung Shen</dc:creator>
  <cp:lastModifiedBy>Microsoft Office User</cp:lastModifiedBy>
  <cp:revision>206</cp:revision>
  <cp:lastPrinted>2014-05-15T04:56:16Z</cp:lastPrinted>
  <dcterms:created xsi:type="dcterms:W3CDTF">2012-06-22T13:42:06Z</dcterms:created>
  <dcterms:modified xsi:type="dcterms:W3CDTF">2019-03-06T16:08:37Z</dcterms:modified>
</cp:coreProperties>
</file>