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3" r:id="rId5"/>
    <p:sldId id="264" r:id="rId6"/>
    <p:sldId id="261" r:id="rId7"/>
    <p:sldId id="260" r:id="rId8"/>
    <p:sldId id="265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3"/>
    <p:restoredTop sz="50000" autoAdjust="0"/>
  </p:normalViewPr>
  <p:slideViewPr>
    <p:cSldViewPr>
      <p:cViewPr>
        <p:scale>
          <a:sx n="126" d="100"/>
          <a:sy n="126" d="100"/>
        </p:scale>
        <p:origin x="75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Comic Sans MS" charset="0"/>
                <a:cs typeface="+mj-cs"/>
              </a:rPr>
              <a:t>Chapter 13</a:t>
            </a:r>
            <a:br>
              <a:rPr lang="en-US" sz="4800" dirty="0">
                <a:latin typeface="Comic Sans MS" charset="0"/>
                <a:cs typeface="+mj-cs"/>
              </a:rPr>
            </a:br>
            <a:r>
              <a:rPr lang="en-US" sz="4800" b="1" dirty="0">
                <a:latin typeface="Comic Sans MS" charset="0"/>
                <a:cs typeface="+mj-cs"/>
              </a:rPr>
              <a:t>Address Space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CIS/UD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charset="0"/>
                <a:cs typeface="+mn-cs"/>
              </a:rPr>
              <a:t>cshen@udel.edu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Any address you can see as a programmer of a user-level program is a </a:t>
            </a:r>
            <a:r>
              <a:rPr lang="en-US" sz="1900" b="1" dirty="0">
                <a:solidFill>
                  <a:srgbClr val="0000FF"/>
                </a:solidFill>
              </a:rPr>
              <a:t>virtual</a:t>
            </a:r>
            <a:r>
              <a:rPr lang="en-US" sz="1900" dirty="0"/>
              <a:t> address </a:t>
            </a:r>
          </a:p>
          <a:p>
            <a:r>
              <a:rPr lang="en-US" sz="1900" dirty="0"/>
              <a:t>Only the OS, through its tricky techniques of virtualizing memory, that knows where in the physical memory of the machine these instructions and data values lie </a:t>
            </a:r>
          </a:p>
          <a:p>
            <a:r>
              <a:rPr lang="en-US" sz="1900" dirty="0"/>
              <a:t>If you print out an address in a program, it’s a virtual one, an illusion of how things are laid out in memory; only the OS (and the hardware) knows the real truth </a:t>
            </a:r>
          </a:p>
          <a:p>
            <a:r>
              <a:rPr lang="en-US" sz="1900" dirty="0"/>
              <a:t>Virtualized memory is responsible for providing the illusion of a large, sparse, private address space to programs, which hold all of their instructions and data therein </a:t>
            </a:r>
          </a:p>
          <a:p>
            <a:r>
              <a:rPr lang="en-US" sz="1900" dirty="0">
                <a:solidFill>
                  <a:srgbClr val="0000FF"/>
                </a:solidFill>
              </a:rPr>
              <a:t>OS, with hardware help, will take each of these virtual memory references, and turn them into physical addresses which can be presented to the physical memory to fetch the desired information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OS will do this for many processes at once, making sure to protect programs from one another, as well as protect the OS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631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>
                <a:latin typeface="Comic Sans MS" charset="0"/>
                <a:cs typeface="+mj-cs"/>
              </a:rPr>
              <a:t>Lack of Memory Abstraction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752600"/>
            <a:ext cx="6172200" cy="4525963"/>
          </a:xfrm>
        </p:spPr>
        <p:txBody>
          <a:bodyPr/>
          <a:lstStyle/>
          <a:p>
            <a:r>
              <a:rPr lang="en-US" sz="2800" dirty="0"/>
              <a:t>Earlier systems are simple</a:t>
            </a:r>
          </a:p>
          <a:p>
            <a:r>
              <a:rPr lang="en-US" sz="2800" dirty="0"/>
              <a:t>Hence they did not provide much of an </a:t>
            </a:r>
            <a:r>
              <a:rPr lang="en-US" sz="2800" b="1" dirty="0"/>
              <a:t>abstraction</a:t>
            </a:r>
            <a:r>
              <a:rPr lang="en-US" sz="2800" dirty="0"/>
              <a:t> of (physical) memory</a:t>
            </a:r>
          </a:p>
          <a:p>
            <a:pPr lvl="1"/>
            <a:r>
              <a:rPr lang="en-US" sz="2400" dirty="0"/>
              <a:t>OS == </a:t>
            </a:r>
            <a:r>
              <a:rPr lang="en-US" sz="2400" b="1" dirty="0"/>
              <a:t>library</a:t>
            </a:r>
            <a:r>
              <a:rPr lang="en-US" sz="2400" dirty="0"/>
              <a:t> that sat in memory starting from physical address 0</a:t>
            </a:r>
          </a:p>
          <a:p>
            <a:pPr lvl="1"/>
            <a:r>
              <a:rPr lang="en-US" sz="2400" dirty="0"/>
              <a:t>One running program (process) that sat in memory starting from physical address 64K</a:t>
            </a:r>
          </a:p>
        </p:txBody>
      </p:sp>
      <p:pic>
        <p:nvPicPr>
          <p:cNvPr id="5" name="Picture 4" descr="vm-intro-p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57400"/>
            <a:ext cx="2768600" cy="403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</a:t>
            </a:r>
            <a:br>
              <a:rPr lang="en-US" dirty="0"/>
            </a:br>
            <a:r>
              <a:rPr lang="en-US" dirty="0"/>
              <a:t>&amp; Time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94" y="1905000"/>
            <a:ext cx="6096000" cy="4525963"/>
          </a:xfrm>
        </p:spPr>
        <p:txBody>
          <a:bodyPr/>
          <a:lstStyle/>
          <a:p>
            <a:r>
              <a:rPr lang="en-US" sz="2400" dirty="0"/>
              <a:t>Multiple concurrent processes</a:t>
            </a:r>
          </a:p>
          <a:p>
            <a:pPr lvl="1"/>
            <a:r>
              <a:rPr lang="en-US" sz="2400" b="1" dirty="0"/>
              <a:t>multiprogramming (MP)</a:t>
            </a:r>
            <a:r>
              <a:rPr lang="en-US" sz="2400" dirty="0"/>
              <a:t>: i</a:t>
            </a:r>
            <a:r>
              <a:rPr lang="en-US" sz="2200" dirty="0"/>
              <a:t>ncrease </a:t>
            </a:r>
            <a:r>
              <a:rPr lang="en-US" sz="2200" b="1" dirty="0">
                <a:solidFill>
                  <a:srgbClr val="0000FF"/>
                </a:solidFill>
              </a:rPr>
              <a:t>utilization</a:t>
            </a:r>
            <a:r>
              <a:rPr lang="en-US" sz="2200" dirty="0"/>
              <a:t> of CPU when processes are doing I/O</a:t>
            </a:r>
          </a:p>
          <a:p>
            <a:pPr lvl="1"/>
            <a:r>
              <a:rPr lang="en-US" sz="2200" b="1" dirty="0"/>
              <a:t>time sharing (TS)</a:t>
            </a:r>
            <a:r>
              <a:rPr lang="en-US" sz="2200" dirty="0"/>
              <a:t>: timely response and </a:t>
            </a:r>
            <a:r>
              <a:rPr lang="en-US" sz="2200" b="1" dirty="0">
                <a:solidFill>
                  <a:srgbClr val="0000FF"/>
                </a:solidFill>
              </a:rPr>
              <a:t>interactivity</a:t>
            </a:r>
          </a:p>
          <a:p>
            <a:r>
              <a:rPr lang="en-US" sz="2400" dirty="0"/>
              <a:t>Expensive to save/restore memory contents when context switching so </a:t>
            </a:r>
            <a:r>
              <a:rPr lang="en-US" sz="2400" b="1" dirty="0"/>
              <a:t>leave processes in memory</a:t>
            </a:r>
            <a:r>
              <a:rPr lang="en-US" sz="2400" dirty="0"/>
              <a:t> and switch between them</a:t>
            </a:r>
          </a:p>
          <a:p>
            <a:r>
              <a:rPr lang="en-US" sz="2400" dirty="0"/>
              <a:t>One critical issue </a:t>
            </a:r>
          </a:p>
          <a:p>
            <a:pPr lvl="1"/>
            <a:r>
              <a:rPr lang="en-US" sz="2200" b="1" dirty="0">
                <a:solidFill>
                  <a:srgbClr val="0000FF"/>
                </a:solidFill>
              </a:rPr>
              <a:t>protection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0000FF"/>
                </a:solidFill>
              </a:rPr>
              <a:t>isolation</a:t>
            </a:r>
            <a:r>
              <a:rPr lang="en-US" sz="2200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3" descr="vm-intro-p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67" y="1939491"/>
            <a:ext cx="2729433" cy="44914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1ECBDC2-4736-4A49-B574-9A1EC26369BA}"/>
              </a:ext>
            </a:extLst>
          </p:cNvPr>
          <p:cNvGrpSpPr/>
          <p:nvPr/>
        </p:nvGrpSpPr>
        <p:grpSpPr>
          <a:xfrm>
            <a:off x="4267200" y="5486400"/>
            <a:ext cx="2020367" cy="1219200"/>
            <a:chOff x="4267200" y="5486400"/>
            <a:chExt cx="2020367" cy="1219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3A794C-4D81-0B4E-8E1C-AD6DF3C859F6}"/>
                </a:ext>
              </a:extLst>
            </p:cNvPr>
            <p:cNvSpPr/>
            <p:nvPr/>
          </p:nvSpPr>
          <p:spPr>
            <a:xfrm>
              <a:off x="4267200" y="5486400"/>
              <a:ext cx="2020367" cy="12192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4C2F8A-7A8B-DD42-99BF-282F9049DA68}"/>
                </a:ext>
              </a:extLst>
            </p:cNvPr>
            <p:cNvSpPr/>
            <p:nvPr/>
          </p:nvSpPr>
          <p:spPr>
            <a:xfrm>
              <a:off x="5055633" y="5676900"/>
              <a:ext cx="990600" cy="8382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902030302020204" pitchFamily="66" charset="0"/>
                </a:rPr>
                <a:t>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32525-AEA3-D54E-A1D4-5251EC308E63}"/>
                </a:ext>
              </a:extLst>
            </p:cNvPr>
            <p:cNvSpPr txBox="1"/>
            <p:nvPr/>
          </p:nvSpPr>
          <p:spPr>
            <a:xfrm>
              <a:off x="4325150" y="5791200"/>
              <a:ext cx="617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9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38" y="1549442"/>
            <a:ext cx="4724400" cy="4525963"/>
          </a:xfrm>
        </p:spPr>
        <p:txBody>
          <a:bodyPr/>
          <a:lstStyle/>
          <a:p>
            <a:r>
              <a:rPr lang="en-US" sz="2400" b="1" dirty="0"/>
              <a:t>Need an abstraction for concurrency and protection (of processes)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Address space: </a:t>
            </a:r>
            <a:r>
              <a:rPr lang="en-US" sz="2400" b="1" dirty="0"/>
              <a:t>abstraction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of physical memory</a:t>
            </a:r>
          </a:p>
          <a:p>
            <a:pPr lvl="1"/>
            <a:r>
              <a:rPr lang="en-US" sz="2200" dirty="0"/>
              <a:t>running program’s view of physical memory: contain all the </a:t>
            </a:r>
            <a:r>
              <a:rPr lang="en-US" sz="2200" b="1" dirty="0"/>
              <a:t>memory state</a:t>
            </a:r>
            <a:r>
              <a:rPr lang="en-US" sz="2200" dirty="0"/>
              <a:t> of the running program</a:t>
            </a:r>
          </a:p>
          <a:p>
            <a:pPr lvl="1"/>
            <a:r>
              <a:rPr lang="en-US" sz="2200" dirty="0"/>
              <a:t>code, data, stack, heap</a:t>
            </a:r>
          </a:p>
          <a:p>
            <a:r>
              <a:rPr lang="en-US" sz="2400" dirty="0"/>
              <a:t>Address space is fundamental to </a:t>
            </a:r>
            <a:r>
              <a:rPr lang="en-US" sz="2400" b="1" dirty="0"/>
              <a:t>memory virtualization </a:t>
            </a:r>
            <a:r>
              <a:rPr lang="en-US" sz="1800" dirty="0">
                <a:solidFill>
                  <a:srgbClr val="0000FF"/>
                </a:solidFill>
              </a:rPr>
              <a:t>(understand how memory is virtualized)</a:t>
            </a:r>
          </a:p>
          <a:p>
            <a:pPr lvl="1"/>
            <a:endParaRPr lang="en-US" sz="1600" dirty="0"/>
          </a:p>
        </p:txBody>
      </p:sp>
      <p:pic>
        <p:nvPicPr>
          <p:cNvPr id="4" name="Picture 3" descr="vm-intro-p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35" y="1981200"/>
            <a:ext cx="38774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0EB1-A587-1544-8E17-2A00E860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4923-6A63-4447-AFCD-F9B3AB5D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35269"/>
            <a:ext cx="4267200" cy="22509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How can OS build the abstraction of a private, potentially large address space for </a:t>
            </a:r>
            <a:r>
              <a:rPr lang="en-US" sz="2000" b="1" dirty="0"/>
              <a:t>multiple running processes </a:t>
            </a:r>
            <a:r>
              <a:rPr lang="en-US" sz="2000" dirty="0"/>
              <a:t>(all sharing memory) </a:t>
            </a:r>
            <a:r>
              <a:rPr lang="en-US" sz="2000" b="1" dirty="0"/>
              <a:t>on top of a single, physical memory</a:t>
            </a:r>
            <a:r>
              <a:rPr lang="en-US" sz="2000" dirty="0"/>
              <a:t>?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Virtualizing memory</a:t>
            </a:r>
            <a:r>
              <a:rPr lang="en-US" sz="2000" dirty="0"/>
              <a:t>: process thinks its address space is loaded into memory at address 0, and has a potentially very large address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virtual address </a:t>
            </a:r>
            <a:r>
              <a:rPr lang="en-US" sz="1800" dirty="0"/>
              <a:t>0 is </a:t>
            </a:r>
            <a:r>
              <a:rPr lang="en-US" sz="1800" b="1" dirty="0"/>
              <a:t>translated</a:t>
            </a:r>
            <a:r>
              <a:rPr lang="en-US" sz="1800" dirty="0"/>
              <a:t> (via </a:t>
            </a:r>
            <a:r>
              <a:rPr lang="en-US" sz="1800" b="1" dirty="0">
                <a:solidFill>
                  <a:srgbClr val="0000FF"/>
                </a:solidFill>
              </a:rPr>
              <a:t>hardware</a:t>
            </a:r>
            <a:r>
              <a:rPr lang="en-US" sz="1800" dirty="0"/>
              <a:t>) to </a:t>
            </a:r>
            <a:r>
              <a:rPr lang="en-US" sz="1800" b="1" dirty="0"/>
              <a:t>physical address</a:t>
            </a:r>
            <a:r>
              <a:rPr lang="en-US" sz="1800" dirty="0"/>
              <a:t> 32K</a:t>
            </a:r>
          </a:p>
          <a:p>
            <a:endParaRPr lang="en-US" sz="1800" dirty="0"/>
          </a:p>
        </p:txBody>
      </p:sp>
      <p:pic>
        <p:nvPicPr>
          <p:cNvPr id="4" name="Picture 3" descr="vm-intro-p2.eps">
            <a:extLst>
              <a:ext uri="{FF2B5EF4-FFF2-40B4-BE49-F238E27FC236}">
                <a16:creationId xmlns:a16="http://schemas.microsoft.com/office/drawing/2014/main" id="{EEF99B63-87BA-AE4D-A3CF-F5BD5279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25768"/>
            <a:ext cx="2729433" cy="4491472"/>
          </a:xfrm>
          <a:prstGeom prst="rect">
            <a:avLst/>
          </a:prstGeom>
        </p:spPr>
      </p:pic>
      <p:pic>
        <p:nvPicPr>
          <p:cNvPr id="5" name="Picture 4" descr="vm-intro-p3.eps">
            <a:extLst>
              <a:ext uri="{FF2B5EF4-FFF2-40B4-BE49-F238E27FC236}">
                <a16:creationId xmlns:a16="http://schemas.microsoft.com/office/drawing/2014/main" id="{E0F7A255-521B-4546-9AA6-92AEBC25B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80" y="2925645"/>
            <a:ext cx="1971040" cy="20917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CE08BB-C9CA-2C4A-B583-A3E3F572EC09}"/>
              </a:ext>
            </a:extLst>
          </p:cNvPr>
          <p:cNvCxnSpPr>
            <a:cxnSpLocks/>
          </p:cNvCxnSpPr>
          <p:nvPr/>
        </p:nvCxnSpPr>
        <p:spPr>
          <a:xfrm>
            <a:off x="5638800" y="2971800"/>
            <a:ext cx="152400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E48F73-4D34-F84B-873D-1AC2DCA771AD}"/>
              </a:ext>
            </a:extLst>
          </p:cNvPr>
          <p:cNvCxnSpPr>
            <a:cxnSpLocks/>
          </p:cNvCxnSpPr>
          <p:nvPr/>
        </p:nvCxnSpPr>
        <p:spPr>
          <a:xfrm>
            <a:off x="5638800" y="4953000"/>
            <a:ext cx="1524000" cy="643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0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 dirty="0"/>
              <a:t>Isolation is a key in building </a:t>
            </a:r>
            <a:r>
              <a:rPr lang="en-US" sz="2400" b="1" dirty="0"/>
              <a:t>reliable</a:t>
            </a:r>
            <a:r>
              <a:rPr lang="en-US" sz="2400" dirty="0"/>
              <a:t> systems</a:t>
            </a:r>
          </a:p>
          <a:p>
            <a:pPr lvl="1"/>
            <a:r>
              <a:rPr lang="en-US" sz="2200" dirty="0"/>
              <a:t>if two entities are properly isolated from each other, one can fail without affecting the other</a:t>
            </a:r>
          </a:p>
          <a:p>
            <a:r>
              <a:rPr lang="en-US" sz="2400" dirty="0"/>
              <a:t>OS strives to isolate processes from each other and in this way prevent one from harming the other</a:t>
            </a:r>
          </a:p>
          <a:p>
            <a:r>
              <a:rPr lang="en-US" sz="2400" dirty="0"/>
              <a:t>By using memory isolation, OS further ensures that running programs cannot affect the operation of the underlying OS </a:t>
            </a:r>
          </a:p>
          <a:p>
            <a:r>
              <a:rPr lang="en-US" sz="2400" dirty="0"/>
              <a:t>By walling off pieces of the OS from other pieces of the OS, </a:t>
            </a:r>
            <a:r>
              <a:rPr lang="en-US" sz="2400" b="1" dirty="0"/>
              <a:t>microkernel </a:t>
            </a:r>
            <a:r>
              <a:rPr lang="en-US" sz="2400" dirty="0"/>
              <a:t>may provide greater reliability than </a:t>
            </a:r>
            <a:r>
              <a:rPr lang="en-US" sz="2400" b="1" dirty="0"/>
              <a:t>monolithic</a:t>
            </a:r>
            <a:r>
              <a:rPr lang="en-US" sz="2400" dirty="0"/>
              <a:t> kernel design</a:t>
            </a:r>
          </a:p>
        </p:txBody>
      </p:sp>
    </p:spTree>
    <p:extLst>
      <p:ext uri="{BB962C8B-B14F-4D97-AF65-F5344CB8AC3E}">
        <p14:creationId xmlns:p14="http://schemas.microsoft.com/office/powerpoint/2010/main" val="344510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Virtualized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2400" b="1" dirty="0"/>
              <a:t>Transparency </a:t>
            </a:r>
          </a:p>
          <a:p>
            <a:pPr lvl="1"/>
            <a:r>
              <a:rPr lang="en-US" sz="2000" dirty="0"/>
              <a:t>virtualized memory is implemented in a way that is </a:t>
            </a:r>
            <a:r>
              <a:rPr lang="en-US" sz="2000" b="1" dirty="0"/>
              <a:t>invisible</a:t>
            </a:r>
            <a:r>
              <a:rPr lang="en-US" sz="2000" dirty="0"/>
              <a:t> to (hard to be noticed by) the running program</a:t>
            </a:r>
          </a:p>
          <a:p>
            <a:pPr lvl="1"/>
            <a:r>
              <a:rPr lang="en-US" sz="2000" dirty="0"/>
              <a:t>program behaves as if it has its own private physical memory</a:t>
            </a:r>
          </a:p>
          <a:p>
            <a:pPr lvl="1"/>
            <a:r>
              <a:rPr lang="en-US" sz="2000" b="1" dirty="0"/>
              <a:t>OS</a:t>
            </a:r>
            <a:r>
              <a:rPr lang="en-US" sz="2000" dirty="0"/>
              <a:t> and </a:t>
            </a:r>
            <a:r>
              <a:rPr lang="en-US" sz="2000" b="1" dirty="0"/>
              <a:t>hardware</a:t>
            </a:r>
            <a:r>
              <a:rPr lang="en-US" sz="2000" dirty="0"/>
              <a:t> do all the work to </a:t>
            </a:r>
            <a:r>
              <a:rPr lang="en-US" sz="2000" b="1" dirty="0"/>
              <a:t>multiplex</a:t>
            </a:r>
            <a:r>
              <a:rPr lang="en-US" sz="2000" dirty="0"/>
              <a:t> memory among many different processes, and hence implement the </a:t>
            </a:r>
            <a:r>
              <a:rPr lang="en-US" sz="2000" b="1" dirty="0"/>
              <a:t>illusion</a:t>
            </a:r>
          </a:p>
          <a:p>
            <a:r>
              <a:rPr lang="en-US" sz="2400" b="1" dirty="0"/>
              <a:t>Efficiency </a:t>
            </a:r>
            <a:endParaRPr lang="en-US" sz="2400" dirty="0"/>
          </a:p>
          <a:p>
            <a:pPr lvl="1"/>
            <a:r>
              <a:rPr lang="en-US" sz="2000" b="1" dirty="0"/>
              <a:t>time</a:t>
            </a:r>
            <a:r>
              <a:rPr lang="en-US" sz="2000" dirty="0"/>
              <a:t> (not making programs run much more slowly) and </a:t>
            </a:r>
            <a:r>
              <a:rPr lang="en-US" sz="2000" b="1" dirty="0"/>
              <a:t>space</a:t>
            </a:r>
            <a:r>
              <a:rPr lang="en-US" sz="2000" dirty="0"/>
              <a:t> (not using too much memory for structures needed to support virtualization)</a:t>
            </a:r>
          </a:p>
          <a:p>
            <a:pPr lvl="1"/>
            <a:r>
              <a:rPr lang="en-US" sz="2000" dirty="0"/>
              <a:t>need hardware support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6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Virtualized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2400" b="1" dirty="0"/>
              <a:t>Protection</a:t>
            </a:r>
          </a:p>
          <a:p>
            <a:pPr lvl="1"/>
            <a:r>
              <a:rPr lang="en-US" sz="2000" dirty="0"/>
              <a:t>protect process from one another and the OS itself from processes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enables</a:t>
            </a:r>
            <a:r>
              <a:rPr lang="en-US" sz="2000" b="1" dirty="0">
                <a:solidFill>
                  <a:srgbClr val="0000FF"/>
                </a:solidFill>
              </a:rPr>
              <a:t> isolation</a:t>
            </a:r>
            <a:r>
              <a:rPr lang="en-US" sz="2000" dirty="0"/>
              <a:t> among processes; each process should be running in its own isolated cocoon, safe from the ravages of other faulty or event malicious processes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F668-30F5-934E-A725-8C2246F5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[]) 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("location of code  : %p\n",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("location of heap  : %p\n",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malloc(1)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("location of stack : %p\n",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of code  : 0x4005d6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of heap  : 0x602420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of stack : 0x7fffffffe984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1601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658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Comic Sans MS</vt:lpstr>
      <vt:lpstr>Courier New</vt:lpstr>
      <vt:lpstr>Default Design</vt:lpstr>
      <vt:lpstr>Chapter 13 Address Space</vt:lpstr>
      <vt:lpstr>Lack of Memory Abstraction</vt:lpstr>
      <vt:lpstr>Multiprogramming  &amp; Time Sharing</vt:lpstr>
      <vt:lpstr>Address Space</vt:lpstr>
      <vt:lpstr>Virtualizing Memory</vt:lpstr>
      <vt:lpstr>Principle of Isolation</vt:lpstr>
      <vt:lpstr>Goals of Virtualized Memory</vt:lpstr>
      <vt:lpstr>Goals of Virtualized Memory</vt:lpstr>
      <vt:lpstr>PowerPoint Presentation</vt:lpstr>
      <vt:lpstr>Virtualized Memory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171</cp:revision>
  <cp:lastPrinted>2012-08-31T14:00:57Z</cp:lastPrinted>
  <dcterms:created xsi:type="dcterms:W3CDTF">2012-06-22T13:42:06Z</dcterms:created>
  <dcterms:modified xsi:type="dcterms:W3CDTF">2018-09-23T02:08:28Z</dcterms:modified>
</cp:coreProperties>
</file>