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63" r:id="rId5"/>
    <p:sldId id="261" r:id="rId6"/>
    <p:sldId id="262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50000" autoAdjust="0"/>
  </p:normalViewPr>
  <p:slideViewPr>
    <p:cSldViewPr>
      <p:cViewPr varScale="1">
        <p:scale>
          <a:sx n="114" d="100"/>
          <a:sy n="114" d="100"/>
        </p:scale>
        <p:origin x="25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 charset="0"/>
                <a:cs typeface="+mj-cs"/>
              </a:rPr>
              <a:t>Chapter 14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Memory API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E8F4-D201-524C-BB72-5042CB99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Crux: How to Allocate and Manage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7948-3170-FE4F-8F18-E1B666D3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Unix/C programs, understanding how to allocate and manage memory is critical in building </a:t>
            </a:r>
            <a:r>
              <a:rPr lang="en-US" sz="2800" b="1" dirty="0"/>
              <a:t>robust</a:t>
            </a:r>
            <a:r>
              <a:rPr lang="en-US" sz="2800" dirty="0"/>
              <a:t> and </a:t>
            </a:r>
            <a:r>
              <a:rPr lang="en-US" sz="2800" b="1" dirty="0"/>
              <a:t>reliable</a:t>
            </a:r>
            <a:r>
              <a:rPr lang="en-US" sz="2800" dirty="0"/>
              <a:t> software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Types of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running a C program, two types of memory are allocated 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Stack</a:t>
            </a:r>
            <a:r>
              <a:rPr lang="en-US" sz="2400" dirty="0"/>
              <a:t> (or automatic) memory – managed </a:t>
            </a:r>
            <a:r>
              <a:rPr lang="en-US" sz="2400" b="1" dirty="0">
                <a:solidFill>
                  <a:srgbClr val="0000FF"/>
                </a:solidFill>
              </a:rPr>
              <a:t>implicitly</a:t>
            </a:r>
            <a:r>
              <a:rPr lang="en-US" sz="2400" dirty="0"/>
              <a:t> by compiler for programmer (allocation/deallocation)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func</a:t>
            </a:r>
            <a:r>
              <a:rPr lang="en-US" sz="1800" b="1" dirty="0">
                <a:latin typeface="Courier New"/>
                <a:cs typeface="Courier New"/>
              </a:rPr>
              <a:t>() 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x; // declares an integer on the stack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...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Heap</a:t>
            </a:r>
            <a:r>
              <a:rPr lang="en-US" sz="2400" dirty="0"/>
              <a:t> memory – </a:t>
            </a:r>
            <a:r>
              <a:rPr lang="en-US" sz="2400" b="1" dirty="0">
                <a:solidFill>
                  <a:srgbClr val="0000FF"/>
                </a:solidFill>
              </a:rPr>
              <a:t>explicitly</a:t>
            </a:r>
            <a:r>
              <a:rPr lang="en-US" sz="2400" dirty="0"/>
              <a:t> managed by programmer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void </a:t>
            </a:r>
            <a:r>
              <a:rPr lang="en-US" sz="1800" b="1" dirty="0" err="1">
                <a:latin typeface="Courier New"/>
                <a:cs typeface="Courier New"/>
              </a:rPr>
              <a:t>func</a:t>
            </a:r>
            <a:r>
              <a:rPr lang="en-US" sz="1800" b="1" dirty="0">
                <a:latin typeface="Courier New"/>
                <a:cs typeface="Courier New"/>
              </a:rPr>
              <a:t>() {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*p = 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 *) malloc(</a:t>
            </a:r>
            <a:r>
              <a:rPr lang="en-US" sz="1800" b="1" dirty="0" err="1">
                <a:latin typeface="Courier New"/>
                <a:cs typeface="Courier New"/>
              </a:rPr>
              <a:t>sizeof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latin typeface="Courier New"/>
                <a:cs typeface="Courier New"/>
              </a:rPr>
              <a:t>int</a:t>
            </a:r>
            <a:r>
              <a:rPr lang="en-US" sz="1800" b="1" dirty="0">
                <a:latin typeface="Courier New"/>
                <a:cs typeface="Courier New"/>
              </a:rPr>
              <a:t>));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...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  free(p);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29B60-05DA-FA40-B9EC-1039CFF974E0}"/>
              </a:ext>
            </a:extLst>
          </p:cNvPr>
          <p:cNvSpPr txBox="1"/>
          <p:nvPr/>
        </p:nvSpPr>
        <p:spPr>
          <a:xfrm>
            <a:off x="2819400" y="5900755"/>
            <a:ext cx="6210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may cause of many bugs (segmentation faults)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*x = </a:t>
            </a:r>
            <a:r>
              <a:rPr lang="en-US" sz="2400" b="1" dirty="0" err="1">
                <a:latin typeface="Courier New"/>
                <a:cs typeface="Courier New"/>
              </a:rPr>
              <a:t>malloc</a:t>
            </a:r>
            <a:r>
              <a:rPr lang="en-US" sz="2400" b="1" dirty="0">
                <a:latin typeface="Courier New"/>
                <a:cs typeface="Courier New"/>
              </a:rPr>
              <a:t>(10 * </a:t>
            </a:r>
            <a:r>
              <a:rPr lang="en-US" sz="2400" b="1" dirty="0" err="1">
                <a:latin typeface="Courier New"/>
                <a:cs typeface="Courier New"/>
              </a:rPr>
              <a:t>sizeof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printf</a:t>
            </a:r>
            <a:r>
              <a:rPr lang="en-US" sz="2400" b="1" dirty="0">
                <a:latin typeface="Courier New"/>
                <a:cs typeface="Courier New"/>
              </a:rPr>
              <a:t>("%d\n", </a:t>
            </a:r>
            <a:r>
              <a:rPr lang="en-US" sz="2400" b="1" dirty="0" err="1">
                <a:latin typeface="Courier New"/>
                <a:cs typeface="Courier New"/>
              </a:rPr>
              <a:t>sizeof</a:t>
            </a:r>
            <a:r>
              <a:rPr lang="en-US" sz="2400" b="1" dirty="0">
                <a:latin typeface="Courier New"/>
                <a:cs typeface="Courier New"/>
              </a:rPr>
              <a:t>(x));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y[10];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/>
                <a:cs typeface="Courier New"/>
              </a:rPr>
              <a:t>printf</a:t>
            </a:r>
            <a:r>
              <a:rPr lang="en-US" sz="2400" b="1" dirty="0">
                <a:latin typeface="Courier New"/>
                <a:cs typeface="Courier New"/>
              </a:rPr>
              <a:t>("%d\n", </a:t>
            </a:r>
            <a:r>
              <a:rPr lang="en-US" sz="2400" b="1" dirty="0" err="1">
                <a:latin typeface="Courier New"/>
                <a:cs typeface="Courier New"/>
              </a:rPr>
              <a:t>sizeof</a:t>
            </a:r>
            <a:r>
              <a:rPr lang="en-US" sz="2400" b="1" dirty="0">
                <a:latin typeface="Courier New"/>
                <a:cs typeface="Courier New"/>
              </a:rPr>
              <a:t>(y));</a:t>
            </a: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mic Sans MS" panose="030F0902030302020204" pitchFamily="66" charset="0"/>
              </a:rPr>
              <a:t>is a </a:t>
            </a:r>
            <a:r>
              <a:rPr lang="en-US" sz="2400" b="1" dirty="0">
                <a:latin typeface="Comic Sans MS" panose="030F0902030302020204" pitchFamily="66" charset="0"/>
              </a:rPr>
              <a:t>compile-time</a:t>
            </a:r>
            <a:r>
              <a:rPr lang="en-US" sz="2400" dirty="0">
                <a:latin typeface="Comic Sans MS" panose="030F0902030302020204" pitchFamily="66" charset="0"/>
              </a:rPr>
              <a:t> operator (i.e., the actual size is known at compile time) [so that it is </a:t>
            </a:r>
            <a:r>
              <a:rPr lang="en-US" sz="2400" b="1" dirty="0">
                <a:latin typeface="Comic Sans MS" panose="030F0902030302020204" pitchFamily="66" charset="0"/>
              </a:rPr>
              <a:t>not</a:t>
            </a:r>
            <a:r>
              <a:rPr lang="en-US" sz="2400" dirty="0">
                <a:latin typeface="Comic Sans MS" panose="030F0902030302020204" pitchFamily="66" charset="0"/>
              </a:rPr>
              <a:t> a function call, as a function call would take place at run-time]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2952E-2BB7-0D43-AE04-D6A54577C691}"/>
              </a:ext>
            </a:extLst>
          </p:cNvPr>
          <p:cNvSpPr txBox="1"/>
          <p:nvPr/>
        </p:nvSpPr>
        <p:spPr>
          <a:xfrm>
            <a:off x="2819400" y="2364738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big a pointer to an integer is (4 or 8); not how much memory was dynamically allocated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0CA4A-37F6-224A-9E2B-51E79FED7AB4}"/>
              </a:ext>
            </a:extLst>
          </p:cNvPr>
          <p:cNvSpPr txBox="1"/>
          <p:nvPr/>
        </p:nvSpPr>
        <p:spPr>
          <a:xfrm>
            <a:off x="1905000" y="3837161"/>
            <a:ext cx="7467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There is enough </a:t>
            </a:r>
            <a:r>
              <a:rPr lang="en-US" sz="2000" b="1" dirty="0">
                <a:solidFill>
                  <a:srgbClr val="0000FF"/>
                </a:solidFill>
                <a:latin typeface="Comic Sans MS" panose="030F0902030302020204" pitchFamily="66" charset="0"/>
              </a:rPr>
              <a:t>static information </a:t>
            </a:r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for compiler to know that 40 bytes have been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FFE-DC7E-184D-98CA-9ACBAFDD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E244-B428-C44A-A4BA-DCE7CA248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400" dirty="0"/>
              <a:t>Returns [a pointer to </a:t>
            </a:r>
            <a:r>
              <a:rPr lang="en-US" sz="2400" u="sng" dirty="0"/>
              <a:t>type </a:t>
            </a: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 (i.e.,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2400" b="1" dirty="0">
                <a:latin typeface="Comic Sans MS" panose="030F0902030302020204" pitchFamily="66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Cast</a:t>
            </a:r>
            <a:r>
              <a:rPr lang="en-US" sz="2400" dirty="0"/>
              <a:t> the return type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sz="2400" dirty="0"/>
              <a:t> to [a pointer to </a:t>
            </a:r>
            <a:r>
              <a:rPr lang="en-US" sz="2400" u="sng" dirty="0"/>
              <a:t>a specific type</a:t>
            </a:r>
            <a:r>
              <a:rPr lang="en-US" sz="2400" dirty="0"/>
              <a:t>] </a:t>
            </a:r>
            <a:endParaRPr lang="en-US" sz="11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*x =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 *) </a:t>
            </a:r>
            <a:r>
              <a:rPr lang="en-US" sz="2400" b="1" dirty="0">
                <a:latin typeface="Courier New"/>
                <a:cs typeface="Courier New"/>
              </a:rPr>
              <a:t>malloc(10 * </a:t>
            </a:r>
            <a:r>
              <a:rPr lang="en-US" sz="2400" b="1" dirty="0" err="1">
                <a:latin typeface="Courier New"/>
                <a:cs typeface="Courier New"/>
              </a:rPr>
              <a:t>sizeof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Casting doesn’t really accomplish anything, other than tell the compiler and other programmers who might be reading your code: “</a:t>
            </a:r>
            <a:r>
              <a:rPr lang="en-US" sz="2400" b="1" dirty="0"/>
              <a:t>yeah, I know what I’m doing</a:t>
            </a:r>
            <a:r>
              <a:rPr lang="en-US" sz="2400" dirty="0"/>
              <a:t>.” </a:t>
            </a:r>
          </a:p>
          <a:p>
            <a:r>
              <a:rPr lang="en-US" sz="2400" dirty="0"/>
              <a:t>By casting the result of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sz="2400" dirty="0"/>
              <a:t>, the programmer is just giving some </a:t>
            </a:r>
            <a:r>
              <a:rPr lang="en-US" sz="2400" b="1" dirty="0"/>
              <a:t>reassurance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the cast is not needed for the correctness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07AE9E-9EA9-C64D-9A38-9822CCA6498F}"/>
              </a:ext>
            </a:extLst>
          </p:cNvPr>
          <p:cNvCxnSpPr>
            <a:cxnSpLocks/>
          </p:cNvCxnSpPr>
          <p:nvPr/>
        </p:nvCxnSpPr>
        <p:spPr>
          <a:xfrm flipH="1">
            <a:off x="3276600" y="1981200"/>
            <a:ext cx="2286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539C-266E-E64B-86A1-6FE3BD0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839C-2122-484B-9D1C-0D55D8E57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void </a:t>
            </a:r>
            <a:r>
              <a:rPr lang="en-US" sz="2200" b="1" dirty="0" err="1">
                <a:latin typeface="Courier New"/>
                <a:cs typeface="Courier New"/>
              </a:rPr>
              <a:t>func</a:t>
            </a:r>
            <a:r>
              <a:rPr lang="en-US" sz="2200" b="1" dirty="0">
                <a:latin typeface="Courier New"/>
                <a:cs typeface="Courier New"/>
              </a:rPr>
              <a:t>() {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  </a:t>
            </a:r>
            <a:r>
              <a:rPr lang="en-US" sz="2200" b="1" dirty="0" err="1">
                <a:latin typeface="Courier New"/>
                <a:cs typeface="Courier New"/>
              </a:rPr>
              <a:t>int</a:t>
            </a:r>
            <a:r>
              <a:rPr lang="en-US" sz="2200" b="1" dirty="0">
                <a:latin typeface="Courier New"/>
                <a:cs typeface="Courier New"/>
              </a:rPr>
              <a:t> *p = (</a:t>
            </a:r>
            <a:r>
              <a:rPr lang="en-US" sz="2200" b="1" dirty="0" err="1">
                <a:latin typeface="Courier New"/>
                <a:cs typeface="Courier New"/>
              </a:rPr>
              <a:t>int</a:t>
            </a:r>
            <a:r>
              <a:rPr lang="en-US" sz="2200" b="1" dirty="0">
                <a:latin typeface="Courier New"/>
                <a:cs typeface="Courier New"/>
              </a:rPr>
              <a:t> *) malloc(</a:t>
            </a:r>
            <a:r>
              <a:rPr lang="en-US" sz="2200" b="1" dirty="0" err="1">
                <a:latin typeface="Courier New"/>
                <a:cs typeface="Courier New"/>
              </a:rPr>
              <a:t>sizeof</a:t>
            </a:r>
            <a:r>
              <a:rPr lang="en-US" sz="2200" b="1" dirty="0">
                <a:latin typeface="Courier New"/>
                <a:cs typeface="Courier New"/>
              </a:rPr>
              <a:t>(</a:t>
            </a:r>
            <a:r>
              <a:rPr lang="en-US" sz="2200" b="1" dirty="0" err="1">
                <a:latin typeface="Courier New"/>
                <a:cs typeface="Courier New"/>
              </a:rPr>
              <a:t>int</a:t>
            </a:r>
            <a:r>
              <a:rPr lang="en-US" sz="2200" b="1" dirty="0">
                <a:latin typeface="Courier New"/>
                <a:cs typeface="Courier New"/>
              </a:rPr>
              <a:t>));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  ...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  free(p);    </a:t>
            </a:r>
          </a:p>
          <a:p>
            <a:pPr marL="400050" lvl="1" indent="0">
              <a:buNone/>
            </a:pPr>
            <a:r>
              <a:rPr lang="en-US" sz="2200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endParaRPr lang="en-US" sz="2400" dirty="0"/>
          </a:p>
          <a:p>
            <a:r>
              <a:rPr lang="en-US" sz="2400" dirty="0"/>
              <a:t>The size of the allocated region is </a:t>
            </a:r>
            <a:r>
              <a:rPr lang="en-US" sz="2400" b="1" dirty="0"/>
              <a:t>not</a:t>
            </a:r>
            <a:r>
              <a:rPr lang="en-US" sz="2400" dirty="0"/>
              <a:t> passed in by the user, and must be tracked by the </a:t>
            </a:r>
            <a:r>
              <a:rPr lang="en-US" sz="2400" b="1" dirty="0"/>
              <a:t>memory-allocation library </a:t>
            </a:r>
            <a:r>
              <a:rPr lang="en-US" sz="2400" dirty="0"/>
              <a:t>itself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(Character) strings!!!</a:t>
            </a:r>
          </a:p>
          <a:p>
            <a:r>
              <a:rPr lang="en-US" sz="2400" dirty="0"/>
              <a:t>Forget to allocate memory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char *</a:t>
            </a:r>
            <a:r>
              <a:rPr lang="en-US" sz="2000" b="1" dirty="0" err="1">
                <a:latin typeface="Courier New"/>
                <a:cs typeface="Courier New"/>
              </a:rPr>
              <a:t>src</a:t>
            </a:r>
            <a:r>
              <a:rPr lang="en-US" sz="2000" b="1" dirty="0">
                <a:latin typeface="Courier New"/>
                <a:cs typeface="Courier New"/>
              </a:rPr>
              <a:t> = "hello”;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char *</a:t>
            </a:r>
            <a:r>
              <a:rPr lang="en-US" sz="2000" b="1" dirty="0" err="1">
                <a:latin typeface="Courier New"/>
                <a:cs typeface="Courier New"/>
              </a:rPr>
              <a:t>dst</a:t>
            </a:r>
            <a:r>
              <a:rPr lang="en-US" sz="2000" b="1" dirty="0">
                <a:latin typeface="Courier New"/>
                <a:cs typeface="Courier New"/>
              </a:rPr>
              <a:t>;        // oops! unallocated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strcpy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dst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src</a:t>
            </a:r>
            <a:r>
              <a:rPr lang="en-US" sz="2000" b="1" dirty="0">
                <a:latin typeface="Courier New"/>
                <a:cs typeface="Courier New"/>
              </a:rPr>
              <a:t>); // </a:t>
            </a:r>
            <a:r>
              <a:rPr lang="en-US" sz="2000" b="1" dirty="0" err="1">
                <a:latin typeface="Courier New"/>
                <a:cs typeface="Courier New"/>
              </a:rPr>
              <a:t>segfault</a:t>
            </a:r>
            <a:r>
              <a:rPr lang="en-US" sz="2000" b="1" dirty="0">
                <a:latin typeface="Courier New"/>
                <a:cs typeface="Courier New"/>
              </a:rPr>
              <a:t> and die</a:t>
            </a:r>
          </a:p>
          <a:p>
            <a:r>
              <a:rPr lang="en-US" sz="2400" dirty="0"/>
              <a:t>Not allocate </a:t>
            </a:r>
            <a:r>
              <a:rPr lang="en-US" sz="2400" b="1" dirty="0"/>
              <a:t>enough</a:t>
            </a:r>
            <a:r>
              <a:rPr lang="en-US" sz="2400" dirty="0"/>
              <a:t> memory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char *</a:t>
            </a:r>
            <a:r>
              <a:rPr lang="en-US" sz="2000" b="1" dirty="0" err="1">
                <a:latin typeface="Courier New"/>
                <a:cs typeface="Courier New"/>
              </a:rPr>
              <a:t>src</a:t>
            </a:r>
            <a:r>
              <a:rPr lang="en-US" sz="2000" b="1" dirty="0">
                <a:latin typeface="Courier New"/>
                <a:cs typeface="Courier New"/>
              </a:rPr>
              <a:t> = "hello";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char *</a:t>
            </a:r>
            <a:r>
              <a:rPr lang="en-US" sz="2000" b="1" dirty="0" err="1">
                <a:latin typeface="Courier New"/>
                <a:cs typeface="Courier New"/>
              </a:rPr>
              <a:t>dst</a:t>
            </a:r>
            <a:r>
              <a:rPr lang="en-US" sz="2000" b="1" dirty="0">
                <a:latin typeface="Courier New"/>
                <a:cs typeface="Courier New"/>
              </a:rPr>
              <a:t> = (char *) malloc(</a:t>
            </a:r>
            <a:r>
              <a:rPr lang="en-US" sz="2000" b="1" dirty="0" err="1">
                <a:latin typeface="Courier New"/>
                <a:cs typeface="Courier New"/>
              </a:rPr>
              <a:t>strlen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src</a:t>
            </a:r>
            <a:r>
              <a:rPr lang="en-US" sz="2000" b="1" dirty="0">
                <a:latin typeface="Courier New"/>
                <a:cs typeface="Courier New"/>
              </a:rPr>
              <a:t>)); 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strcpy</a:t>
            </a:r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dst</a:t>
            </a:r>
            <a:r>
              <a:rPr lang="en-US" sz="2000" b="1" dirty="0">
                <a:latin typeface="Courier New"/>
                <a:cs typeface="Courier New"/>
              </a:rPr>
              <a:t>, </a:t>
            </a:r>
            <a:r>
              <a:rPr lang="en-US" sz="2000" b="1" dirty="0" err="1">
                <a:latin typeface="Courier New"/>
                <a:cs typeface="Courier New"/>
              </a:rPr>
              <a:t>src</a:t>
            </a:r>
            <a:r>
              <a:rPr lang="en-US" sz="2000" b="1" dirty="0">
                <a:latin typeface="Courier New"/>
                <a:cs typeface="Courier New"/>
              </a:rPr>
              <a:t>); </a:t>
            </a:r>
          </a:p>
          <a:p>
            <a:r>
              <a:rPr lang="en-US" sz="2400" dirty="0">
                <a:latin typeface="Comic Sans MS" panose="030F0902030302020204" pitchFamily="66" charset="0"/>
                <a:cs typeface="Courier New"/>
              </a:rPr>
              <a:t>Use</a:t>
            </a:r>
            <a:r>
              <a:rPr lang="en-US" sz="2400" b="1" dirty="0">
                <a:latin typeface="Comic Sans MS" panose="030F0902030302020204" pitchFamily="66" charset="0"/>
                <a:cs typeface="Courier New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malloc(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strlen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src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) + 1)</a:t>
            </a:r>
            <a:r>
              <a:rPr lang="en-US" sz="2400" b="1" dirty="0">
                <a:solidFill>
                  <a:srgbClr val="0000FF"/>
                </a:solidFill>
                <a:latin typeface="Comic Sans MS" panose="030F0902030302020204" pitchFamily="66" charset="0"/>
                <a:cs typeface="Courier New"/>
              </a:rPr>
              <a:t> </a:t>
            </a:r>
            <a:r>
              <a:rPr lang="en-US" sz="2400" dirty="0">
                <a:latin typeface="Comic Sans MS" panose="030F0902030302020204" pitchFamily="66" charset="0"/>
                <a:cs typeface="Courier New"/>
              </a:rPr>
              <a:t>for extra </a:t>
            </a:r>
            <a:r>
              <a:rPr lang="en-US" sz="2400" b="1" dirty="0">
                <a:latin typeface="Comic Sans MS" panose="030F0902030302020204" pitchFamily="66" charset="0"/>
                <a:cs typeface="Courier New"/>
              </a:rPr>
              <a:t>end-of-string character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dirty="0"/>
              <a:t>Forget to initialize allocated memory</a:t>
            </a:r>
          </a:p>
          <a:p>
            <a:r>
              <a:rPr lang="en-US" sz="2400" dirty="0"/>
              <a:t>Forget to free memory – </a:t>
            </a:r>
            <a:r>
              <a:rPr lang="en-US" sz="2400" b="1" dirty="0">
                <a:solidFill>
                  <a:srgbClr val="0000FF"/>
                </a:solidFill>
              </a:rPr>
              <a:t>memory leak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788D-1D47-1C4B-A7B0-AEB43138B327}"/>
              </a:ext>
            </a:extLst>
          </p:cNvPr>
          <p:cNvSpPr txBox="1"/>
          <p:nvPr/>
        </p:nvSpPr>
        <p:spPr>
          <a:xfrm>
            <a:off x="6905425" y="434340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too small!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B9B71-415F-8F4C-8C02-59B566E17C00}"/>
              </a:ext>
            </a:extLst>
          </p:cNvPr>
          <p:cNvSpPr txBox="1"/>
          <p:nvPr/>
        </p:nvSpPr>
        <p:spPr>
          <a:xfrm>
            <a:off x="3277043" y="47331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2075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81A9F-2E56-BB43-9A2C-CF79AE01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2" y="3429000"/>
            <a:ext cx="880818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D41AC-727D-8F4C-8A99-DA796071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36" y="457199"/>
            <a:ext cx="8791453" cy="29020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6DE1F-36B4-BB41-BC1C-0582AAE34AE5}"/>
              </a:ext>
            </a:extLst>
          </p:cNvPr>
          <p:cNvCxnSpPr/>
          <p:nvPr/>
        </p:nvCxnSpPr>
        <p:spPr>
          <a:xfrm>
            <a:off x="1981200" y="5715000"/>
            <a:ext cx="388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842DE9-ACC3-7340-906E-CB42681FD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90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9137</TotalTime>
  <Words>501</Words>
  <Application>Microsoft Macintosh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Comic Sans MS</vt:lpstr>
      <vt:lpstr>Courier New</vt:lpstr>
      <vt:lpstr>Default Design</vt:lpstr>
      <vt:lpstr>Chapter 14 Memory API</vt:lpstr>
      <vt:lpstr>Crux: How to Allocate and Manage Memory</vt:lpstr>
      <vt:lpstr>Types of Memory</vt:lpstr>
      <vt:lpstr>malloc()</vt:lpstr>
      <vt:lpstr>malloc()</vt:lpstr>
      <vt:lpstr>free()</vt:lpstr>
      <vt:lpstr>Memory Bugs</vt:lpstr>
      <vt:lpstr>PowerPoint Presentation</vt:lpstr>
    </vt:vector>
  </TitlesOfParts>
  <Company>UD CIS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Shen, Chien-Chung</cp:lastModifiedBy>
  <cp:revision>165</cp:revision>
  <cp:lastPrinted>2012-08-31T14:00:57Z</cp:lastPrinted>
  <dcterms:created xsi:type="dcterms:W3CDTF">2012-06-22T13:42:06Z</dcterms:created>
  <dcterms:modified xsi:type="dcterms:W3CDTF">2018-08-12T21:07:46Z</dcterms:modified>
</cp:coreProperties>
</file>