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57" r:id="rId4"/>
    <p:sldId id="258" r:id="rId5"/>
    <p:sldId id="263" r:id="rId6"/>
    <p:sldId id="272" r:id="rId7"/>
    <p:sldId id="267" r:id="rId8"/>
    <p:sldId id="261" r:id="rId9"/>
    <p:sldId id="273" r:id="rId10"/>
    <p:sldId id="268" r:id="rId11"/>
    <p:sldId id="269" r:id="rId12"/>
    <p:sldId id="262" r:id="rId13"/>
    <p:sldId id="265" r:id="rId14"/>
    <p:sldId id="266" r:id="rId15"/>
    <p:sldId id="274" r:id="rId16"/>
    <p:sldId id="276" r:id="rId17"/>
    <p:sldId id="278" r:id="rId18"/>
    <p:sldId id="270" r:id="rId19"/>
    <p:sldId id="259" r:id="rId20"/>
    <p:sldId id="264" r:id="rId21"/>
    <p:sldId id="27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83"/>
    <p:restoredTop sz="50000" autoAdjust="0"/>
  </p:normalViewPr>
  <p:slideViewPr>
    <p:cSldViewPr>
      <p:cViewPr varScale="1">
        <p:scale>
          <a:sx n="146" d="100"/>
          <a:sy n="146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1ED8-3C9F-0749-91CF-4C82F25CEE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 charset="0"/>
                <a:cs typeface="+mj-cs"/>
              </a:rPr>
              <a:t>Chapter 30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Condition Variables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8F4872-601B-2B46-A5A7-FFA0F9E45BB7}"/>
              </a:ext>
            </a:extLst>
          </p:cNvPr>
          <p:cNvSpPr/>
          <p:nvPr/>
        </p:nvSpPr>
        <p:spPr>
          <a:xfrm>
            <a:off x="0" y="5129756"/>
            <a:ext cx="9057985" cy="16577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</a:t>
            </a:r>
            <a:r>
              <a:rPr lang="en-US" dirty="0">
                <a:latin typeface="Courier New"/>
                <a:cs typeface="Courier New"/>
              </a:rPr>
              <a:t>done</a:t>
            </a:r>
            <a:r>
              <a:rPr lang="en-US" dirty="0"/>
              <a:t>?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" y="1771256"/>
            <a:ext cx="4425397" cy="29718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12895" y="1524000"/>
            <a:ext cx="4495800" cy="4876800"/>
          </a:xfrm>
        </p:spPr>
        <p:txBody>
          <a:bodyPr/>
          <a:lstStyle/>
          <a:p>
            <a:r>
              <a:rPr lang="en-US" sz="2000" dirty="0"/>
              <a:t>Assume child runs immediately and calls </a:t>
            </a:r>
            <a:r>
              <a:rPr lang="en-US" sz="2000" dirty="0" err="1">
                <a:latin typeface="Courier New"/>
                <a:cs typeface="Courier New"/>
              </a:rPr>
              <a:t>thr_exit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 to signal</a:t>
            </a:r>
          </a:p>
          <a:p>
            <a:r>
              <a:rPr lang="en-US" sz="2000" dirty="0"/>
              <a:t>But there is no thread asleep on CV </a:t>
            </a:r>
            <a:r>
              <a:rPr lang="en-US" sz="2000" dirty="0">
                <a:latin typeface="Courier New"/>
                <a:cs typeface="Courier New"/>
              </a:rPr>
              <a:t>c</a:t>
            </a:r>
          </a:p>
          <a:p>
            <a:r>
              <a:rPr lang="en-US" sz="2000" dirty="0"/>
              <a:t>When parent runs, it will wait and be stuck (</a:t>
            </a:r>
            <a:r>
              <a:rPr lang="en-US" sz="2000" b="1" dirty="0"/>
              <a:t>no thread will ever wake it</a:t>
            </a:r>
            <a:r>
              <a:rPr lang="en-US" sz="2000" dirty="0"/>
              <a:t>)</a:t>
            </a:r>
          </a:p>
          <a:p>
            <a:r>
              <a:rPr lang="en-US" sz="2000" dirty="0"/>
              <a:t>Variable </a:t>
            </a:r>
            <a:r>
              <a:rPr lang="en-US" sz="2000" dirty="0">
                <a:latin typeface="Courier New"/>
                <a:cs typeface="Courier New"/>
              </a:rPr>
              <a:t>done</a:t>
            </a:r>
            <a:r>
              <a:rPr lang="en-US" sz="2000" dirty="0"/>
              <a:t> </a:t>
            </a:r>
            <a:r>
              <a:rPr lang="en-US" sz="2000" b="1" dirty="0"/>
              <a:t>records</a:t>
            </a:r>
            <a:r>
              <a:rPr lang="en-US" sz="2000" dirty="0"/>
              <a:t> the value </a:t>
            </a:r>
            <a:r>
              <a:rPr lang="en-US" sz="2000" b="1" dirty="0"/>
              <a:t>both threads are interested in knowing </a:t>
            </a:r>
            <a:r>
              <a:rPr lang="en-US" sz="2000" dirty="0"/>
              <a:t>- sleeping, waking, and locking all are built around it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EE0AC-0E92-134B-ABC9-EDC5640D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144230"/>
            <a:ext cx="4111205" cy="1657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55F37C-5080-4749-9CE5-C2AA31BB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99" y="5210540"/>
            <a:ext cx="4707992" cy="15914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2C6FB2-42F1-554F-A218-69E886D2783E}"/>
              </a:ext>
            </a:extLst>
          </p:cNvPr>
          <p:cNvCxnSpPr>
            <a:cxnSpLocks/>
          </p:cNvCxnSpPr>
          <p:nvPr/>
        </p:nvCxnSpPr>
        <p:spPr>
          <a:xfrm>
            <a:off x="3200400" y="4141251"/>
            <a:ext cx="1600200" cy="1631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F0A30E-C172-DE46-94B5-B1E422F87926}"/>
              </a:ext>
            </a:extLst>
          </p:cNvPr>
          <p:cNvSpPr txBox="1"/>
          <p:nvPr/>
        </p:nvSpPr>
        <p:spPr>
          <a:xfrm>
            <a:off x="457200" y="1371132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following code work?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7435C-9E41-C346-B983-2A2142318F43}"/>
              </a:ext>
            </a:extLst>
          </p:cNvPr>
          <p:cNvCxnSpPr>
            <a:cxnSpLocks/>
          </p:cNvCxnSpPr>
          <p:nvPr/>
        </p:nvCxnSpPr>
        <p:spPr>
          <a:xfrm flipH="1">
            <a:off x="1295400" y="2286000"/>
            <a:ext cx="836297" cy="3445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Lock for CV?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4958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subtle race condition</a:t>
            </a:r>
          </a:p>
          <a:p>
            <a:r>
              <a:rPr lang="en-US" sz="1600" dirty="0"/>
              <a:t>if the parent calls </a:t>
            </a:r>
            <a:r>
              <a:rPr lang="en-US" sz="1600" dirty="0" err="1">
                <a:latin typeface="Courier New"/>
                <a:cs typeface="Courier New"/>
              </a:rPr>
              <a:t>thr_join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r>
              <a:rPr lang="en-US" sz="1600" dirty="0"/>
              <a:t> and then checks the value of </a:t>
            </a:r>
            <a:r>
              <a:rPr lang="en-US" sz="1600" b="1" dirty="0"/>
              <a:t>done</a:t>
            </a:r>
            <a:r>
              <a:rPr lang="en-US" sz="1600" dirty="0"/>
              <a:t>, it will see that it is 0 and thus try to go to sleep</a:t>
            </a:r>
          </a:p>
          <a:p>
            <a:r>
              <a:rPr lang="en-US" sz="1600" dirty="0"/>
              <a:t>But just before it calls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600" dirty="0"/>
              <a:t> to go to sleep, the parent is </a:t>
            </a:r>
            <a:r>
              <a:rPr lang="en-US" sz="1600" b="1" dirty="0"/>
              <a:t>interrupted</a:t>
            </a:r>
            <a:r>
              <a:rPr lang="en-US" sz="1600" dirty="0"/>
              <a:t>, and the child runs</a:t>
            </a:r>
          </a:p>
          <a:p>
            <a:r>
              <a:rPr lang="en-US" sz="1600" dirty="0"/>
              <a:t>The child changes </a:t>
            </a:r>
            <a:r>
              <a:rPr lang="en-US" sz="1600" dirty="0">
                <a:latin typeface="Courier New"/>
                <a:cs typeface="Courier New"/>
              </a:rPr>
              <a:t>done</a:t>
            </a:r>
            <a:r>
              <a:rPr lang="en-US" sz="1600" dirty="0"/>
              <a:t> to 1 and signals, but no thread is waiting and thus no thread is woken</a:t>
            </a:r>
          </a:p>
          <a:p>
            <a:r>
              <a:rPr lang="en-US" sz="1600" dirty="0"/>
              <a:t>When the parent runs again, it </a:t>
            </a:r>
            <a:r>
              <a:rPr lang="en-US" sz="1600" b="1" dirty="0">
                <a:solidFill>
                  <a:srgbClr val="0000FF"/>
                </a:solidFill>
              </a:rPr>
              <a:t>calls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and sleeps forever</a:t>
            </a:r>
          </a:p>
          <a:p>
            <a:pPr marL="0" indent="0">
              <a:buNone/>
            </a:pPr>
            <a:r>
              <a:rPr lang="en-US" sz="2000" dirty="0"/>
              <a:t>Usage of CV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600" dirty="0"/>
              <a:t> always (a) assumes lock is held when called, (b) releases said lock when putting the caller to sleep, and (c) re-acquires lock just before returning</a:t>
            </a:r>
          </a:p>
          <a:p>
            <a:r>
              <a:rPr lang="en-US" sz="1600" b="1" dirty="0"/>
              <a:t>Also, always hold </a:t>
            </a:r>
            <a:r>
              <a:rPr lang="en-US" sz="1600" b="1" dirty="0">
                <a:solidFill>
                  <a:srgbClr val="0000FF"/>
                </a:solidFill>
              </a:rPr>
              <a:t>lock</a:t>
            </a:r>
            <a:r>
              <a:rPr lang="en-US" sz="1600" b="1" dirty="0"/>
              <a:t> while signaling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00200"/>
            <a:ext cx="4367463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28956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by 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16002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by child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0262" y="3276600"/>
            <a:ext cx="1195138" cy="461665"/>
            <a:chOff x="100262" y="3276600"/>
            <a:chExt cx="1195138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1000" y="3505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262" y="3276600"/>
              <a:ext cx="30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7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dirty="0"/>
              <a:t> and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thr_exit</a:t>
            </a:r>
            <a:r>
              <a:rPr lang="en-US" sz="1800" b="1" dirty="0">
                <a:latin typeface="Courier New"/>
                <a:cs typeface="Courier New"/>
              </a:rPr>
              <a:t>() {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Pthread_mutex_lock</a:t>
            </a:r>
            <a:r>
              <a:rPr lang="en-US" sz="1800" b="1" dirty="0">
                <a:latin typeface="Courier New"/>
                <a:cs typeface="Courier New"/>
              </a:rPr>
              <a:t>(&amp;m)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Pthread_cond_signal</a:t>
            </a:r>
            <a:r>
              <a:rPr lang="en-US" sz="1800" b="1" dirty="0">
                <a:latin typeface="Courier New"/>
                <a:cs typeface="Courier New"/>
              </a:rPr>
              <a:t>(&amp;c);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Pthread_mutex_unlock</a:t>
            </a:r>
            <a:r>
              <a:rPr lang="en-US" sz="18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solidFill>
                  <a:srgbClr val="0000FF"/>
                </a:solidFill>
              </a:rPr>
              <a:t>Do we need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done</a:t>
            </a:r>
            <a:r>
              <a:rPr lang="en-US" sz="1700" b="1" dirty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sz="1300" b="1" dirty="0">
                <a:solidFill>
                  <a:srgbClr val="0000FF"/>
                </a:solidFill>
              </a:rPr>
              <a:t>failed when child runs immediately and calls </a:t>
            </a:r>
            <a:r>
              <a:rPr lang="en-US" sz="1300" b="1" dirty="0" err="1">
                <a:solidFill>
                  <a:srgbClr val="0000FF"/>
                </a:solidFill>
                <a:latin typeface="Courier New"/>
                <a:cs typeface="Courier New"/>
              </a:rPr>
              <a:t>thr_exit</a:t>
            </a:r>
            <a:r>
              <a:rPr lang="en-US" sz="13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thr_exit</a:t>
            </a:r>
            <a:r>
              <a:rPr lang="en-US" sz="18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done = 1;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Pthread_cond_signal</a:t>
            </a:r>
            <a:r>
              <a:rPr lang="en-US" sz="1800" b="1" dirty="0">
                <a:latin typeface="Courier New"/>
                <a:cs typeface="Courier New"/>
              </a:rPr>
              <a:t>(&amp;c);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Does not hold a lock when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wait</a:t>
            </a:r>
            <a:r>
              <a:rPr lang="en-US" sz="1800" b="1" dirty="0">
                <a:solidFill>
                  <a:srgbClr val="0000FF"/>
                </a:solidFill>
              </a:rPr>
              <a:t> and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signal</a:t>
            </a:r>
            <a:r>
              <a:rPr lang="en-US" sz="1800" b="1" dirty="0">
                <a:solidFill>
                  <a:srgbClr val="0000FF"/>
                </a:solidFill>
              </a:rPr>
              <a:t>?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failed when parent proceeds first (and will sleep forever)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6957" y="16002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thr_join</a:t>
            </a:r>
            <a:r>
              <a:rPr lang="en-US" sz="1800" b="1" dirty="0">
                <a:latin typeface="Courier New"/>
                <a:cs typeface="Courier New"/>
              </a:rPr>
              <a:t>() { 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Pthread_mutex_lock</a:t>
            </a:r>
            <a:r>
              <a:rPr lang="en-US" sz="18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Pthread_cond_wait</a:t>
            </a:r>
            <a:r>
              <a:rPr lang="en-US" sz="1800" b="1" dirty="0">
                <a:latin typeface="Courier New"/>
                <a:cs typeface="Courier New"/>
              </a:rPr>
              <a:t>(&amp;c, &amp;m); 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Pthread_mutex_unlock</a:t>
            </a:r>
            <a:r>
              <a:rPr lang="en-US" sz="18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/>
                <a:cs typeface="Courier New"/>
              </a:rPr>
              <a:t>} </a:t>
            </a:r>
          </a:p>
          <a:p>
            <a:endParaRPr lang="en-US" sz="1000" b="1" dirty="0"/>
          </a:p>
          <a:p>
            <a:endParaRPr lang="en-US" sz="1000" b="1" dirty="0"/>
          </a:p>
          <a:p>
            <a:endParaRPr lang="en-US" sz="1000" b="1" dirty="0"/>
          </a:p>
          <a:p>
            <a:endParaRPr lang="en-US" sz="1000" b="1" dirty="0"/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thr_join</a:t>
            </a:r>
            <a:r>
              <a:rPr lang="en-US" sz="18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if (done == 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Pthread_cond_wait</a:t>
            </a:r>
            <a:r>
              <a:rPr lang="en-US" sz="1800" b="1" dirty="0">
                <a:latin typeface="Courier New"/>
                <a:cs typeface="Courier New"/>
              </a:rPr>
              <a:t>(&amp;c);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4114800"/>
            <a:ext cx="8610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086600" y="4648200"/>
            <a:ext cx="685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2400" y="4800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4419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1483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Design Pattern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" y="1905000"/>
            <a:ext cx="8763000" cy="3886200"/>
            <a:chOff x="838200" y="2057400"/>
            <a:chExt cx="6375400" cy="2463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57400"/>
              <a:ext cx="3060700" cy="2463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2057400"/>
              <a:ext cx="3022600" cy="2286000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/>
        </p:nvCxnSpPr>
        <p:spPr>
          <a:xfrm>
            <a:off x="685800" y="25146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0" y="25146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54864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0" y="51816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667000" y="3733800"/>
            <a:ext cx="2590800" cy="762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7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is </a:t>
            </a:r>
            <a:r>
              <a:rPr lang="en-US" dirty="0" err="1">
                <a:solidFill>
                  <a:srgbClr val="0000FF"/>
                </a:solidFill>
              </a:rPr>
              <a:t>memoryless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/>
              <a:t>atomically release the lock when sleep</a:t>
            </a:r>
          </a:p>
          <a:p>
            <a:r>
              <a:rPr lang="en-US" dirty="0"/>
              <a:t>When a waiting thread is re-enabled via signal or broadcast, it may not run immediately</a:t>
            </a:r>
          </a:p>
        </p:txBody>
      </p:sp>
    </p:spTree>
    <p:extLst>
      <p:ext uri="{BB962C8B-B14F-4D97-AF65-F5344CB8AC3E}">
        <p14:creationId xmlns:p14="http://schemas.microsoft.com/office/powerpoint/2010/main" val="329819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D4BFF4-3AA4-1645-BA5E-3CD3AE9A7C27}"/>
              </a:ext>
            </a:extLst>
          </p:cNvPr>
          <p:cNvSpPr/>
          <p:nvPr/>
        </p:nvSpPr>
        <p:spPr>
          <a:xfrm>
            <a:off x="457200" y="5337164"/>
            <a:ext cx="7315200" cy="6064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216A0-A326-EE40-BE36-E6BC1836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3232"/>
            <a:ext cx="3720919" cy="2854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6B84B-904E-A342-A2B2-ADE7C7E2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CF2-18C7-9546-8948-26E86F5C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A.k.a. bounded buffer problem – by E. Dijkstra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A283-CA63-EF41-983F-65562B0E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86" y="1981200"/>
            <a:ext cx="3930008" cy="3368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C691A-31C1-5B44-A761-32B3E4959577}"/>
              </a:ext>
            </a:extLst>
          </p:cNvPr>
          <p:cNvSpPr txBox="1"/>
          <p:nvPr/>
        </p:nvSpPr>
        <p:spPr>
          <a:xfrm>
            <a:off x="145147" y="5337164"/>
            <a:ext cx="7762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put data into the buffer when the buffer is </a:t>
            </a:r>
            <a:r>
              <a:rPr lang="en-US" b="1" dirty="0"/>
              <a:t>empty</a:t>
            </a:r>
            <a:r>
              <a:rPr lang="en-US" dirty="0"/>
              <a:t> (count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get data from the buffer when the buffer is </a:t>
            </a:r>
            <a:r>
              <a:rPr lang="en-US" b="1" dirty="0"/>
              <a:t>full</a:t>
            </a:r>
            <a:r>
              <a:rPr lang="en-US" dirty="0"/>
              <a:t> (count is 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What/where are the </a:t>
            </a:r>
            <a:r>
              <a:rPr lang="en-US" b="1" dirty="0"/>
              <a:t>critical sections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dirty="0"/>
              <a:t>lock</a:t>
            </a:r>
            <a:r>
              <a:rPr lang="en-US" dirty="0"/>
              <a:t> be enough?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know </a:t>
            </a:r>
            <a:r>
              <a:rPr lang="en-US" b="1" dirty="0">
                <a:solidFill>
                  <a:srgbClr val="0000FF"/>
                </a:solidFill>
              </a:rPr>
              <a:t>when</a:t>
            </a:r>
            <a:r>
              <a:rPr lang="en-US" b="1" dirty="0"/>
              <a:t> it is OK </a:t>
            </a:r>
            <a:r>
              <a:rPr lang="en-US" dirty="0"/>
              <a:t>to </a:t>
            </a:r>
            <a:r>
              <a:rPr lang="en-US" u="sng" dirty="0"/>
              <a:t>put</a:t>
            </a:r>
            <a:r>
              <a:rPr lang="en-US" dirty="0"/>
              <a:t> or </a:t>
            </a:r>
            <a:r>
              <a:rPr lang="en-US" u="sng" dirty="0"/>
              <a:t>get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54E136-18D4-3C43-9B5C-D9DB71151D23}"/>
              </a:ext>
            </a:extLst>
          </p:cNvPr>
          <p:cNvGrpSpPr/>
          <p:nvPr/>
        </p:nvGrpSpPr>
        <p:grpSpPr>
          <a:xfrm>
            <a:off x="2792387" y="3229801"/>
            <a:ext cx="1960793" cy="759180"/>
            <a:chOff x="2792387" y="3229801"/>
            <a:chExt cx="1960793" cy="7591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50F2E02-4B8C-DE48-AADC-CF81E06A780B}"/>
                </a:ext>
              </a:extLst>
            </p:cNvPr>
            <p:cNvSpPr/>
            <p:nvPr/>
          </p:nvSpPr>
          <p:spPr>
            <a:xfrm>
              <a:off x="3503394" y="3607981"/>
              <a:ext cx="5334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DEF9B4-82D1-E844-A241-E979E8C3164A}"/>
                </a:ext>
              </a:extLst>
            </p:cNvPr>
            <p:cNvCxnSpPr/>
            <p:nvPr/>
          </p:nvCxnSpPr>
          <p:spPr>
            <a:xfrm>
              <a:off x="3048000" y="3821084"/>
              <a:ext cx="45720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872E94-F6E2-624E-80D6-EFEDB62F8B9A}"/>
                </a:ext>
              </a:extLst>
            </p:cNvPr>
            <p:cNvCxnSpPr/>
            <p:nvPr/>
          </p:nvCxnSpPr>
          <p:spPr>
            <a:xfrm>
              <a:off x="4038600" y="3810000"/>
              <a:ext cx="45720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6F7D3A-5172-1D43-A7FC-756409003A7C}"/>
                </a:ext>
              </a:extLst>
            </p:cNvPr>
            <p:cNvSpPr txBox="1"/>
            <p:nvPr/>
          </p:nvSpPr>
          <p:spPr>
            <a:xfrm>
              <a:off x="2792387" y="3229801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item buffer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8F534-6875-844B-B740-F4574B9173EC}"/>
              </a:ext>
            </a:extLst>
          </p:cNvPr>
          <p:cNvGrpSpPr/>
          <p:nvPr/>
        </p:nvGrpSpPr>
        <p:grpSpPr>
          <a:xfrm>
            <a:off x="723200" y="2967101"/>
            <a:ext cx="1919456" cy="1828214"/>
            <a:chOff x="723200" y="2967101"/>
            <a:chExt cx="1919456" cy="18282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E5B37F-87E0-7D4D-94A8-0A1668E6DE8A}"/>
                </a:ext>
              </a:extLst>
            </p:cNvPr>
            <p:cNvSpPr/>
            <p:nvPr/>
          </p:nvSpPr>
          <p:spPr>
            <a:xfrm>
              <a:off x="737656" y="2967101"/>
              <a:ext cx="1905000" cy="654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0264C5-DBB5-7A4E-9588-E5F132E7AB51}"/>
                </a:ext>
              </a:extLst>
            </p:cNvPr>
            <p:cNvSpPr/>
            <p:nvPr/>
          </p:nvSpPr>
          <p:spPr>
            <a:xfrm>
              <a:off x="723200" y="4140983"/>
              <a:ext cx="1905000" cy="654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1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EDFE93-CED4-7C45-AA14-14571FD30C76}"/>
              </a:ext>
            </a:extLst>
          </p:cNvPr>
          <p:cNvGrpSpPr/>
          <p:nvPr/>
        </p:nvGrpSpPr>
        <p:grpSpPr>
          <a:xfrm>
            <a:off x="1905000" y="381000"/>
            <a:ext cx="5562600" cy="914400"/>
            <a:chOff x="1905000" y="381000"/>
            <a:chExt cx="5562600" cy="914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1172B2C-FB8D-3846-9A32-92D7E18A96C0}"/>
                </a:ext>
              </a:extLst>
            </p:cNvPr>
            <p:cNvSpPr/>
            <p:nvPr/>
          </p:nvSpPr>
          <p:spPr>
            <a:xfrm>
              <a:off x="3962400" y="381000"/>
              <a:ext cx="1295400" cy="914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902030302020204" pitchFamily="66" charset="0"/>
                </a:rPr>
                <a:t>buffer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51BB31-789D-7A4C-A1DC-C611B3006ADB}"/>
                </a:ext>
              </a:extLst>
            </p:cNvPr>
            <p:cNvSpPr/>
            <p:nvPr/>
          </p:nvSpPr>
          <p:spPr>
            <a:xfrm>
              <a:off x="1905000" y="381000"/>
              <a:ext cx="914400" cy="914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902030302020204" pitchFamily="66" charset="0"/>
                </a:rPr>
                <a:t>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59257B-E212-4A47-AE73-E16457F817FF}"/>
                </a:ext>
              </a:extLst>
            </p:cNvPr>
            <p:cNvSpPr/>
            <p:nvPr/>
          </p:nvSpPr>
          <p:spPr>
            <a:xfrm>
              <a:off x="6553200" y="381000"/>
              <a:ext cx="914400" cy="914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902030302020204" pitchFamily="66" charset="0"/>
                </a:rPr>
                <a:t>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D59C271-9F7B-524C-8F93-28D7FB65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199"/>
            <a:ext cx="4648200" cy="50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551BB31-789D-7A4C-A1DC-C611B3006ADB}"/>
              </a:ext>
            </a:extLst>
          </p:cNvPr>
          <p:cNvSpPr/>
          <p:nvPr/>
        </p:nvSpPr>
        <p:spPr>
          <a:xfrm>
            <a:off x="1721660" y="152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9257B-E212-4A47-AE73-E16457F817FF}"/>
              </a:ext>
            </a:extLst>
          </p:cNvPr>
          <p:cNvSpPr/>
          <p:nvPr/>
        </p:nvSpPr>
        <p:spPr>
          <a:xfrm>
            <a:off x="6339590" y="199314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733FE-F64C-D14A-BBB2-F077552B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599"/>
            <a:ext cx="4724400" cy="461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742C9-62FB-3D43-B1B4-51988473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12437"/>
            <a:ext cx="3657600" cy="3251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5082FE-B7AD-484F-B371-6FA57BD532CA}"/>
              </a:ext>
            </a:extLst>
          </p:cNvPr>
          <p:cNvSpPr/>
          <p:nvPr/>
        </p:nvSpPr>
        <p:spPr>
          <a:xfrm>
            <a:off x="2034771" y="5715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E2DAEB-6A3B-DB48-B6F9-D37695AD6021}"/>
              </a:ext>
            </a:extLst>
          </p:cNvPr>
          <p:cNvSpPr/>
          <p:nvPr/>
        </p:nvSpPr>
        <p:spPr>
          <a:xfrm>
            <a:off x="2377671" y="992474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42F8CD-F2F6-E345-B183-DCA519E25643}"/>
              </a:ext>
            </a:extLst>
          </p:cNvPr>
          <p:cNvSpPr/>
          <p:nvPr/>
        </p:nvSpPr>
        <p:spPr>
          <a:xfrm>
            <a:off x="6742450" y="585866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D4AE0-6D45-C74C-AC6A-7FC61FD21ED1}"/>
              </a:ext>
            </a:extLst>
          </p:cNvPr>
          <p:cNvSpPr/>
          <p:nvPr/>
        </p:nvSpPr>
        <p:spPr>
          <a:xfrm>
            <a:off x="7145310" y="951945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3B6823-7F98-EA47-8E4D-31132D8B03A8}"/>
              </a:ext>
            </a:extLst>
          </p:cNvPr>
          <p:cNvGrpSpPr/>
          <p:nvPr/>
        </p:nvGrpSpPr>
        <p:grpSpPr>
          <a:xfrm>
            <a:off x="3482090" y="418128"/>
            <a:ext cx="2454640" cy="953472"/>
            <a:chOff x="3482090" y="418128"/>
            <a:chExt cx="2454640" cy="9534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1172B2C-FB8D-3846-9A32-92D7E18A96C0}"/>
                </a:ext>
              </a:extLst>
            </p:cNvPr>
            <p:cNvSpPr/>
            <p:nvPr/>
          </p:nvSpPr>
          <p:spPr>
            <a:xfrm>
              <a:off x="3482090" y="418128"/>
              <a:ext cx="2454640" cy="9534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mic Sans MS" panose="030F0902030302020204" pitchFamily="66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181F18F-1E69-B74E-A536-540D7F677E9A}"/>
                </a:ext>
              </a:extLst>
            </p:cNvPr>
            <p:cNvCxnSpPr/>
            <p:nvPr/>
          </p:nvCxnSpPr>
          <p:spPr>
            <a:xfrm>
              <a:off x="3810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C7DC18-3C5F-5D4A-B13B-81AFF0FF833F}"/>
                </a:ext>
              </a:extLst>
            </p:cNvPr>
            <p:cNvCxnSpPr/>
            <p:nvPr/>
          </p:nvCxnSpPr>
          <p:spPr>
            <a:xfrm>
              <a:off x="4114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14B364-A91F-3E46-84D4-601A8F320DC1}"/>
                </a:ext>
              </a:extLst>
            </p:cNvPr>
            <p:cNvCxnSpPr/>
            <p:nvPr/>
          </p:nvCxnSpPr>
          <p:spPr>
            <a:xfrm>
              <a:off x="5334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AEB4DE-C36A-424C-9365-9E20D68E2909}"/>
                </a:ext>
              </a:extLst>
            </p:cNvPr>
            <p:cNvCxnSpPr/>
            <p:nvPr/>
          </p:nvCxnSpPr>
          <p:spPr>
            <a:xfrm>
              <a:off x="5638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1D646-F09B-C942-BFE0-E699768B499F}"/>
                </a:ext>
              </a:extLst>
            </p:cNvPr>
            <p:cNvCxnSpPr/>
            <p:nvPr/>
          </p:nvCxnSpPr>
          <p:spPr>
            <a:xfrm>
              <a:off x="44196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8D900A-7E9E-8841-B503-44C6DEE30F49}"/>
                </a:ext>
              </a:extLst>
            </p:cNvPr>
            <p:cNvCxnSpPr/>
            <p:nvPr/>
          </p:nvCxnSpPr>
          <p:spPr>
            <a:xfrm>
              <a:off x="473939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4896A7-BF12-A44B-A237-369C3D1E14F7}"/>
                </a:ext>
              </a:extLst>
            </p:cNvPr>
            <p:cNvCxnSpPr/>
            <p:nvPr/>
          </p:nvCxnSpPr>
          <p:spPr>
            <a:xfrm>
              <a:off x="50292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60DC72-A8BD-374A-8249-477589A3508E}"/>
              </a:ext>
            </a:extLst>
          </p:cNvPr>
          <p:cNvSpPr txBox="1"/>
          <p:nvPr/>
        </p:nvSpPr>
        <p:spPr>
          <a:xfrm>
            <a:off x="5639261" y="5406366"/>
            <a:ext cx="231505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Efficiency?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Concurrency?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P and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 Using CV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6782"/>
            <a:ext cx="5387009" cy="538700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97311" y="1447800"/>
            <a:ext cx="3810000" cy="5181600"/>
          </a:xfrm>
        </p:spPr>
        <p:txBody>
          <a:bodyPr/>
          <a:lstStyle/>
          <a:p>
            <a:r>
              <a:rPr lang="en-US" sz="2000" dirty="0"/>
              <a:t>p1-p3 wait for buffer to become empty; c1-c3 wait for buffer to become full</a:t>
            </a:r>
          </a:p>
          <a:p>
            <a:r>
              <a:rPr lang="en-US" sz="2000" dirty="0"/>
              <a:t>Is the code OK for single P and single C ?</a:t>
            </a:r>
          </a:p>
          <a:p>
            <a:pPr lvl="1"/>
            <a:r>
              <a:rPr lang="en-US" sz="1800" dirty="0"/>
              <a:t>yes</a:t>
            </a:r>
          </a:p>
          <a:p>
            <a:r>
              <a:rPr lang="en-US" sz="2000" dirty="0"/>
              <a:t>How about two C’s ?</a:t>
            </a:r>
          </a:p>
          <a:p>
            <a:r>
              <a:rPr lang="en-US" sz="2000" dirty="0"/>
              <a:t>C1 waits, P puts one data, and another C2 </a:t>
            </a:r>
            <a:r>
              <a:rPr lang="en-US" sz="2000" b="1" dirty="0"/>
              <a:t>sneaks in </a:t>
            </a:r>
            <a:r>
              <a:rPr lang="en-US" sz="2000" dirty="0"/>
              <a:t>to consume it; C1 wakes up and get ???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solidFill>
                  <a:srgbClr val="0000FF"/>
                </a:solidFill>
              </a:rPr>
              <a:t> statement is to blame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Mesa semantics</a:t>
            </a:r>
            <a:r>
              <a:rPr lang="en-US" sz="2000" dirty="0"/>
              <a:t> – signaling a thread only wakes it up; the waken thread does </a:t>
            </a:r>
            <a:r>
              <a:rPr lang="en-US" sz="2000" b="1" dirty="0">
                <a:solidFill>
                  <a:srgbClr val="0000FF"/>
                </a:solidFill>
              </a:rPr>
              <a:t>not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run immediately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00" y="6434459"/>
            <a:ext cx="26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use </a:t>
            </a:r>
            <a:r>
              <a:rPr lang="en-US" dirty="0">
                <a:latin typeface="Courier New"/>
                <a:cs typeface="Courier New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69599B7-CF0D-FD47-A1BC-E6C8F43AF713}"/>
              </a:ext>
            </a:extLst>
          </p:cNvPr>
          <p:cNvSpPr/>
          <p:nvPr/>
        </p:nvSpPr>
        <p:spPr>
          <a:xfrm>
            <a:off x="685800" y="4953000"/>
            <a:ext cx="198119" cy="6096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F03D9EB-45D0-3245-83DD-0D6832735051}"/>
              </a:ext>
            </a:extLst>
          </p:cNvPr>
          <p:cNvSpPr/>
          <p:nvPr/>
        </p:nvSpPr>
        <p:spPr>
          <a:xfrm>
            <a:off x="685799" y="2575719"/>
            <a:ext cx="198119" cy="6096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done = 0;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 err="1">
                <a:latin typeface="Courier New"/>
                <a:cs typeface="Courier New"/>
              </a:rPr>
              <a:t>pthread_mutex_t</a:t>
            </a:r>
            <a:r>
              <a:rPr lang="en-US" sz="1200" b="1" dirty="0">
                <a:latin typeface="Courier New"/>
                <a:cs typeface="Courier New"/>
              </a:rPr>
              <a:t> m = PTHREAD_MUTEX_INITIALIZER; 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pthread_cond_t</a:t>
            </a:r>
            <a:r>
              <a:rPr lang="en-US" sz="1200" b="1" dirty="0">
                <a:latin typeface="Courier New"/>
                <a:cs typeface="Courier New"/>
              </a:rPr>
              <a:t> c = PTHREAD_COND_INITIALIZER;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solidFill>
                  <a:srgbClr val="FF6600"/>
                </a:solidFill>
                <a:latin typeface="Courier New"/>
                <a:cs typeface="Courier New"/>
              </a:rPr>
              <a:t>thr_exit</a:t>
            </a:r>
            <a:r>
              <a:rPr lang="en-US" sz="1200" b="1" dirty="0">
                <a:solidFill>
                  <a:srgbClr val="FF6600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done = 1; </a:t>
            </a:r>
            <a:r>
              <a:rPr lang="en-US" sz="1200" b="1" dirty="0" err="1">
                <a:latin typeface="Courier New"/>
                <a:cs typeface="Courier New"/>
              </a:rPr>
              <a:t>Pthread_cond_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signal</a:t>
            </a:r>
            <a:r>
              <a:rPr lang="en-US" sz="1200" b="1" dirty="0">
                <a:latin typeface="Courier New"/>
                <a:cs typeface="Courier New"/>
              </a:rPr>
              <a:t>(&amp;c);    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Pthread_mutex_unlock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*child(void *</a:t>
            </a:r>
            <a:r>
              <a:rPr lang="en-US" sz="1200" b="1" dirty="0" err="1">
                <a:latin typeface="Courier New"/>
                <a:cs typeface="Courier New"/>
              </a:rPr>
              <a:t>arg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("child\n");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FF6600"/>
                </a:solidFill>
                <a:latin typeface="Courier New"/>
                <a:cs typeface="Courier New"/>
              </a:rPr>
              <a:t>thr_exit</a:t>
            </a:r>
            <a:r>
              <a:rPr lang="en-US" sz="1200" b="1" dirty="0">
                <a:solidFill>
                  <a:srgbClr val="FF6600"/>
                </a:solidFill>
                <a:latin typeface="Courier New"/>
                <a:cs typeface="Courier New"/>
              </a:rPr>
              <a:t>();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  return NULL;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thr_join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while (done == 0)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Pthread_cond_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wait</a:t>
            </a:r>
            <a:r>
              <a:rPr lang="en-US" sz="1200" b="1" dirty="0">
                <a:latin typeface="Courier New"/>
                <a:cs typeface="Courier New"/>
              </a:rPr>
              <a:t>(&amp;c, 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Pthread_mutex_unlock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4876800"/>
            <a:ext cx="389141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main(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argc</a:t>
            </a:r>
            <a:r>
              <a:rPr lang="en-US" sz="1200" b="1" dirty="0">
                <a:latin typeface="Courier New"/>
                <a:cs typeface="Courier New"/>
              </a:rPr>
              <a:t>, char *</a:t>
            </a:r>
            <a:r>
              <a:rPr lang="en-US" sz="1200" b="1" dirty="0" err="1">
                <a:latin typeface="Courier New"/>
                <a:cs typeface="Courier New"/>
              </a:rPr>
              <a:t>argv</a:t>
            </a:r>
            <a:r>
              <a:rPr lang="en-US" sz="1200" b="1" dirty="0">
                <a:latin typeface="Courier New"/>
                <a:cs typeface="Courier New"/>
              </a:rPr>
              <a:t>[])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("parent: begin\n");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pthread_t</a:t>
            </a:r>
            <a:r>
              <a:rPr lang="en-US" sz="1200" b="1" dirty="0">
                <a:latin typeface="Courier New"/>
                <a:cs typeface="Courier New"/>
              </a:rPr>
              <a:t> p;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Pthread_create</a:t>
            </a:r>
            <a:r>
              <a:rPr lang="en-US" sz="1200" b="1" dirty="0">
                <a:latin typeface="Courier New"/>
                <a:cs typeface="Courier New"/>
              </a:rPr>
              <a:t>(&amp;p, NULL, child, NULL);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thr_join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();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("parent: end\n");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return 0;</a:t>
            </a:r>
          </a:p>
          <a:p>
            <a:r>
              <a:rPr lang="en-US" sz="1200" b="1" dirty="0">
                <a:latin typeface="Courier New"/>
                <a:cs typeface="Courier New"/>
              </a:rPr>
              <a:t>} 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4C15-FACF-5848-8ADF-44BDC61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5CBF-2694-424A-AE91-AB2FAE8F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from the right combination of hardware (assembly instructions) and OS support (queue, yield, sleep, etc.)</a:t>
            </a:r>
          </a:p>
        </p:txBody>
      </p:sp>
    </p:spTree>
    <p:extLst>
      <p:ext uri="{BB962C8B-B14F-4D97-AF65-F5344CB8AC3E}">
        <p14:creationId xmlns:p14="http://schemas.microsoft.com/office/powerpoint/2010/main" val="321419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done = 0;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 err="1">
                <a:latin typeface="Courier New"/>
                <a:cs typeface="Courier New"/>
              </a:rPr>
              <a:t>pthread_mutex_t</a:t>
            </a:r>
            <a:r>
              <a:rPr lang="en-US" sz="1200" b="1" dirty="0">
                <a:latin typeface="Courier New"/>
                <a:cs typeface="Courier New"/>
              </a:rPr>
              <a:t> m = PTHREAD_MUTEX_INITIALIZER; 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pthread_cond_t</a:t>
            </a:r>
            <a:r>
              <a:rPr lang="en-US" sz="1200" b="1" dirty="0">
                <a:latin typeface="Courier New"/>
                <a:cs typeface="Courier New"/>
              </a:rPr>
              <a:t>  c = PTHREAD_COND_INITIALIZER;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solidFill>
                  <a:srgbClr val="FF6600"/>
                </a:solidFill>
                <a:latin typeface="Courier New"/>
                <a:cs typeface="Courier New"/>
              </a:rPr>
              <a:t>thr_exit</a:t>
            </a:r>
            <a:r>
              <a:rPr lang="en-US" sz="1200" b="1" dirty="0">
                <a:solidFill>
                  <a:srgbClr val="FF6600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Pthread_mutex_lock</a:t>
            </a:r>
            <a:r>
              <a:rPr lang="en-US" sz="1200" b="1" dirty="0">
                <a:latin typeface="Courier New"/>
                <a:cs typeface="Courier New"/>
              </a:rPr>
              <a:t>(&amp;m); done = 1;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Pthread_cond_signal</a:t>
            </a:r>
            <a:r>
              <a:rPr lang="en-US" sz="1200" b="1" dirty="0">
                <a:latin typeface="Courier New"/>
                <a:cs typeface="Courier New"/>
              </a:rPr>
              <a:t>(&amp;c); </a:t>
            </a:r>
            <a:r>
              <a:rPr lang="en-US" sz="1200" b="1" dirty="0" err="1">
                <a:latin typeface="Courier New"/>
                <a:cs typeface="Courier New"/>
              </a:rPr>
              <a:t>Pthread_mutex_unlock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*child(void *</a:t>
            </a:r>
            <a:r>
              <a:rPr lang="en-US" sz="1200" b="1" dirty="0" err="1">
                <a:latin typeface="Courier New"/>
                <a:cs typeface="Courier New"/>
              </a:rPr>
              <a:t>arg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("child\n"); </a:t>
            </a:r>
            <a:r>
              <a:rPr lang="en-US" sz="1200" b="1" dirty="0" err="1">
                <a:solidFill>
                  <a:srgbClr val="FF6600"/>
                </a:solidFill>
                <a:latin typeface="Courier New"/>
                <a:cs typeface="Courier New"/>
              </a:rPr>
              <a:t>thr_exit</a:t>
            </a:r>
            <a:r>
              <a:rPr lang="en-US" sz="1200" b="1" dirty="0">
                <a:solidFill>
                  <a:srgbClr val="FF6600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; return NULL; } 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thr_join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lang="en-US" sz="1200" b="1" dirty="0">
                <a:latin typeface="Courier New"/>
                <a:cs typeface="Courier New"/>
              </a:rPr>
              <a:t> (done == 0) </a:t>
            </a:r>
            <a:r>
              <a:rPr lang="en-US" sz="1200" b="1" dirty="0" err="1">
                <a:latin typeface="Courier New"/>
                <a:cs typeface="Courier New"/>
              </a:rPr>
              <a:t>Pthread_cond_wait</a:t>
            </a:r>
            <a:r>
              <a:rPr lang="en-US" sz="1200" b="1" dirty="0">
                <a:latin typeface="Courier New"/>
                <a:cs typeface="Courier New"/>
              </a:rPr>
              <a:t>(&amp;c, &amp;m);  // release m when sleeping (atomically)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                                        // reacquire m when wake up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Pthread_mutex_unlock</a:t>
            </a:r>
            <a:r>
              <a:rPr lang="en-US" sz="1200" b="1" dirty="0">
                <a:latin typeface="Courier New"/>
                <a:cs typeface="Courier New"/>
              </a:rPr>
              <a:t>(&amp;m);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main(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argc</a:t>
            </a:r>
            <a:r>
              <a:rPr lang="en-US" sz="1200" b="1" dirty="0">
                <a:latin typeface="Courier New"/>
                <a:cs typeface="Courier New"/>
              </a:rPr>
              <a:t>, char *</a:t>
            </a:r>
            <a:r>
              <a:rPr lang="en-US" sz="1200" b="1" dirty="0" err="1">
                <a:latin typeface="Courier New"/>
                <a:cs typeface="Courier New"/>
              </a:rPr>
              <a:t>argv</a:t>
            </a:r>
            <a:r>
              <a:rPr lang="en-US" sz="1200" b="1" dirty="0">
                <a:latin typeface="Courier New"/>
                <a:cs typeface="Courier New"/>
              </a:rPr>
              <a:t>[])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("parent: begin\n");</a:t>
            </a:r>
            <a:br>
              <a:rPr lang="en-US" sz="1200" b="1" dirty="0">
                <a:latin typeface="Courier New"/>
                <a:cs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pthread_t</a:t>
            </a:r>
            <a:r>
              <a:rPr lang="en-US" sz="1200" b="1" dirty="0">
                <a:latin typeface="Courier New"/>
                <a:cs typeface="Courier New"/>
              </a:rPr>
              <a:t> p;  </a:t>
            </a:r>
            <a:r>
              <a:rPr lang="en-US" sz="1200" b="1" dirty="0" err="1">
                <a:latin typeface="Courier New"/>
                <a:cs typeface="Courier New"/>
              </a:rPr>
              <a:t>Pthread_create</a:t>
            </a:r>
            <a:r>
              <a:rPr lang="en-US" sz="1200" b="1" dirty="0">
                <a:latin typeface="Courier New"/>
                <a:cs typeface="Courier New"/>
              </a:rPr>
              <a:t>(&amp;p, NULL, child, NULL);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thr_join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200" b="1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("parent: end\n"); return 0;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891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D9C6-DA07-7D43-8D89-7D520491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726" y="1391953"/>
            <a:ext cx="3290674" cy="5334000"/>
          </a:xfrm>
        </p:spPr>
        <p:txBody>
          <a:bodyPr/>
          <a:lstStyle/>
          <a:p>
            <a:r>
              <a:rPr lang="en-US" sz="2000" dirty="0"/>
              <a:t>Signaling logic between P and C</a:t>
            </a:r>
          </a:p>
          <a:p>
            <a:r>
              <a:rPr lang="en-US" sz="2000" dirty="0"/>
              <a:t>For single P and single C,  this code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FA6C7-BD2A-DA4A-BC7F-95B7FACD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5561920" cy="57150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850486-4F2A-BE47-87E8-625F87DE7C4A}"/>
              </a:ext>
            </a:extLst>
          </p:cNvPr>
          <p:cNvSpPr/>
          <p:nvPr/>
        </p:nvSpPr>
        <p:spPr>
          <a:xfrm>
            <a:off x="4338980" y="3197580"/>
            <a:ext cx="53340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4CB49-683E-4C46-B857-9E6F5FDE4487}"/>
              </a:ext>
            </a:extLst>
          </p:cNvPr>
          <p:cNvCxnSpPr/>
          <p:nvPr/>
        </p:nvCxnSpPr>
        <p:spPr>
          <a:xfrm>
            <a:off x="3883586" y="3410683"/>
            <a:ext cx="4572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6A2AA-F60E-594A-82F5-CFF3F4CEB21F}"/>
              </a:ext>
            </a:extLst>
          </p:cNvPr>
          <p:cNvCxnSpPr>
            <a:cxnSpLocks/>
          </p:cNvCxnSpPr>
          <p:nvPr/>
        </p:nvCxnSpPr>
        <p:spPr>
          <a:xfrm>
            <a:off x="4874186" y="3399599"/>
            <a:ext cx="383614" cy="17898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E7E74-7F92-664F-B8BB-7EA17437E909}"/>
              </a:ext>
            </a:extLst>
          </p:cNvPr>
          <p:cNvSpPr txBox="1"/>
          <p:nvPr/>
        </p:nvSpPr>
        <p:spPr>
          <a:xfrm>
            <a:off x="3627973" y="28194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item buffer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83144-DE46-4144-9E37-D9F1E53B0137}"/>
              </a:ext>
            </a:extLst>
          </p:cNvPr>
          <p:cNvCxnSpPr>
            <a:cxnSpLocks/>
          </p:cNvCxnSpPr>
          <p:nvPr/>
        </p:nvCxnSpPr>
        <p:spPr>
          <a:xfrm flipV="1">
            <a:off x="4872380" y="3231702"/>
            <a:ext cx="383614" cy="17898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Basic Ideas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mic Sans MS" charset="0"/>
                <a:cs typeface="+mn-cs"/>
              </a:rPr>
              <a:t>A thread check whether a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condition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mic Sans MS" charset="0"/>
                <a:cs typeface="+mn-cs"/>
              </a:rPr>
              <a:t>is true before continuing (parent thread </a:t>
            </a:r>
            <a:r>
              <a:rPr lang="en-US" sz="2400" b="1" dirty="0">
                <a:solidFill>
                  <a:srgbClr val="000000"/>
                </a:solidFill>
                <a:latin typeface="Comic Sans MS" charset="0"/>
                <a:cs typeface="+mn-cs"/>
              </a:rPr>
              <a:t>waits</a:t>
            </a:r>
            <a:r>
              <a:rPr lang="en-US" sz="2400" dirty="0">
                <a:solidFill>
                  <a:srgbClr val="000000"/>
                </a:solidFill>
                <a:latin typeface="Comic Sans MS" charset="0"/>
                <a:cs typeface="+mn-cs"/>
              </a:rPr>
              <a:t> for child thread)</a:t>
            </a:r>
          </a:p>
          <a:p>
            <a:pPr marL="0" indent="0" eaLnBrk="1" hangingPunct="1">
              <a:buNone/>
              <a:defRPr/>
            </a:pPr>
            <a:endParaRPr lang="en-US" sz="1600" dirty="0">
              <a:solidFill>
                <a:srgbClr val="000000"/>
              </a:solidFill>
              <a:latin typeface="Comic Sans MS" charset="0"/>
              <a:cs typeface="+mn-cs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void *child(void *</a:t>
            </a:r>
            <a:r>
              <a:rPr lang="en-US" sz="1600" b="1" dirty="0" err="1">
                <a:latin typeface="Courier New"/>
                <a:cs typeface="Courier New"/>
              </a:rPr>
              <a:t>arg</a:t>
            </a:r>
            <a:r>
              <a:rPr lang="en-US" sz="1600" b="1" dirty="0">
                <a:latin typeface="Courier New"/>
                <a:cs typeface="Courier New"/>
              </a:rPr>
              <a:t>) {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("child\n");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// how to indicate I am done?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return NULL;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main(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argc</a:t>
            </a:r>
            <a:r>
              <a:rPr lang="en-US" sz="1600" b="1" dirty="0">
                <a:latin typeface="Courier New"/>
                <a:cs typeface="Courier New"/>
              </a:rPr>
              <a:t>, char *</a:t>
            </a:r>
            <a:r>
              <a:rPr lang="en-US" sz="1600" b="1" dirty="0" err="1">
                <a:latin typeface="Courier New"/>
                <a:cs typeface="Courier New"/>
              </a:rPr>
              <a:t>argv</a:t>
            </a:r>
            <a:r>
              <a:rPr lang="en-US" sz="1600" b="1" dirty="0">
                <a:latin typeface="Courier New"/>
                <a:cs typeface="Courier New"/>
              </a:rPr>
              <a:t>[]) {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pthread_t</a:t>
            </a:r>
            <a:r>
              <a:rPr lang="en-US" sz="1600" b="1" dirty="0">
                <a:latin typeface="Courier New"/>
                <a:cs typeface="Courier New"/>
              </a:rPr>
              <a:t> c;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begin\n");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Pthread_create</a:t>
            </a:r>
            <a:r>
              <a:rPr lang="en-US" sz="1600" b="1" dirty="0">
                <a:latin typeface="Courier New"/>
                <a:cs typeface="Courier New"/>
              </a:rPr>
              <a:t>(&amp;c, NULL, child, NULL); // create child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// how to wait for child?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end\n");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return 0;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eaLnBrk="1" hangingPunct="1">
              <a:defRPr/>
            </a:pPr>
            <a:endParaRPr lang="en-US" sz="14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F02553-8665-6442-A66F-C06BFFA2A804}"/>
              </a:ext>
            </a:extLst>
          </p:cNvPr>
          <p:cNvGrpSpPr/>
          <p:nvPr/>
        </p:nvGrpSpPr>
        <p:grpSpPr>
          <a:xfrm>
            <a:off x="5867400" y="2590800"/>
            <a:ext cx="1447800" cy="2133600"/>
            <a:chOff x="5867400" y="2590800"/>
            <a:chExt cx="1447800" cy="21336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264178A-24C9-6C49-A2A9-A3D45A838FDB}"/>
                </a:ext>
              </a:extLst>
            </p:cNvPr>
            <p:cNvCxnSpPr/>
            <p:nvPr/>
          </p:nvCxnSpPr>
          <p:spPr>
            <a:xfrm>
              <a:off x="5867400" y="2971800"/>
              <a:ext cx="4572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522834-945A-1148-BA45-7FE6461796CD}"/>
                </a:ext>
              </a:extLst>
            </p:cNvPr>
            <p:cNvCxnSpPr/>
            <p:nvPr/>
          </p:nvCxnSpPr>
          <p:spPr>
            <a:xfrm>
              <a:off x="6858000" y="2985155"/>
              <a:ext cx="4572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CFE5F95-797A-A445-B489-E9B8241ADFE5}"/>
                </a:ext>
              </a:extLst>
            </p:cNvPr>
            <p:cNvCxnSpPr/>
            <p:nvPr/>
          </p:nvCxnSpPr>
          <p:spPr>
            <a:xfrm>
              <a:off x="6096000" y="29718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DE8317-E8F2-E04E-9D0C-A78BF2EE2D60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34290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7749DF-D693-A240-B37F-562AED6389E8}"/>
                </a:ext>
              </a:extLst>
            </p:cNvPr>
            <p:cNvCxnSpPr/>
            <p:nvPr/>
          </p:nvCxnSpPr>
          <p:spPr>
            <a:xfrm>
              <a:off x="6096000" y="34290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14EC04-2FEE-E443-9BEA-22DD47EDF893}"/>
                </a:ext>
              </a:extLst>
            </p:cNvPr>
            <p:cNvCxnSpPr/>
            <p:nvPr/>
          </p:nvCxnSpPr>
          <p:spPr>
            <a:xfrm>
              <a:off x="6096000" y="40386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7EDDC1-DA17-7946-8969-B20147AAD3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038600"/>
              <a:ext cx="0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172E67-6B69-AF49-9938-1898FA242C8A}"/>
                </a:ext>
              </a:extLst>
            </p:cNvPr>
            <p:cNvSpPr txBox="1"/>
            <p:nvPr/>
          </p:nvSpPr>
          <p:spPr>
            <a:xfrm>
              <a:off x="5867400" y="2590800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P             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Wait for a Condition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“Shared” (global) variable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volatile 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done = 0;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void *child(void *</a:t>
            </a:r>
            <a:r>
              <a:rPr lang="en-US" sz="1700" b="1" dirty="0" err="1">
                <a:latin typeface="Courier New"/>
                <a:cs typeface="Courier New"/>
              </a:rPr>
              <a:t>arg</a:t>
            </a:r>
            <a:r>
              <a:rPr lang="en-US" sz="1700" b="1" dirty="0">
                <a:latin typeface="Courier New"/>
                <a:cs typeface="Courier New"/>
              </a:rPr>
              <a:t>) {  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 err="1"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("child\n");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done = 1;</a:t>
            </a:r>
            <a:b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700" b="1" dirty="0">
                <a:latin typeface="Courier New"/>
                <a:cs typeface="Courier New"/>
              </a:rPr>
              <a:t>  return NULL;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7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main(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err="1">
                <a:latin typeface="Courier New"/>
                <a:cs typeface="Courier New"/>
              </a:rPr>
              <a:t>argc</a:t>
            </a:r>
            <a:r>
              <a:rPr lang="en-US" sz="1700" b="1" dirty="0">
                <a:latin typeface="Courier New"/>
                <a:cs typeface="Courier New"/>
              </a:rPr>
              <a:t>, char *</a:t>
            </a:r>
            <a:r>
              <a:rPr lang="en-US" sz="1700" b="1" dirty="0" err="1">
                <a:latin typeface="Courier New"/>
                <a:cs typeface="Courier New"/>
              </a:rPr>
              <a:t>argv</a:t>
            </a:r>
            <a:r>
              <a:rPr lang="en-US" sz="1700" b="1" dirty="0">
                <a:latin typeface="Courier New"/>
                <a:cs typeface="Courier New"/>
              </a:rPr>
              <a:t>[]) {</a:t>
            </a:r>
            <a:br>
              <a:rPr lang="en-US" sz="1700" b="1" dirty="0">
                <a:latin typeface="Courier New"/>
                <a:cs typeface="Courier New"/>
              </a:rPr>
            </a:b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 err="1"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("parent: begin\n");</a:t>
            </a:r>
            <a:br>
              <a:rPr lang="en-US" sz="1700" b="1" dirty="0">
                <a:latin typeface="Courier New"/>
                <a:cs typeface="Courier New"/>
              </a:rPr>
            </a:b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 err="1">
                <a:latin typeface="Courier New"/>
                <a:cs typeface="Courier New"/>
              </a:rPr>
              <a:t>pthread_t</a:t>
            </a:r>
            <a:r>
              <a:rPr lang="en-US" sz="1700" b="1" dirty="0">
                <a:latin typeface="Courier New"/>
                <a:cs typeface="Courier New"/>
              </a:rPr>
              <a:t> c;</a:t>
            </a:r>
            <a:br>
              <a:rPr lang="en-US" sz="1700" b="1" dirty="0">
                <a:latin typeface="Courier New"/>
                <a:cs typeface="Courier New"/>
              </a:rPr>
            </a:b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 err="1">
                <a:latin typeface="Courier New"/>
                <a:cs typeface="Courier New"/>
              </a:rPr>
              <a:t>Pthread_create</a:t>
            </a:r>
            <a:r>
              <a:rPr lang="en-US" sz="1700" b="1" dirty="0">
                <a:latin typeface="Courier New"/>
                <a:cs typeface="Courier New"/>
              </a:rPr>
              <a:t>(&amp;c, NULL, child, NULL); // create child  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while (done == 0) ; // spin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 err="1"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("parent: end\n");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 return 0; 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880C8-7D70-EF4A-BA09-3E188EF5B896}"/>
              </a:ext>
            </a:extLst>
          </p:cNvPr>
          <p:cNvSpPr txBox="1"/>
          <p:nvPr/>
        </p:nvSpPr>
        <p:spPr>
          <a:xfrm>
            <a:off x="4648200" y="1417638"/>
            <a:ext cx="4552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Does a shared </a:t>
            </a:r>
            <a:r>
              <a:rPr lang="en-US" sz="2000" b="1" dirty="0"/>
              <a:t>variable</a:t>
            </a:r>
            <a:r>
              <a:rPr lang="en-US" sz="2000" dirty="0"/>
              <a:t> work 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yes</a:t>
            </a:r>
          </a:p>
          <a:p>
            <a:endParaRPr lang="en-US" sz="2000" dirty="0"/>
          </a:p>
          <a:p>
            <a:r>
              <a:rPr lang="en-US" sz="2000" dirty="0"/>
              <a:t>How does this run on one CPU?</a:t>
            </a:r>
          </a:p>
          <a:p>
            <a:endParaRPr lang="en-US" sz="2000" dirty="0"/>
          </a:p>
          <a:p>
            <a:r>
              <a:rPr lang="en-US" sz="2000" dirty="0"/>
              <a:t>What is the main issue?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spin and waste CPU time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What could be a better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how to wait for a condition?</a:t>
            </a:r>
          </a:p>
        </p:txBody>
      </p:sp>
    </p:spTree>
    <p:extLst>
      <p:ext uri="{BB962C8B-B14F-4D97-AF65-F5344CB8AC3E}">
        <p14:creationId xmlns:p14="http://schemas.microsoft.com/office/powerpoint/2010/main" val="33176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Wait for a Condition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Ideas:</a:t>
            </a:r>
          </a:p>
          <a:p>
            <a:pPr lvl="1"/>
            <a:r>
              <a:rPr lang="en-US" sz="2400" dirty="0"/>
              <a:t>to </a:t>
            </a:r>
            <a:r>
              <a:rPr lang="en-US" sz="2400" b="1" dirty="0">
                <a:solidFill>
                  <a:srgbClr val="0000FF"/>
                </a:solidFill>
              </a:rPr>
              <a:t>put the parent to sleep</a:t>
            </a:r>
            <a:r>
              <a:rPr lang="en-US" sz="2400" dirty="0"/>
              <a:t> until </a:t>
            </a:r>
            <a:r>
              <a:rPr lang="en-US" sz="2400" b="1" dirty="0"/>
              <a:t>the condition we are waiting for</a:t>
            </a:r>
            <a:r>
              <a:rPr lang="en-US" sz="2400" dirty="0"/>
              <a:t> (e.g., the child is done executing) </a:t>
            </a:r>
            <a:r>
              <a:rPr lang="en-US" sz="2400" b="1" dirty="0"/>
              <a:t>comes true</a:t>
            </a:r>
          </a:p>
          <a:p>
            <a:r>
              <a:rPr lang="en-US" sz="2600" dirty="0"/>
              <a:t>Condition variable (CV)</a:t>
            </a:r>
          </a:p>
          <a:p>
            <a:pPr lvl="1"/>
            <a:r>
              <a:rPr lang="en-US" sz="2400" u="sng" dirty="0"/>
              <a:t>an explicit </a:t>
            </a:r>
            <a:r>
              <a:rPr lang="en-US" sz="2400" b="1" u="sng" dirty="0">
                <a:solidFill>
                  <a:srgbClr val="0000FF"/>
                </a:solidFill>
              </a:rPr>
              <a:t>queue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that threads can put </a:t>
            </a:r>
            <a:r>
              <a:rPr lang="en-US" sz="2400" b="1" dirty="0">
                <a:solidFill>
                  <a:srgbClr val="0000FF"/>
                </a:solidFill>
              </a:rPr>
              <a:t>themselves</a:t>
            </a:r>
            <a:r>
              <a:rPr lang="en-US" sz="2400" dirty="0"/>
              <a:t> on when some </a:t>
            </a:r>
            <a:r>
              <a:rPr lang="en-US" sz="2400" b="1" dirty="0">
                <a:solidFill>
                  <a:srgbClr val="0000FF"/>
                </a:solidFill>
              </a:rPr>
              <a:t>state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of execution</a:t>
            </a:r>
            <a:r>
              <a:rPr lang="en-US" sz="2400" b="1" dirty="0"/>
              <a:t> </a:t>
            </a:r>
            <a:r>
              <a:rPr lang="en-US" sz="2400" dirty="0"/>
              <a:t>(i.e.</a:t>
            </a:r>
            <a:r>
              <a:rPr lang="en-US" sz="2400" b="1" dirty="0"/>
              <a:t>, </a:t>
            </a:r>
            <a:r>
              <a:rPr lang="en-US" sz="2400" dirty="0"/>
              <a:t>some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00FF"/>
                </a:solidFill>
              </a:rPr>
              <a:t>not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as desired (</a:t>
            </a:r>
            <a:r>
              <a:rPr lang="en-US" sz="2400" u="sng" dirty="0"/>
              <a:t>by </a:t>
            </a:r>
            <a:r>
              <a:rPr lang="en-US" sz="2400" b="1" u="sng" dirty="0">
                <a:solidFill>
                  <a:srgbClr val="FF0000"/>
                </a:solidFill>
              </a:rPr>
              <a:t>waiting</a:t>
            </a:r>
            <a:r>
              <a:rPr lang="en-US" sz="2400" u="sng" dirty="0"/>
              <a:t> on the condition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some other thread, when it changes said state, </a:t>
            </a:r>
            <a:r>
              <a:rPr lang="en-US" sz="2400" b="1" dirty="0">
                <a:solidFill>
                  <a:srgbClr val="0000FF"/>
                </a:solidFill>
              </a:rPr>
              <a:t>wake</a:t>
            </a:r>
            <a:r>
              <a:rPr lang="en-US" sz="2400" dirty="0"/>
              <a:t> one (or more) of those waiting threads and allow them to continue (</a:t>
            </a:r>
            <a:r>
              <a:rPr lang="en-US" sz="2400" u="sng" dirty="0"/>
              <a:t>by </a:t>
            </a:r>
            <a:r>
              <a:rPr lang="en-US" sz="2400" b="1" u="sng" dirty="0">
                <a:solidFill>
                  <a:srgbClr val="FF0000"/>
                </a:solidFill>
              </a:rPr>
              <a:t>signaling</a:t>
            </a:r>
            <a:r>
              <a:rPr lang="en-US" sz="2400" u="sng" dirty="0"/>
              <a:t> on the condition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E09-9068-F548-A939-3ACCA1B8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9A11-93BC-2C4E-A6C7-4BE37F30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A queue</a:t>
            </a:r>
          </a:p>
          <a:p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Two operations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dirty="0"/>
              <a:t> is executed when a thread wishes to put itself to sleep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dirty="0"/>
              <a:t> is executed when a thread has changed something and thus wants to wake a sleeping thread waiting on this condition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API for CV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229600" cy="18288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Pthread_cond_wait</a:t>
            </a:r>
            <a:r>
              <a:rPr lang="en-US" sz="2000" dirty="0">
                <a:latin typeface="Courier New"/>
                <a:cs typeface="Courier New"/>
              </a:rPr>
              <a:t>(&amp;c, &amp;m)</a:t>
            </a:r>
            <a:r>
              <a:rPr lang="en-US" sz="2000" dirty="0"/>
              <a:t>: 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release lock </a:t>
            </a:r>
            <a:r>
              <a:rPr lang="en-US" sz="1600" dirty="0">
                <a:latin typeface="Courier New"/>
                <a:cs typeface="Courier New"/>
              </a:rPr>
              <a:t>m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00FF"/>
                </a:solidFill>
              </a:rPr>
              <a:t>put calling thread to sleep </a:t>
            </a:r>
            <a:r>
              <a:rPr lang="en-US" sz="1600" b="1" dirty="0">
                <a:solidFill>
                  <a:srgbClr val="FF0000"/>
                </a:solidFill>
              </a:rPr>
              <a:t>atomically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(assuming </a:t>
            </a:r>
            <a:r>
              <a:rPr lang="en-US" sz="1600" dirty="0">
                <a:latin typeface="Courier New"/>
                <a:cs typeface="Courier New"/>
              </a:rPr>
              <a:t>m</a:t>
            </a:r>
            <a:r>
              <a:rPr lang="en-US" sz="1600" dirty="0"/>
              <a:t> is locked when </a:t>
            </a:r>
            <a:r>
              <a:rPr lang="en-US" sz="1600" dirty="0">
                <a:latin typeface="Courier New"/>
                <a:cs typeface="Courier New"/>
              </a:rPr>
              <a:t>wait</a:t>
            </a:r>
            <a:r>
              <a:rPr lang="en-US" sz="1600" dirty="0"/>
              <a:t> is called)</a:t>
            </a:r>
          </a:p>
          <a:p>
            <a:pPr lvl="1"/>
            <a:r>
              <a:rPr lang="en-US" sz="1600" dirty="0"/>
              <a:t>when thread wakes up (after some other thread has signaled it), </a:t>
            </a:r>
            <a:r>
              <a:rPr lang="en-US" sz="1600" b="1" dirty="0">
                <a:solidFill>
                  <a:srgbClr val="0000FF"/>
                </a:solidFill>
              </a:rPr>
              <a:t>re-acquire lock </a:t>
            </a:r>
            <a:r>
              <a:rPr lang="en-US" sz="1600" dirty="0">
                <a:latin typeface="Courier New"/>
                <a:cs typeface="Courier New"/>
              </a:rPr>
              <a:t>m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before</a:t>
            </a:r>
            <a:r>
              <a:rPr lang="en-US" sz="1600" dirty="0"/>
              <a:t> returning to caller </a:t>
            </a:r>
          </a:p>
          <a:p>
            <a:r>
              <a:rPr lang="en-US" sz="2000" dirty="0" err="1">
                <a:latin typeface="Courier New"/>
                <a:cs typeface="Courier New"/>
              </a:rPr>
              <a:t>Pthread_cond_signal</a:t>
            </a:r>
            <a:r>
              <a:rPr lang="en-US" sz="2000" dirty="0">
                <a:latin typeface="Courier New"/>
                <a:cs typeface="Courier New"/>
              </a:rPr>
              <a:t>(&amp;c)</a:t>
            </a:r>
            <a:r>
              <a:rPr lang="en-US" sz="2000" dirty="0"/>
              <a:t>: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signal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7" y="1600200"/>
            <a:ext cx="460637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16" y="1600200"/>
            <a:ext cx="4319666" cy="2895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38800" y="23622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3124200"/>
            <a:ext cx="2209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48000" y="2286000"/>
            <a:ext cx="2514600" cy="685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Brace 3"/>
          <p:cNvSpPr/>
          <p:nvPr/>
        </p:nvSpPr>
        <p:spPr>
          <a:xfrm>
            <a:off x="457200" y="2590800"/>
            <a:ext cx="121919" cy="6858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5029200" y="1828800"/>
            <a:ext cx="121919" cy="6858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57B48-78DE-714A-A24D-A7AB0DEFABDF}"/>
              </a:ext>
            </a:extLst>
          </p:cNvPr>
          <p:cNvCxnSpPr/>
          <p:nvPr/>
        </p:nvCxnSpPr>
        <p:spPr>
          <a:xfrm flipH="1" flipV="1">
            <a:off x="7924800" y="2362200"/>
            <a:ext cx="228600" cy="32004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pthread_cond_wait</a:t>
            </a:r>
            <a:r>
              <a:rPr lang="en-US" b="1" dirty="0">
                <a:latin typeface="Courier New"/>
                <a:cs typeface="Courier New"/>
              </a:rPr>
              <a:t>(&amp;c, &amp;m)</a:t>
            </a:r>
          </a:p>
          <a:p>
            <a:pPr lvl="1"/>
            <a:r>
              <a:rPr lang="en-US" dirty="0"/>
              <a:t>release lock </a:t>
            </a:r>
            <a:r>
              <a:rPr lang="en-US" b="1" dirty="0">
                <a:latin typeface="Courier New"/>
                <a:cs typeface="Courier New"/>
              </a:rPr>
              <a:t>m</a:t>
            </a:r>
            <a:r>
              <a:rPr lang="en-US" dirty="0"/>
              <a:t> and put the calling thread to </a:t>
            </a:r>
            <a:r>
              <a:rPr lang="en-US" dirty="0">
                <a:solidFill>
                  <a:srgbClr val="0000FF"/>
                </a:solidFill>
              </a:rPr>
              <a:t>sleep</a:t>
            </a:r>
            <a:r>
              <a:rPr lang="en-US" dirty="0"/>
              <a:t> (</a:t>
            </a:r>
            <a:r>
              <a:rPr lang="en-US" b="1" dirty="0"/>
              <a:t>atomically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when the thread </a:t>
            </a:r>
            <a:r>
              <a:rPr lang="en-US" dirty="0">
                <a:solidFill>
                  <a:srgbClr val="0000FF"/>
                </a:solidFill>
              </a:rPr>
              <a:t>wakes up</a:t>
            </a:r>
            <a:r>
              <a:rPr lang="en-US" dirty="0"/>
              <a:t> (after some other thread has signaled it), it must reacquire lock </a:t>
            </a:r>
            <a:r>
              <a:rPr lang="en-US" b="1" dirty="0">
                <a:latin typeface="Courier New"/>
                <a:cs typeface="Courier New"/>
              </a:rPr>
              <a:t>m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returning to the caller</a:t>
            </a:r>
          </a:p>
          <a:p>
            <a:pPr lvl="1"/>
            <a:r>
              <a:rPr lang="en-US" dirty="0"/>
              <a:t>prevent race condition when a thread is trying to put itself to sleep</a:t>
            </a:r>
          </a:p>
        </p:txBody>
      </p:sp>
    </p:spTree>
    <p:extLst>
      <p:ext uri="{BB962C8B-B14F-4D97-AF65-F5344CB8AC3E}">
        <p14:creationId xmlns:p14="http://schemas.microsoft.com/office/powerpoint/2010/main" val="157934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2CB8-EA29-4348-842D-26DFBBB1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458200" cy="2849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Parent create child and continue to run</a:t>
            </a:r>
            <a:r>
              <a:rPr lang="en-US" sz="2000" dirty="0"/>
              <a:t>; call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to wait for child to complete</a:t>
            </a:r>
          </a:p>
          <a:p>
            <a:pPr lvl="1"/>
            <a:r>
              <a:rPr lang="en-US" sz="1600" dirty="0"/>
              <a:t>parent acquires the lock, check if child is done [it is not], and put itself to sleep by calling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600" dirty="0"/>
              <a:t> (hence release the lock)</a:t>
            </a:r>
          </a:p>
          <a:p>
            <a:pPr lvl="1"/>
            <a:r>
              <a:rPr lang="en-US" sz="1600" dirty="0"/>
              <a:t>child eventually runs and calls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to wake parent: grabs the lock, set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/>
              <a:t> to 1, signal parent to wake it</a:t>
            </a:r>
          </a:p>
          <a:p>
            <a:pPr lvl="1"/>
            <a:r>
              <a:rPr lang="en-US" sz="1600" dirty="0"/>
              <a:t>finally parent runs (return 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600" dirty="0"/>
              <a:t> with lock held), release the 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Child runs immediately upon creation</a:t>
            </a:r>
            <a:r>
              <a:rPr lang="en-US" sz="2000" dirty="0"/>
              <a:t>, set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2000" dirty="0"/>
              <a:t> to 1, calls signal to wake a sleeping thread [but there is </a:t>
            </a:r>
            <a:r>
              <a:rPr lang="en-US" sz="2000" b="1" dirty="0"/>
              <a:t>none</a:t>
            </a:r>
            <a:r>
              <a:rPr lang="en-US" sz="2000" dirty="0"/>
              <a:t>, so it just returns]</a:t>
            </a:r>
          </a:p>
          <a:p>
            <a:pPr marL="685800" lvl="1"/>
            <a:r>
              <a:rPr lang="en-US" sz="1600" dirty="0"/>
              <a:t>parent then runs,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. Sees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/>
              <a:t> is 1, and thus does not wait and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4341E-8EE8-C34E-8D36-8463BDBA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1" y="414130"/>
            <a:ext cx="4606376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6281F-4AE8-044F-B522-4ECA4B94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14130"/>
            <a:ext cx="4319666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BE628F-6025-ED4C-AFC4-F20FB624DA26}"/>
              </a:ext>
            </a:extLst>
          </p:cNvPr>
          <p:cNvSpPr txBox="1"/>
          <p:nvPr/>
        </p:nvSpPr>
        <p:spPr>
          <a:xfrm>
            <a:off x="2362200" y="290578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cases</a:t>
            </a:r>
          </a:p>
        </p:txBody>
      </p:sp>
    </p:spTree>
    <p:extLst>
      <p:ext uri="{BB962C8B-B14F-4D97-AF65-F5344CB8AC3E}">
        <p14:creationId xmlns:p14="http://schemas.microsoft.com/office/powerpoint/2010/main" val="3069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12716</TotalTime>
  <Words>1255</Words>
  <Application>Microsoft Macintosh PowerPoint</Application>
  <PresentationFormat>On-screen Show (4:3)</PresentationFormat>
  <Paragraphs>213</Paragraphs>
  <Slides>21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Comic Sans MS</vt:lpstr>
      <vt:lpstr>Courier New</vt:lpstr>
      <vt:lpstr>Default Design</vt:lpstr>
      <vt:lpstr>Chapter 30 Condition Variables</vt:lpstr>
      <vt:lpstr>Review of Locks</vt:lpstr>
      <vt:lpstr>Basic Ideas</vt:lpstr>
      <vt:lpstr>How to Wait for a Condition ?</vt:lpstr>
      <vt:lpstr>How to Wait for a Condition ?</vt:lpstr>
      <vt:lpstr>Condition Variable</vt:lpstr>
      <vt:lpstr>Pthread API for CV</vt:lpstr>
      <vt:lpstr>Pthread Wait</vt:lpstr>
      <vt:lpstr>PowerPoint Presentation</vt:lpstr>
      <vt:lpstr>Why We Need done?</vt:lpstr>
      <vt:lpstr>Why We Need Lock for CV?</vt:lpstr>
      <vt:lpstr>Need both done and Lock</vt:lpstr>
      <vt:lpstr>CV Design Pattern</vt:lpstr>
      <vt:lpstr>Properties of CV</vt:lpstr>
      <vt:lpstr>Producer/Consumer Problem</vt:lpstr>
      <vt:lpstr>PowerPoint Presentation</vt:lpstr>
      <vt:lpstr>PowerPoint Presentation</vt:lpstr>
      <vt:lpstr>One Solution Using CV</vt:lpstr>
      <vt:lpstr>Pthread Condition Variable</vt:lpstr>
      <vt:lpstr>Pthread Condition Variable</vt:lpstr>
      <vt:lpstr>PowerPoint Presentation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211</cp:revision>
  <cp:lastPrinted>2016-03-30T21:54:24Z</cp:lastPrinted>
  <dcterms:created xsi:type="dcterms:W3CDTF">2012-06-22T13:42:06Z</dcterms:created>
  <dcterms:modified xsi:type="dcterms:W3CDTF">2018-10-22T12:55:58Z</dcterms:modified>
</cp:coreProperties>
</file>