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7" r:id="rId4"/>
    <p:sldId id="261" r:id="rId5"/>
    <p:sldId id="262" r:id="rId6"/>
    <p:sldId id="268" r:id="rId7"/>
    <p:sldId id="258" r:id="rId8"/>
    <p:sldId id="259" r:id="rId9"/>
    <p:sldId id="264" r:id="rId10"/>
    <p:sldId id="260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1"/>
    <p:restoredTop sz="95903" autoAdjust="0"/>
  </p:normalViewPr>
  <p:slideViewPr>
    <p:cSldViewPr>
      <p:cViewPr varScale="1">
        <p:scale>
          <a:sx n="131" d="100"/>
          <a:sy n="131" d="100"/>
        </p:scale>
        <p:origin x="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$ </a:t>
            </a:r>
            <a:r>
              <a:rPr lang="en-US" sz="2800" dirty="0" err="1"/>
              <a:t>gcc</a:t>
            </a:r>
            <a:r>
              <a:rPr lang="en-US" sz="2800" dirty="0"/>
              <a:t> </a:t>
            </a:r>
            <a:r>
              <a:rPr lang="en-US" sz="2800" dirty="0" err="1"/>
              <a:t>a.c</a:t>
            </a:r>
            <a:endParaRPr lang="en-US" sz="2800" dirty="0"/>
          </a:p>
          <a:p>
            <a:r>
              <a:rPr lang="en-US" sz="2800" dirty="0">
                <a:sym typeface="Wingdings" pitchFamily="2" charset="2"/>
              </a:rPr>
              <a:t>$ ./</a:t>
            </a:r>
            <a:r>
              <a:rPr lang="en-US" sz="2800" dirty="0" err="1">
                <a:sym typeface="Wingdings" pitchFamily="2" charset="2"/>
              </a:rPr>
              <a:t>a.out</a:t>
            </a:r>
            <a:endParaRPr lang="en-US" sz="2800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D1ED8-3C9F-0749-91CF-4C82F25CEE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latin typeface="Comic Sans MS" charset="0"/>
                <a:cs typeface="+mj-cs"/>
              </a:rPr>
              <a:t>Chapter 4</a:t>
            </a:r>
            <a:br>
              <a:rPr lang="en-US" sz="4800" b="1" dirty="0">
                <a:latin typeface="Comic Sans MS" charset="0"/>
                <a:cs typeface="+mj-cs"/>
              </a:rPr>
            </a:br>
            <a:r>
              <a:rPr lang="en-US" sz="4800" b="1" dirty="0">
                <a:latin typeface="Comic Sans MS" charset="0"/>
                <a:cs typeface="+mj-cs"/>
              </a:rPr>
              <a:t>Process Abstraction</a:t>
            </a: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cs typeface="+mn-cs"/>
              </a:rPr>
              <a:t>cshen@udel.edu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Program = Algorithms + Data structures</a:t>
            </a:r>
          </a:p>
          <a:p>
            <a:r>
              <a:rPr lang="en-US" sz="2400" dirty="0"/>
              <a:t>OS is a program itself containing data structures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PCB</a:t>
            </a:r>
            <a:r>
              <a:rPr lang="en-US" sz="2400" dirty="0"/>
              <a:t> (Process Control Block) of a process</a:t>
            </a:r>
          </a:p>
          <a:p>
            <a:pPr lvl="1"/>
            <a:r>
              <a:rPr lang="en-US" sz="2000" dirty="0"/>
              <a:t>register context</a:t>
            </a:r>
          </a:p>
          <a:p>
            <a:pPr lvl="1"/>
            <a:r>
              <a:rPr lang="en-US" sz="2000" dirty="0"/>
              <a:t>process state</a:t>
            </a:r>
          </a:p>
          <a:p>
            <a:pPr lvl="1"/>
            <a:r>
              <a:rPr lang="en-US" sz="2000" dirty="0"/>
              <a:t>where it is stored in memory</a:t>
            </a:r>
          </a:p>
          <a:p>
            <a:pPr lvl="1"/>
            <a:r>
              <a:rPr lang="en-US" sz="2000" dirty="0"/>
              <a:t>where its executable image resides on disk</a:t>
            </a:r>
          </a:p>
          <a:p>
            <a:pPr lvl="1"/>
            <a:r>
              <a:rPr lang="en-US" sz="2000" dirty="0"/>
              <a:t>which user asked it to execute</a:t>
            </a:r>
          </a:p>
          <a:p>
            <a:pPr lvl="1"/>
            <a:r>
              <a:rPr lang="en-US" sz="2000" dirty="0"/>
              <a:t>etc.</a:t>
            </a:r>
          </a:p>
          <a:p>
            <a:r>
              <a:rPr lang="en-US" sz="2400" dirty="0"/>
              <a:t>Lists (or queues) of PCBs</a:t>
            </a:r>
          </a:p>
          <a:p>
            <a:pPr lvl="1"/>
            <a:r>
              <a:rPr lang="en-US" sz="2000" dirty="0"/>
              <a:t>running queue (single CPU)</a:t>
            </a:r>
          </a:p>
          <a:p>
            <a:pPr lvl="1"/>
            <a:r>
              <a:rPr lang="en-US" sz="2000" dirty="0"/>
              <a:t>ready queue</a:t>
            </a:r>
          </a:p>
          <a:p>
            <a:pPr lvl="1"/>
            <a:r>
              <a:rPr lang="en-US" sz="2000" dirty="0"/>
              <a:t>I/O queue</a:t>
            </a:r>
            <a:r>
              <a:rPr lang="en-US" sz="2000" b="1" u="sng" dirty="0">
                <a:solidFill>
                  <a:srgbClr val="0000FF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242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CFB0-C8C7-7C4A-BE71-AE978595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Context &amp; PCB in xv6 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proc.h</a:t>
            </a:r>
            <a:r>
              <a:rPr lang="en-US" sz="42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31313-05FB-564B-AFEB-97B89919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70053" y="305565"/>
            <a:ext cx="4876801" cy="7207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906C4-35A1-9144-95F3-E38D5593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25253" y="3722821"/>
            <a:ext cx="426493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0F59C-16B4-2A41-9F90-F3B56366A70F}"/>
              </a:ext>
            </a:extLst>
          </p:cNvPr>
          <p:cNvSpPr txBox="1"/>
          <p:nvPr/>
        </p:nvSpPr>
        <p:spPr>
          <a:xfrm>
            <a:off x="2842275" y="2010613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context (for context switching)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9B76D2D-F422-0045-ABFA-D1942B609266}"/>
              </a:ext>
            </a:extLst>
          </p:cNvPr>
          <p:cNvSpPr/>
          <p:nvPr/>
        </p:nvSpPr>
        <p:spPr>
          <a:xfrm>
            <a:off x="2362200" y="1470818"/>
            <a:ext cx="304800" cy="1448922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44E2-C2EA-2944-963A-E4BBB971C882}"/>
              </a:ext>
            </a:extLst>
          </p:cNvPr>
          <p:cNvSpPr txBox="1"/>
          <p:nvPr/>
        </p:nvSpPr>
        <p:spPr>
          <a:xfrm>
            <a:off x="4572001" y="3352800"/>
            <a:ext cx="456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Process Control Block (PCB)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EFD5F-2E05-1B43-A61E-AF87EA105E98}"/>
              </a:ext>
            </a:extLst>
          </p:cNvPr>
          <p:cNvSpPr txBox="1"/>
          <p:nvPr/>
        </p:nvSpPr>
        <p:spPr>
          <a:xfrm>
            <a:off x="5486400" y="6123801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(Stevens &amp; Rago’s Section 4.23)</a:t>
            </a:r>
          </a:p>
        </p:txBody>
      </p:sp>
    </p:spTree>
    <p:extLst>
      <p:ext uri="{BB962C8B-B14F-4D97-AF65-F5344CB8AC3E}">
        <p14:creationId xmlns:p14="http://schemas.microsoft.com/office/powerpoint/2010/main" val="12763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C53710-9C50-3D4A-9CDF-83D10418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6231707" cy="670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78069-ED9B-4B40-A27E-9C31965ED938}"/>
              </a:ext>
            </a:extLst>
          </p:cNvPr>
          <p:cNvSpPr txBox="1"/>
          <p:nvPr/>
        </p:nvSpPr>
        <p:spPr>
          <a:xfrm>
            <a:off x="4419600" y="611938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PCB in (old) xv6 Kernel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04509F-DAF4-7645-9177-0FC52AE4BD75}"/>
              </a:ext>
            </a:extLst>
          </p:cNvPr>
          <p:cNvSpPr/>
          <p:nvPr/>
        </p:nvSpPr>
        <p:spPr>
          <a:xfrm>
            <a:off x="914400" y="185410"/>
            <a:ext cx="9906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ED86C4-1EC1-4643-8C35-4CD1ED7CDA86}"/>
              </a:ext>
            </a:extLst>
          </p:cNvPr>
          <p:cNvSpPr/>
          <p:nvPr/>
        </p:nvSpPr>
        <p:spPr>
          <a:xfrm>
            <a:off x="228600" y="561320"/>
            <a:ext cx="1512849" cy="2286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DC322E-78DF-204C-A188-8F5C173B8BC4}"/>
              </a:ext>
            </a:extLst>
          </p:cNvPr>
          <p:cNvSpPr/>
          <p:nvPr/>
        </p:nvSpPr>
        <p:spPr>
          <a:xfrm>
            <a:off x="392151" y="6019800"/>
            <a:ext cx="1512849" cy="2286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CF079-D22D-D842-B928-365B0B8D67B6}"/>
              </a:ext>
            </a:extLst>
          </p:cNvPr>
          <p:cNvSpPr txBox="1"/>
          <p:nvPr/>
        </p:nvSpPr>
        <p:spPr>
          <a:xfrm>
            <a:off x="2356041" y="1315194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context (for context switching)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CE46231-5D5F-3C4C-83F9-5310B02FFF50}"/>
              </a:ext>
            </a:extLst>
          </p:cNvPr>
          <p:cNvSpPr/>
          <p:nvPr/>
        </p:nvSpPr>
        <p:spPr>
          <a:xfrm>
            <a:off x="1905001" y="561320"/>
            <a:ext cx="304800" cy="1877080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B3271-48DF-8646-B575-28FC550C1EFC}"/>
              </a:ext>
            </a:extLst>
          </p:cNvPr>
          <p:cNvSpPr txBox="1"/>
          <p:nvPr/>
        </p:nvSpPr>
        <p:spPr>
          <a:xfrm>
            <a:off x="5861565" y="3352800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Process Control Block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(PCB)</a:t>
            </a:r>
          </a:p>
        </p:txBody>
      </p:sp>
    </p:spTree>
    <p:extLst>
      <p:ext uri="{BB962C8B-B14F-4D97-AF65-F5344CB8AC3E}">
        <p14:creationId xmlns:p14="http://schemas.microsoft.com/office/powerpoint/2010/main" val="187028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r>
              <a:rPr lang="en-US" dirty="0"/>
              <a:t>: the most basic abstraction of OS</a:t>
            </a:r>
          </a:p>
          <a:p>
            <a:pPr lvl="1"/>
            <a:r>
              <a:rPr lang="en-US" dirty="0"/>
              <a:t>a running program </a:t>
            </a:r>
          </a:p>
          <a:p>
            <a:r>
              <a:rPr lang="en-US" dirty="0"/>
              <a:t>Low-level </a:t>
            </a:r>
            <a:r>
              <a:rPr lang="en-US" b="1" dirty="0"/>
              <a:t>mechanisms</a:t>
            </a:r>
            <a:r>
              <a:rPr lang="en-US" dirty="0"/>
              <a:t> needed to implement processes</a:t>
            </a:r>
          </a:p>
          <a:p>
            <a:r>
              <a:rPr lang="en-US" dirty="0"/>
              <a:t>Higher-level </a:t>
            </a:r>
            <a:r>
              <a:rPr lang="en-US" b="1" dirty="0"/>
              <a:t>policies</a:t>
            </a:r>
            <a:r>
              <a:rPr lang="en-US" dirty="0"/>
              <a:t> required to schedule processes in an intelligent way </a:t>
            </a:r>
          </a:p>
          <a:p>
            <a:r>
              <a:rPr lang="en-US" dirty="0"/>
              <a:t>Together, OS could </a:t>
            </a:r>
            <a:r>
              <a:rPr lang="en-US"/>
              <a:t>virtualize the 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8838-F04B-7F4B-93F4-B893E74A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Crux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E67E-CF41-BC41-AFE5-4501783E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467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Although there is </a:t>
            </a:r>
            <a:r>
              <a:rPr lang="en-US" b="1" dirty="0"/>
              <a:t>only ONE </a:t>
            </a:r>
            <a:r>
              <a:rPr lang="en-US" dirty="0"/>
              <a:t>physical CPU available, how can the OS provide the </a:t>
            </a:r>
            <a:r>
              <a:rPr lang="en-US" b="1" dirty="0">
                <a:solidFill>
                  <a:srgbClr val="0000FF"/>
                </a:solidFill>
              </a:rPr>
              <a:t>illusion</a:t>
            </a:r>
            <a:r>
              <a:rPr lang="en-US" dirty="0"/>
              <a:t> of a nearly-endless supply of said CPUs?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mic Sans MS" charset="0"/>
                <a:cs typeface="+mj-cs"/>
              </a:rPr>
              <a:t>Process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One fundamental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abstractions</a:t>
            </a:r>
            <a:r>
              <a:rPr lang="en-US" sz="2400" dirty="0">
                <a:latin typeface="Comic Sans MS" charset="0"/>
                <a:cs typeface="+mn-cs"/>
              </a:rPr>
              <a:t> that OS provides to users</a:t>
            </a:r>
          </a:p>
          <a:p>
            <a:pPr eaLnBrk="1" hangingPunct="1">
              <a:defRPr/>
            </a:pPr>
            <a:r>
              <a:rPr lang="en-US" sz="2400" dirty="0">
                <a:latin typeface="Comic Sans MS" charset="0"/>
                <a:cs typeface="+mn-cs"/>
              </a:rPr>
              <a:t>Process is a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running</a:t>
            </a:r>
            <a:r>
              <a:rPr lang="en-US" sz="2400" dirty="0">
                <a:latin typeface="Comic Sans MS" charset="0"/>
                <a:cs typeface="+mn-cs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mic Sans MS" charset="0"/>
                <a:cs typeface="+mn-cs"/>
              </a:rPr>
              <a:t>program</a:t>
            </a: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a program (executable,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200" dirty="0">
                <a:latin typeface="Comic Sans MS" charset="0"/>
                <a:cs typeface="+mn-cs"/>
              </a:rPr>
              <a:t>) itself is a “lifeless” thing sitting on disk with instructions (and static data)</a:t>
            </a: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OS transforms a </a:t>
            </a:r>
            <a:r>
              <a:rPr lang="en-US" sz="2200" b="1" dirty="0">
                <a:latin typeface="Comic Sans MS" charset="0"/>
                <a:cs typeface="+mn-cs"/>
              </a:rPr>
              <a:t>program</a:t>
            </a:r>
            <a:r>
              <a:rPr lang="en-US" sz="2200" dirty="0">
                <a:latin typeface="Comic Sans MS" charset="0"/>
                <a:cs typeface="+mn-cs"/>
              </a:rPr>
              <a:t> into a </a:t>
            </a:r>
            <a:r>
              <a:rPr lang="en-US" sz="2200" b="1" dirty="0">
                <a:latin typeface="Comic Sans MS" charset="0"/>
                <a:cs typeface="+mn-cs"/>
              </a:rPr>
              <a:t>running process</a:t>
            </a:r>
          </a:p>
          <a:p>
            <a:pPr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Need to run many processes at once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00FF"/>
                </a:solidFill>
                <a:latin typeface="Comic Sans MS" charset="0"/>
                <a:cs typeface="+mn-cs"/>
              </a:rPr>
              <a:t>Problem: how to provide the illusion of many CPUs?</a:t>
            </a: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virtualize the CPU via </a:t>
            </a:r>
            <a:r>
              <a:rPr lang="en-US" sz="2200" b="1" dirty="0">
                <a:latin typeface="Comic Sans MS" charset="0"/>
              </a:rPr>
              <a:t>“time” sharing</a:t>
            </a:r>
          </a:p>
          <a:p>
            <a:pPr lvl="1" eaLnBrk="1" hangingPunct="1">
              <a:defRPr/>
            </a:pPr>
            <a:r>
              <a:rPr lang="en-US" sz="2200" dirty="0">
                <a:latin typeface="Comic Sans MS" charset="0"/>
                <a:cs typeface="+mn-cs"/>
              </a:rPr>
              <a:t>what is its “</a:t>
            </a:r>
            <a:r>
              <a:rPr lang="en-US" sz="2200" b="1" dirty="0">
                <a:latin typeface="Comic Sans MS" charset="0"/>
                <a:cs typeface="+mn-cs"/>
              </a:rPr>
              <a:t>cost</a:t>
            </a:r>
            <a:r>
              <a:rPr lang="en-US" sz="2200" dirty="0">
                <a:latin typeface="Comic Sans MS" charset="0"/>
                <a:cs typeface="+mn-cs"/>
              </a:rPr>
              <a:t>?”</a:t>
            </a:r>
          </a:p>
          <a:p>
            <a:pPr lvl="2" eaLnBrk="1" hangingPunct="1">
              <a:defRPr/>
            </a:pPr>
            <a:r>
              <a:rPr lang="en-US" sz="1800" dirty="0">
                <a:latin typeface="Comic Sans MS" charset="0"/>
                <a:cs typeface="+mn-cs"/>
              </a:rPr>
              <a:t>performance</a:t>
            </a:r>
          </a:p>
          <a:p>
            <a:pPr lvl="1" eaLnBrk="1" hangingPunct="1">
              <a:defRPr/>
            </a:pPr>
            <a:r>
              <a:rPr lang="en-US" sz="2200" b="1" u="sng" dirty="0">
                <a:solidFill>
                  <a:srgbClr val="0000FF"/>
                </a:solidFill>
                <a:latin typeface="Comic Sans MS" charset="0"/>
                <a:cs typeface="+mn-cs"/>
              </a:rPr>
              <a:t>scheduling</a:t>
            </a:r>
            <a:r>
              <a:rPr lang="en-US" sz="2200" u="sng" dirty="0">
                <a:latin typeface="Comic Sans MS" charset="0"/>
                <a:cs typeface="+mn-cs"/>
              </a:rPr>
              <a:t> </a:t>
            </a:r>
            <a:r>
              <a:rPr lang="en-US" sz="2200" b="1" u="sng" dirty="0">
                <a:latin typeface="Comic Sans MS" charset="0"/>
                <a:cs typeface="+mn-cs"/>
              </a:rPr>
              <a:t>policy</a:t>
            </a:r>
            <a:r>
              <a:rPr lang="en-US" sz="2200" dirty="0">
                <a:latin typeface="Comic Sans MS" charset="0"/>
                <a:cs typeface="+mn-cs"/>
              </a:rPr>
              <a:t> (high-level intelligence) &amp; </a:t>
            </a:r>
            <a:r>
              <a:rPr lang="en-US" sz="2200" b="1" u="sng" dirty="0">
                <a:solidFill>
                  <a:srgbClr val="0000FF"/>
                </a:solidFill>
                <a:latin typeface="Comic Sans MS" charset="0"/>
              </a:rPr>
              <a:t>context switching </a:t>
            </a:r>
            <a:r>
              <a:rPr lang="en-US" sz="2200" b="1" u="sng" dirty="0">
                <a:latin typeface="Comic Sans MS" charset="0"/>
                <a:cs typeface="+mn-cs"/>
              </a:rPr>
              <a:t>mechanism</a:t>
            </a:r>
            <a:r>
              <a:rPr lang="en-US" sz="2200" dirty="0">
                <a:latin typeface="Comic Sans MS" charset="0"/>
                <a:cs typeface="+mn-cs"/>
              </a:rPr>
              <a:t> (low-level machinery)</a:t>
            </a:r>
            <a:endParaRPr lang="en-US" sz="2200" b="1" u="sng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endParaRPr lang="en-US" sz="2800" dirty="0">
              <a:latin typeface="Comic Sans MS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70B4D7-C412-E749-B7A0-936EA5556E5A}"/>
              </a:ext>
            </a:extLst>
          </p:cNvPr>
          <p:cNvGrpSpPr/>
          <p:nvPr/>
        </p:nvGrpSpPr>
        <p:grpSpPr>
          <a:xfrm>
            <a:off x="2057400" y="4343400"/>
            <a:ext cx="914400" cy="2133600"/>
            <a:chOff x="2209800" y="4343400"/>
            <a:chExt cx="914400" cy="2133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F66E889-B3F6-F84F-9E19-B909C4ECB72B}"/>
                </a:ext>
              </a:extLst>
            </p:cNvPr>
            <p:cNvSpPr/>
            <p:nvPr/>
          </p:nvSpPr>
          <p:spPr>
            <a:xfrm>
              <a:off x="2209800" y="4343400"/>
              <a:ext cx="762000" cy="5500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9B8F336-774C-4B4A-970E-6ADCBE9B2C66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4893479"/>
              <a:ext cx="65904" cy="12248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15800B-BD41-7A4F-A9CD-5094C926A932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04" y="4893479"/>
              <a:ext cx="391296" cy="15835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Process: </a:t>
            </a:r>
            <a:r>
              <a:rPr lang="en-US" sz="2400" b="1" dirty="0"/>
              <a:t>abstraction</a:t>
            </a:r>
            <a:r>
              <a:rPr lang="en-US" sz="2400" dirty="0"/>
              <a:t> [provided by OS] of a running program</a:t>
            </a:r>
          </a:p>
          <a:p>
            <a:r>
              <a:rPr lang="en-US" sz="2400" dirty="0"/>
              <a:t>What constitute a process?</a:t>
            </a:r>
          </a:p>
          <a:p>
            <a:pPr lvl="1"/>
            <a:r>
              <a:rPr lang="en-US" sz="2000" dirty="0"/>
              <a:t>what pieces of a computer system will a process </a:t>
            </a:r>
            <a:r>
              <a:rPr lang="en-US" sz="2000" u="sng" dirty="0"/>
              <a:t>access</a:t>
            </a:r>
            <a:r>
              <a:rPr lang="en-US" sz="2000" dirty="0"/>
              <a:t> or </a:t>
            </a:r>
            <a:r>
              <a:rPr lang="en-US" sz="2000" u="sng" dirty="0"/>
              <a:t>affect</a:t>
            </a:r>
            <a:r>
              <a:rPr lang="en-US" sz="2000" dirty="0"/>
              <a:t> </a:t>
            </a:r>
            <a:r>
              <a:rPr lang="en-US" sz="2000" b="1" dirty="0"/>
              <a:t>during the course of its execution</a:t>
            </a:r>
            <a:r>
              <a:rPr lang="en-US" sz="2000" dirty="0"/>
              <a:t>?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r>
              <a:rPr lang="en-US" sz="2000" dirty="0"/>
              <a:t>an inventory of these pieces</a:t>
            </a:r>
          </a:p>
          <a:p>
            <a:r>
              <a:rPr lang="en-US" sz="2400" b="1" dirty="0"/>
              <a:t>Machine state </a:t>
            </a:r>
            <a:r>
              <a:rPr lang="en-US" sz="2400" dirty="0"/>
              <a:t>(at any instance in time)</a:t>
            </a:r>
          </a:p>
          <a:p>
            <a:pPr lvl="1"/>
            <a:r>
              <a:rPr lang="en-US" sz="2000" dirty="0"/>
              <a:t>CPU registers (including PC/IP, SP, FP)</a:t>
            </a:r>
          </a:p>
          <a:p>
            <a:pPr lvl="1"/>
            <a:r>
              <a:rPr lang="en-US" sz="2000" dirty="0"/>
              <a:t>memory that the process can address: </a:t>
            </a:r>
            <a:r>
              <a:rPr lang="en-US" sz="2000" b="1" dirty="0"/>
              <a:t>address space </a:t>
            </a:r>
            <a:r>
              <a:rPr lang="en-US" sz="2000" dirty="0"/>
              <a:t>(including stack)</a:t>
            </a:r>
            <a:endParaRPr lang="en-US" sz="1400" b="1" dirty="0">
              <a:latin typeface="Courier New"/>
              <a:cs typeface="Courier New"/>
            </a:endParaRPr>
          </a:p>
          <a:p>
            <a:pPr lvl="1"/>
            <a:r>
              <a:rPr lang="en-US" sz="2000" dirty="0"/>
              <a:t>opened files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FF3319-36B2-3145-985F-974E84501D91}"/>
              </a:ext>
            </a:extLst>
          </p:cNvPr>
          <p:cNvGrpSpPr/>
          <p:nvPr/>
        </p:nvGrpSpPr>
        <p:grpSpPr>
          <a:xfrm>
            <a:off x="3657600" y="3429000"/>
            <a:ext cx="5280902" cy="1125572"/>
            <a:chOff x="3657600" y="3429000"/>
            <a:chExt cx="5280902" cy="1125572"/>
          </a:xfrm>
        </p:grpSpPr>
        <p:pic>
          <p:nvPicPr>
            <p:cNvPr id="5" name="Picture 2" descr="Image result for images of memory chip">
              <a:extLst>
                <a:ext uri="{FF2B5EF4-FFF2-40B4-BE49-F238E27FC236}">
                  <a16:creationId xmlns:a16="http://schemas.microsoft.com/office/drawing/2014/main" id="{3090E795-B858-3548-9570-15B6543A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176" y="3516991"/>
              <a:ext cx="2295018" cy="103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images of cpu">
              <a:extLst>
                <a:ext uri="{FF2B5EF4-FFF2-40B4-BE49-F238E27FC236}">
                  <a16:creationId xmlns:a16="http://schemas.microsoft.com/office/drawing/2014/main" id="{0C829993-1C9B-F74D-84D0-8A24E40C9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16359">
              <a:off x="3657600" y="3468444"/>
              <a:ext cx="1286580" cy="924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Image result for images of disk">
              <a:extLst>
                <a:ext uri="{FF2B5EF4-FFF2-40B4-BE49-F238E27FC236}">
                  <a16:creationId xmlns:a16="http://schemas.microsoft.com/office/drawing/2014/main" id="{66A25AB7-D5DD-A747-9555-DEBB28EEF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69951">
              <a:off x="7849427" y="3429000"/>
              <a:ext cx="1089075" cy="110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7845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F99DB84-6D2C-0349-9438-C883854F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14182"/>
            <a:ext cx="3676650" cy="366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r>
              <a:rPr lang="en-US" b="1" dirty="0"/>
              <a:t>Interface</a:t>
            </a:r>
            <a:r>
              <a:rPr lang="en-US" dirty="0"/>
              <a:t> (</a:t>
            </a:r>
            <a:r>
              <a:rPr lang="en-US" b="1" dirty="0"/>
              <a:t>system calls</a:t>
            </a:r>
            <a:r>
              <a:rPr lang="en-US" dirty="0"/>
              <a:t>) of an OS for processes</a:t>
            </a:r>
          </a:p>
          <a:p>
            <a:pPr lvl="1"/>
            <a:r>
              <a:rPr lang="en-US" dirty="0"/>
              <a:t>create – e.g., a process is created when an application icon is double-clicked</a:t>
            </a:r>
          </a:p>
          <a:p>
            <a:pPr lvl="1"/>
            <a:r>
              <a:rPr lang="en-US" dirty="0"/>
              <a:t>destroy</a:t>
            </a:r>
          </a:p>
          <a:p>
            <a:pPr lvl="1"/>
            <a:r>
              <a:rPr lang="en-US" dirty="0"/>
              <a:t>wait</a:t>
            </a:r>
          </a:p>
          <a:p>
            <a:pPr lvl="1"/>
            <a:r>
              <a:rPr lang="en-US" dirty="0"/>
              <a:t>miscellaneous control – suspend and resume</a:t>
            </a:r>
          </a:p>
          <a:p>
            <a:pPr lvl="1"/>
            <a:r>
              <a:rPr lang="en-US" dirty="0"/>
              <a:t>status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211FF6-042D-C24E-B7F7-3515A3E27356}"/>
              </a:ext>
            </a:extLst>
          </p:cNvPr>
          <p:cNvCxnSpPr>
            <a:cxnSpLocks/>
          </p:cNvCxnSpPr>
          <p:nvPr/>
        </p:nvCxnSpPr>
        <p:spPr>
          <a:xfrm>
            <a:off x="5638800" y="1981200"/>
            <a:ext cx="1609725" cy="2209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3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images of memory chip">
            <a:extLst>
              <a:ext uri="{FF2B5EF4-FFF2-40B4-BE49-F238E27FC236}">
                <a16:creationId xmlns:a16="http://schemas.microsoft.com/office/drawing/2014/main" id="{C0AD776B-94D6-734E-8066-8DA0C866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7592">
            <a:off x="7073584" y="1660000"/>
            <a:ext cx="2467483" cy="11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E5C22D-5084-6642-ACA5-F7252D0B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480159" cy="5105400"/>
          </a:xfrm>
          <a:prstGeom prst="rect">
            <a:avLst/>
          </a:prstGeom>
        </p:spPr>
      </p:pic>
      <p:pic>
        <p:nvPicPr>
          <p:cNvPr id="1028" name="Picture 4" descr="Image result for image of disk">
            <a:extLst>
              <a:ext uri="{FF2B5EF4-FFF2-40B4-BE49-F238E27FC236}">
                <a16:creationId xmlns:a16="http://schemas.microsoft.com/office/drawing/2014/main" id="{FD1DEEEF-01D9-9F45-9E3A-FB65F721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43" y="4833796"/>
            <a:ext cx="2089150" cy="14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D6608-5950-3A4B-B283-E6C34DC0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 to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98AA6-9DD9-5748-8BF9-80A37FDC05B9}"/>
              </a:ext>
            </a:extLst>
          </p:cNvPr>
          <p:cNvSpPr txBox="1"/>
          <p:nvPr/>
        </p:nvSpPr>
        <p:spPr>
          <a:xfrm>
            <a:off x="1387448" y="4523583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A1B16-25F2-CF44-B33F-CE12892F8221}"/>
              </a:ext>
            </a:extLst>
          </p:cNvPr>
          <p:cNvSpPr txBox="1"/>
          <p:nvPr/>
        </p:nvSpPr>
        <p:spPr>
          <a:xfrm>
            <a:off x="3962400" y="4595949"/>
            <a:ext cx="8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sz="2400" dirty="0"/>
              <a:t>How programs are transformed into processes?</a:t>
            </a:r>
          </a:p>
          <a:p>
            <a:pPr lvl="1"/>
            <a:r>
              <a:rPr lang="en-US" sz="2200" dirty="0"/>
              <a:t>load code and static data [executable] into memory (address space)</a:t>
            </a:r>
          </a:p>
          <a:p>
            <a:pPr lvl="1"/>
            <a:r>
              <a:rPr lang="en-US" sz="2200" dirty="0"/>
              <a:t>allocate and initialize (run-time) stack with </a:t>
            </a:r>
            <a:r>
              <a:rPr lang="en-US" sz="2200" dirty="0" err="1">
                <a:latin typeface="Courier New"/>
                <a:cs typeface="Courier New"/>
              </a:rPr>
              <a:t>argc</a:t>
            </a:r>
            <a:r>
              <a:rPr lang="en-US" sz="2200" dirty="0"/>
              <a:t> &amp; </a:t>
            </a:r>
            <a:r>
              <a:rPr lang="en-US" sz="2200" dirty="0" err="1">
                <a:latin typeface="Courier New"/>
                <a:cs typeface="Courier New"/>
              </a:rPr>
              <a:t>argv</a:t>
            </a:r>
            <a:endParaRPr lang="en-US" sz="2200" dirty="0">
              <a:latin typeface="Courier New"/>
              <a:cs typeface="Courier New"/>
            </a:endParaRPr>
          </a:p>
          <a:p>
            <a:pPr lvl="1"/>
            <a:r>
              <a:rPr lang="en-US" sz="2200" dirty="0"/>
              <a:t>initialize 3 default file descriptors (0, 1, and 2)</a:t>
            </a:r>
          </a:p>
          <a:p>
            <a:pPr lvl="1"/>
            <a:r>
              <a:rPr lang="en-US" sz="2200" dirty="0"/>
              <a:t>jump to </a:t>
            </a:r>
            <a:r>
              <a:rPr lang="en-US" sz="2200" dirty="0">
                <a:latin typeface="Courier New"/>
                <a:cs typeface="Courier New"/>
              </a:rPr>
              <a:t>main()</a:t>
            </a:r>
            <a:r>
              <a:rPr lang="en-US" sz="2200" dirty="0">
                <a:latin typeface="Comic Sans MS" panose="030F0902030302020204" pitchFamily="66" charset="0"/>
                <a:cs typeface="Courier New"/>
              </a:rPr>
              <a:t>- now OS transfers control of CPU to the newly-created process and program starts running</a:t>
            </a:r>
            <a:endParaRPr lang="en-US" sz="2200" dirty="0">
              <a:latin typeface="Courier New"/>
              <a:cs typeface="Courier New"/>
            </a:endParaRPr>
          </a:p>
        </p:txBody>
      </p:sp>
      <p:pic>
        <p:nvPicPr>
          <p:cNvPr id="7" name="Picture 6" descr="process-loa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2600"/>
            <a:ext cx="4184469" cy="472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E992F5-5B85-4B4F-8C7E-D2F172A3978B}"/>
              </a:ext>
            </a:extLst>
          </p:cNvPr>
          <p:cNvSpPr txBox="1"/>
          <p:nvPr/>
        </p:nvSpPr>
        <p:spPr>
          <a:xfrm>
            <a:off x="5486400" y="51054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 (Life Cycle)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sz="2800" b="1" dirty="0"/>
              <a:t>Running</a:t>
            </a:r>
            <a:r>
              <a:rPr lang="en-US" sz="2800" dirty="0"/>
              <a:t> – using the CPU</a:t>
            </a:r>
          </a:p>
          <a:p>
            <a:r>
              <a:rPr lang="en-US" sz="2800" b="1" dirty="0"/>
              <a:t>Ready</a:t>
            </a:r>
            <a:r>
              <a:rPr lang="en-US" sz="2800" dirty="0"/>
              <a:t> – someone else is using the CPU</a:t>
            </a:r>
          </a:p>
          <a:p>
            <a:r>
              <a:rPr lang="en-US" sz="2800" b="1" dirty="0"/>
              <a:t>Blocked</a:t>
            </a:r>
            <a:r>
              <a:rPr lang="en-US" sz="2800" dirty="0"/>
              <a:t> – not ready to run until some other event takes place (e.g., initiated an I/O request to disk)</a:t>
            </a:r>
          </a:p>
        </p:txBody>
      </p:sp>
      <p:pic>
        <p:nvPicPr>
          <p:cNvPr id="4" name="Picture 3" descr="cpu-psta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648200" y="4953000"/>
            <a:ext cx="9906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43" y="3962400"/>
            <a:ext cx="5335721" cy="2923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of Process States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5223256" cy="246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6400" y="1752600"/>
            <a:ext cx="1621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CPU only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5334000"/>
            <a:ext cx="231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CPU and I/O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57600" y="434340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" y="19812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47E931-4810-1C4B-8ED3-2E70A7EE0EBC}"/>
              </a:ext>
            </a:extLst>
          </p:cNvPr>
          <p:cNvSpPr txBox="1"/>
          <p:nvPr/>
        </p:nvSpPr>
        <p:spPr>
          <a:xfrm>
            <a:off x="371126" y="4232104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OS scheduler makes scheduling </a:t>
            </a:r>
            <a:r>
              <a:rPr lang="en-US" sz="2200" b="1" dirty="0">
                <a:solidFill>
                  <a:srgbClr val="0000FF"/>
                </a:solidFill>
              </a:rPr>
              <a:t>decisions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0D5BA-BA98-8B4C-8404-02AE9170ACD0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5715000"/>
            <a:ext cx="22098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</TotalTime>
  <Words>559</Words>
  <Application>Microsoft Macintosh PowerPoint</Application>
  <PresentationFormat>On-screen Show (4:3)</PresentationFormat>
  <Paragraphs>85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Comic Sans MS</vt:lpstr>
      <vt:lpstr>Courier New</vt:lpstr>
      <vt:lpstr>Wingdings</vt:lpstr>
      <vt:lpstr>Default Design</vt:lpstr>
      <vt:lpstr>Chapter 4 Process Abstraction</vt:lpstr>
      <vt:lpstr>Crux of the Problem</vt:lpstr>
      <vt:lpstr>Process</vt:lpstr>
      <vt:lpstr>Process</vt:lpstr>
      <vt:lpstr>Process API</vt:lpstr>
      <vt:lpstr>From Program to Process </vt:lpstr>
      <vt:lpstr>Process Creation</vt:lpstr>
      <vt:lpstr>Process States (Life Cycle)</vt:lpstr>
      <vt:lpstr>Tracing of Process States </vt:lpstr>
      <vt:lpstr>Data Structures of OS</vt:lpstr>
      <vt:lpstr>Context &amp; PCB in xv6 (proc.h)</vt:lpstr>
      <vt:lpstr>PowerPoint Presentation</vt:lpstr>
      <vt:lpstr>Summary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110</cp:revision>
  <cp:lastPrinted>2012-08-31T14:00:57Z</cp:lastPrinted>
  <dcterms:created xsi:type="dcterms:W3CDTF">2012-06-22T13:42:06Z</dcterms:created>
  <dcterms:modified xsi:type="dcterms:W3CDTF">2018-09-20T19:02:53Z</dcterms:modified>
</cp:coreProperties>
</file>