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86" r:id="rId12"/>
    <p:sldId id="275" r:id="rId13"/>
    <p:sldId id="276" r:id="rId14"/>
    <p:sldId id="277" r:id="rId15"/>
    <p:sldId id="278" r:id="rId16"/>
    <p:sldId id="280" r:id="rId17"/>
    <p:sldId id="287" r:id="rId18"/>
    <p:sldId id="281" r:id="rId19"/>
    <p:sldId id="282" r:id="rId20"/>
    <p:sldId id="283" r:id="rId21"/>
    <p:sldId id="284" r:id="rId22"/>
    <p:sldId id="285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50000" autoAdjust="0"/>
  </p:normalViewPr>
  <p:slideViewPr>
    <p:cSldViewPr>
      <p:cViewPr varScale="1">
        <p:scale>
          <a:sx n="131" d="100"/>
          <a:sy n="131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1ED8-3C9F-0749-91CF-4C82F25CEE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this used – typically, fork a process, child and parent are now both running the same program.  One</a:t>
            </a:r>
            <a:r>
              <a:rPr lang="en-US" baseline="0" dirty="0"/>
              <a:t> sets up the child program, and runs exec – becoming the new program</a:t>
            </a:r>
          </a:p>
          <a:p>
            <a:r>
              <a:rPr lang="en-US" baseline="0" dirty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mturing.acm.org/vp/liskov_1108679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 dirty="0">
                <a:latin typeface="Comic Sans MS" charset="0"/>
                <a:cs typeface="+mj-cs"/>
              </a:rPr>
              <a:t>Unix System Overview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sz="4800" dirty="0">
                <a:latin typeface="Comic Sans MS" charset="0"/>
                <a:cs typeface="+mj-cs"/>
              </a:rPr>
              <a:t>(</a:t>
            </a:r>
            <a:r>
              <a:rPr lang="en-US" sz="4000" dirty="0">
                <a:latin typeface="Comic Sans MS" charset="0"/>
                <a:cs typeface="+mj-cs"/>
              </a:rPr>
              <a:t>Programmer’s Perspective)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Process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Three primary functions: </a:t>
            </a:r>
            <a:r>
              <a:rPr lang="en-US" b="1" dirty="0">
                <a:latin typeface="Courier New" charset="0"/>
                <a:ea typeface="ＭＳ Ｐゴシック" charset="0"/>
              </a:rPr>
              <a:t>fork()</a:t>
            </a:r>
            <a:r>
              <a:rPr lang="en-US" dirty="0">
                <a:latin typeface="Comic Sans MS" charset="0"/>
                <a:ea typeface="ＭＳ Ｐゴシック" charset="0"/>
              </a:rPr>
              <a:t>, </a:t>
            </a:r>
          </a:p>
          <a:p>
            <a:pPr marL="0" indent="0">
              <a:buNone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   </a:t>
            </a:r>
            <a:r>
              <a:rPr lang="en-US" b="1" dirty="0">
                <a:latin typeface="Courier New" charset="0"/>
                <a:ea typeface="ＭＳ Ｐゴシック" charset="0"/>
              </a:rPr>
              <a:t>exec()</a:t>
            </a:r>
            <a:r>
              <a:rPr lang="en-US" dirty="0">
                <a:latin typeface="Comic Sans MS" charset="0"/>
                <a:ea typeface="ＭＳ Ｐゴシック" charset="0"/>
              </a:rPr>
              <a:t>, </a:t>
            </a:r>
            <a:r>
              <a:rPr lang="en-US" b="1" dirty="0" err="1">
                <a:latin typeface="Courier New" charset="0"/>
                <a:ea typeface="ＭＳ Ｐゴシック" charset="0"/>
              </a:rPr>
              <a:t>waitpid</a:t>
            </a:r>
            <a:r>
              <a:rPr lang="en-US" b="1" dirty="0">
                <a:latin typeface="Courier New" charset="0"/>
                <a:ea typeface="ＭＳ Ｐゴシック" charset="0"/>
              </a:rPr>
              <a:t>()</a:t>
            </a:r>
          </a:p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Fig. 1.7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End-of-file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^D</a:t>
            </a:r>
            <a:r>
              <a:rPr lang="en-US" dirty="0">
                <a:latin typeface="Comic Sans MS" charset="0"/>
                <a:ea typeface="ＭＳ Ｐゴシック" charset="0"/>
              </a:rPr>
              <a:t>) causes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fgets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latin typeface="Comic Sans MS" charset="0"/>
                <a:ea typeface="ＭＳ Ｐゴシック" charset="0"/>
              </a:rPr>
              <a:t>to return a null pointer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What kind of program is Fig. 1.7?</a:t>
            </a:r>
          </a:p>
        </p:txBody>
      </p:sp>
    </p:spTree>
    <p:extLst>
      <p:ext uri="{BB962C8B-B14F-4D97-AF65-F5344CB8AC3E}">
        <p14:creationId xmlns:p14="http://schemas.microsoft.com/office/powerpoint/2010/main" val="124111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pic>
        <p:nvPicPr>
          <p:cNvPr id="6" name="Content Placeholder 5" descr="ch3-03_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8100" r="-8100"/>
          <a:stretch>
            <a:fillRect/>
          </a:stretch>
        </p:blipFill>
        <p:spPr>
          <a:xfrm>
            <a:off x="-648112" y="1674479"/>
            <a:ext cx="10057990" cy="5531507"/>
          </a:xfrm>
        </p:spPr>
      </p:pic>
      <p:sp>
        <p:nvSpPr>
          <p:cNvPr id="4" name="TextBox 3"/>
          <p:cNvSpPr txBox="1"/>
          <p:nvPr/>
        </p:nvSpPr>
        <p:spPr>
          <a:xfrm>
            <a:off x="630659" y="2995203"/>
            <a:ext cx="88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Parent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496" y="4477122"/>
            <a:ext cx="88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Parent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2142" y="1719137"/>
            <a:ext cx="72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Child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5027" y="3938513"/>
            <a:ext cx="2379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Set up </a:t>
            </a:r>
            <a:r>
              <a:rPr lang="en-US" sz="1600" b="1" dirty="0">
                <a:solidFill>
                  <a:srgbClr val="0000FF"/>
                </a:solidFill>
                <a:latin typeface="Comic Sans MS"/>
                <a:cs typeface="Comic Sans MS"/>
              </a:rPr>
              <a:t>context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 [priority and I/O] for new program that is about to be started (e.g., close some files, open others, reduce priority, etc.)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12749" y="2782440"/>
            <a:ext cx="1872278" cy="1384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02692" y="1422653"/>
            <a:ext cx="3384108" cy="1088677"/>
            <a:chOff x="5302692" y="1422653"/>
            <a:chExt cx="3384108" cy="1088677"/>
          </a:xfrm>
        </p:grpSpPr>
        <p:sp>
          <p:nvSpPr>
            <p:cNvPr id="17" name="TextBox 16"/>
            <p:cNvSpPr txBox="1"/>
            <p:nvPr/>
          </p:nvSpPr>
          <p:spPr>
            <a:xfrm>
              <a:off x="5302692" y="1422653"/>
              <a:ext cx="33841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mic Sans MS"/>
                  <a:cs typeface="Comic Sans MS"/>
                </a:rPr>
                <a:t>Bring the new executable image into memory and start it running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893831" y="2007429"/>
              <a:ext cx="14270" cy="503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6F6D1-EECA-2340-9EDC-403828885750}"/>
              </a:ext>
            </a:extLst>
          </p:cNvPr>
          <p:cNvSpPr txBox="1"/>
          <p:nvPr/>
        </p:nvSpPr>
        <p:spPr>
          <a:xfrm>
            <a:off x="122784" y="1403334"/>
            <a:ext cx="3356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2200" dirty="0">
                <a:solidFill>
                  <a:srgbClr val="0000FF"/>
                </a:solidFill>
              </a:rPr>
              <a:t> is called </a:t>
            </a:r>
            <a:r>
              <a:rPr lang="en-US" sz="2200" b="1" dirty="0">
                <a:solidFill>
                  <a:srgbClr val="0000FF"/>
                </a:solidFill>
              </a:rPr>
              <a:t>once</a:t>
            </a:r>
            <a:r>
              <a:rPr lang="en-US" sz="2200" dirty="0">
                <a:solidFill>
                  <a:srgbClr val="0000FF"/>
                </a:solidFill>
              </a:rPr>
              <a:t>, but returns </a:t>
            </a:r>
            <a:r>
              <a:rPr lang="en-US" sz="2200" b="1" dirty="0">
                <a:solidFill>
                  <a:srgbClr val="0000FF"/>
                </a:solidFill>
              </a:rPr>
              <a:t>twice </a:t>
            </a:r>
            <a:r>
              <a:rPr lang="en-US" sz="2200" dirty="0">
                <a:solidFill>
                  <a:srgbClr val="0000FF"/>
                </a:solidFill>
              </a:rPr>
              <a:t>in two separate processes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B916F7-F837-044D-A163-8269EFD81C85}"/>
              </a:ext>
            </a:extLst>
          </p:cNvPr>
          <p:cNvCxnSpPr/>
          <p:nvPr/>
        </p:nvCxnSpPr>
        <p:spPr>
          <a:xfrm>
            <a:off x="4114800" y="2782440"/>
            <a:ext cx="45720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6413F5-EB1E-604B-92FC-F95630A2097D}"/>
              </a:ext>
            </a:extLst>
          </p:cNvPr>
          <p:cNvSpPr txBox="1"/>
          <p:nvPr/>
        </p:nvSpPr>
        <p:spPr>
          <a:xfrm>
            <a:off x="5333172" y="6141636"/>
            <a:ext cx="3613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 for child process to terminate</a:t>
            </a:r>
          </a:p>
        </p:txBody>
      </p:sp>
    </p:spTree>
    <p:extLst>
      <p:ext uri="{BB962C8B-B14F-4D97-AF65-F5344CB8AC3E}">
        <p14:creationId xmlns:p14="http://schemas.microsoft.com/office/powerpoint/2010/main" val="18231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Error Handling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When an error occurs from executing a Unix system function, either </a:t>
            </a:r>
            <a:r>
              <a:rPr lang="en-US" sz="1800" b="1" dirty="0">
                <a:latin typeface="Comic Sans MS" charset="0"/>
                <a:ea typeface="ＭＳ Ｐゴシック" charset="0"/>
              </a:rPr>
              <a:t>-1</a:t>
            </a:r>
            <a:r>
              <a:rPr lang="en-US" sz="1800" dirty="0">
                <a:latin typeface="Comic Sans MS" charset="0"/>
                <a:ea typeface="ＭＳ Ｐゴシック" charset="0"/>
              </a:rPr>
              <a:t> or </a:t>
            </a:r>
            <a:r>
              <a:rPr lang="en-US" sz="1800" b="1" dirty="0">
                <a:latin typeface="Comic Sans MS" charset="0"/>
                <a:ea typeface="ＭＳ Ｐゴシック" charset="0"/>
              </a:rPr>
              <a:t>null pointer </a:t>
            </a:r>
            <a:r>
              <a:rPr lang="en-US" sz="1800" dirty="0">
                <a:latin typeface="Comic Sans MS" charset="0"/>
                <a:ea typeface="ＭＳ Ｐゴシック" charset="0"/>
              </a:rPr>
              <a:t>is returned, and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errno</a:t>
            </a:r>
            <a:r>
              <a:rPr lang="en-US" sz="1800" dirty="0">
                <a:latin typeface="Comic Sans MS" charset="0"/>
                <a:ea typeface="ＭＳ Ｐゴシック" charset="0"/>
              </a:rPr>
              <a:t> is set a value that tells why</a:t>
            </a:r>
          </a:p>
          <a:p>
            <a:pPr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File </a:t>
            </a:r>
            <a:r>
              <a:rPr lang="en-US" sz="1800" dirty="0">
                <a:latin typeface="Courier New" charset="0"/>
                <a:ea typeface="ＭＳ Ｐゴシック" charset="0"/>
              </a:rPr>
              <a:t>&lt;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errno.h</a:t>
            </a:r>
            <a:r>
              <a:rPr lang="en-US" sz="1800" dirty="0">
                <a:latin typeface="Courier New" charset="0"/>
                <a:ea typeface="ＭＳ Ｐゴシック" charset="0"/>
              </a:rPr>
              <a:t>&gt;</a:t>
            </a:r>
            <a:r>
              <a:rPr lang="en-US" sz="1800" dirty="0">
                <a:latin typeface="Comic Sans MS" charset="0"/>
                <a:ea typeface="ＭＳ Ｐゴシック" charset="0"/>
              </a:rPr>
              <a:t>  defines symbol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errno</a:t>
            </a:r>
            <a:r>
              <a:rPr lang="en-US" sz="1800" dirty="0">
                <a:latin typeface="Comic Sans MS" charset="0"/>
                <a:ea typeface="ＭＳ Ｐゴシック" charset="0"/>
              </a:rPr>
              <a:t> and assumed constants (error constants are listed in </a:t>
            </a:r>
            <a:r>
              <a:rPr lang="en-US" sz="1800" dirty="0" err="1">
                <a:latin typeface="Courier New"/>
                <a:ea typeface="ＭＳ Ｐゴシック" charset="0"/>
                <a:cs typeface="Courier New"/>
              </a:rPr>
              <a:t>errno</a:t>
            </a:r>
            <a:r>
              <a:rPr lang="en-US" sz="1800" dirty="0">
                <a:latin typeface="Courier New"/>
                <a:ea typeface="ＭＳ Ｐゴシック" charset="0"/>
                <a:cs typeface="Courier New"/>
              </a:rPr>
              <a:t>(3)</a:t>
            </a:r>
            <a:r>
              <a:rPr lang="en-US" sz="1800" dirty="0">
                <a:latin typeface="Comic Sans MS" charset="0"/>
                <a:ea typeface="ＭＳ Ｐゴシック" charset="0"/>
              </a:rPr>
              <a:t> manual page)</a:t>
            </a:r>
          </a:p>
          <a:p>
            <a:pPr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Standard C library functions for </a:t>
            </a:r>
            <a:r>
              <a:rPr lang="en-US" sz="18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printing</a:t>
            </a:r>
            <a:r>
              <a:rPr lang="en-US" sz="1800" dirty="0">
                <a:latin typeface="Comic Sans MS" charset="0"/>
                <a:ea typeface="ＭＳ Ｐゴシック" charset="0"/>
              </a:rPr>
              <a:t> error messages: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strerror</a:t>
            </a:r>
            <a:r>
              <a:rPr lang="en-US" sz="1800" dirty="0">
                <a:latin typeface="Courier New" charset="0"/>
                <a:ea typeface="ＭＳ Ｐゴシック" charset="0"/>
              </a:rPr>
              <a:t>()</a:t>
            </a:r>
            <a:r>
              <a:rPr lang="en-US" sz="1800" dirty="0">
                <a:latin typeface="Comic Sans MS" charset="0"/>
                <a:ea typeface="ＭＳ Ｐゴシック" charset="0"/>
              </a:rPr>
              <a:t> and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perror</a:t>
            </a:r>
            <a:r>
              <a:rPr lang="en-US" sz="1800" dirty="0">
                <a:latin typeface="Courier New" charset="0"/>
                <a:ea typeface="ＭＳ Ｐゴシック" charset="0"/>
              </a:rPr>
              <a:t>()</a:t>
            </a:r>
          </a:p>
          <a:p>
            <a:pPr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Fig. 1.8</a:t>
            </a:r>
          </a:p>
          <a:p>
            <a:pPr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Usefulness of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argv</a:t>
            </a:r>
            <a:r>
              <a:rPr lang="en-US" sz="1800" b="1" dirty="0">
                <a:latin typeface="Courier New" charset="0"/>
                <a:ea typeface="ＭＳ Ｐゴシック" charset="0"/>
              </a:rPr>
              <a:t>[0]</a:t>
            </a:r>
            <a:r>
              <a:rPr lang="en-US" sz="1800" b="1" dirty="0">
                <a:latin typeface="Comic Sans MS" panose="030F0902030302020204" pitchFamily="66" charset="0"/>
                <a:ea typeface="ＭＳ Ｐゴシック" charset="0"/>
              </a:rPr>
              <a:t> </a:t>
            </a:r>
            <a:r>
              <a:rPr lang="en-US" sz="1800" dirty="0">
                <a:latin typeface="Comic Sans MS" charset="0"/>
                <a:ea typeface="ＭＳ Ｐゴシック" charset="0"/>
              </a:rPr>
              <a:t>in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     </a:t>
            </a:r>
            <a:r>
              <a:rPr lang="en-US" sz="1800" dirty="0">
                <a:latin typeface="Courier New" charset="0"/>
                <a:ea typeface="ＭＳ Ｐゴシック" charset="0"/>
              </a:rPr>
              <a:t>$ prog1 &lt; input | prog2 | prog3 &gt; output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 New" charset="0"/>
                <a:ea typeface="ＭＳ Ｐゴシック" charset="0"/>
              </a:rPr>
              <a:t>   </a:t>
            </a:r>
            <a:r>
              <a:rPr lang="en-US" sz="1800" dirty="0">
                <a:latin typeface="Comic Sans MS" panose="030F0902030302020204" pitchFamily="66" charset="0"/>
                <a:ea typeface="ＭＳ Ｐゴシック" charset="0"/>
              </a:rPr>
              <a:t>(</a:t>
            </a:r>
            <a:r>
              <a:rPr lang="en-US" sz="1800" dirty="0">
                <a:ea typeface="ＭＳ Ｐゴシック" charset="0"/>
              </a:rPr>
              <a:t>tell which of the 3 programs generates the error message)</a:t>
            </a:r>
          </a:p>
          <a:p>
            <a:pPr>
              <a:buFontTx/>
              <a:buNone/>
              <a:defRPr/>
            </a:pPr>
            <a:r>
              <a:rPr lang="en-US" sz="1800" dirty="0">
                <a:ea typeface="ＭＳ Ｐゴシック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What is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argv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[0]</a:t>
            </a: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?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Rules of using </a:t>
            </a:r>
            <a:r>
              <a:rPr lang="en-US" sz="1800" dirty="0" err="1">
                <a:latin typeface="Courier New"/>
                <a:ea typeface="ＭＳ Ｐゴシック" charset="0"/>
                <a:cs typeface="Courier New"/>
              </a:rPr>
              <a:t>errno</a:t>
            </a:r>
            <a:endParaRPr lang="en-US" sz="1800" dirty="0">
              <a:latin typeface="Courier New"/>
              <a:ea typeface="ＭＳ Ｐゴシック" charset="0"/>
              <a:cs typeface="Courier New"/>
            </a:endParaRPr>
          </a:p>
          <a:p>
            <a:pPr lvl="1">
              <a:defRPr/>
            </a:pPr>
            <a:r>
              <a:rPr lang="en-US" sz="1600" dirty="0"/>
              <a:t>its value is </a:t>
            </a:r>
            <a:r>
              <a:rPr lang="en-US" sz="1600" b="1" dirty="0"/>
              <a:t>never</a:t>
            </a:r>
            <a:r>
              <a:rPr lang="en-US" sz="1600" dirty="0"/>
              <a:t> cleared by a routine if an error does </a:t>
            </a:r>
            <a:r>
              <a:rPr lang="en-US" sz="1600" b="1" dirty="0"/>
              <a:t>not</a:t>
            </a:r>
            <a:r>
              <a:rPr lang="en-US" sz="1600" dirty="0"/>
              <a:t> occur. Therefore, we should examine its value </a:t>
            </a:r>
            <a:r>
              <a:rPr lang="en-US" sz="1600" b="1" dirty="0"/>
              <a:t>only when </a:t>
            </a:r>
            <a:r>
              <a:rPr lang="en-US" sz="1600" dirty="0"/>
              <a:t>the return value from a function indicates that an error occurred</a:t>
            </a:r>
          </a:p>
          <a:p>
            <a:pPr lvl="1">
              <a:defRPr/>
            </a:pPr>
            <a:r>
              <a:rPr lang="en-US" sz="1600" dirty="0"/>
              <a:t>the value of </a:t>
            </a:r>
            <a:r>
              <a:rPr lang="en-US" sz="1600" dirty="0" err="1">
                <a:latin typeface="Courier New"/>
                <a:cs typeface="Courier New"/>
              </a:rPr>
              <a:t>errno</a:t>
            </a:r>
            <a:r>
              <a:rPr lang="en-US" sz="1600" dirty="0"/>
              <a:t> is never set to 0 by any of the functions, and none of the constants defined in 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errno.h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/>
              <a:t>has a value of 0</a:t>
            </a:r>
            <a:endParaRPr lang="en-US" sz="1600" dirty="0">
              <a:ea typeface="ＭＳ Ｐゴシック" charset="0"/>
            </a:endParaRPr>
          </a:p>
          <a:p>
            <a:pPr>
              <a:defRPr/>
            </a:pPr>
            <a:endParaRPr lang="en-US" sz="1600" dirty="0"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E1450-3192-4E45-B39A-F43990430328}"/>
              </a:ext>
            </a:extLst>
          </p:cNvPr>
          <p:cNvSpPr txBox="1"/>
          <p:nvPr/>
        </p:nvSpPr>
        <p:spPr>
          <a:xfrm>
            <a:off x="6324600" y="3200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Check Appendix B.2 for more error reporting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0017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Signals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ja-JP" dirty="0">
                <a:latin typeface="Comic Sans MS" charset="0"/>
                <a:ea typeface="ＭＳ Ｐゴシック" charset="0"/>
              </a:rPr>
              <a:t>“Software interrupts” to notify e</a:t>
            </a:r>
            <a:r>
              <a:rPr lang="en-US" dirty="0">
                <a:latin typeface="Comic Sans MS" charset="0"/>
                <a:ea typeface="ＭＳ Ｐゴシック" charset="0"/>
              </a:rPr>
              <a:t>vents</a:t>
            </a:r>
          </a:p>
          <a:p>
            <a:pPr lvl="1"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ignore</a:t>
            </a:r>
          </a:p>
          <a:p>
            <a:pPr lvl="1"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default action: e.g., process terminates</a:t>
            </a:r>
          </a:p>
          <a:p>
            <a:pPr lvl="1"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“catching” signals via user-defined functions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Control-C, </a:t>
            </a:r>
            <a:r>
              <a:rPr lang="en-US" dirty="0">
                <a:latin typeface="Courier New" charset="0"/>
                <a:ea typeface="ＭＳ Ｐゴシック" charset="0"/>
              </a:rPr>
              <a:t>kill</a:t>
            </a:r>
            <a:r>
              <a:rPr lang="en-US" dirty="0">
                <a:latin typeface="Comic Sans MS" charset="0"/>
                <a:ea typeface="ＭＳ Ｐゴシック" charset="0"/>
              </a:rPr>
              <a:t>, </a:t>
            </a:r>
            <a:r>
              <a:rPr lang="en-US" dirty="0">
                <a:latin typeface="Courier New" charset="0"/>
                <a:ea typeface="ＭＳ Ｐゴシック" charset="0"/>
              </a:rPr>
              <a:t>kill()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Fig. 1.10</a:t>
            </a:r>
          </a:p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Calendar time: number of seconds that have elapsed since midnight Coordinated Universal Time (UTC), January 1, 1970, not counting leap seconds: </a:t>
            </a:r>
            <a:r>
              <a:rPr lang="en-US" sz="2800" dirty="0">
                <a:latin typeface="Courier New" charset="0"/>
                <a:ea typeface="ＭＳ Ｐゴシック" charset="0"/>
              </a:rPr>
              <a:t>C</a:t>
            </a:r>
            <a:r>
              <a:rPr lang="en-US" sz="2800" dirty="0">
                <a:latin typeface="Comic Sans MS" charset="0"/>
                <a:ea typeface="ＭＳ Ｐゴシック" charset="0"/>
              </a:rPr>
              <a:t> type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</a:rPr>
              <a:t>time_t</a:t>
            </a:r>
            <a:endParaRPr lang="en-US" sz="2800" dirty="0">
              <a:latin typeface="Courier New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i="1" dirty="0">
                <a:latin typeface="Comic Sans MS" charset="0"/>
                <a:ea typeface="ＭＳ Ｐゴシック" charset="0"/>
              </a:rPr>
              <a:t>e.g.</a:t>
            </a:r>
            <a:r>
              <a:rPr lang="en-US" sz="2400" dirty="0">
                <a:latin typeface="Comic Sans MS" charset="0"/>
                <a:ea typeface="ＭＳ Ｐゴシック" charset="0"/>
              </a:rPr>
              <a:t>, used to record when a file was last modified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$ date +%s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Process (CPU) time: measure the CPU usage in clock ticks (50, 60, or 100 ticks per second, found out via </a:t>
            </a:r>
            <a:r>
              <a:rPr lang="en-US" sz="2800" dirty="0" err="1">
                <a:latin typeface="Courier New" charset="0"/>
                <a:ea typeface="ＭＳ Ｐゴシック" charset="0"/>
              </a:rPr>
              <a:t>sysconf</a:t>
            </a:r>
            <a:r>
              <a:rPr lang="en-US" sz="2800" dirty="0">
                <a:latin typeface="Courier New" charset="0"/>
                <a:ea typeface="ＭＳ Ｐゴシック" charset="0"/>
              </a:rPr>
              <a:t>()</a:t>
            </a:r>
            <a:r>
              <a:rPr lang="en-US" sz="2800" dirty="0">
                <a:latin typeface="Comic Sans MS" charset="0"/>
                <a:ea typeface="ＭＳ Ｐゴシック" charset="0"/>
              </a:rPr>
              <a:t>): </a:t>
            </a:r>
            <a:r>
              <a:rPr lang="en-US" sz="2800" dirty="0">
                <a:latin typeface="Courier New" charset="0"/>
                <a:ea typeface="ＭＳ Ｐゴシック" charset="0"/>
              </a:rPr>
              <a:t>C</a:t>
            </a:r>
            <a:r>
              <a:rPr lang="en-US" sz="2800" dirty="0">
                <a:latin typeface="Comic Sans MS" charset="0"/>
                <a:ea typeface="ＭＳ Ｐゴシック" charset="0"/>
              </a:rPr>
              <a:t> type </a:t>
            </a:r>
            <a:r>
              <a:rPr lang="en-US" sz="2800" dirty="0" err="1">
                <a:latin typeface="Courier New" charset="0"/>
                <a:ea typeface="ＭＳ Ｐゴシック" charset="0"/>
              </a:rPr>
              <a:t>clock_t</a:t>
            </a:r>
            <a:endParaRPr lang="en-US" sz="2800" dirty="0"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The </a:t>
            </a:r>
            <a:r>
              <a:rPr lang="en-US" sz="2800" dirty="0">
                <a:latin typeface="Courier New" charset="0"/>
                <a:ea typeface="ＭＳ Ｐゴシック" charset="0"/>
              </a:rPr>
              <a:t>time(1)</a:t>
            </a:r>
            <a:r>
              <a:rPr lang="en-US" sz="2800" dirty="0">
                <a:latin typeface="Comic Sans MS" charset="0"/>
                <a:ea typeface="ＭＳ Ｐゴシック" charset="0"/>
              </a:rPr>
              <a:t> command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   </a:t>
            </a:r>
            <a:r>
              <a:rPr lang="en-US" sz="2000" dirty="0">
                <a:latin typeface="Courier New" charset="0"/>
                <a:ea typeface="ＭＳ Ｐゴシック" charset="0"/>
              </a:rPr>
              <a:t>$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>
                <a:latin typeface="Courier New" charset="0"/>
                <a:ea typeface="ＭＳ Ｐゴシック" charset="0"/>
              </a:rPr>
              <a:t>cd /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usr</a:t>
            </a:r>
            <a:r>
              <a:rPr lang="en-US" sz="2000" dirty="0">
                <a:latin typeface="Courier New" charset="0"/>
                <a:ea typeface="ＭＳ Ｐゴシック" charset="0"/>
              </a:rPr>
              <a:t>/include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  $ time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grep</a:t>
            </a:r>
            <a:r>
              <a:rPr lang="en-US" sz="2000" dirty="0">
                <a:latin typeface="Courier New" charset="0"/>
                <a:ea typeface="ＭＳ Ｐゴシック" charset="0"/>
              </a:rPr>
              <a:t> _POSIX_SOURCE */*.h &gt; /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dev</a:t>
            </a:r>
            <a:r>
              <a:rPr lang="en-US" sz="2000" dirty="0">
                <a:latin typeface="Courier New" charset="0"/>
                <a:ea typeface="ＭＳ Ｐゴシック" charset="0"/>
              </a:rPr>
              <a:t>/null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87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sz="3200" dirty="0"/>
              <a:t>Why System Calls Look Like Function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wonder why a call to a </a:t>
            </a:r>
            <a:r>
              <a:rPr lang="en-US" b="1" dirty="0"/>
              <a:t>system call</a:t>
            </a:r>
            <a:r>
              <a:rPr lang="en-US" dirty="0"/>
              <a:t>, such as </a:t>
            </a:r>
            <a:r>
              <a:rPr lang="en-US" dirty="0">
                <a:latin typeface="Courier New"/>
                <a:cs typeface="Courier New"/>
              </a:rPr>
              <a:t>open()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read()</a:t>
            </a:r>
            <a:r>
              <a:rPr lang="en-US" dirty="0"/>
              <a:t>, looks exactly like a typical function call in C; that is, if it looks just like a function call, how does the system know it’s a system call, and do all the right stuff?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7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3800" dirty="0">
                <a:latin typeface="Comic Sans MS" charset="0"/>
                <a:ea typeface="ＭＳ Ｐゴシック" charset="0"/>
              </a:rPr>
              <a:t>System Calls and Library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“All operating systems provide service points through which programs request services from the kernel. All implementations of the UNIX System provide a well-defined, limited number of entry points directly into the kernel called </a:t>
            </a:r>
            <a:r>
              <a:rPr lang="en-US" sz="2200" b="1" dirty="0"/>
              <a:t>system calls</a:t>
            </a:r>
            <a:r>
              <a:rPr lang="en-US" sz="2200" i="1" dirty="0"/>
              <a:t>.</a:t>
            </a:r>
            <a:endParaRPr lang="en-US" sz="2200" dirty="0">
              <a:latin typeface="Comic Sans MS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ja-JP" altLang="en-US" sz="2200" dirty="0">
                <a:latin typeface="Comic Sans MS" charset="0"/>
                <a:ea typeface="ＭＳ Ｐゴシック" charset="0"/>
              </a:rPr>
              <a:t>“</a:t>
            </a:r>
            <a:r>
              <a:rPr lang="en-US" sz="2200" dirty="0">
                <a:latin typeface="Comic Sans MS" charset="0"/>
                <a:ea typeface="ＭＳ Ｐゴシック" charset="0"/>
              </a:rPr>
              <a:t>The </a:t>
            </a:r>
            <a:r>
              <a:rPr lang="en-US" sz="22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system call interface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200" dirty="0">
                <a:latin typeface="Comic Sans MS" charset="0"/>
                <a:ea typeface="ＭＳ Ｐゴシック" charset="0"/>
              </a:rPr>
              <a:t>has always been documented in </a:t>
            </a:r>
            <a:r>
              <a:rPr lang="en-US" sz="22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Section 2</a:t>
            </a:r>
            <a:r>
              <a:rPr lang="en-US" sz="2200" dirty="0">
                <a:latin typeface="Comic Sans MS" charset="0"/>
                <a:ea typeface="ＭＳ Ｐゴシック" charset="0"/>
              </a:rPr>
              <a:t> of the </a:t>
            </a:r>
            <a:r>
              <a:rPr lang="en-US" sz="22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UNIX Programmer’s Manual</a:t>
            </a:r>
            <a:r>
              <a:rPr lang="en-US" sz="2200" dirty="0">
                <a:latin typeface="Comic Sans MS" charset="0"/>
                <a:ea typeface="ＭＳ Ｐゴシック" charset="0"/>
              </a:rPr>
              <a:t>. Its definition is in the</a:t>
            </a:r>
            <a:r>
              <a:rPr lang="en-US" sz="22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 C language</a:t>
            </a:r>
            <a:r>
              <a:rPr lang="en-US" sz="2200" dirty="0">
                <a:latin typeface="Comic Sans MS" charset="0"/>
                <a:ea typeface="ＭＳ Ｐゴシック" charset="0"/>
              </a:rPr>
              <a:t>, regardless of the actual implementation technique used on any given system to invoke a system call. This differs from many older operating systems, which traditionally defined the kernel entry points in the </a:t>
            </a:r>
            <a:r>
              <a:rPr lang="en-US" sz="22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assembler language </a:t>
            </a:r>
            <a:r>
              <a:rPr lang="en-US" sz="2200" dirty="0">
                <a:latin typeface="Comic Sans MS" charset="0"/>
                <a:ea typeface="ＭＳ Ｐゴシック" charset="0"/>
              </a:rPr>
              <a:t>of the machine.</a:t>
            </a:r>
            <a:r>
              <a:rPr lang="ja-JP" altLang="en-US" sz="2200" dirty="0">
                <a:latin typeface="Comic Sans MS" charset="0"/>
                <a:ea typeface="ＭＳ Ｐゴシック" charset="0"/>
              </a:rPr>
              <a:t>”</a:t>
            </a: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</a:rPr>
              <a:t>“man page” on Wikipedia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0"/>
            <a:ext cx="1447800" cy="14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33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82AD-3F8F-4644-B349-CA924D42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ADD9-425D-DB4B-BCEE-8F3A9E9E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442683" cy="50292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2D56DC-38A5-5841-ABAB-4F9015ECC74B}"/>
              </a:ext>
            </a:extLst>
          </p:cNvPr>
          <p:cNvSpPr/>
          <p:nvPr/>
        </p:nvSpPr>
        <p:spPr>
          <a:xfrm>
            <a:off x="4114800" y="2514600"/>
            <a:ext cx="23622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7760BC-12A2-4644-93FE-561456C502C8}"/>
              </a:ext>
            </a:extLst>
          </p:cNvPr>
          <p:cNvCxnSpPr>
            <a:cxnSpLocks/>
          </p:cNvCxnSpPr>
          <p:nvPr/>
        </p:nvCxnSpPr>
        <p:spPr>
          <a:xfrm flipH="1">
            <a:off x="4114800" y="2743200"/>
            <a:ext cx="1143000" cy="20574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3800" dirty="0">
                <a:latin typeface="Comic Sans MS" charset="0"/>
                <a:ea typeface="ＭＳ Ｐゴシック" charset="0"/>
              </a:rPr>
              <a:t>System Calls and Library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ja-JP" altLang="en-US" sz="2600" dirty="0">
                <a:latin typeface="Comic Sans MS" charset="0"/>
                <a:ea typeface="ＭＳ Ｐゴシック" charset="0"/>
              </a:rPr>
              <a:t>“</a:t>
            </a:r>
            <a:r>
              <a:rPr lang="en-US" sz="2600" dirty="0">
                <a:latin typeface="Comic Sans MS" charset="0"/>
                <a:ea typeface="ＭＳ Ｐゴシック" charset="0"/>
              </a:rPr>
              <a:t>The technique used on UNIX systems is for each system call to have </a:t>
            </a:r>
            <a:r>
              <a:rPr lang="en-US" sz="2600" u="sng" dirty="0">
                <a:latin typeface="Comic Sans MS" charset="0"/>
                <a:ea typeface="ＭＳ Ｐゴシック" charset="0"/>
              </a:rPr>
              <a:t>a function of the same name</a:t>
            </a:r>
            <a:r>
              <a:rPr lang="en-US" sz="2600" dirty="0">
                <a:latin typeface="Comic Sans MS" charset="0"/>
                <a:ea typeface="ＭＳ Ｐゴシック" charset="0"/>
              </a:rPr>
              <a:t> in the </a:t>
            </a:r>
            <a:r>
              <a:rPr lang="en-US" sz="26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standard C library</a:t>
            </a:r>
            <a:r>
              <a:rPr lang="en-US" sz="2600" dirty="0">
                <a:latin typeface="Comic Sans MS" charset="0"/>
                <a:ea typeface="ＭＳ Ｐゴシック" charset="0"/>
              </a:rPr>
              <a:t>. The user process calls this function, using the standard C calling sequence. This function then invokes the appropriate kernel service, using whatever technique is required on the system. For example, the function may put one or more of the C arguments into general registers and then execute some machine instruction [</a:t>
            </a:r>
            <a:r>
              <a:rPr lang="en-US" sz="26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trap</a:t>
            </a:r>
            <a:r>
              <a:rPr lang="en-US" sz="2600" dirty="0">
                <a:latin typeface="Comic Sans MS" charset="0"/>
                <a:ea typeface="ＭＳ Ｐゴシック" charset="0"/>
              </a:rPr>
              <a:t>] that generates a </a:t>
            </a:r>
            <a:r>
              <a:rPr lang="en-US" sz="26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software interrupt </a:t>
            </a:r>
            <a:r>
              <a:rPr lang="en-US" sz="2600" dirty="0">
                <a:latin typeface="Comic Sans MS" charset="0"/>
                <a:ea typeface="ＭＳ Ｐゴシック" charset="0"/>
              </a:rPr>
              <a:t>in the kernel. For our purposes, </a:t>
            </a:r>
            <a:r>
              <a:rPr lang="en-US" sz="26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we can consider the system calls to be C functions</a:t>
            </a:r>
            <a:r>
              <a:rPr lang="en-US" sz="2600" dirty="0">
                <a:latin typeface="Comic Sans MS" charset="0"/>
                <a:ea typeface="ＭＳ Ｐゴシック" charset="0"/>
              </a:rPr>
              <a:t>.</a:t>
            </a:r>
            <a:r>
              <a:rPr lang="ja-JP" altLang="en-US" sz="2600" dirty="0">
                <a:latin typeface="Comic Sans MS" charset="0"/>
                <a:ea typeface="ＭＳ Ｐゴシック" charset="0"/>
              </a:rPr>
              <a:t>”</a:t>
            </a:r>
            <a:endParaRPr lang="en-US" altLang="ja-JP" sz="2600" dirty="0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3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sz="3800" dirty="0">
                <a:latin typeface="Comic Sans MS" charset="0"/>
                <a:ea typeface="ＭＳ Ｐゴシック" charset="0"/>
              </a:rPr>
              <a:t>System Calls and Library Functions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“Section 3 of the UNIX Programmer ’s Manual deﬁnes the general-purpose functions available to programmers. These functions </a:t>
            </a:r>
            <a:r>
              <a:rPr lang="en-US" sz="2800" dirty="0">
                <a:solidFill>
                  <a:srgbClr val="0000FF"/>
                </a:solidFill>
                <a:latin typeface="Comic Sans MS"/>
                <a:ea typeface="ＭＳ Ｐゴシック" charset="0"/>
                <a:cs typeface="Comic Sans MS"/>
              </a:rPr>
              <a:t>aren’t</a:t>
            </a: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 entry points into the kernel, although they may invoke one or more of the kernel’s system calls. For example, the </a:t>
            </a:r>
            <a:r>
              <a:rPr lang="en-US" sz="2800" dirty="0" err="1"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function may use the </a:t>
            </a:r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write</a:t>
            </a: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 system call to output a string, but the </a:t>
            </a:r>
            <a:r>
              <a:rPr lang="en-US" sz="2800" dirty="0" err="1">
                <a:latin typeface="Courier New"/>
                <a:ea typeface="ＭＳ Ｐゴシック" charset="0"/>
                <a:cs typeface="Courier New"/>
              </a:rPr>
              <a:t>strcpy</a:t>
            </a: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 (copy a string) and </a:t>
            </a:r>
            <a:r>
              <a:rPr lang="en-US" sz="2800" dirty="0" err="1">
                <a:latin typeface="Courier New"/>
                <a:ea typeface="ＭＳ Ｐゴシック" charset="0"/>
                <a:cs typeface="Courier New"/>
              </a:rPr>
              <a:t>atoi</a:t>
            </a:r>
            <a:r>
              <a:rPr lang="en-US" sz="2800" dirty="0">
                <a:latin typeface="Comic Sans MS"/>
                <a:ea typeface="ＭＳ Ｐゴシック" charset="0"/>
                <a:cs typeface="Comic Sans MS"/>
              </a:rPr>
              <a:t> (convert ASCII to integer) functions don’t involve the kernel at all.”</a:t>
            </a:r>
          </a:p>
        </p:txBody>
      </p:sp>
    </p:spTree>
    <p:extLst>
      <p:ext uri="{BB962C8B-B14F-4D97-AF65-F5344CB8AC3E}">
        <p14:creationId xmlns:p14="http://schemas.microsoft.com/office/powerpoint/2010/main" val="35797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2315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Given the hardware, operating systems provide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services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 </a:t>
            </a:r>
            <a:r>
              <a:rPr lang="en-US" sz="2400" dirty="0">
                <a:latin typeface="Comic Sans MS" charset="0"/>
                <a:cs typeface="+mn-cs"/>
              </a:rPr>
              <a:t>for programs they run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</a:rPr>
              <a:t>typical services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</a:rPr>
              <a:t>execute a new program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</a:rPr>
              <a:t>open/read a file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</a:rPr>
              <a:t>allocate memory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</a:rPr>
              <a:t>obtain current time of day</a:t>
            </a:r>
          </a:p>
          <a:p>
            <a:pPr marL="914400" lvl="2" indent="0" eaLnBrk="1" hangingPunct="1">
              <a:buNone/>
              <a:defRPr/>
            </a:pPr>
            <a:r>
              <a:rPr lang="en-US" sz="2000" dirty="0">
                <a:latin typeface="Comic Sans MS" charset="0"/>
              </a:rPr>
              <a:t>etc.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mic Sans MS" charset="0"/>
              </a:rPr>
              <a:t>How?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0000FF"/>
                </a:solidFill>
                <a:latin typeface="Comic Sans MS" charset="0"/>
              </a:rPr>
              <a:t>system calls</a:t>
            </a:r>
            <a:r>
              <a:rPr lang="en-US" sz="2000" b="1" i="1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sz="2000" dirty="0">
                <a:latin typeface="Comic Sans MS" charset="0"/>
              </a:rPr>
              <a:t>and </a:t>
            </a:r>
            <a:r>
              <a:rPr lang="en-US" sz="2000" b="1" dirty="0">
                <a:solidFill>
                  <a:srgbClr val="0000FF"/>
                </a:solidFill>
                <a:latin typeface="Comic Sans MS" charset="0"/>
              </a:rPr>
              <a:t>kernel</a:t>
            </a:r>
            <a:r>
              <a:rPr lang="en-US" sz="2000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sz="2000" dirty="0">
                <a:latin typeface="Comic Sans MS" charset="0"/>
              </a:rPr>
              <a:t>implementations</a:t>
            </a:r>
            <a:endParaRPr lang="en-US" sz="2000" dirty="0">
              <a:latin typeface="Comic Sans MS" panose="030F0902030302020204" pitchFamily="66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Introduce </a:t>
            </a:r>
            <a:r>
              <a:rPr lang="en-US" sz="2400" b="1" dirty="0">
                <a:latin typeface="Comic Sans MS" charset="0"/>
                <a:cs typeface="+mn-cs"/>
              </a:rPr>
              <a:t>Unix</a:t>
            </a:r>
            <a:r>
              <a:rPr lang="en-US" sz="2400" dirty="0">
                <a:latin typeface="Comic Sans MS" charset="0"/>
                <a:cs typeface="+mn-cs"/>
              </a:rPr>
              <a:t> from a </a:t>
            </a:r>
            <a:r>
              <a:rPr lang="en-US" sz="2400" b="1" dirty="0">
                <a:latin typeface="Comic Sans MS" panose="030F0902030302020204" pitchFamily="66" charset="0"/>
              </a:rPr>
              <a:t>programmer’s perspective</a:t>
            </a:r>
          </a:p>
          <a:p>
            <a:pPr marL="0" indent="0" eaLnBrk="1" hangingPunct="1">
              <a:buNone/>
              <a:defRPr/>
            </a:pPr>
            <a:endParaRPr lang="en-US" sz="2400" dirty="0">
              <a:latin typeface="Comic Sans MS" charset="0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  <a:hlinkClick r:id="rId2"/>
              </a:rPr>
              <a:t>Liskov's Turning Award lecture: The Power of Abstraction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000" dirty="0">
              <a:solidFill>
                <a:srgbClr val="0000FF"/>
              </a:solidFill>
              <a:latin typeface="Comic Sans MS" charset="0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latin typeface="Comic Sans MS" charset="0"/>
              <a:cs typeface="+mn-cs"/>
            </a:endParaRPr>
          </a:p>
        </p:txBody>
      </p:sp>
      <p:pic>
        <p:nvPicPr>
          <p:cNvPr id="5" name="Picture 2" descr="Image result for images of memory chip">
            <a:extLst>
              <a:ext uri="{FF2B5EF4-FFF2-40B4-BE49-F238E27FC236}">
                <a16:creationId xmlns:a16="http://schemas.microsoft.com/office/drawing/2014/main" id="{16C15BB0-A508-184A-A09D-885279EF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29" y="2462581"/>
            <a:ext cx="1932651" cy="9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images of cpu">
            <a:extLst>
              <a:ext uri="{FF2B5EF4-FFF2-40B4-BE49-F238E27FC236}">
                <a16:creationId xmlns:a16="http://schemas.microsoft.com/office/drawing/2014/main" id="{8C437405-ABA6-E245-B3A0-C9640713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4141"/>
            <a:ext cx="1035421" cy="8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images of disk">
            <a:extLst>
              <a:ext uri="{FF2B5EF4-FFF2-40B4-BE49-F238E27FC236}">
                <a16:creationId xmlns:a16="http://schemas.microsoft.com/office/drawing/2014/main" id="{15C31623-0E9D-DA4D-9F94-2F0CF500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2735">
            <a:off x="7881560" y="2205401"/>
            <a:ext cx="934526" cy="10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A6F05FD9-5D99-0942-864C-BDAA23C5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8555">
            <a:off x="7928595" y="3154156"/>
            <a:ext cx="717608" cy="7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>
                <a:latin typeface="Comic Sans MS" charset="0"/>
                <a:ea typeface="ＭＳ Ｐゴシック" charset="0"/>
              </a:rPr>
              <a:t>System Calls and Library Functions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Comic Sans MS"/>
                <a:cs typeface="Comic Sans MS"/>
              </a:rPr>
              <a:t>“From an </a:t>
            </a:r>
            <a:r>
              <a:rPr lang="en-US" sz="2800" dirty="0" err="1">
                <a:latin typeface="Comic Sans MS"/>
                <a:cs typeface="Comic Sans MS"/>
              </a:rPr>
              <a:t>implementor’s</a:t>
            </a:r>
            <a:r>
              <a:rPr lang="en-US" sz="2800" dirty="0">
                <a:latin typeface="Comic Sans MS"/>
                <a:cs typeface="Comic Sans MS"/>
              </a:rPr>
              <a:t> point of view, the distinction between a system call and a library function is </a:t>
            </a:r>
            <a:r>
              <a:rPr lang="en-US" sz="2800" u="sng" dirty="0">
                <a:latin typeface="Comic Sans MS"/>
                <a:cs typeface="Comic Sans MS"/>
              </a:rPr>
              <a:t>fundamental</a:t>
            </a:r>
            <a:r>
              <a:rPr lang="en-US" sz="2800" dirty="0">
                <a:latin typeface="Comic Sans MS"/>
                <a:cs typeface="Comic Sans MS"/>
              </a:rPr>
              <a:t>. But from a user’s perspective, the difference is not as critical. </a:t>
            </a:r>
            <a:r>
              <a:rPr lang="en-US" sz="2800" dirty="0">
                <a:solidFill>
                  <a:srgbClr val="0000FF"/>
                </a:solidFill>
                <a:latin typeface="Comic Sans MS"/>
                <a:cs typeface="Comic Sans MS"/>
              </a:rPr>
              <a:t>From our perspective in this text, both system calls and library functions appear as normal C functions. </a:t>
            </a:r>
            <a:r>
              <a:rPr lang="en-US" sz="2800" dirty="0">
                <a:latin typeface="Comic Sans MS"/>
                <a:cs typeface="Comic Sans MS"/>
              </a:rPr>
              <a:t>Both exist to provide services for application programs. We should realize, however, that we can replace the library functions, if desired, whereas the system calls usually cannot be replaced.”</a:t>
            </a:r>
          </a:p>
        </p:txBody>
      </p:sp>
    </p:spTree>
    <p:extLst>
      <p:ext uri="{BB962C8B-B14F-4D97-AF65-F5344CB8AC3E}">
        <p14:creationId xmlns:p14="http://schemas.microsoft.com/office/powerpoint/2010/main" val="107367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How about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one?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mic Sans MS"/>
                <a:cs typeface="Comic Sans MS"/>
              </a:rPr>
              <a:t>Unix system call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Standard C library function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$ man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339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sbrk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: standard C library function</a:t>
            </a:r>
          </a:p>
          <a:p>
            <a:r>
              <a:rPr lang="en-US" dirty="0" err="1">
                <a:latin typeface="Courier New"/>
                <a:cs typeface="Courier New"/>
              </a:rPr>
              <a:t>sbrk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: system call</a:t>
            </a:r>
          </a:p>
        </p:txBody>
      </p:sp>
      <p:pic>
        <p:nvPicPr>
          <p:cNvPr id="5" name="Picture 4" descr="getfi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286125" cy="4276725"/>
          </a:xfrm>
          <a:prstGeom prst="rect">
            <a:avLst/>
          </a:prstGeom>
        </p:spPr>
      </p:pic>
      <p:pic>
        <p:nvPicPr>
          <p:cNvPr id="6" name="Picture 5" descr="getfi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52800"/>
            <a:ext cx="3476625" cy="34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sz="3200" dirty="0"/>
              <a:t>Why System Calls Look Like Function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System call is a C function call, but hidden inside that function call is the </a:t>
            </a:r>
            <a:r>
              <a:rPr lang="en-US" sz="1800" b="1" dirty="0">
                <a:solidFill>
                  <a:srgbClr val="0000FF"/>
                </a:solidFill>
              </a:rPr>
              <a:t>trap</a:t>
            </a:r>
            <a:r>
              <a:rPr lang="en-US" sz="1800" dirty="0"/>
              <a:t> instruction. More specifically, when you call </a:t>
            </a:r>
            <a:r>
              <a:rPr lang="en-US" sz="1800" dirty="0">
                <a:latin typeface="Courier New"/>
                <a:cs typeface="Courier New"/>
              </a:rPr>
              <a:t>open()</a:t>
            </a:r>
            <a:r>
              <a:rPr lang="en-US" sz="1800" dirty="0"/>
              <a:t> (for instance), you are executing a function call into the </a:t>
            </a:r>
            <a:r>
              <a:rPr lang="en-US" sz="1800" dirty="0">
                <a:solidFill>
                  <a:srgbClr val="0000FF"/>
                </a:solidFill>
              </a:rPr>
              <a:t>C library</a:t>
            </a:r>
            <a:r>
              <a:rPr lang="en-US" sz="1800" dirty="0"/>
              <a:t>. Therein, whether for </a:t>
            </a:r>
            <a:r>
              <a:rPr lang="en-US" sz="1800" dirty="0">
                <a:latin typeface="Courier New"/>
                <a:cs typeface="Courier New"/>
              </a:rPr>
              <a:t>open()</a:t>
            </a:r>
            <a:r>
              <a:rPr lang="en-US" sz="1800" dirty="0"/>
              <a:t> or any of the other system calls provided, the library uses an agreed-upon </a:t>
            </a:r>
            <a:r>
              <a:rPr lang="en-US" sz="1800" dirty="0">
                <a:solidFill>
                  <a:srgbClr val="0000FF"/>
                </a:solidFill>
              </a:rPr>
              <a:t>calling convention </a:t>
            </a:r>
            <a:r>
              <a:rPr lang="en-US" sz="1800" dirty="0"/>
              <a:t>with the kernel to put the arguments to </a:t>
            </a:r>
            <a:r>
              <a:rPr lang="en-US" sz="1800" dirty="0">
                <a:latin typeface="Courier New"/>
                <a:cs typeface="Courier New"/>
              </a:rPr>
              <a:t>open()</a:t>
            </a:r>
            <a:r>
              <a:rPr lang="en-US" sz="1800" dirty="0"/>
              <a:t> in well-known locations (</a:t>
            </a:r>
            <a:r>
              <a:rPr lang="en-US" sz="1800" i="1" dirty="0"/>
              <a:t>e.g.</a:t>
            </a:r>
            <a:r>
              <a:rPr lang="en-US" sz="1800" dirty="0"/>
              <a:t>, on the stack, or in specific registers), puts the </a:t>
            </a:r>
            <a:r>
              <a:rPr lang="en-US" sz="1800" dirty="0">
                <a:solidFill>
                  <a:srgbClr val="0000FF"/>
                </a:solidFill>
              </a:rPr>
              <a:t>system-call number </a:t>
            </a:r>
            <a:r>
              <a:rPr lang="en-US" sz="1800" dirty="0"/>
              <a:t>into a well-known location as well (again, onto the stack or a register), and then executes the aforementioned </a:t>
            </a:r>
            <a:r>
              <a:rPr lang="en-US" sz="1800" b="1" dirty="0">
                <a:solidFill>
                  <a:srgbClr val="0000FF"/>
                </a:solidFill>
              </a:rPr>
              <a:t>trap</a:t>
            </a:r>
            <a:r>
              <a:rPr lang="en-US" sz="1800" dirty="0"/>
              <a:t> instruction. The code in the library after the trap unpacks return values and returns control to the program that issued the system call. Thus, the parts of the C library that make system calls are hand-coded in assembly, as they need to carefully follow convention in order to process arguments and return values correctly, as well as execute the hardware-specific trap instruction. And now you know why you personally don’t have to write assembly code to trap into an OS; somebody has already written that assembly for 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9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80697"/>
            <a:ext cx="3143250" cy="313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mic Sans MS" charset="0"/>
                <a:cs typeface="+mj-cs"/>
              </a:rPr>
              <a:t>Unix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OS is the </a:t>
            </a:r>
            <a:r>
              <a:rPr lang="en-US" sz="2800" b="1" dirty="0">
                <a:latin typeface="Comic Sans MS" charset="0"/>
                <a:cs typeface="+mn-cs"/>
              </a:rPr>
              <a:t>software</a:t>
            </a:r>
            <a:r>
              <a:rPr lang="en-US" sz="2800" dirty="0">
                <a:latin typeface="Comic Sans MS" charset="0"/>
                <a:cs typeface="+mn-cs"/>
              </a:rPr>
              <a:t> that 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controls the hardware resources of the computer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provides an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environment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 </a:t>
            </a:r>
            <a:r>
              <a:rPr lang="en-US" sz="2400" dirty="0">
                <a:latin typeface="Comic Sans MS" charset="0"/>
                <a:cs typeface="+mn-cs"/>
              </a:rPr>
              <a:t>under which programs can run</a:t>
            </a:r>
          </a:p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A.k.a. </a:t>
            </a:r>
            <a:r>
              <a:rPr lang="en-US" sz="2800" b="1" dirty="0">
                <a:solidFill>
                  <a:srgbClr val="0000FF"/>
                </a:solidFill>
                <a:latin typeface="Comic Sans MS" charset="0"/>
                <a:cs typeface="+mn-cs"/>
              </a:rPr>
              <a:t>kernel</a:t>
            </a:r>
            <a:r>
              <a:rPr lang="en-US" sz="2800" dirty="0">
                <a:latin typeface="Comic Sans MS" charset="0"/>
                <a:cs typeface="+mn-cs"/>
              </a:rPr>
              <a:t> (residing at the core)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00FF"/>
                </a:solidFill>
                <a:latin typeface="Comic Sans MS" charset="0"/>
                <a:cs typeface="+mn-cs"/>
              </a:rPr>
              <a:t>System calls</a:t>
            </a:r>
            <a:r>
              <a:rPr lang="en-US" sz="2800" dirty="0">
                <a:latin typeface="Comic Sans MS" charset="0"/>
                <a:cs typeface="+mn-cs"/>
              </a:rPr>
              <a:t>: </a:t>
            </a:r>
            <a:r>
              <a:rPr lang="en-US" sz="2800" b="1" dirty="0">
                <a:latin typeface="Comic Sans MS" charset="0"/>
                <a:cs typeface="+mn-cs"/>
              </a:rPr>
              <a:t>a layer of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mic Sans MS" charset="0"/>
                <a:cs typeface="+mn-cs"/>
              </a:rPr>
              <a:t>       software</a:t>
            </a:r>
            <a:r>
              <a:rPr lang="en-US" sz="2800" dirty="0">
                <a:latin typeface="Comic Sans MS" charset="0"/>
                <a:cs typeface="+mn-cs"/>
              </a:rPr>
              <a:t>  providing the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Comic Sans MS" charset="0"/>
                <a:cs typeface="+mn-cs"/>
              </a:rPr>
              <a:t>       </a:t>
            </a:r>
            <a:r>
              <a:rPr lang="en-US" sz="2800" b="1" u="sng" dirty="0">
                <a:solidFill>
                  <a:srgbClr val="0000FF"/>
                </a:solidFill>
                <a:latin typeface="Comic Sans MS" charset="0"/>
                <a:cs typeface="+mn-cs"/>
              </a:rPr>
              <a:t>interface</a:t>
            </a:r>
            <a:r>
              <a:rPr lang="en-US" sz="2800" u="sng" dirty="0">
                <a:solidFill>
                  <a:srgbClr val="0000FF"/>
                </a:solidFill>
                <a:latin typeface="Comic Sans MS" charset="0"/>
                <a:cs typeface="+mn-cs"/>
              </a:rPr>
              <a:t> </a:t>
            </a:r>
            <a:r>
              <a:rPr lang="en-US" sz="2800" u="sng" dirty="0">
                <a:latin typeface="Comic Sans MS" charset="0"/>
                <a:cs typeface="+mn-cs"/>
              </a:rPr>
              <a:t>to the kernel</a:t>
            </a:r>
          </a:p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Library functions, </a:t>
            </a:r>
            <a:r>
              <a:rPr lang="en-US" sz="2800" b="1" dirty="0">
                <a:solidFill>
                  <a:srgbClr val="0000FF"/>
                </a:solidFill>
                <a:latin typeface="Comic Sans MS" charset="0"/>
                <a:cs typeface="+mn-cs"/>
              </a:rPr>
              <a:t>shells</a:t>
            </a:r>
            <a:r>
              <a:rPr lang="en-US" sz="2800" dirty="0">
                <a:latin typeface="Comic Sans MS" charset="0"/>
                <a:cs typeface="+mn-cs"/>
              </a:rPr>
              <a:t>,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Comic Sans MS" charset="0"/>
                <a:cs typeface="+mn-cs"/>
              </a:rPr>
              <a:t>       application programs, etc.</a:t>
            </a:r>
          </a:p>
          <a:p>
            <a:pPr eaLnBrk="1" hangingPunct="1">
              <a:defRPr/>
            </a:pPr>
            <a:endParaRPr lang="en-US" sz="2800" dirty="0">
              <a:latin typeface="Comic Sans MS" charset="0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38400" y="2057400"/>
            <a:ext cx="8382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mic Sans MS" charset="0"/>
                <a:cs typeface="+mj-cs"/>
              </a:rPr>
              <a:t>Shells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After login, a </a:t>
            </a:r>
            <a:r>
              <a:rPr lang="en-US" sz="2800" dirty="0">
                <a:solidFill>
                  <a:srgbClr val="0000FF"/>
                </a:solidFill>
                <a:latin typeface="Comic Sans MS" charset="0"/>
                <a:cs typeface="+mn-cs"/>
              </a:rPr>
              <a:t>shell</a:t>
            </a:r>
            <a:r>
              <a:rPr lang="en-US" sz="2800" dirty="0">
                <a:latin typeface="Comic Sans MS" charset="0"/>
                <a:cs typeface="+mn-cs"/>
              </a:rPr>
              <a:t> starts running</a:t>
            </a:r>
          </a:p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A </a:t>
            </a:r>
            <a:r>
              <a:rPr lang="en-US" sz="2800" b="1" dirty="0">
                <a:solidFill>
                  <a:srgbClr val="3366FF"/>
                </a:solidFill>
                <a:latin typeface="Comic Sans MS" charset="0"/>
                <a:cs typeface="+mn-cs"/>
              </a:rPr>
              <a:t>command-line interpreter </a:t>
            </a:r>
            <a:r>
              <a:rPr lang="en-US" sz="2800" dirty="0">
                <a:latin typeface="Comic Sans MS" charset="0"/>
                <a:cs typeface="+mn-cs"/>
              </a:rPr>
              <a:t>that reads user input and executes commands</a:t>
            </a:r>
            <a:r>
              <a:rPr lang="en-US" sz="2800" dirty="0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</a:rPr>
              <a:t>input from terminal: </a:t>
            </a:r>
            <a:r>
              <a:rPr lang="en-US" sz="2400" b="1" dirty="0">
                <a:latin typeface="Comic Sans MS" charset="0"/>
              </a:rPr>
              <a:t>interactive</a:t>
            </a:r>
            <a:r>
              <a:rPr lang="en-US" sz="2400" dirty="0">
                <a:latin typeface="Comic Sans MS" charset="0"/>
              </a:rPr>
              <a:t> shell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</a:rPr>
              <a:t>input from file: shell </a:t>
            </a:r>
            <a:r>
              <a:rPr lang="en-US" sz="2400" b="1" dirty="0">
                <a:latin typeface="Comic Sans MS" charset="0"/>
              </a:rPr>
              <a:t>script</a:t>
            </a:r>
          </a:p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cisc361.acad</a:t>
            </a:r>
            <a:r>
              <a:rPr lang="en-US" sz="2800" dirty="0">
                <a:latin typeface="Comic Sans MS" charset="0"/>
                <a:cs typeface="+mn-cs"/>
              </a:rPr>
              <a:t> (Ubuntu on Intel CPU)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14400" y="4572000"/>
            <a:ext cx="8001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Name                         Path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Bourne shell	       </a:t>
            </a:r>
            <a:r>
              <a:rPr lang="en-US" dirty="0">
                <a:latin typeface="Courier New" charset="0"/>
                <a:cs typeface="+mn-cs"/>
              </a:rPr>
              <a:t>/</a:t>
            </a:r>
            <a:r>
              <a:rPr lang="en-US" dirty="0" err="1">
                <a:latin typeface="Courier New" charset="0"/>
                <a:cs typeface="+mn-cs"/>
              </a:rPr>
              <a:t>usr</a:t>
            </a:r>
            <a:r>
              <a:rPr lang="en-US" dirty="0">
                <a:latin typeface="Courier New" charset="0"/>
                <a:cs typeface="+mn-cs"/>
              </a:rPr>
              <a:t>/bin/</a:t>
            </a:r>
            <a:r>
              <a:rPr lang="en-US" dirty="0" err="1">
                <a:latin typeface="Courier New" charset="0"/>
                <a:cs typeface="+mn-cs"/>
              </a:rPr>
              <a:t>sh</a:t>
            </a:r>
            <a:r>
              <a:rPr lang="en-US" dirty="0">
                <a:cs typeface="+mn-cs"/>
              </a:rPr>
              <a:t>      </a:t>
            </a:r>
          </a:p>
          <a:p>
            <a:pPr>
              <a:defRPr/>
            </a:pPr>
            <a:r>
              <a:rPr lang="en-US" dirty="0">
                <a:cs typeface="+mn-cs"/>
              </a:rPr>
              <a:t>Bourne-again shell     </a:t>
            </a:r>
            <a:r>
              <a:rPr lang="en-US" dirty="0">
                <a:latin typeface="Courier New" charset="0"/>
                <a:cs typeface="+mn-cs"/>
              </a:rPr>
              <a:t>/</a:t>
            </a:r>
            <a:r>
              <a:rPr lang="en-US" dirty="0" err="1">
                <a:latin typeface="Courier New" charset="0"/>
                <a:cs typeface="+mn-cs"/>
              </a:rPr>
              <a:t>usr</a:t>
            </a:r>
            <a:r>
              <a:rPr lang="en-US" dirty="0">
                <a:latin typeface="Courier New" charset="0"/>
                <a:cs typeface="+mn-cs"/>
              </a:rPr>
              <a:t>/local/gnu/bin/bash</a:t>
            </a:r>
          </a:p>
          <a:p>
            <a:pPr>
              <a:defRPr/>
            </a:pPr>
            <a:r>
              <a:rPr lang="en-US" dirty="0">
                <a:cs typeface="+mn-cs"/>
              </a:rPr>
              <a:t>C shell	                    </a:t>
            </a:r>
            <a:r>
              <a:rPr lang="en-US" dirty="0">
                <a:latin typeface="Courier New" charset="0"/>
                <a:cs typeface="+mn-cs"/>
              </a:rPr>
              <a:t>/</a:t>
            </a:r>
            <a:r>
              <a:rPr lang="en-US" dirty="0" err="1">
                <a:latin typeface="Courier New" charset="0"/>
                <a:cs typeface="+mn-cs"/>
              </a:rPr>
              <a:t>usr</a:t>
            </a:r>
            <a:r>
              <a:rPr lang="en-US" dirty="0">
                <a:latin typeface="Courier New" charset="0"/>
                <a:cs typeface="+mn-cs"/>
              </a:rPr>
              <a:t>/bin/</a:t>
            </a:r>
            <a:r>
              <a:rPr lang="en-US" dirty="0" err="1">
                <a:latin typeface="Courier New" charset="0"/>
                <a:cs typeface="+mn-cs"/>
              </a:rPr>
              <a:t>csh</a:t>
            </a:r>
            <a:r>
              <a:rPr lang="en-US" dirty="0">
                <a:cs typeface="+mn-cs"/>
              </a:rPr>
              <a:t>    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Korn</a:t>
            </a:r>
            <a:r>
              <a:rPr lang="en-US" dirty="0">
                <a:cs typeface="+mn-cs"/>
              </a:rPr>
              <a:t> shell	       </a:t>
            </a:r>
            <a:r>
              <a:rPr lang="en-US" dirty="0">
                <a:latin typeface="Courier New" charset="0"/>
                <a:cs typeface="+mn-cs"/>
              </a:rPr>
              <a:t>/</a:t>
            </a:r>
            <a:r>
              <a:rPr lang="en-US" dirty="0" err="1">
                <a:latin typeface="Courier New" charset="0"/>
                <a:cs typeface="+mn-cs"/>
              </a:rPr>
              <a:t>usr</a:t>
            </a:r>
            <a:r>
              <a:rPr lang="en-US" dirty="0">
                <a:latin typeface="Courier New" charset="0"/>
                <a:cs typeface="+mn-cs"/>
              </a:rPr>
              <a:t>/bin/</a:t>
            </a:r>
            <a:r>
              <a:rPr lang="en-US" dirty="0" err="1">
                <a:latin typeface="Courier New" charset="0"/>
                <a:cs typeface="+mn-cs"/>
              </a:rPr>
              <a:t>ksh</a:t>
            </a:r>
            <a:r>
              <a:rPr lang="en-US" dirty="0">
                <a:cs typeface="+mn-cs"/>
              </a:rPr>
              <a:t>	</a:t>
            </a:r>
          </a:p>
          <a:p>
            <a:pPr>
              <a:defRPr/>
            </a:pPr>
            <a:r>
              <a:rPr lang="en-US" dirty="0">
                <a:cs typeface="+mn-cs"/>
              </a:rPr>
              <a:t>TENEX C shell	       </a:t>
            </a:r>
            <a:r>
              <a:rPr lang="en-US" dirty="0">
                <a:latin typeface="Courier New" charset="0"/>
                <a:cs typeface="+mn-cs"/>
              </a:rPr>
              <a:t>/</a:t>
            </a:r>
            <a:r>
              <a:rPr lang="en-US" dirty="0" err="1">
                <a:latin typeface="Courier New" charset="0"/>
                <a:cs typeface="+mn-cs"/>
              </a:rPr>
              <a:t>usr</a:t>
            </a:r>
            <a:r>
              <a:rPr lang="en-US" dirty="0">
                <a:latin typeface="Courier New" charset="0"/>
                <a:cs typeface="+mn-cs"/>
              </a:rPr>
              <a:t>/bin/</a:t>
            </a:r>
            <a:r>
              <a:rPr lang="en-US" dirty="0" err="1">
                <a:latin typeface="Courier New" charset="0"/>
                <a:cs typeface="+mn-cs"/>
              </a:rPr>
              <a:t>tcsh</a:t>
            </a:r>
            <a:r>
              <a:rPr lang="en-US" dirty="0">
                <a:cs typeface="+mn-cs"/>
              </a:rPr>
              <a:t>	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990600" y="50292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488F2-26D8-5247-8F0D-004FE64EDAEB}"/>
              </a:ext>
            </a:extLst>
          </p:cNvPr>
          <p:cNvSpPr txBox="1"/>
          <p:nvPr/>
        </p:nvSpPr>
        <p:spPr>
          <a:xfrm>
            <a:off x="6151922" y="6096000"/>
            <a:ext cx="28007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finger -p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mic Sans MS" charset="0"/>
                <a:cs typeface="+mj-cs"/>
              </a:rPr>
              <a:t>Files and  Directories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cs typeface="+mn-cs"/>
              </a:rPr>
              <a:t>Unix ﬁle system is a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hierarchical</a:t>
            </a:r>
            <a:r>
              <a:rPr lang="en-US" sz="2400" dirty="0">
                <a:solidFill>
                  <a:schemeClr val="hlink"/>
                </a:solidFill>
                <a:latin typeface="Comic Sans MS" charset="0"/>
                <a:cs typeface="+mn-cs"/>
              </a:rPr>
              <a:t> </a:t>
            </a:r>
            <a:r>
              <a:rPr lang="en-US" sz="2400" dirty="0">
                <a:latin typeface="Comic Sans MS" charset="0"/>
                <a:cs typeface="+mn-cs"/>
              </a:rPr>
              <a:t>arrangement of directories and ﬁles starting from the 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root</a:t>
            </a:r>
            <a:r>
              <a:rPr lang="en-US" sz="2400" dirty="0">
                <a:latin typeface="Comic Sans MS" charset="0"/>
                <a:cs typeface="+mn-cs"/>
              </a:rPr>
              <a:t> </a:t>
            </a:r>
            <a:r>
              <a:rPr lang="ja-JP" altLang="en-US" sz="2400" dirty="0">
                <a:latin typeface="Arial"/>
                <a:cs typeface="+mn-cs"/>
              </a:rPr>
              <a:t>“</a:t>
            </a:r>
            <a:r>
              <a:rPr lang="en-US" sz="2400" b="1" dirty="0">
                <a:latin typeface="Courier New"/>
                <a:cs typeface="Courier New"/>
              </a:rPr>
              <a:t>/</a:t>
            </a:r>
            <a:r>
              <a:rPr lang="ja-JP" altLang="en-US" sz="2400" dirty="0">
                <a:latin typeface="Arial"/>
                <a:cs typeface="+mn-cs"/>
              </a:rPr>
              <a:t>”</a:t>
            </a:r>
            <a:endParaRPr lang="en-US" sz="2400" dirty="0">
              <a:latin typeface="Comic Sans MS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cs typeface="+mn-cs"/>
              </a:rPr>
              <a:t>A </a:t>
            </a:r>
            <a:r>
              <a:rPr lang="en-US" sz="2400" b="1" dirty="0">
                <a:latin typeface="Comic Sans MS" charset="0"/>
                <a:cs typeface="+mn-cs"/>
              </a:rPr>
              <a:t>directory</a:t>
            </a:r>
            <a:r>
              <a:rPr lang="en-US" sz="2400" dirty="0">
                <a:latin typeface="Comic Sans MS" charset="0"/>
                <a:cs typeface="+mn-cs"/>
              </a:rPr>
              <a:t> is a ﬁle that contains “directory entries” [files or (sub)-directories]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cs typeface="+mn-cs"/>
              </a:rPr>
              <a:t>Each directory entry has [</a:t>
            </a:r>
            <a:r>
              <a:rPr lang="en-US" sz="2400" b="1" dirty="0">
                <a:latin typeface="Comic Sans MS" charset="0"/>
                <a:cs typeface="+mn-cs"/>
              </a:rPr>
              <a:t>filename</a:t>
            </a:r>
            <a:r>
              <a:rPr lang="en-US" sz="2400" dirty="0">
                <a:latin typeface="Comic Sans MS" charset="0"/>
                <a:cs typeface="+mn-cs"/>
              </a:rPr>
              <a:t> and </a:t>
            </a:r>
            <a:r>
              <a:rPr lang="en-US" sz="2400" b="1" dirty="0">
                <a:latin typeface="Comic Sans MS" charset="0"/>
                <a:cs typeface="+mn-cs"/>
              </a:rPr>
              <a:t>attributes</a:t>
            </a:r>
            <a:r>
              <a:rPr lang="en-US" sz="2400" dirty="0">
                <a:latin typeface="Comic Sans MS" charset="0"/>
                <a:cs typeface="+mn-cs"/>
              </a:rPr>
              <a:t>]: size, type, owner, permissions, etc. – obtained via system calls </a:t>
            </a:r>
            <a:r>
              <a:rPr lang="en-US" sz="2400" b="1" dirty="0">
                <a:latin typeface="Courier New" charset="0"/>
                <a:cs typeface="+mn-cs"/>
              </a:rPr>
              <a:t>stat()</a:t>
            </a:r>
            <a:r>
              <a:rPr lang="en-US" sz="2400" dirty="0"/>
              <a:t>/</a:t>
            </a:r>
            <a:r>
              <a:rPr lang="en-US" sz="2400" b="1" dirty="0" err="1">
                <a:latin typeface="Courier New" charset="0"/>
                <a:cs typeface="+mn-cs"/>
              </a:rPr>
              <a:t>fstat</a:t>
            </a:r>
            <a:r>
              <a:rPr lang="en-US" sz="2400" b="1" dirty="0">
                <a:latin typeface="Courier New" charset="0"/>
                <a:cs typeface="+mn-cs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panose="030F0902030302020204" pitchFamily="66" charset="0"/>
                <a:cs typeface="+mn-cs"/>
              </a:rPr>
              <a:t>Names in a directory are called </a:t>
            </a:r>
            <a:r>
              <a:rPr lang="en-US" sz="2400" b="1" dirty="0">
                <a:latin typeface="Comic Sans MS" panose="030F0902030302020204" pitchFamily="66" charset="0"/>
                <a:cs typeface="+mn-cs"/>
              </a:rPr>
              <a:t>filename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Courier New"/>
                <a:cs typeface="Courier New"/>
              </a:rPr>
              <a:t>.</a:t>
            </a:r>
            <a:r>
              <a:rPr lang="en-US" sz="2400" b="1" dirty="0">
                <a:latin typeface="Comic Sans MS" charset="0"/>
                <a:cs typeface="+mn-cs"/>
              </a:rPr>
              <a:t> </a:t>
            </a:r>
            <a:r>
              <a:rPr lang="en-US" sz="2400" dirty="0">
                <a:latin typeface="Comic Sans MS" charset="0"/>
                <a:cs typeface="+mn-cs"/>
              </a:rPr>
              <a:t>and</a:t>
            </a:r>
            <a:r>
              <a:rPr lang="en-US" sz="2400" dirty="0">
                <a:latin typeface="Courier New" charset="0"/>
                <a:cs typeface="+mn-cs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..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dirty="0">
                <a:latin typeface="Comic Sans MS" charset="0"/>
                <a:cs typeface="+mn-cs"/>
              </a:rPr>
              <a:t>in each directory whenever it is created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Comic Sans MS" charset="0"/>
                <a:cs typeface="+mn-cs"/>
              </a:rPr>
              <a:t>Slash (/) separates filenames to form </a:t>
            </a:r>
            <a:r>
              <a:rPr lang="en-US" sz="2400" b="1" dirty="0">
                <a:latin typeface="Comic Sans MS" charset="0"/>
                <a:cs typeface="+mn-cs"/>
              </a:rPr>
              <a:t>pathname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Relative</a:t>
            </a:r>
            <a:r>
              <a:rPr lang="en-US" sz="2400" dirty="0">
                <a:latin typeface="Comic Sans MS" charset="0"/>
                <a:cs typeface="+mn-cs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absolute</a:t>
            </a:r>
            <a:r>
              <a:rPr lang="en-US" sz="2400" dirty="0">
                <a:latin typeface="Comic Sans MS" charset="0"/>
                <a:cs typeface="+mn-cs"/>
              </a:rPr>
              <a:t> pathnames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cs typeface="+mn-cs"/>
              </a:rPr>
              <a:t>relative to the current directory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cs typeface="+mn-cs"/>
              </a:rPr>
              <a:t>begin with “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dirty="0">
                <a:latin typeface="Comic Sans MS" charset="0"/>
                <a:cs typeface="+mn-cs"/>
              </a:rPr>
              <a:t>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Home</a:t>
            </a:r>
            <a:r>
              <a:rPr lang="en-US" sz="2400" dirty="0">
                <a:latin typeface="Comic Sans MS" charset="0"/>
                <a:cs typeface="+mn-cs"/>
              </a:rPr>
              <a:t> and (current) </a:t>
            </a:r>
            <a:r>
              <a:rPr lang="en-US" sz="2400" dirty="0">
                <a:solidFill>
                  <a:srgbClr val="0000FF"/>
                </a:solidFill>
                <a:latin typeface="Comic Sans MS" charset="0"/>
                <a:cs typeface="+mn-cs"/>
              </a:rPr>
              <a:t>working</a:t>
            </a:r>
            <a:r>
              <a:rPr lang="en-US" sz="2400" dirty="0">
                <a:latin typeface="Comic Sans MS" charset="0"/>
                <a:cs typeface="+mn-cs"/>
              </a:rPr>
              <a:t> directory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/>
                <a:cs typeface="Comic Sans MS"/>
              </a:rPr>
              <a:t>List All Filenames in a Directory</a:t>
            </a:r>
            <a:r>
              <a:rPr lang="en-US" sz="4000" dirty="0">
                <a:cs typeface="+mj-cs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62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#include &lt;</a:t>
            </a:r>
            <a:r>
              <a:rPr lang="en-US" sz="1600" dirty="0" err="1">
                <a:latin typeface="Courier New" charset="0"/>
                <a:cs typeface="+mn-cs"/>
              </a:rPr>
              <a:t>dirent.h</a:t>
            </a:r>
            <a:r>
              <a:rPr lang="en-US" sz="1600" dirty="0">
                <a:latin typeface="Courier New" charset="0"/>
                <a:cs typeface="+mn-cs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latin typeface="Courier New" charset="0"/>
                <a:cs typeface="+mn-cs"/>
              </a:rPr>
              <a:t>int</a:t>
            </a: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main(</a:t>
            </a:r>
            <a:r>
              <a:rPr lang="en-US" sz="1600" dirty="0" err="1">
                <a:latin typeface="Courier New" charset="0"/>
                <a:cs typeface="+mn-cs"/>
              </a:rPr>
              <a:t>int</a:t>
            </a:r>
            <a:r>
              <a:rPr lang="en-US" sz="1600" dirty="0">
                <a:latin typeface="Courier New" charset="0"/>
                <a:cs typeface="+mn-cs"/>
              </a:rPr>
              <a:t> </a:t>
            </a:r>
            <a:r>
              <a:rPr lang="en-US" sz="1600" dirty="0" err="1">
                <a:latin typeface="Courier New" charset="0"/>
                <a:cs typeface="+mn-cs"/>
              </a:rPr>
              <a:t>argc</a:t>
            </a:r>
            <a:r>
              <a:rPr lang="en-US" sz="1600" dirty="0">
                <a:latin typeface="Courier New" charset="0"/>
                <a:cs typeface="+mn-cs"/>
              </a:rPr>
              <a:t>, char *</a:t>
            </a:r>
            <a:r>
              <a:rPr lang="en-US" sz="1600" dirty="0" err="1">
                <a:latin typeface="Courier New" charset="0"/>
                <a:cs typeface="+mn-cs"/>
              </a:rPr>
              <a:t>argv</a:t>
            </a:r>
            <a:r>
              <a:rPr lang="en-US" sz="1600" dirty="0">
                <a:latin typeface="Courier New" charset="0"/>
                <a:cs typeface="+mn-cs"/>
              </a:rPr>
              <a:t>[])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DIR           *</a:t>
            </a:r>
            <a:r>
              <a:rPr lang="en-US" sz="1600" dirty="0" err="1">
                <a:latin typeface="Courier New" charset="0"/>
                <a:cs typeface="+mn-cs"/>
              </a:rPr>
              <a:t>dp</a:t>
            </a:r>
            <a:r>
              <a:rPr lang="en-US" sz="1600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</a:t>
            </a:r>
            <a:r>
              <a:rPr lang="en-US" sz="1600" dirty="0" err="1">
                <a:latin typeface="Courier New" charset="0"/>
                <a:cs typeface="+mn-cs"/>
              </a:rPr>
              <a:t>struct</a:t>
            </a:r>
            <a:r>
              <a:rPr lang="en-US" sz="1600" dirty="0">
                <a:latin typeface="Courier New" charset="0"/>
                <a:cs typeface="+mn-cs"/>
              </a:rPr>
              <a:t> </a:t>
            </a:r>
            <a:r>
              <a:rPr lang="en-US" sz="1600" dirty="0" err="1">
                <a:latin typeface="Courier New" charset="0"/>
                <a:cs typeface="+mn-cs"/>
              </a:rPr>
              <a:t>dirent</a:t>
            </a:r>
            <a:r>
              <a:rPr lang="en-US" sz="1600" dirty="0">
                <a:latin typeface="Courier New" charset="0"/>
                <a:cs typeface="+mn-cs"/>
              </a:rPr>
              <a:t> *</a:t>
            </a:r>
            <a:r>
              <a:rPr lang="en-US" sz="1600" dirty="0" err="1">
                <a:latin typeface="Courier New" charset="0"/>
                <a:cs typeface="+mn-cs"/>
              </a:rPr>
              <a:t>dirp</a:t>
            </a:r>
            <a:r>
              <a:rPr lang="en-US" sz="1600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if (</a:t>
            </a:r>
            <a:r>
              <a:rPr lang="en-US" sz="1600" dirty="0" err="1">
                <a:latin typeface="Courier New" charset="0"/>
                <a:cs typeface="+mn-cs"/>
              </a:rPr>
              <a:t>argc</a:t>
            </a:r>
            <a:r>
              <a:rPr lang="en-US" sz="1600" dirty="0">
                <a:latin typeface="Courier New" charset="0"/>
                <a:cs typeface="+mn-cs"/>
              </a:rPr>
              <a:t> != 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  </a:t>
            </a:r>
            <a:r>
              <a:rPr lang="en-US" sz="1600" dirty="0" err="1">
                <a:latin typeface="Courier New" charset="0"/>
                <a:cs typeface="+mn-cs"/>
              </a:rPr>
              <a:t>err_quit</a:t>
            </a:r>
            <a:r>
              <a:rPr lang="en-US" sz="1600" dirty="0">
                <a:latin typeface="Courier New" charset="0"/>
                <a:cs typeface="+mn-cs"/>
              </a:rPr>
              <a:t>("usage: </a:t>
            </a:r>
            <a:r>
              <a:rPr lang="en-US" sz="1600" dirty="0" err="1">
                <a:latin typeface="Courier New" charset="0"/>
                <a:cs typeface="+mn-cs"/>
              </a:rPr>
              <a:t>ls</a:t>
            </a:r>
            <a:r>
              <a:rPr lang="en-US" sz="1600" dirty="0">
                <a:latin typeface="Courier New" charset="0"/>
                <a:cs typeface="+mn-cs"/>
              </a:rPr>
              <a:t> </a:t>
            </a:r>
            <a:r>
              <a:rPr lang="en-US" sz="1600" dirty="0" err="1">
                <a:latin typeface="Courier New" charset="0"/>
                <a:cs typeface="+mn-cs"/>
              </a:rPr>
              <a:t>directory_name</a:t>
            </a:r>
            <a:r>
              <a:rPr lang="en-US" sz="1600" dirty="0">
                <a:latin typeface="Courier New" charset="0"/>
                <a:cs typeface="+mn-cs"/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if ((</a:t>
            </a:r>
            <a:r>
              <a:rPr lang="en-US" sz="1600" dirty="0" err="1">
                <a:latin typeface="Courier New" charset="0"/>
                <a:cs typeface="+mn-cs"/>
              </a:rPr>
              <a:t>dp</a:t>
            </a:r>
            <a:r>
              <a:rPr lang="en-US" sz="1600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opendir</a:t>
            </a:r>
            <a:r>
              <a:rPr lang="en-US" sz="1600" dirty="0">
                <a:latin typeface="Courier New" charset="0"/>
                <a:cs typeface="+mn-cs"/>
              </a:rPr>
              <a:t>(</a:t>
            </a:r>
            <a:r>
              <a:rPr lang="en-US" sz="1600" dirty="0" err="1">
                <a:latin typeface="Courier New" charset="0"/>
                <a:cs typeface="+mn-cs"/>
              </a:rPr>
              <a:t>argv</a:t>
            </a:r>
            <a:r>
              <a:rPr lang="en-US" sz="1600" dirty="0">
                <a:latin typeface="Courier New" charset="0"/>
                <a:cs typeface="+mn-cs"/>
              </a:rPr>
              <a:t>[1])) == NULL)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  </a:t>
            </a:r>
            <a:r>
              <a:rPr lang="en-US" sz="1600" dirty="0" err="1">
                <a:latin typeface="Courier New" charset="0"/>
                <a:cs typeface="+mn-cs"/>
              </a:rPr>
              <a:t>err_sys</a:t>
            </a:r>
            <a:r>
              <a:rPr lang="en-US" sz="1600" dirty="0">
                <a:latin typeface="Courier New" charset="0"/>
                <a:cs typeface="+mn-cs"/>
              </a:rPr>
              <a:t>("can</a:t>
            </a:r>
            <a:r>
              <a:rPr lang="ja-JP" altLang="en-US" sz="1600" dirty="0">
                <a:latin typeface="Arial"/>
                <a:cs typeface="+mn-cs"/>
              </a:rPr>
              <a:t>’</a:t>
            </a:r>
            <a:r>
              <a:rPr lang="en-US" sz="1600" dirty="0">
                <a:latin typeface="Courier New" charset="0"/>
                <a:cs typeface="+mn-cs"/>
              </a:rPr>
              <a:t>t open %s", </a:t>
            </a:r>
            <a:r>
              <a:rPr lang="en-US" sz="1600" dirty="0" err="1">
                <a:latin typeface="Courier New" charset="0"/>
                <a:cs typeface="+mn-cs"/>
              </a:rPr>
              <a:t>argv</a:t>
            </a:r>
            <a:r>
              <a:rPr lang="en-US" sz="1600" dirty="0">
                <a:latin typeface="Courier New" charset="0"/>
                <a:cs typeface="+mn-cs"/>
              </a:rPr>
              <a:t>[1]);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while ((</a:t>
            </a:r>
            <a:r>
              <a:rPr lang="en-US" sz="1600" dirty="0" err="1">
                <a:latin typeface="Courier New" charset="0"/>
                <a:cs typeface="+mn-cs"/>
              </a:rPr>
              <a:t>dirp</a:t>
            </a:r>
            <a:r>
              <a:rPr lang="en-US" sz="1600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readdir</a:t>
            </a:r>
            <a:r>
              <a:rPr lang="en-US" sz="1600" dirty="0">
                <a:latin typeface="Courier New" charset="0"/>
                <a:cs typeface="+mn-cs"/>
              </a:rPr>
              <a:t>(</a:t>
            </a:r>
            <a:r>
              <a:rPr lang="en-US" sz="1600" dirty="0" err="1">
                <a:latin typeface="Courier New" charset="0"/>
                <a:cs typeface="+mn-cs"/>
              </a:rPr>
              <a:t>dp</a:t>
            </a:r>
            <a:r>
              <a:rPr lang="en-US" sz="1600" dirty="0">
                <a:latin typeface="Courier New" charset="0"/>
                <a:cs typeface="+mn-cs"/>
              </a:rPr>
              <a:t>)) != NULL)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  </a:t>
            </a:r>
            <a:r>
              <a:rPr lang="en-US" sz="1600" dirty="0" err="1">
                <a:latin typeface="Courier New" charset="0"/>
                <a:cs typeface="+mn-cs"/>
              </a:rPr>
              <a:t>printf</a:t>
            </a:r>
            <a:r>
              <a:rPr lang="en-US" sz="1600" dirty="0">
                <a:latin typeface="Courier New" charset="0"/>
                <a:cs typeface="+mn-cs"/>
              </a:rPr>
              <a:t>("%s\n", </a:t>
            </a:r>
            <a:r>
              <a:rPr lang="en-US" sz="1600" dirty="0" err="1">
                <a:latin typeface="Courier New" charset="0"/>
                <a:cs typeface="+mn-cs"/>
              </a:rPr>
              <a:t>dirp</a:t>
            </a:r>
            <a:r>
              <a:rPr lang="en-US" sz="1600" dirty="0">
                <a:latin typeface="Courier New" charset="0"/>
                <a:cs typeface="+mn-cs"/>
              </a:rPr>
              <a:t>-&gt;</a:t>
            </a:r>
            <a:r>
              <a:rPr lang="en-US" sz="1600" dirty="0" err="1">
                <a:latin typeface="Courier New" charset="0"/>
                <a:cs typeface="+mn-cs"/>
              </a:rPr>
              <a:t>d_name</a:t>
            </a:r>
            <a:r>
              <a:rPr lang="en-US" sz="1600" dirty="0">
                <a:latin typeface="Courier New" charset="0"/>
                <a:cs typeface="+mn-cs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</a:t>
            </a:r>
            <a:r>
              <a:rPr lang="en-US" sz="1600" b="1" dirty="0" err="1">
                <a:latin typeface="Courier New" charset="0"/>
                <a:cs typeface="+mn-cs"/>
              </a:rPr>
              <a:t>closedir</a:t>
            </a:r>
            <a:r>
              <a:rPr lang="en-US" sz="1600" dirty="0">
                <a:latin typeface="Courier New" charset="0"/>
                <a:cs typeface="+mn-cs"/>
              </a:rPr>
              <a:t>(</a:t>
            </a:r>
            <a:r>
              <a:rPr lang="en-US" sz="1600" dirty="0" err="1">
                <a:latin typeface="Courier New" charset="0"/>
                <a:cs typeface="+mn-cs"/>
              </a:rPr>
              <a:t>dp</a:t>
            </a:r>
            <a:r>
              <a:rPr lang="en-US" sz="1600" dirty="0">
                <a:latin typeface="Courier New" charset="0"/>
                <a:cs typeface="+mn-cs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  exit(0);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105400" y="272398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bare-bone implementation of the </a:t>
            </a:r>
            <a:r>
              <a:rPr lang="en-US" sz="2400" b="1" dirty="0">
                <a:latin typeface="Courier New" charset="0"/>
                <a:cs typeface="+mn-cs"/>
              </a:rPr>
              <a:t>ls(1)</a:t>
            </a:r>
            <a:r>
              <a:rPr lang="en-US" sz="2400" dirty="0">
                <a:cs typeface="+mn-cs"/>
              </a:rPr>
              <a:t> command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1143000"/>
            <a:ext cx="27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1.3 of Stevens’ 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5846068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opendir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>
                <a:latin typeface="Comic Sans MS"/>
                <a:cs typeface="Comic Sans MS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readdir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>
                <a:latin typeface="Comic Sans MS"/>
                <a:cs typeface="Comic Sans MS"/>
              </a:rPr>
              <a:t>, and </a:t>
            </a:r>
            <a:r>
              <a:rPr lang="en-US" sz="2000" b="1" dirty="0" err="1">
                <a:latin typeface="Courier New"/>
                <a:cs typeface="Courier New"/>
              </a:rPr>
              <a:t>closedir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r>
              <a:rPr lang="en-US" sz="2000" b="1" dirty="0">
                <a:latin typeface="Comic Sans MS"/>
                <a:cs typeface="Comic Sans MS"/>
              </a:rPr>
              <a:t>are </a:t>
            </a:r>
            <a:r>
              <a:rPr lang="en-US" sz="2000" b="1" dirty="0">
                <a:solidFill>
                  <a:srgbClr val="0000FF"/>
                </a:solidFill>
              </a:rPr>
              <a:t>standard C library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0633" y="3647439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$ man 1 </a:t>
            </a:r>
            <a:r>
              <a:rPr lang="en-US" sz="2400" b="1" dirty="0" err="1">
                <a:latin typeface="Courier New"/>
                <a:cs typeface="Courier New"/>
              </a:rPr>
              <a:t>ls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>
                <a:latin typeface="Courier New"/>
                <a:cs typeface="Courier New"/>
              </a:rPr>
              <a:t>$ man –s 1 </a:t>
            </a:r>
            <a:r>
              <a:rPr lang="en-US" sz="2400" b="1" dirty="0" err="1">
                <a:latin typeface="Courier New"/>
                <a:cs typeface="Courier New"/>
              </a:rPr>
              <a:t>ls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73664-91A3-F948-A06E-DF2437FEF7EB}"/>
              </a:ext>
            </a:extLst>
          </p:cNvPr>
          <p:cNvSpPr txBox="1"/>
          <p:nvPr/>
        </p:nvSpPr>
        <p:spPr>
          <a:xfrm>
            <a:off x="3128654" y="1556266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prototypes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34625-C3CC-1241-B6A8-39B66CE3D0D0}"/>
              </a:ext>
            </a:extLst>
          </p:cNvPr>
          <p:cNvSpPr txBox="1"/>
          <p:nvPr/>
        </p:nvSpPr>
        <p:spPr>
          <a:xfrm>
            <a:off x="5105400" y="2279807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this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mic Sans MS" charset="0"/>
                <a:cs typeface="+mj-cs"/>
              </a:rPr>
              <a:t>Input and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cs typeface="+mn-cs"/>
              </a:rPr>
              <a:t>When opening an existing ﬁle or creating a new ﬁle, kernel returns a </a:t>
            </a:r>
            <a:r>
              <a:rPr lang="en-US" sz="2000" b="1" dirty="0">
                <a:solidFill>
                  <a:srgbClr val="0000FF"/>
                </a:solidFill>
                <a:latin typeface="Comic Sans MS" charset="0"/>
                <a:cs typeface="+mn-cs"/>
              </a:rPr>
              <a:t>ﬁle descriptor </a:t>
            </a:r>
            <a:r>
              <a:rPr lang="en-US" sz="2000" dirty="0">
                <a:latin typeface="Comic Sans MS" charset="0"/>
                <a:cs typeface="+mn-cs"/>
              </a:rPr>
              <a:t>(a non-negative </a:t>
            </a:r>
            <a:r>
              <a:rPr lang="en-US" sz="2000" b="1" dirty="0">
                <a:solidFill>
                  <a:srgbClr val="0000FF"/>
                </a:solidFill>
                <a:latin typeface="Comic Sans MS" charset="0"/>
                <a:cs typeface="+mn-cs"/>
              </a:rPr>
              <a:t>integer</a:t>
            </a:r>
            <a:r>
              <a:rPr lang="en-US" sz="2000" dirty="0">
                <a:latin typeface="Comic Sans MS" charset="0"/>
                <a:cs typeface="+mn-cs"/>
              </a:rPr>
              <a:t>) for reading or writing the ﬁle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cs typeface="+mn-cs"/>
              </a:rPr>
              <a:t>When executing a new program, </a:t>
            </a:r>
            <a:r>
              <a:rPr lang="en-US" sz="2000" b="1" dirty="0">
                <a:solidFill>
                  <a:srgbClr val="0000FF"/>
                </a:solidFill>
                <a:latin typeface="Comic Sans MS" charset="0"/>
                <a:cs typeface="+mn-cs"/>
              </a:rPr>
              <a:t>shell</a:t>
            </a:r>
            <a:r>
              <a:rPr lang="en-US" sz="2000" dirty="0">
                <a:latin typeface="Comic Sans MS" charset="0"/>
                <a:cs typeface="+mn-cs"/>
              </a:rPr>
              <a:t> opens three (3) standard file descriptors: </a:t>
            </a:r>
            <a:r>
              <a:rPr lang="en-US" sz="2000" dirty="0" err="1">
                <a:latin typeface="Courier New" charset="0"/>
                <a:cs typeface="+mn-cs"/>
              </a:rPr>
              <a:t>stdin</a:t>
            </a:r>
            <a:r>
              <a:rPr lang="en-US" sz="2000" dirty="0">
                <a:latin typeface="Comic Sans MS" charset="0"/>
                <a:cs typeface="+mn-cs"/>
              </a:rPr>
              <a:t>, </a:t>
            </a:r>
            <a:r>
              <a:rPr lang="en-US" sz="2000" dirty="0" err="1">
                <a:latin typeface="Courier New" charset="0"/>
                <a:cs typeface="+mn-cs"/>
              </a:rPr>
              <a:t>stdout</a:t>
            </a:r>
            <a:r>
              <a:rPr lang="en-US" sz="2000" dirty="0">
                <a:latin typeface="Comic Sans MS" charset="0"/>
                <a:cs typeface="+mn-cs"/>
              </a:rPr>
              <a:t>, </a:t>
            </a:r>
            <a:r>
              <a:rPr lang="en-US" sz="2000" dirty="0" err="1">
                <a:latin typeface="Courier New" charset="0"/>
                <a:cs typeface="+mn-cs"/>
              </a:rPr>
              <a:t>stderr</a:t>
            </a: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 charset="0"/>
                <a:cs typeface="+mn-cs"/>
              </a:rPr>
              <a:t>Normally, they are all connected to the </a:t>
            </a:r>
            <a:r>
              <a:rPr lang="en-US" sz="2000" dirty="0">
                <a:latin typeface="Comic Sans MS"/>
                <a:cs typeface="Comic Sans MS"/>
              </a:rPr>
              <a:t>“</a:t>
            </a:r>
            <a:r>
              <a:rPr lang="en-US" sz="2000" b="1" dirty="0">
                <a:latin typeface="Comic Sans MS"/>
                <a:cs typeface="Comic Sans MS"/>
              </a:rPr>
              <a:t>terminal</a:t>
            </a:r>
            <a:r>
              <a:rPr lang="en-US" sz="2000" dirty="0">
                <a:latin typeface="Comic Sans MS"/>
                <a:cs typeface="Comic Sans MS"/>
              </a:rPr>
              <a:t>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FF"/>
                </a:solidFill>
                <a:latin typeface="Comic Sans MS" charset="0"/>
                <a:cs typeface="+mn-cs"/>
              </a:rPr>
              <a:t>Redirection</a:t>
            </a:r>
            <a:r>
              <a:rPr lang="en-US" sz="2000" dirty="0">
                <a:latin typeface="Comic Sans MS" charset="0"/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 charset="0"/>
              </a:rPr>
              <a:t>ls</a:t>
            </a:r>
            <a:r>
              <a:rPr lang="en-US" sz="2000" dirty="0">
                <a:latin typeface="Courier New" charset="0"/>
              </a:rPr>
              <a:t> &gt; </a:t>
            </a:r>
            <a:r>
              <a:rPr lang="en-US" sz="2000" dirty="0" err="1">
                <a:latin typeface="Courier New" charset="0"/>
              </a:rPr>
              <a:t>file.list</a:t>
            </a:r>
            <a:endParaRPr lang="en-US" sz="2000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 charset="0"/>
              </a:rPr>
              <a:t>a.out</a:t>
            </a:r>
            <a:r>
              <a:rPr lang="en-US" sz="2000" dirty="0">
                <a:latin typeface="Courier New" charset="0"/>
              </a:rPr>
              <a:t> &lt; </a:t>
            </a:r>
            <a:r>
              <a:rPr lang="en-US" sz="2000" dirty="0" err="1">
                <a:latin typeface="Courier New" charset="0"/>
              </a:rPr>
              <a:t>myInput</a:t>
            </a:r>
            <a:r>
              <a:rPr lang="en-US" sz="2000" dirty="0">
                <a:latin typeface="Courier New" charset="0"/>
              </a:rPr>
              <a:t> &gt; </a:t>
            </a:r>
            <a:r>
              <a:rPr lang="en-US" sz="2000" dirty="0" err="1">
                <a:latin typeface="Courier New" charset="0"/>
              </a:rPr>
              <a:t>myOutput</a:t>
            </a:r>
            <a:endParaRPr lang="en-US" sz="20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 charset="0"/>
                <a:cs typeface="+mn-cs"/>
              </a:rPr>
              <a:t>STDIN_FILENO </a:t>
            </a:r>
            <a:r>
              <a:rPr lang="en-US" sz="2000" dirty="0">
                <a:latin typeface="Comic Sans MS" charset="0"/>
                <a:cs typeface="+mn-cs"/>
              </a:rPr>
              <a:t>(0),</a:t>
            </a:r>
            <a:r>
              <a:rPr lang="en-US" sz="2000" dirty="0">
                <a:latin typeface="Courier New" charset="0"/>
                <a:cs typeface="+mn-cs"/>
              </a:rPr>
              <a:t> STDOUT_FILENO </a:t>
            </a:r>
            <a:r>
              <a:rPr lang="en-US" sz="2000" dirty="0">
                <a:latin typeface="Comic Sans MS" charset="0"/>
                <a:cs typeface="+mn-cs"/>
              </a:rPr>
              <a:t>(1),</a:t>
            </a:r>
            <a:r>
              <a:rPr lang="en-US" sz="2000" dirty="0">
                <a:latin typeface="Courier New" charset="0"/>
                <a:cs typeface="+mn-cs"/>
              </a:rPr>
              <a:t> STDERR_FILENO </a:t>
            </a:r>
            <a:r>
              <a:rPr lang="en-US" sz="2000" dirty="0">
                <a:latin typeface="Comic Sans MS" charset="0"/>
                <a:cs typeface="+mn-cs"/>
              </a:rPr>
              <a:t>(2)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mic Sans MS" charset="0"/>
                <a:cs typeface="+mn-cs"/>
              </a:rPr>
              <a:t>are defined in</a:t>
            </a:r>
            <a:r>
              <a:rPr lang="en-US" sz="2000" dirty="0">
                <a:latin typeface="Courier New" charset="0"/>
                <a:cs typeface="+mn-cs"/>
              </a:rPr>
              <a:t> /</a:t>
            </a:r>
            <a:r>
              <a:rPr lang="en-US" sz="2000" dirty="0" err="1">
                <a:latin typeface="Courier New" charset="0"/>
                <a:cs typeface="+mn-cs"/>
              </a:rPr>
              <a:t>usr</a:t>
            </a:r>
            <a:r>
              <a:rPr lang="en-US" sz="2000" dirty="0">
                <a:latin typeface="Courier New" charset="0"/>
                <a:cs typeface="+mn-cs"/>
              </a:rPr>
              <a:t>/include/</a:t>
            </a:r>
            <a:r>
              <a:rPr lang="en-US" sz="2000" dirty="0" err="1">
                <a:latin typeface="Courier New" charset="0"/>
                <a:cs typeface="+mn-cs"/>
              </a:rPr>
              <a:t>unistd.h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mic Sans MS" charset="0"/>
                <a:cs typeface="+mn-cs"/>
              </a:rPr>
              <a:t>and used via</a:t>
            </a:r>
            <a:r>
              <a:rPr lang="en-US" sz="2000" dirty="0">
                <a:latin typeface="Courier New" charset="0"/>
                <a:cs typeface="+mn-cs"/>
              </a:rPr>
              <a:t> #include &lt;</a:t>
            </a:r>
            <a:r>
              <a:rPr lang="en-US" sz="2000" dirty="0" err="1">
                <a:latin typeface="Courier New" charset="0"/>
                <a:cs typeface="+mn-cs"/>
              </a:rPr>
              <a:t>unistd.h</a:t>
            </a:r>
            <a:r>
              <a:rPr lang="en-US" sz="2000" dirty="0">
                <a:latin typeface="Courier New" charset="0"/>
                <a:cs typeface="+mn-cs"/>
              </a:rPr>
              <a:t>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Comic Sans MS"/>
                <a:cs typeface="Comic Sans MS"/>
              </a:rPr>
              <a:t>Figure 1.4 (end-of-file == </a:t>
            </a:r>
            <a:r>
              <a:rPr lang="en-US" sz="2000" b="1" dirty="0">
                <a:latin typeface="Courier New"/>
                <a:cs typeface="Courier New"/>
              </a:rPr>
              <a:t>^D</a:t>
            </a:r>
            <a:r>
              <a:rPr lang="en-US" sz="2000" dirty="0">
                <a:latin typeface="Comic Sans MS"/>
                <a:cs typeface="Comic Sans MS"/>
              </a:rPr>
              <a:t>) – e.g., </a:t>
            </a:r>
            <a:r>
              <a:rPr lang="en-US" sz="2000" dirty="0">
                <a:latin typeface="Courier New"/>
                <a:cs typeface="Courier New"/>
              </a:rPr>
              <a:t>./</a:t>
            </a:r>
            <a:r>
              <a:rPr lang="en-US" sz="2000" dirty="0" err="1">
                <a:latin typeface="Courier New"/>
                <a:cs typeface="Courier New"/>
              </a:rPr>
              <a:t>mycat</a:t>
            </a:r>
            <a:r>
              <a:rPr lang="en-US" sz="2000" dirty="0">
                <a:latin typeface="Courier New"/>
                <a:cs typeface="Courier New"/>
              </a:rPr>
              <a:t> &gt;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>
                <a:latin typeface="Comic Sans MS"/>
                <a:cs typeface="Comic Sans MS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read()</a:t>
            </a:r>
            <a:r>
              <a:rPr lang="en-US" sz="1600" dirty="0">
                <a:latin typeface="Comic Sans MS"/>
                <a:cs typeface="Comic Sans MS"/>
              </a:rPr>
              <a:t>&amp; </a:t>
            </a:r>
            <a:r>
              <a:rPr lang="en-US" sz="1600" dirty="0">
                <a:latin typeface="Courier New"/>
                <a:cs typeface="Courier New"/>
              </a:rPr>
              <a:t>write()</a:t>
            </a:r>
            <a:r>
              <a:rPr lang="en-US" sz="1600" dirty="0">
                <a:latin typeface="Comic Sans MS"/>
                <a:cs typeface="Comic Sans MS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mic Sans MS"/>
                <a:cs typeface="Comic Sans MS"/>
              </a:rPr>
              <a:t>unbuffered I/O</a:t>
            </a:r>
            <a:r>
              <a:rPr lang="en-US" sz="1600" dirty="0">
                <a:latin typeface="Comic Sans MS"/>
                <a:cs typeface="Comic Sans MS"/>
              </a:rPr>
              <a:t>) are </a:t>
            </a:r>
            <a:r>
              <a:rPr lang="en-US" sz="1600" b="1" dirty="0">
                <a:solidFill>
                  <a:srgbClr val="0000FF"/>
                </a:solidFill>
                <a:latin typeface="Comic Sans MS"/>
                <a:cs typeface="Comic Sans MS"/>
              </a:rPr>
              <a:t>system calls</a:t>
            </a:r>
            <a:r>
              <a:rPr lang="en-US" sz="1600" dirty="0">
                <a:latin typeface="Comic Sans MS"/>
                <a:cs typeface="Comic Sans MS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“</a:t>
            </a:r>
            <a:r>
              <a:rPr lang="en-US" sz="2000" b="1" dirty="0"/>
              <a:t>Unbuffered</a:t>
            </a:r>
            <a:r>
              <a:rPr lang="en-US" sz="2000" dirty="0"/>
              <a:t>” means each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000" dirty="0"/>
              <a:t> invokes a system call in the kernel</a:t>
            </a:r>
            <a:endParaRPr lang="en-US"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/>
                <a:cs typeface="Comic Sans MS"/>
              </a:rPr>
              <a:t>Standard</a:t>
            </a:r>
            <a:r>
              <a:rPr lang="en-US" dirty="0">
                <a:cs typeface="+mj-cs"/>
              </a:rPr>
              <a:t>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vs. unbuffered I/O</a:t>
            </a: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Standard I/O functions provide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buffered</a:t>
            </a:r>
            <a:r>
              <a:rPr lang="en-US" sz="2400" b="1" dirty="0">
                <a:latin typeface="Comic Sans MS" charset="0"/>
                <a:ea typeface="ＭＳ Ｐゴシック" charset="0"/>
              </a:rPr>
              <a:t> interface </a:t>
            </a:r>
            <a:r>
              <a:rPr lang="en-US" sz="2400" dirty="0">
                <a:latin typeface="Comic Sans MS" charset="0"/>
                <a:ea typeface="ＭＳ Ｐゴシック" charset="0"/>
              </a:rPr>
              <a:t>to </a:t>
            </a:r>
            <a:r>
              <a:rPr lang="en-US" sz="2400" u="sng" dirty="0">
                <a:latin typeface="Comic Sans MS" charset="0"/>
                <a:ea typeface="ＭＳ Ｐゴシック" charset="0"/>
              </a:rPr>
              <a:t>unbuffered</a:t>
            </a:r>
            <a:r>
              <a:rPr lang="en-US" sz="2400" dirty="0">
                <a:latin typeface="Comic Sans MS" charset="0"/>
                <a:ea typeface="ＭＳ Ｐゴシック" charset="0"/>
              </a:rPr>
              <a:t> I/O functions (</a:t>
            </a:r>
            <a:r>
              <a:rPr lang="en-US" sz="2400" dirty="0">
                <a:latin typeface="Courier New" charset="0"/>
                <a:ea typeface="ＭＳ Ｐゴシック" charset="0"/>
              </a:rPr>
              <a:t>read()</a:t>
            </a:r>
            <a:r>
              <a:rPr lang="en-US" sz="2400" dirty="0">
                <a:latin typeface="Comic Sans MS" charset="0"/>
                <a:ea typeface="ＭＳ Ｐゴシック" charset="0"/>
              </a:rPr>
              <a:t>, </a:t>
            </a:r>
            <a:r>
              <a:rPr lang="en-US" sz="2400" dirty="0">
                <a:latin typeface="Courier New" charset="0"/>
                <a:ea typeface="ＭＳ Ｐゴシック" charset="0"/>
              </a:rPr>
              <a:t>write()</a:t>
            </a:r>
            <a:r>
              <a:rPr lang="en-US" sz="2400" dirty="0">
                <a:latin typeface="Comic Sans MS" charset="0"/>
                <a:ea typeface="ＭＳ Ｐゴシック" charset="0"/>
              </a:rPr>
              <a:t>, etc.) to </a:t>
            </a:r>
            <a:r>
              <a:rPr lang="en-US" sz="2400" b="1" dirty="0">
                <a:latin typeface="Comic Sans MS" charset="0"/>
                <a:ea typeface="ＭＳ Ｐゴシック" charset="0"/>
              </a:rPr>
              <a:t>minimize</a:t>
            </a:r>
            <a:r>
              <a:rPr lang="en-US" sz="2400" dirty="0">
                <a:latin typeface="Comic Sans MS" charset="0"/>
                <a:ea typeface="ＭＳ Ｐゴシック" charset="0"/>
              </a:rPr>
              <a:t> the </a:t>
            </a:r>
            <a:r>
              <a:rPr lang="en-US" sz="2400" b="1" dirty="0">
                <a:latin typeface="Comic Sans MS" charset="0"/>
                <a:ea typeface="ＭＳ Ｐゴシック" charset="0"/>
              </a:rPr>
              <a:t>number</a:t>
            </a:r>
            <a:r>
              <a:rPr lang="en-US" sz="2400" dirty="0">
                <a:latin typeface="Comic Sans MS" charset="0"/>
                <a:ea typeface="ＭＳ Ｐゴシック" charset="0"/>
              </a:rPr>
              <a:t> of </a:t>
            </a:r>
            <a:r>
              <a:rPr lang="en-US" sz="2400" dirty="0">
                <a:latin typeface="Courier New" charset="0"/>
                <a:ea typeface="ＭＳ Ｐゴシック" charset="0"/>
              </a:rPr>
              <a:t>read</a:t>
            </a:r>
            <a:r>
              <a:rPr lang="en-US" sz="2400" dirty="0">
                <a:latin typeface="Comic Sans MS" panose="030F0902030302020204" pitchFamily="66" charset="0"/>
                <a:ea typeface="ＭＳ Ｐゴシック" charset="0"/>
              </a:rPr>
              <a:t> and</a:t>
            </a:r>
            <a:r>
              <a:rPr lang="en-US" sz="2400" dirty="0">
                <a:latin typeface="Comic Sans MS" charset="0"/>
                <a:ea typeface="ＭＳ Ｐゴシック" charset="0"/>
              </a:rPr>
              <a:t> </a:t>
            </a:r>
            <a:r>
              <a:rPr lang="en-US" sz="2400" dirty="0">
                <a:latin typeface="Courier New" charset="0"/>
                <a:ea typeface="ＭＳ Ｐゴシック" charset="0"/>
              </a:rPr>
              <a:t>write</a:t>
            </a:r>
            <a:r>
              <a:rPr lang="en-US" sz="2400" dirty="0">
                <a:latin typeface="Comic Sans MS" panose="030F0902030302020204" pitchFamily="66" charset="0"/>
                <a:ea typeface="ＭＳ Ｐゴシック" charset="0"/>
              </a:rPr>
              <a:t> calls</a:t>
            </a:r>
            <a:endParaRPr lang="en-US" sz="2400" dirty="0">
              <a:latin typeface="Comic Sans MS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Can deal with </a:t>
            </a:r>
            <a:r>
              <a:rPr lang="en-US" sz="2400" u="sng" dirty="0">
                <a:solidFill>
                  <a:srgbClr val="3C8C93"/>
                </a:solidFill>
                <a:latin typeface="Comic Sans MS" charset="0"/>
                <a:ea typeface="ＭＳ Ｐゴシック" charset="0"/>
              </a:rPr>
              <a:t>lines</a:t>
            </a:r>
            <a:r>
              <a:rPr lang="en-US" sz="2400" u="sng" dirty="0">
                <a:latin typeface="Comic Sans MS" charset="0"/>
                <a:ea typeface="ＭＳ Ｐゴシック" charset="0"/>
              </a:rPr>
              <a:t> of input</a:t>
            </a:r>
            <a:r>
              <a:rPr lang="en-US" sz="2400" dirty="0">
                <a:latin typeface="Comic Sans MS" charset="0"/>
                <a:ea typeface="ＭＳ Ｐゴシック" charset="0"/>
              </a:rPr>
              <a:t>, and not worry about finding optimal 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BUFFERSIZE</a:t>
            </a:r>
            <a:r>
              <a:rPr lang="en-US" sz="24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 value in Fig. 1.4 (</a:t>
            </a:r>
            <a:r>
              <a:rPr lang="en-US" sz="2400" dirty="0" err="1">
                <a:latin typeface="Comic Sans MS" panose="030F0902030302020204" pitchFamily="66" charset="0"/>
                <a:ea typeface="ＭＳ Ｐゴシック" charset="0"/>
                <a:cs typeface="Courier New"/>
              </a:rPr>
              <a:t>mycat.c</a:t>
            </a:r>
            <a:r>
              <a:rPr lang="en-US" sz="24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)</a:t>
            </a: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defRPr/>
            </a:pPr>
            <a:r>
              <a:rPr lang="en-US" sz="2400" dirty="0">
                <a:latin typeface="Comic Sans MS"/>
                <a:ea typeface="ＭＳ Ｐゴシック" charset="0"/>
                <a:cs typeface="Comic Sans MS"/>
              </a:rPr>
              <a:t>e.g.,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fgets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  <a:r>
              <a:rPr lang="en-US" sz="2400" dirty="0">
                <a:latin typeface="Comic Sans MS" charset="0"/>
                <a:ea typeface="ＭＳ Ｐゴシック" charset="0"/>
              </a:rPr>
              <a:t> reads an entire line (terminated by 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\n</a:t>
            </a:r>
            <a:r>
              <a:rPr lang="en-US" sz="2400" dirty="0">
                <a:latin typeface="Comic Sans MS" charset="0"/>
                <a:ea typeface="ＭＳ Ｐゴシック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#include &lt;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stdio.h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400" dirty="0">
              <a:latin typeface="Comic Sans MS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ea typeface="ＭＳ Ｐゴシック" charset="0"/>
                <a:cs typeface="Courier New" charset="0"/>
              </a:rPr>
              <a:t>Fig. 1.5 (</a:t>
            </a:r>
            <a:r>
              <a:rPr lang="en-US" sz="2400" dirty="0" err="1">
                <a:latin typeface="Comic Sans MS" charset="0"/>
                <a:ea typeface="ＭＳ Ｐゴシック" charset="0"/>
                <a:cs typeface="Courier New" charset="0"/>
              </a:rPr>
              <a:t>getcputc.c</a:t>
            </a:r>
            <a:r>
              <a:rPr lang="en-US" sz="2400" dirty="0">
                <a:latin typeface="Comic Sans MS" charset="0"/>
                <a:ea typeface="ＭＳ Ｐゴシック" charset="0"/>
                <a:cs typeface="Courier New" charset="0"/>
              </a:rPr>
              <a:t>) with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getc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US" sz="2400" dirty="0">
                <a:latin typeface="Comic Sans MS" charset="0"/>
                <a:ea typeface="ＭＳ Ｐゴシック" charset="0"/>
                <a:cs typeface="Courier New" charset="0"/>
              </a:rPr>
              <a:t> and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putc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()</a:t>
            </a:r>
          </a:p>
          <a:p>
            <a:pPr lvl="1" eaLnBrk="1" hangingPunct="1">
              <a:defRPr/>
            </a:pPr>
            <a:r>
              <a:rPr lang="en-US" sz="2000" dirty="0" err="1">
                <a:latin typeface="Comic Sans MS" panose="030F0902030302020204" pitchFamily="66" charset="0"/>
                <a:ea typeface="ＭＳ Ｐゴシック" charset="0"/>
                <a:cs typeface="Courier New"/>
              </a:rPr>
              <a:t>starndard</a:t>
            </a:r>
            <a:r>
              <a:rPr lang="en-US" sz="20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 I/O constants, </a:t>
            </a:r>
            <a:r>
              <a:rPr lang="en-US" sz="20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stdout</a:t>
            </a:r>
            <a:r>
              <a:rPr lang="en-US" sz="20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, etc. are defined in </a:t>
            </a:r>
            <a:r>
              <a:rPr lang="en-US" sz="20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stdio.h</a:t>
            </a:r>
            <a:endParaRPr lang="en-US" sz="20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/>
                <a:cs typeface="Comic Sans MS"/>
              </a:rPr>
              <a:t>Programs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Program</a:t>
            </a:r>
            <a:r>
              <a:rPr lang="en-US" sz="3000" dirty="0">
                <a:latin typeface="Comic Sans MS" charset="0"/>
                <a:ea typeface="ＭＳ Ｐゴシック" charset="0"/>
              </a:rPr>
              <a:t>: an </a:t>
            </a:r>
            <a:r>
              <a:rPr lang="en-US" sz="3000" u="sng" dirty="0">
                <a:latin typeface="Comic Sans MS" charset="0"/>
                <a:ea typeface="ＭＳ Ｐゴシック" charset="0"/>
              </a:rPr>
              <a:t>executable file</a:t>
            </a:r>
            <a:r>
              <a:rPr lang="en-US" sz="3000" dirty="0">
                <a:latin typeface="Comic Sans MS" charset="0"/>
                <a:ea typeface="ＭＳ Ｐゴシック" charset="0"/>
              </a:rPr>
              <a:t> (e.g., </a:t>
            </a:r>
            <a:r>
              <a:rPr lang="en-US" sz="30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a.out</a:t>
            </a:r>
            <a:r>
              <a:rPr lang="en-US" sz="3000" dirty="0">
                <a:latin typeface="Comic Sans MS" charset="0"/>
                <a:ea typeface="ＭＳ Ｐゴシック" charset="0"/>
              </a:rPr>
              <a:t>) residing on disk in a directory</a:t>
            </a:r>
          </a:p>
          <a:p>
            <a:pPr>
              <a:defRPr/>
            </a:pPr>
            <a:r>
              <a:rPr lang="en-US" sz="3000" dirty="0">
                <a:latin typeface="Comic Sans MS" charset="0"/>
                <a:ea typeface="ＭＳ Ｐゴシック" charset="0"/>
              </a:rPr>
              <a:t>A </a:t>
            </a:r>
            <a:r>
              <a:rPr lang="en-US" sz="30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program</a:t>
            </a:r>
            <a:r>
              <a:rPr lang="en-US" sz="3000" dirty="0">
                <a:latin typeface="Comic Sans MS" charset="0"/>
                <a:ea typeface="ＭＳ Ｐゴシック" charset="0"/>
              </a:rPr>
              <a:t> is read into memory and is executed by the kernel as a result of one of seven (7) </a:t>
            </a:r>
            <a:r>
              <a:rPr lang="en-US" sz="3000" dirty="0">
                <a:latin typeface="Courier New" charset="0"/>
                <a:ea typeface="ＭＳ Ｐゴシック" charset="0"/>
              </a:rPr>
              <a:t>exec()</a:t>
            </a:r>
            <a:r>
              <a:rPr lang="en-US" sz="3000" dirty="0">
                <a:latin typeface="Comic Sans MS" charset="0"/>
                <a:ea typeface="ＭＳ Ｐゴシック" charset="0"/>
              </a:rPr>
              <a:t> system calls</a:t>
            </a:r>
          </a:p>
          <a:p>
            <a:pPr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Process</a:t>
            </a:r>
            <a:r>
              <a:rPr lang="en-US" sz="3000" dirty="0">
                <a:latin typeface="Comic Sans MS" charset="0"/>
                <a:ea typeface="ＭＳ Ｐゴシック" charset="0"/>
              </a:rPr>
              <a:t>: an </a:t>
            </a:r>
            <a:r>
              <a:rPr lang="en-US" sz="3000" b="1" dirty="0">
                <a:latin typeface="Comic Sans MS" charset="0"/>
                <a:ea typeface="ＭＳ Ｐゴシック" charset="0"/>
              </a:rPr>
              <a:t>executing instance </a:t>
            </a:r>
            <a:r>
              <a:rPr lang="en-US" sz="3000" dirty="0">
                <a:latin typeface="Comic Sans MS" charset="0"/>
                <a:ea typeface="ＭＳ Ｐゴシック" charset="0"/>
              </a:rPr>
              <a:t>of a program (</a:t>
            </a:r>
            <a:r>
              <a:rPr lang="en-US" sz="3000" dirty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task</a:t>
            </a:r>
            <a:r>
              <a:rPr lang="en-US" sz="3000" dirty="0">
                <a:latin typeface="Comic Sans MS" charset="0"/>
                <a:ea typeface="ＭＳ Ｐゴシック" charset="0"/>
              </a:rPr>
              <a:t> in Windows)</a:t>
            </a:r>
            <a:endParaRPr lang="en-US" sz="3000" dirty="0">
              <a:solidFill>
                <a:srgbClr val="0000FF"/>
              </a:solidFill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 sz="3000" dirty="0">
                <a:latin typeface="Comic Sans MS" charset="0"/>
                <a:ea typeface="ＭＳ Ｐゴシック" charset="0"/>
              </a:rPr>
              <a:t>Every process has a unique identiﬁer called process ID (PID)</a:t>
            </a:r>
          </a:p>
          <a:p>
            <a:pPr>
              <a:defRPr/>
            </a:pPr>
            <a:r>
              <a:rPr lang="en-US" sz="3000" dirty="0">
                <a:latin typeface="Comic Sans MS" charset="0"/>
                <a:ea typeface="ＭＳ Ｐゴシック" charset="0"/>
              </a:rPr>
              <a:t>Fig. 1.6: </a:t>
            </a:r>
            <a:r>
              <a:rPr lang="en-US" sz="3000" dirty="0" err="1">
                <a:latin typeface="Comic Sans MS" charset="0"/>
                <a:ea typeface="ＭＳ Ｐゴシック" charset="0"/>
              </a:rPr>
              <a:t>hello.c</a:t>
            </a:r>
            <a:r>
              <a:rPr lang="en-US" sz="3000" dirty="0">
                <a:latin typeface="Comic Sans MS" charset="0"/>
                <a:ea typeface="ＭＳ Ｐゴシック" charset="0"/>
              </a:rPr>
              <a:t> (</a:t>
            </a:r>
            <a:r>
              <a:rPr lang="en-US" sz="3000" dirty="0" err="1">
                <a:latin typeface="Courier New"/>
                <a:ea typeface="ＭＳ Ｐゴシック" charset="0"/>
                <a:cs typeface="Courier New"/>
              </a:rPr>
              <a:t>getpid</a:t>
            </a:r>
            <a:r>
              <a:rPr lang="en-US" sz="3000" dirty="0">
                <a:latin typeface="Courier New"/>
                <a:ea typeface="ＭＳ Ｐゴシック" charset="0"/>
                <a:cs typeface="Courier New"/>
              </a:rPr>
              <a:t>()</a:t>
            </a:r>
            <a:r>
              <a:rPr lang="en-US" sz="3000" dirty="0">
                <a:latin typeface="Comic Sans MS" panose="030F0902030302020204" pitchFamily="66" charset="0"/>
                <a:ea typeface="ＭＳ Ｐゴシック" charset="0"/>
                <a:cs typeface="Courier New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7DE8-4C11-6F44-B841-07E842D63D7F}"/>
              </a:ext>
            </a:extLst>
          </p:cNvPr>
          <p:cNvSpPr txBox="1"/>
          <p:nvPr/>
        </p:nvSpPr>
        <p:spPr>
          <a:xfrm>
            <a:off x="6096000" y="5791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happened to the missing </a:t>
            </a:r>
            <a:r>
              <a:rPr lang="en-US" sz="2400" dirty="0" err="1"/>
              <a:t>pids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0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2057</Words>
  <Application>Microsoft Macintosh PowerPoint</Application>
  <PresentationFormat>On-screen Show (4:3)</PresentationFormat>
  <Paragraphs>178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Comic Sans MS</vt:lpstr>
      <vt:lpstr>Courier New</vt:lpstr>
      <vt:lpstr>Default Design</vt:lpstr>
      <vt:lpstr>Unix System Overview (Programmer’s Perspective)</vt:lpstr>
      <vt:lpstr>Introduction</vt:lpstr>
      <vt:lpstr>Unix Architecture</vt:lpstr>
      <vt:lpstr>Shells</vt:lpstr>
      <vt:lpstr>Files and  Directories</vt:lpstr>
      <vt:lpstr>List All Filenames in a Directory </vt:lpstr>
      <vt:lpstr>Input and Output</vt:lpstr>
      <vt:lpstr>Standard I/O</vt:lpstr>
      <vt:lpstr>Programs and Processes</vt:lpstr>
      <vt:lpstr>Process Control</vt:lpstr>
      <vt:lpstr>Unix Process Management</vt:lpstr>
      <vt:lpstr>Error Handling</vt:lpstr>
      <vt:lpstr>Signals</vt:lpstr>
      <vt:lpstr>Time</vt:lpstr>
      <vt:lpstr>Why System Calls Look Like Function Calls?</vt:lpstr>
      <vt:lpstr>System Calls and Library Functions</vt:lpstr>
      <vt:lpstr>PowerPoint Presentation</vt:lpstr>
      <vt:lpstr>System Calls and Library Functions</vt:lpstr>
      <vt:lpstr>System Calls and Library Functions</vt:lpstr>
      <vt:lpstr>System Calls and Library Functions</vt:lpstr>
      <vt:lpstr>How about malloc()?</vt:lpstr>
      <vt:lpstr>malloc() and sbrk()</vt:lpstr>
      <vt:lpstr>Why System Calls Look Like Function Calls?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123</cp:revision>
  <cp:lastPrinted>2012-08-31T14:00:57Z</cp:lastPrinted>
  <dcterms:created xsi:type="dcterms:W3CDTF">2012-06-22T13:42:06Z</dcterms:created>
  <dcterms:modified xsi:type="dcterms:W3CDTF">2018-08-31T12:45:45Z</dcterms:modified>
</cp:coreProperties>
</file>