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778" r:id="rId2"/>
    <p:sldId id="636" r:id="rId3"/>
    <p:sldId id="751" r:id="rId4"/>
    <p:sldId id="779" r:id="rId5"/>
    <p:sldId id="805" r:id="rId6"/>
    <p:sldId id="806" r:id="rId7"/>
    <p:sldId id="802" r:id="rId8"/>
    <p:sldId id="807" r:id="rId9"/>
    <p:sldId id="781" r:id="rId10"/>
    <p:sldId id="782" r:id="rId11"/>
    <p:sldId id="783" r:id="rId12"/>
    <p:sldId id="808" r:id="rId13"/>
    <p:sldId id="785" r:id="rId14"/>
    <p:sldId id="786" r:id="rId15"/>
    <p:sldId id="787" r:id="rId16"/>
    <p:sldId id="788" r:id="rId17"/>
    <p:sldId id="789" r:id="rId18"/>
    <p:sldId id="790" r:id="rId19"/>
    <p:sldId id="809" r:id="rId20"/>
    <p:sldId id="792" r:id="rId21"/>
    <p:sldId id="793" r:id="rId22"/>
    <p:sldId id="794" r:id="rId23"/>
    <p:sldId id="795" r:id="rId24"/>
    <p:sldId id="796" r:id="rId25"/>
    <p:sldId id="797" r:id="rId26"/>
    <p:sldId id="798" r:id="rId27"/>
    <p:sldId id="799" r:id="rId28"/>
    <p:sldId id="800" r:id="rId29"/>
    <p:sldId id="801" r:id="rId30"/>
    <p:sldId id="780" r:id="rId31"/>
    <p:sldId id="821" r:id="rId32"/>
    <p:sldId id="822" r:id="rId33"/>
    <p:sldId id="823" r:id="rId34"/>
    <p:sldId id="824" r:id="rId35"/>
    <p:sldId id="845" r:id="rId36"/>
    <p:sldId id="817" r:id="rId37"/>
    <p:sldId id="818" r:id="rId38"/>
    <p:sldId id="819" r:id="rId39"/>
    <p:sldId id="820" r:id="rId40"/>
    <p:sldId id="810" r:id="rId41"/>
    <p:sldId id="826" r:id="rId42"/>
    <p:sldId id="846" r:id="rId43"/>
    <p:sldId id="827" r:id="rId44"/>
    <p:sldId id="829" r:id="rId45"/>
    <p:sldId id="848" r:id="rId46"/>
    <p:sldId id="850" r:id="rId47"/>
    <p:sldId id="831" r:id="rId48"/>
    <p:sldId id="851" r:id="rId49"/>
    <p:sldId id="852" r:id="rId50"/>
    <p:sldId id="853" r:id="rId51"/>
    <p:sldId id="854" r:id="rId52"/>
    <p:sldId id="855" r:id="rId53"/>
    <p:sldId id="842" r:id="rId54"/>
    <p:sldId id="844" r:id="rId55"/>
    <p:sldId id="825" r:id="rId56"/>
    <p:sldId id="857" r:id="rId57"/>
    <p:sldId id="870" r:id="rId58"/>
    <p:sldId id="871" r:id="rId59"/>
    <p:sldId id="869" r:id="rId60"/>
    <p:sldId id="872" r:id="rId61"/>
    <p:sldId id="866" r:id="rId62"/>
    <p:sldId id="867" r:id="rId63"/>
    <p:sldId id="868" r:id="rId64"/>
    <p:sldId id="863" r:id="rId65"/>
    <p:sldId id="858" r:id="rId66"/>
    <p:sldId id="859" r:id="rId67"/>
    <p:sldId id="860" r:id="rId68"/>
    <p:sldId id="861" r:id="rId69"/>
    <p:sldId id="876" r:id="rId70"/>
    <p:sldId id="897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00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CE294AAA-E8DC-2445-B69E-0E43F432FDC4}" type="slidenum">
              <a:rPr lang="en-US" sz="1300" b="0">
                <a:solidFill>
                  <a:prstClr val="black"/>
                </a:solidFill>
                <a:latin typeface="Arial" charset="0"/>
              </a:rPr>
              <a:pPr eaLnBrk="1" hangingPunct="1"/>
              <a:t>60</a:t>
            </a:fld>
            <a:endParaRPr lang="en-US" sz="1300" b="0">
              <a:solidFill>
                <a:prstClr val="black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</a:t>
            </a:r>
            <a:r>
              <a:rPr lang="en-US" sz="2800" i="1">
                <a:solidFill>
                  <a:srgbClr val="008000"/>
                </a:solidFill>
                <a:cs typeface="Arial" charset="0"/>
              </a:rPr>
              <a:t>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use these slides (e.g., in a class) that you mention their source (after all, we</a:t>
            </a:r>
            <a:r>
              <a:rPr lang="ja-JP" altLang="en-US" sz="1200" dirty="0"/>
              <a:t>’</a:t>
            </a:r>
            <a:r>
              <a:rPr lang="en-US" altLang="ja-JP" sz="1200" dirty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/>
          </a:p>
          <a:p>
            <a:pPr>
              <a:defRPr/>
            </a:pPr>
            <a:r>
              <a:rPr lang="en-US" sz="1200" dirty="0"/>
              <a:t>     All material copyright 1996-2016</a:t>
            </a:r>
          </a:p>
          <a:p>
            <a:pPr>
              <a:defRPr/>
            </a:pPr>
            <a:r>
              <a:rPr lang="en-US" sz="1200" dirty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>
                <a:solidFill>
                  <a:srgbClr val="008000"/>
                </a:solidFill>
                <a:cs typeface="Arial" charset="0"/>
              </a:rPr>
            </a:br>
            <a:r>
              <a:rPr lang="en-US" sz="140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5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Control Plane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5265738" y="1689100"/>
            <a:ext cx="30527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c(x,x</a:t>
            </a:r>
            <a:r>
              <a:rPr lang="ja-JP" altLang="en-US" sz="1800"/>
              <a:t>’</a:t>
            </a:r>
            <a:r>
              <a:rPr lang="en-US" altLang="ja-JP" sz="1800"/>
              <a:t>) = cost of link (x,x</a:t>
            </a:r>
            <a:r>
              <a:rPr lang="ja-JP" altLang="en-US" sz="1800"/>
              <a:t>’</a:t>
            </a:r>
            <a:r>
              <a:rPr lang="en-US" altLang="ja-JP" sz="1800"/>
              <a:t>)</a:t>
            </a:r>
          </a:p>
          <a:p>
            <a:r>
              <a:rPr lang="en-US" sz="1800"/>
              <a:t>      e.g., c(w,z) = 5</a:t>
            </a:r>
          </a:p>
          <a:p>
            <a:endParaRPr lang="en-US" sz="1800"/>
          </a:p>
          <a:p>
            <a:r>
              <a:rPr lang="en-US" sz="1800">
                <a:latin typeface="Gill Sans MT" charset="0"/>
              </a:rPr>
              <a:t>cost could always be 1, or </a:t>
            </a:r>
          </a:p>
          <a:p>
            <a:r>
              <a:rPr lang="en-US" sz="1800">
                <a:latin typeface="Gill Sans MT" charset="0"/>
              </a:rPr>
              <a:t>inversely related to bandwidth,</a:t>
            </a:r>
          </a:p>
          <a:p>
            <a:r>
              <a:rPr lang="en-US" sz="1800">
                <a:latin typeface="Gill Sans MT" charset="0"/>
              </a:rPr>
              <a:t>or inversely related to </a:t>
            </a:r>
          </a:p>
          <a:p>
            <a:r>
              <a:rPr lang="en-US" sz="1800">
                <a:latin typeface="Gill Sans MT" charset="0"/>
              </a:rPr>
              <a:t>congestion</a:t>
            </a: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cost of path (x</a:t>
            </a:r>
            <a:r>
              <a:rPr lang="en-US" sz="1800" baseline="-25000"/>
              <a:t>1</a:t>
            </a:r>
            <a:r>
              <a:rPr lang="en-US" sz="1800"/>
              <a:t>, x</a:t>
            </a:r>
            <a:r>
              <a:rPr lang="en-US" sz="1800" baseline="-25000"/>
              <a:t>2</a:t>
            </a:r>
            <a:r>
              <a:rPr lang="en-US" sz="1800"/>
              <a:t>, x</a:t>
            </a:r>
            <a:r>
              <a:rPr lang="en-US" sz="1800" baseline="-25000"/>
              <a:t>3</a:t>
            </a:r>
            <a:r>
              <a:rPr lang="en-US" sz="1800"/>
              <a:t>,…, x</a:t>
            </a:r>
            <a:r>
              <a:rPr lang="en-US" sz="1800" baseline="-25000"/>
              <a:t>p</a:t>
            </a:r>
            <a:r>
              <a:rPr lang="en-US" sz="1800"/>
              <a:t>) = c(x</a:t>
            </a:r>
            <a:r>
              <a:rPr lang="en-US" sz="1800" baseline="-25000"/>
              <a:t>1</a:t>
            </a:r>
            <a:r>
              <a:rPr lang="en-US" sz="1800"/>
              <a:t>,x</a:t>
            </a:r>
            <a:r>
              <a:rPr lang="en-US" sz="1800" baseline="-25000"/>
              <a:t>2</a:t>
            </a:r>
            <a:r>
              <a:rPr lang="en-US" sz="1800"/>
              <a:t>) + c(x</a:t>
            </a:r>
            <a:r>
              <a:rPr lang="en-US" sz="1800" baseline="-25000"/>
              <a:t>2</a:t>
            </a:r>
            <a:r>
              <a:rPr lang="en-US" sz="1800"/>
              <a:t>,x</a:t>
            </a:r>
            <a:r>
              <a:rPr lang="en-US" sz="1800" baseline="-25000"/>
              <a:t>3</a:t>
            </a:r>
            <a:r>
              <a:rPr lang="en-US" sz="1800"/>
              <a:t>) + … + c(x</a:t>
            </a:r>
            <a:r>
              <a:rPr lang="en-US" sz="1800" baseline="-25000"/>
              <a:t>p-1</a:t>
            </a:r>
            <a:r>
              <a:rPr lang="en-US" sz="1800"/>
              <a:t>,x</a:t>
            </a:r>
            <a:r>
              <a:rPr lang="en-US" sz="1800" baseline="-25000"/>
              <a:t>p</a:t>
            </a:r>
            <a:r>
              <a:rPr lang="en-US" sz="1800"/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569200" cy="97472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key question:</a:t>
            </a:r>
            <a:r>
              <a:rPr lang="en-US">
                <a:latin typeface="Gill Sans MT" charset="0"/>
              </a:rPr>
              <a:t> what is the least-cost path between u and z ?</a:t>
            </a:r>
          </a:p>
          <a:p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routing algorithm:</a:t>
            </a:r>
            <a:r>
              <a:rPr lang="en-US">
                <a:latin typeface="Gill Sans MT" charset="0"/>
              </a:rPr>
              <a:t> algorithm that finds that least cost path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8682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0168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Routing algorithm classification</a:t>
            </a:r>
            <a:endParaRPr lang="en-US">
              <a:latin typeface="Gill Sans MT" charset="0"/>
            </a:endParaRP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371600"/>
            <a:ext cx="4216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global:</a:t>
            </a:r>
          </a:p>
          <a:p>
            <a:r>
              <a:rPr lang="en-US" sz="2400">
                <a:latin typeface="Gill Sans MT" charset="0"/>
              </a:rPr>
              <a:t>all routers have complete topology, link cost info</a:t>
            </a:r>
          </a:p>
          <a:p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link state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 algorithms</a:t>
            </a:r>
          </a:p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decentralized: </a:t>
            </a:r>
          </a:p>
          <a:p>
            <a:r>
              <a:rPr lang="en-US" sz="2400">
                <a:latin typeface="Gill Sans MT" charset="0"/>
              </a:rPr>
              <a:t>router knows physically-connected neighbors, link costs to neighbors</a:t>
            </a:r>
          </a:p>
          <a:p>
            <a:r>
              <a:rPr lang="en-US" sz="2400">
                <a:latin typeface="Gill Sans MT" charset="0"/>
              </a:rPr>
              <a:t>iterative process of computation, exchange of info with neighbors</a:t>
            </a:r>
          </a:p>
          <a:p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distance vector</a:t>
            </a:r>
            <a:r>
              <a:rPr lang="ja-JP" altLang="en-US" sz="24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2400">
                <a:solidFill>
                  <a:srgbClr val="000099"/>
                </a:solidFill>
                <a:latin typeface="Gill Sans MT" charset="0"/>
              </a:rPr>
              <a:t> algorithms</a:t>
            </a:r>
            <a:endParaRPr lang="en-US" sz="2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38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Q: static or dynamic?</a:t>
            </a:r>
            <a:endParaRPr lang="en-US" sz="2400" i="1" dirty="0">
              <a:solidFill>
                <a:srgbClr val="CC0000"/>
              </a:solidFill>
              <a:cs typeface="+mn-cs"/>
            </a:endParaRPr>
          </a:p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static:</a:t>
            </a:r>
            <a:r>
              <a:rPr lang="en-US" sz="2400" dirty="0"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dynamic: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7316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49584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A link-state routing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55750"/>
            <a:ext cx="3810000" cy="4903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Dijkstra</a:t>
            </a:r>
            <a:r>
              <a:rPr lang="ja-JP" altLang="en-US" i="1">
                <a:solidFill>
                  <a:srgbClr val="CC0000"/>
                </a:solidFill>
                <a:latin typeface="Gill Sans MT" charset="0"/>
              </a:rPr>
              <a:t>’</a:t>
            </a:r>
            <a:r>
              <a:rPr lang="en-US" altLang="ja-JP" i="1">
                <a:solidFill>
                  <a:srgbClr val="CC0000"/>
                </a:solidFill>
                <a:latin typeface="Gill Sans MT" charset="0"/>
              </a:rPr>
              <a:t>s algorithm</a:t>
            </a:r>
          </a:p>
          <a:p>
            <a:r>
              <a:rPr lang="en-US" sz="2400">
                <a:latin typeface="Gill Sans MT" charset="0"/>
              </a:rPr>
              <a:t>net topology, link costs known to all nodes</a:t>
            </a:r>
          </a:p>
          <a:p>
            <a:pPr lvl="1"/>
            <a:r>
              <a:rPr lang="en-US" sz="2000">
                <a:latin typeface="Gill Sans MT" charset="0"/>
              </a:rPr>
              <a:t>accomplished via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>
                <a:latin typeface="Gill Sans MT" charset="0"/>
              </a:rPr>
              <a:t>link state broadcast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>
                <a:latin typeface="Gill Sans MT" charset="0"/>
              </a:rPr>
              <a:t> </a:t>
            </a:r>
          </a:p>
          <a:p>
            <a:pPr lvl="1"/>
            <a:r>
              <a:rPr lang="en-US" sz="2000">
                <a:latin typeface="Gill Sans MT" charset="0"/>
              </a:rPr>
              <a:t>all nodes have same info</a:t>
            </a:r>
          </a:p>
          <a:p>
            <a:r>
              <a:rPr lang="en-US" sz="2400">
                <a:latin typeface="Gill Sans MT" charset="0"/>
              </a:rPr>
              <a:t>computes least cost paths from one node (</a:t>
            </a:r>
            <a:r>
              <a:rPr lang="ja-JP" altLang="en-US" sz="2400">
                <a:latin typeface="Gill Sans MT" charset="0"/>
              </a:rPr>
              <a:t>‘</a:t>
            </a:r>
            <a:r>
              <a:rPr lang="en-US" altLang="ja-JP" sz="2400">
                <a:latin typeface="Gill Sans MT" charset="0"/>
              </a:rPr>
              <a:t>source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) to all other nodes</a:t>
            </a:r>
          </a:p>
          <a:p>
            <a:pPr lvl="1"/>
            <a:r>
              <a:rPr lang="en-US" sz="2000">
                <a:latin typeface="Gill Sans MT" charset="0"/>
              </a:rPr>
              <a:t>gives </a:t>
            </a: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forwarding table</a:t>
            </a:r>
            <a:r>
              <a:rPr lang="en-US" sz="2000">
                <a:latin typeface="Gill Sans MT" charset="0"/>
              </a:rPr>
              <a:t> for that node</a:t>
            </a:r>
          </a:p>
          <a:p>
            <a:r>
              <a:rPr lang="en-US" sz="2400">
                <a:latin typeface="Gill Sans MT" charset="0"/>
              </a:rPr>
              <a:t>iterative: after k iterations, know least cost path to k dest.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</a:t>
            </a:r>
            <a:endParaRPr lang="en-US" sz="2400">
              <a:latin typeface="Gill Sans MT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c(x,y):</a:t>
            </a:r>
            <a:r>
              <a:rPr lang="en-US" sz="2400">
                <a:latin typeface="Gill Sans MT" charset="0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400">
                <a:latin typeface="Gill Sans MT" charset="0"/>
              </a:rPr>
              <a:t> current value of cost of path from source to dest. v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400">
                <a:latin typeface="Gill Sans MT" charset="0"/>
              </a:rPr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>
                <a:solidFill>
                  <a:srgbClr val="000099"/>
                </a:solidFill>
                <a:latin typeface="Arial" charset="0"/>
              </a:rPr>
              <a:t>N</a:t>
            </a:r>
            <a:r>
              <a:rPr lang="en-US">
                <a:solidFill>
                  <a:srgbClr val="000099"/>
                </a:solidFill>
                <a:latin typeface="Arial" charset="0"/>
                <a:cs typeface="Arial" charset="0"/>
              </a:rPr>
              <a:t>'</a:t>
            </a:r>
            <a:r>
              <a:rPr lang="en-US">
                <a:solidFill>
                  <a:srgbClr val="000099"/>
                </a:solidFill>
                <a:latin typeface="Arial" charset="0"/>
              </a:rPr>
              <a:t>:</a:t>
            </a:r>
            <a:r>
              <a:rPr lang="en-US" sz="2400">
                <a:latin typeface="Gill Sans MT" charset="0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2080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Gill Sans MT" charset="0"/>
              </a:rPr>
              <a:t>Dijsktra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  </a:t>
            </a:r>
            <a:r>
              <a:rPr lang="en-US" sz="2000" b="1" i="1"/>
              <a:t>Initialization:</a:t>
            </a:r>
            <a:r>
              <a:rPr lang="en-US" sz="2000"/>
              <a:t> </a:t>
            </a:r>
          </a:p>
          <a:p>
            <a:r>
              <a:rPr lang="en-US" sz="2000"/>
              <a:t>2   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= {u} </a:t>
            </a:r>
          </a:p>
          <a:p>
            <a:r>
              <a:rPr lang="en-US" sz="2000"/>
              <a:t>3    for all nodes v </a:t>
            </a:r>
          </a:p>
          <a:p>
            <a:r>
              <a:rPr lang="en-US" sz="2000"/>
              <a:t>4      if v adjacent to u </a:t>
            </a:r>
          </a:p>
          <a:p>
            <a:r>
              <a:rPr lang="en-US" sz="2000"/>
              <a:t>5          then D(v) = c(u,v) </a:t>
            </a:r>
          </a:p>
          <a:p>
            <a:r>
              <a:rPr lang="en-US" sz="2000"/>
              <a:t>6      else D(v) = </a:t>
            </a:r>
            <a:r>
              <a:rPr lang="en-US" sz="2000">
                <a:cs typeface="Arial" charset="0"/>
              </a:rPr>
              <a:t>∞</a:t>
            </a:r>
            <a:r>
              <a:rPr lang="en-US" sz="2000"/>
              <a:t> </a:t>
            </a:r>
          </a:p>
          <a:p>
            <a:r>
              <a:rPr lang="en-US" sz="2000"/>
              <a:t>7 </a:t>
            </a:r>
          </a:p>
          <a:p>
            <a:r>
              <a:rPr lang="en-US" sz="2000"/>
              <a:t>8   </a:t>
            </a:r>
            <a:r>
              <a:rPr lang="en-US" sz="2000" b="1" i="1"/>
              <a:t>Loop</a:t>
            </a:r>
            <a:r>
              <a:rPr lang="en-US" sz="2000" i="1"/>
              <a:t> </a:t>
            </a:r>
            <a:endParaRPr lang="en-US" sz="2000"/>
          </a:p>
          <a:p>
            <a:r>
              <a:rPr lang="en-US" sz="2000"/>
              <a:t>9     find w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such that D(w) is a minimum </a:t>
            </a:r>
          </a:p>
          <a:p>
            <a:r>
              <a:rPr lang="en-US" sz="2000"/>
              <a:t>10    add w to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</a:t>
            </a:r>
          </a:p>
          <a:p>
            <a:r>
              <a:rPr lang="en-US" sz="2000"/>
              <a:t>11    update D(v) for all v adjacent to w and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: </a:t>
            </a:r>
          </a:p>
          <a:p>
            <a:r>
              <a:rPr lang="en-US" sz="2000"/>
              <a:t>12       </a:t>
            </a:r>
            <a:r>
              <a:rPr lang="en-US" sz="2000" b="1">
                <a:solidFill>
                  <a:srgbClr val="CC0000"/>
                </a:solidFill>
              </a:rPr>
              <a:t>D(v) = min( D(v), D(w) + c(w,v) ) </a:t>
            </a:r>
          </a:p>
          <a:p>
            <a:r>
              <a:rPr lang="en-US" sz="2000"/>
              <a:t>13    /* new cost to v is either old cost to v or known </a:t>
            </a:r>
          </a:p>
          <a:p>
            <a:r>
              <a:rPr lang="en-US" sz="2000"/>
              <a:t>14     shortest path cost to w plus cost from w to v */ </a:t>
            </a:r>
          </a:p>
          <a:p>
            <a:r>
              <a:rPr lang="en-US" sz="2000"/>
              <a:t>15  </a:t>
            </a:r>
            <a:r>
              <a:rPr lang="en-US" sz="2000" b="1" i="1"/>
              <a:t>until all nodes in N</a:t>
            </a:r>
            <a:r>
              <a:rPr lang="en-US" sz="2000" b="1" i="1">
                <a:cs typeface="Arial" charset="0"/>
              </a:rPr>
              <a:t>'</a:t>
            </a:r>
            <a:r>
              <a:rPr lang="en-US" sz="2000"/>
              <a:t> </a:t>
            </a: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74531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4640263" y="3021824"/>
            <a:ext cx="4217987" cy="3364357"/>
            <a:chOff x="415" y="856"/>
            <a:chExt cx="2910" cy="2258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/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8</a:t>
              </a:r>
              <a:endParaRPr lang="en-US"/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/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9</a:t>
              </a:r>
              <a:endParaRPr lang="en-US"/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rgbClr val="000099"/>
                </a:solidFill>
                <a:latin typeface="Gill Sans MT" charset="0"/>
              </a:rPr>
              <a:t>Dijkstra</a:t>
            </a:r>
            <a:r>
              <a:rPr lang="ja-JP" altLang="en-US" sz="40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000">
                <a:solidFill>
                  <a:srgbClr val="000099"/>
                </a:solidFill>
                <a:latin typeface="Gill Sans MT" charset="0"/>
              </a:rPr>
              <a:t>s algorithm: example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 sz="1800"/>
                <a:t>,w</a:t>
              </a:r>
              <a:r>
                <a:rPr lang="en-US" sz="1800">
                  <a:latin typeface="Comic Sans MS" charset="0"/>
                </a:rPr>
                <a:t> </a:t>
              </a:r>
              <a:endParaRPr lang="en-US" sz="2000"/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 sz="1800"/>
                <a:t>w </a:t>
              </a:r>
              <a:endParaRPr lang="en-US" sz="2000"/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 sz="1800"/>
                <a:t>v </a:t>
              </a:r>
              <a:endParaRPr lang="en-US" sz="2000"/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 sz="1800"/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uwxvyz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566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algorithm: another example</a:t>
            </a:r>
            <a:endParaRPr lang="en-US">
              <a:latin typeface="Gill Sans MT" charset="0"/>
            </a:endParaRP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r>
              <a:rPr lang="en-US" sz="2000"/>
              <a:t>0</a:t>
            </a:r>
          </a:p>
          <a:p>
            <a:pPr algn="r"/>
            <a:r>
              <a:rPr lang="en-US" sz="2000"/>
              <a:t>1</a:t>
            </a:r>
          </a:p>
          <a:p>
            <a:pPr algn="r"/>
            <a:r>
              <a:rPr lang="en-US" sz="2000"/>
              <a:t>2</a:t>
            </a:r>
          </a:p>
          <a:p>
            <a:pPr algn="r"/>
            <a:r>
              <a:rPr lang="en-US" sz="2000"/>
              <a:t>3</a:t>
            </a:r>
          </a:p>
          <a:p>
            <a:pPr algn="r"/>
            <a:r>
              <a:rPr lang="en-US" sz="2000"/>
              <a:t>4</a:t>
            </a:r>
          </a:p>
          <a:p>
            <a:pPr algn="r"/>
            <a:r>
              <a:rPr lang="en-US" sz="2000"/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3645396" y="3771160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4576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algorithm: example (2) </a:t>
            </a:r>
            <a:endParaRPr lang="en-US" sz="4000">
              <a:latin typeface="Gill Sans MT" charset="0"/>
            </a:endParaRPr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forwarding table in u:</a:t>
            </a:r>
          </a:p>
        </p:txBody>
      </p:sp>
      <p:pic>
        <p:nvPicPr>
          <p:cNvPr id="129032" name="Picture 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604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2062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algorithm, discussion</a:t>
            </a:r>
            <a:endParaRPr lang="en-US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8338" y="1190625"/>
            <a:ext cx="7353300" cy="2651125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algorithm complexity:</a:t>
            </a:r>
            <a:r>
              <a:rPr lang="en-US">
                <a:solidFill>
                  <a:srgbClr val="FF0000"/>
                </a:solidFill>
                <a:cs typeface="+mn-cs"/>
              </a:rPr>
              <a:t> </a:t>
            </a:r>
            <a:r>
              <a:rPr lang="en-US">
                <a:cs typeface="+mn-cs"/>
              </a:rPr>
              <a:t>n nodes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each iteration: need to check all nodes, w, not in N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n(n+1)/2 comparisons: O(n</a:t>
            </a:r>
            <a:r>
              <a:rPr lang="en-US" sz="2400" baseline="30000">
                <a:cs typeface="+mn-cs"/>
              </a:rPr>
              <a:t>2</a:t>
            </a:r>
            <a:r>
              <a:rPr lang="en-US" sz="2400">
                <a:cs typeface="+mn-cs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more efficient implementations possible: O(nlogn)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oscillations possible: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cs typeface="+mn-cs"/>
              </a:rPr>
              <a:t>e.g., support link cost equals amount of carried traffic:</a:t>
            </a:r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395288" y="4141788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Freeform 6"/>
          <p:cNvSpPr>
            <a:spLocks/>
          </p:cNvSpPr>
          <p:nvPr/>
        </p:nvSpPr>
        <p:spPr bwMode="auto">
          <a:xfrm>
            <a:off x="796925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056" name="Group 7"/>
          <p:cNvGrpSpPr>
            <a:grpSpLocks/>
          </p:cNvGrpSpPr>
          <p:nvPr/>
        </p:nvGrpSpPr>
        <p:grpSpPr bwMode="auto">
          <a:xfrm>
            <a:off x="1103313" y="4162425"/>
            <a:ext cx="501650" cy="396875"/>
            <a:chOff x="1747" y="3190"/>
            <a:chExt cx="316" cy="250"/>
          </a:xfrm>
        </p:grpSpPr>
        <p:sp>
          <p:nvSpPr>
            <p:cNvPr id="130276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7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8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9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80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81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30282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83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A</a:t>
                </a:r>
                <a:endParaRPr lang="en-US"/>
              </a:p>
            </p:txBody>
          </p:sp>
        </p:grpSp>
      </p:grpSp>
      <p:grpSp>
        <p:nvGrpSpPr>
          <p:cNvPr id="130057" name="Group 16"/>
          <p:cNvGrpSpPr>
            <a:grpSpLocks/>
          </p:cNvGrpSpPr>
          <p:nvPr/>
        </p:nvGrpSpPr>
        <p:grpSpPr bwMode="auto">
          <a:xfrm>
            <a:off x="455613" y="4567238"/>
            <a:ext cx="501650" cy="396875"/>
            <a:chOff x="2221" y="3571"/>
            <a:chExt cx="316" cy="250"/>
          </a:xfrm>
        </p:grpSpPr>
        <p:sp>
          <p:nvSpPr>
            <p:cNvPr id="130268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69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0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1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72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7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30274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75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D</a:t>
                </a:r>
                <a:endParaRPr lang="en-US"/>
              </a:p>
            </p:txBody>
          </p:sp>
        </p:grpSp>
      </p:grpSp>
      <p:grpSp>
        <p:nvGrpSpPr>
          <p:cNvPr id="130058" name="Group 25"/>
          <p:cNvGrpSpPr>
            <a:grpSpLocks/>
          </p:cNvGrpSpPr>
          <p:nvPr/>
        </p:nvGrpSpPr>
        <p:grpSpPr bwMode="auto">
          <a:xfrm>
            <a:off x="1090613" y="5029200"/>
            <a:ext cx="500062" cy="396875"/>
            <a:chOff x="2903" y="2884"/>
            <a:chExt cx="315" cy="250"/>
          </a:xfrm>
        </p:grpSpPr>
        <p:grpSp>
          <p:nvGrpSpPr>
            <p:cNvPr id="1302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30263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4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5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6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67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260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30261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2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C</a:t>
                </a:r>
                <a:endParaRPr lang="en-US"/>
              </a:p>
            </p:txBody>
          </p:sp>
        </p:grpSp>
      </p:grp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1744663" y="4581525"/>
            <a:ext cx="501650" cy="396875"/>
            <a:chOff x="2217" y="2884"/>
            <a:chExt cx="316" cy="250"/>
          </a:xfrm>
        </p:grpSpPr>
        <p:sp>
          <p:nvSpPr>
            <p:cNvPr id="130251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2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3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4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55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56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30257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58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B</a:t>
                </a:r>
                <a:endParaRPr lang="en-US"/>
              </a:p>
            </p:txBody>
          </p:sp>
        </p:grpSp>
      </p:grpSp>
      <p:sp>
        <p:nvSpPr>
          <p:cNvPr id="130060" name="Text Box 44"/>
          <p:cNvSpPr txBox="1">
            <a:spLocks noChangeArrowheads="1"/>
          </p:cNvSpPr>
          <p:nvPr/>
        </p:nvSpPr>
        <p:spPr bwMode="auto">
          <a:xfrm>
            <a:off x="798513" y="43338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</a:t>
            </a:r>
          </a:p>
        </p:txBody>
      </p:sp>
      <p:sp>
        <p:nvSpPr>
          <p:cNvPr id="130061" name="Freeform 45"/>
          <p:cNvSpPr>
            <a:spLocks/>
          </p:cNvSpPr>
          <p:nvPr/>
        </p:nvSpPr>
        <p:spPr bwMode="auto">
          <a:xfrm flipH="1">
            <a:off x="1482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Freeform 46"/>
          <p:cNvSpPr>
            <a:spLocks/>
          </p:cNvSpPr>
          <p:nvPr/>
        </p:nvSpPr>
        <p:spPr bwMode="auto">
          <a:xfrm flipH="1" flipV="1">
            <a:off x="1497013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Freeform 47"/>
          <p:cNvSpPr>
            <a:spLocks/>
          </p:cNvSpPr>
          <p:nvPr/>
        </p:nvSpPr>
        <p:spPr bwMode="auto">
          <a:xfrm flipV="1">
            <a:off x="858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4" name="Text Box 48"/>
          <p:cNvSpPr txBox="1">
            <a:spLocks noChangeArrowheads="1"/>
          </p:cNvSpPr>
          <p:nvPr/>
        </p:nvSpPr>
        <p:spPr bwMode="auto">
          <a:xfrm>
            <a:off x="1627188" y="434340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1+e</a:t>
            </a:r>
          </a:p>
        </p:txBody>
      </p:sp>
      <p:sp>
        <p:nvSpPr>
          <p:cNvPr id="130065" name="Text Box 49"/>
          <p:cNvSpPr txBox="1">
            <a:spLocks noChangeArrowheads="1"/>
          </p:cNvSpPr>
          <p:nvPr/>
        </p:nvSpPr>
        <p:spPr bwMode="auto">
          <a:xfrm>
            <a:off x="1633538" y="4933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</a:t>
            </a:r>
          </a:p>
        </p:txBody>
      </p:sp>
      <p:sp>
        <p:nvSpPr>
          <p:cNvPr id="130066" name="Text Box 50"/>
          <p:cNvSpPr txBox="1">
            <a:spLocks noChangeArrowheads="1"/>
          </p:cNvSpPr>
          <p:nvPr/>
        </p:nvSpPr>
        <p:spPr bwMode="auto">
          <a:xfrm>
            <a:off x="762000" y="4957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67" name="Line 51"/>
          <p:cNvSpPr>
            <a:spLocks noChangeShapeType="1"/>
          </p:cNvSpPr>
          <p:nvPr/>
        </p:nvSpPr>
        <p:spPr bwMode="auto">
          <a:xfrm flipV="1">
            <a:off x="1330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Text Box 52"/>
          <p:cNvSpPr txBox="1">
            <a:spLocks noChangeArrowheads="1"/>
          </p:cNvSpPr>
          <p:nvPr/>
        </p:nvSpPr>
        <p:spPr bwMode="auto">
          <a:xfrm>
            <a:off x="1085850" y="5559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e</a:t>
            </a:r>
            <a:endParaRPr lang="en-US"/>
          </a:p>
        </p:txBody>
      </p:sp>
      <p:sp>
        <p:nvSpPr>
          <p:cNvPr id="130069" name="Line 53"/>
          <p:cNvSpPr>
            <a:spLocks noChangeShapeType="1"/>
          </p:cNvSpPr>
          <p:nvPr/>
        </p:nvSpPr>
        <p:spPr bwMode="auto">
          <a:xfrm flipH="1" flipV="1">
            <a:off x="511175" y="4884738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0" name="Text Box 54"/>
          <p:cNvSpPr txBox="1">
            <a:spLocks noChangeArrowheads="1"/>
          </p:cNvSpPr>
          <p:nvPr/>
        </p:nvSpPr>
        <p:spPr bwMode="auto">
          <a:xfrm>
            <a:off x="338138" y="5173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1" name="Line 55"/>
          <p:cNvSpPr>
            <a:spLocks noChangeShapeType="1"/>
          </p:cNvSpPr>
          <p:nvPr/>
        </p:nvSpPr>
        <p:spPr bwMode="auto">
          <a:xfrm flipV="1">
            <a:off x="2030413" y="4918075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Text Box 56"/>
          <p:cNvSpPr txBox="1">
            <a:spLocks noChangeArrowheads="1"/>
          </p:cNvSpPr>
          <p:nvPr/>
        </p:nvSpPr>
        <p:spPr bwMode="auto">
          <a:xfrm>
            <a:off x="1871663" y="5278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3" name="Freeform 57"/>
          <p:cNvSpPr>
            <a:spLocks/>
          </p:cNvSpPr>
          <p:nvPr/>
        </p:nvSpPr>
        <p:spPr bwMode="auto">
          <a:xfrm flipH="1" flipV="1">
            <a:off x="1401763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Freeform 58"/>
          <p:cNvSpPr>
            <a:spLocks/>
          </p:cNvSpPr>
          <p:nvPr/>
        </p:nvSpPr>
        <p:spPr bwMode="auto">
          <a:xfrm flipH="1">
            <a:off x="949325" y="4860925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5" name="Text Box 59"/>
          <p:cNvSpPr txBox="1">
            <a:spLocks noChangeArrowheads="1"/>
          </p:cNvSpPr>
          <p:nvPr/>
        </p:nvSpPr>
        <p:spPr bwMode="auto">
          <a:xfrm>
            <a:off x="1047750" y="4738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6" name="Text Box 60"/>
          <p:cNvSpPr txBox="1">
            <a:spLocks noChangeArrowheads="1"/>
          </p:cNvSpPr>
          <p:nvPr/>
        </p:nvSpPr>
        <p:spPr bwMode="auto">
          <a:xfrm>
            <a:off x="1390650" y="4730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7" name="Text Box 211"/>
          <p:cNvSpPr txBox="1">
            <a:spLocks noChangeArrowheads="1"/>
          </p:cNvSpPr>
          <p:nvPr/>
        </p:nvSpPr>
        <p:spPr bwMode="auto">
          <a:xfrm>
            <a:off x="908050" y="5824538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99"/>
                </a:solidFill>
              </a:rPr>
              <a:t>initially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2544763" y="4189413"/>
            <a:ext cx="2195512" cy="2293937"/>
            <a:chOff x="1729" y="2639"/>
            <a:chExt cx="1383" cy="1445"/>
          </a:xfrm>
        </p:grpSpPr>
        <p:sp>
          <p:nvSpPr>
            <p:cNvPr id="1302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243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4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5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6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47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8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2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235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6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7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8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39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0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2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2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230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1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2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234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227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228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2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21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1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2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23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22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2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4" name="Text Box 212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215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6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7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79" name="Freeform 288"/>
          <p:cNvSpPr>
            <a:spLocks/>
          </p:cNvSpPr>
          <p:nvPr/>
        </p:nvSpPr>
        <p:spPr bwMode="auto">
          <a:xfrm>
            <a:off x="1358900" y="4338638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80" name="Line 289"/>
          <p:cNvSpPr>
            <a:spLocks noChangeShapeType="1"/>
          </p:cNvSpPr>
          <p:nvPr/>
        </p:nvSpPr>
        <p:spPr bwMode="auto">
          <a:xfrm flipV="1">
            <a:off x="720725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2943225" y="439102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2768600" y="4376738"/>
            <a:ext cx="1430338" cy="966787"/>
            <a:chOff x="1870" y="2772"/>
            <a:chExt cx="901" cy="609"/>
          </a:xfrm>
        </p:grpSpPr>
        <p:sp>
          <p:nvSpPr>
            <p:cNvPr id="13019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9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9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20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4814888" y="4197350"/>
            <a:ext cx="2195512" cy="2293938"/>
            <a:chOff x="1729" y="2639"/>
            <a:chExt cx="1383" cy="1445"/>
          </a:xfrm>
        </p:grpSpPr>
        <p:sp>
          <p:nvSpPr>
            <p:cNvPr id="1301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1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89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0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1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2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93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94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95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9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1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81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2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3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4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85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86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87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88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1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76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7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8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9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80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73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74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5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64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5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6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7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68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69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70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1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0" name="Text Box 34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61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2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3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5219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5137150" y="4410075"/>
            <a:ext cx="1493838" cy="990600"/>
            <a:chOff x="-186" y="1184"/>
            <a:chExt cx="941" cy="624"/>
          </a:xfrm>
        </p:grpSpPr>
        <p:sp>
          <p:nvSpPr>
            <p:cNvPr id="130143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4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45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146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30147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8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6967538" y="4195763"/>
            <a:ext cx="2195512" cy="2293937"/>
            <a:chOff x="1729" y="2639"/>
            <a:chExt cx="1383" cy="1445"/>
          </a:xfrm>
        </p:grpSpPr>
        <p:sp>
          <p:nvSpPr>
            <p:cNvPr id="1300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0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35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6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7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8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9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40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0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27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8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9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0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1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32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33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34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0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22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3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4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5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26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19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1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10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1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2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3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14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15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16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1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6" name="Text Box 39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07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8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9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7366000" y="439737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7191375" y="4383088"/>
            <a:ext cx="1430338" cy="966787"/>
            <a:chOff x="1870" y="2772"/>
            <a:chExt cx="901" cy="609"/>
          </a:xfrm>
        </p:grpSpPr>
        <p:sp>
          <p:nvSpPr>
            <p:cNvPr id="130089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090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1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2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3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094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3627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2813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1298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22532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Chapter 5: </a:t>
            </a:r>
            <a:r>
              <a:rPr lang="en-US" sz="3600" dirty="0">
                <a:cs typeface="+mj-cs"/>
              </a:rPr>
              <a:t>network layer control plane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645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chapter goals: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  </a:t>
            </a:r>
            <a:r>
              <a:rPr lang="en-US" dirty="0">
                <a:cs typeface="+mn-cs"/>
              </a:rPr>
              <a:t>understand principles behind network control plane</a:t>
            </a:r>
          </a:p>
          <a:p>
            <a:pPr>
              <a:defRPr/>
            </a:pPr>
            <a:r>
              <a:rPr lang="en-US" dirty="0">
                <a:cs typeface="+mn-cs"/>
              </a:rPr>
              <a:t>traditional routing algorithms</a:t>
            </a:r>
          </a:p>
          <a:p>
            <a:pPr>
              <a:defRPr/>
            </a:pPr>
            <a:r>
              <a:rPr lang="en-US" dirty="0">
                <a:cs typeface="+mn-cs"/>
              </a:rPr>
              <a:t>SDN </a:t>
            </a:r>
            <a:r>
              <a:rPr lang="en-US" dirty="0" err="1">
                <a:cs typeface="+mn-cs"/>
              </a:rPr>
              <a:t>controlllers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DDDDDD"/>
                </a:solidFill>
              </a:rPr>
              <a:t>Internet Control Message Protocol</a:t>
            </a:r>
            <a:endParaRPr lang="en-US" dirty="0">
              <a:solidFill>
                <a:srgbClr val="DDDDDD"/>
              </a:solidFill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DDDDDD"/>
                </a:solidFill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  <a:p>
            <a:pPr marL="0" indent="0">
              <a:buNone/>
              <a:defRPr/>
            </a:pPr>
            <a:r>
              <a:rPr lang="en-US" dirty="0">
                <a:cs typeface="+mn-cs"/>
              </a:rPr>
              <a:t>and their instantiation, implementation in the Internet:</a:t>
            </a:r>
          </a:p>
          <a:p>
            <a:pPr>
              <a:defRPr/>
            </a:pPr>
            <a:r>
              <a:rPr lang="en-US" dirty="0">
                <a:cs typeface="+mn-cs"/>
              </a:rPr>
              <a:t>OSPF, BGP, OpenFlow, ODL and ONOS controllers, ICMP, SNMP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let</a:t>
            </a: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   d</a:t>
            </a:r>
            <a:r>
              <a:rPr lang="en-US" baseline="-25000">
                <a:latin typeface="Gill Sans MT" charset="0"/>
              </a:rPr>
              <a:t>x</a:t>
            </a:r>
            <a:r>
              <a:rPr lang="en-US">
                <a:latin typeface="Gill Sans MT" charset="0"/>
              </a:rPr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>
                <a:latin typeface="Gill Sans MT" charset="0"/>
              </a:rPr>
              <a:t>then</a:t>
            </a:r>
          </a:p>
          <a:p>
            <a:pPr>
              <a:buFont typeface="Wingdings" charset="0"/>
              <a:buNone/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   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3200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(y) = </a:t>
            </a: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min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 {c(x,v) + d</a:t>
            </a:r>
            <a:r>
              <a:rPr lang="en-US" sz="32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sz="3200">
                <a:solidFill>
                  <a:srgbClr val="CC0000"/>
                </a:solidFill>
                <a:latin typeface="Gill Sans MT" charset="0"/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>
                <a:latin typeface="Gill Sans MT" charset="0"/>
              </a:rPr>
              <a:t>   </a:t>
            </a:r>
          </a:p>
          <a:p>
            <a:pPr>
              <a:buFont typeface="Wingdings" charset="0"/>
              <a:buNone/>
            </a:pPr>
            <a:endParaRPr lang="en-US">
              <a:latin typeface="Gill Sans MT" charset="0"/>
            </a:endParaRPr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2220913" y="41386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017838" y="5126038"/>
            <a:ext cx="244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116138" y="5762625"/>
            <a:ext cx="444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Gill Sans MT" charset="0"/>
              </a:rPr>
              <a:t>min</a:t>
            </a:r>
            <a:r>
              <a:rPr lang="en-US">
                <a:latin typeface="Gill Sans MT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130675" y="473075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2363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344863" y="4359275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4649788" y="442753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1939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8397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clearly, d</a:t>
            </a:r>
            <a:r>
              <a:rPr lang="en-US" baseline="-25000"/>
              <a:t>v</a:t>
            </a:r>
            <a:r>
              <a:rPr lang="en-US"/>
              <a:t>(z) = 5, d</a:t>
            </a:r>
            <a:r>
              <a:rPr lang="en-US" baseline="-25000"/>
              <a:t>x</a:t>
            </a:r>
            <a:r>
              <a:rPr lang="en-US"/>
              <a:t>(z) = 3, d</a:t>
            </a:r>
            <a:r>
              <a:rPr lang="en-US" baseline="-25000"/>
              <a:t>w</a:t>
            </a:r>
            <a:r>
              <a:rPr lang="en-US"/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9004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u</a:t>
            </a:r>
            <a:r>
              <a:rPr lang="en-US"/>
              <a:t>(z) = min { c(u,v) + d</a:t>
            </a:r>
            <a:r>
              <a:rPr lang="en-US" baseline="-25000"/>
              <a:t>v</a:t>
            </a:r>
            <a:r>
              <a:rPr lang="en-US"/>
              <a:t>(z),</a:t>
            </a:r>
          </a:p>
          <a:p>
            <a:r>
              <a:rPr lang="en-US"/>
              <a:t>                    c(u,x) + d</a:t>
            </a:r>
            <a:r>
              <a:rPr lang="en-US" baseline="-25000"/>
              <a:t>x</a:t>
            </a:r>
            <a:r>
              <a:rPr lang="en-US"/>
              <a:t>(z),</a:t>
            </a:r>
          </a:p>
          <a:p>
            <a:r>
              <a:rPr lang="en-US"/>
              <a:t>                    c(u,w) + d</a:t>
            </a:r>
            <a:r>
              <a:rPr lang="en-US" baseline="-25000"/>
              <a:t>w</a:t>
            </a:r>
            <a:r>
              <a:rPr lang="en-US"/>
              <a:t>(z) }</a:t>
            </a:r>
          </a:p>
          <a:p>
            <a:r>
              <a:rPr lang="en-US"/>
              <a:t>         = min {2 + 5,</a:t>
            </a:r>
          </a:p>
          <a:p>
            <a:r>
              <a:rPr lang="en-US"/>
              <a:t>                    1 + 3,</a:t>
            </a:r>
          </a:p>
          <a:p>
            <a:r>
              <a:rPr lang="en-US"/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676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hop in shortest path, used in</a:t>
            </a:r>
            <a:r>
              <a:rPr lang="en-US" sz="2800" dirty="0">
                <a:latin typeface="Gill Sans MT" charset="0"/>
                <a:ea typeface="MS Mincho" charset="0"/>
                <a:cs typeface="MS Mincho" charset="0"/>
              </a:rPr>
              <a:t> </a:t>
            </a:r>
            <a:r>
              <a:rPr lang="en-US" sz="2800" dirty="0">
                <a:latin typeface="Gill Sans MT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862388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B-F equation says: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679128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(y)</a:t>
            </a:r>
            <a:r>
              <a:rPr lang="en-US">
                <a:latin typeface="Gill Sans MT" charset="0"/>
              </a:rPr>
              <a:t> = estimate of least cost from x to y</a:t>
            </a:r>
          </a:p>
          <a:p>
            <a:pPr lvl="1"/>
            <a:r>
              <a:rPr lang="en-US">
                <a:latin typeface="Gill Sans MT" charset="0"/>
              </a:rPr>
              <a:t>x maintains  distance vector </a:t>
            </a:r>
            <a:r>
              <a:rPr lang="en-US" b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= [D</a:t>
            </a:r>
            <a:r>
              <a:rPr lang="en-US" baseline="-2500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r>
              <a:rPr lang="en-US">
                <a:latin typeface="Gill Sans MT" charset="0"/>
              </a:rPr>
              <a:t>node x:</a:t>
            </a:r>
          </a:p>
          <a:p>
            <a:pPr lvl="1"/>
            <a:r>
              <a:rPr lang="en-US" sz="2800">
                <a:latin typeface="Gill Sans MT" charset="0"/>
              </a:rPr>
              <a:t>knows cost to each neighbor v: </a:t>
            </a:r>
            <a:r>
              <a:rPr lang="en-US" sz="2800">
                <a:solidFill>
                  <a:srgbClr val="CC0000"/>
                </a:solidFill>
                <a:latin typeface="Gill Sans MT" charset="0"/>
              </a:rPr>
              <a:t>c(x,v)</a:t>
            </a:r>
          </a:p>
          <a:p>
            <a:pPr lvl="1"/>
            <a:r>
              <a:rPr lang="en-US" sz="2800">
                <a:latin typeface="Gill Sans MT" charset="0"/>
              </a:rPr>
              <a:t>maintains its neighbors</a:t>
            </a:r>
            <a:r>
              <a:rPr lang="ja-JP" altLang="en-US" sz="2800">
                <a:latin typeface="Gill Sans MT" charset="0"/>
              </a:rPr>
              <a:t>’</a:t>
            </a:r>
            <a:r>
              <a:rPr lang="en-US" altLang="ja-JP" sz="2800">
                <a:latin typeface="Gill Sans MT" charset="0"/>
              </a:rPr>
              <a:t> distance vectors. For each neighbor v, x maintains </a:t>
            </a:r>
            <a:br>
              <a:rPr lang="en-US" altLang="ja-JP" sz="2800">
                <a:latin typeface="Gill Sans MT" charset="0"/>
              </a:rPr>
            </a:br>
            <a:r>
              <a:rPr lang="en-US" altLang="ja-JP" sz="2800" b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sz="28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</a:rPr>
              <a:t> = [D</a:t>
            </a:r>
            <a:r>
              <a:rPr lang="en-US" altLang="ja-JP" sz="2800" baseline="-2500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altLang="ja-JP" sz="2800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altLang="ja-JP" sz="280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pPr>
              <a:buFont typeface="Wingdings" charset="0"/>
              <a:buNone/>
            </a:pPr>
            <a:endParaRPr lang="en-US">
              <a:solidFill>
                <a:srgbClr val="CC0000"/>
              </a:solidFill>
              <a:latin typeface="Gill Sans MT" charset="0"/>
            </a:endParaRPr>
          </a:p>
          <a:p>
            <a:endParaRPr lang="en-US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01728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24145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  <a:cs typeface="+mn-cs"/>
              </a:rPr>
              <a:t>key idea:</a:t>
            </a:r>
            <a:r>
              <a:rPr lang="en-US" sz="3200">
                <a:solidFill>
                  <a:srgbClr val="CC0000"/>
                </a:solidFill>
                <a:cs typeface="+mn-cs"/>
              </a:rPr>
              <a:t> </a:t>
            </a:r>
          </a:p>
          <a:p>
            <a:pPr>
              <a:defRPr/>
            </a:pPr>
            <a:r>
              <a:rPr lang="en-US">
                <a:cs typeface="+mn-cs"/>
              </a:rPr>
              <a:t>from time-to-time, each node sends its own distance vector estimate to neighbors</a:t>
            </a:r>
          </a:p>
          <a:p>
            <a:pPr>
              <a:defRPr/>
            </a:pPr>
            <a:r>
              <a:rPr lang="en-US">
                <a:cs typeface="+mn-cs"/>
              </a:rPr>
              <a:t>when x receives new DV estimate from neighbor, it updates its own DV using B-F equation: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003300" y="3821113"/>
            <a:ext cx="781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(y) ← min</a:t>
            </a:r>
            <a:r>
              <a:rPr lang="en-US" sz="2800" i="1" baseline="-30000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{c(x,v) + D</a:t>
            </a:r>
            <a:r>
              <a:rPr lang="en-US" sz="2800" i="1" baseline="-30000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>
                <a:solidFill>
                  <a:srgbClr val="CC0000"/>
                </a:solidFill>
                <a:cs typeface="Times New Roman" charset="0"/>
              </a:rPr>
              <a:t> N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>
                <a:latin typeface="Gill Sans MT" charset="0"/>
              </a:rPr>
              <a:t>under minor, natural conditions, the estimate </a:t>
            </a:r>
            <a:r>
              <a:rPr lang="en-US" sz="2800" i="1">
                <a:latin typeface="Gill Sans MT" charset="0"/>
                <a:cs typeface="Times New Roman" charset="0"/>
              </a:rPr>
              <a:t>D</a:t>
            </a:r>
            <a:r>
              <a:rPr lang="en-US" sz="2800" i="1" baseline="-30000">
                <a:latin typeface="Gill Sans MT" charset="0"/>
                <a:cs typeface="Times New Roman" charset="0"/>
              </a:rPr>
              <a:t>x</a:t>
            </a:r>
            <a:r>
              <a:rPr lang="en-US" sz="2800" i="1">
                <a:latin typeface="Gill Sans MT" charset="0"/>
                <a:cs typeface="Times New Roman" charset="0"/>
              </a:rPr>
              <a:t>(y) converge to the actual least cost </a:t>
            </a:r>
            <a:r>
              <a:rPr lang="en-US" sz="2800">
                <a:latin typeface="Gill Sans MT" charset="0"/>
              </a:rPr>
              <a:t>d</a:t>
            </a:r>
            <a:r>
              <a:rPr lang="en-US" sz="2800" baseline="-25000">
                <a:latin typeface="Gill Sans MT" charset="0"/>
              </a:rPr>
              <a:t>x</a:t>
            </a:r>
            <a:r>
              <a:rPr lang="en-US" sz="2800">
                <a:latin typeface="Gill Sans MT" charset="0"/>
              </a:rPr>
              <a:t>(y)</a:t>
            </a:r>
            <a:r>
              <a:rPr lang="en-US" sz="2400">
                <a:latin typeface="Gill Sans MT" charset="0"/>
              </a:rPr>
              <a:t> </a:t>
            </a: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6195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iterative, asynchronous: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each local iteration caused by: </a:t>
            </a:r>
          </a:p>
          <a:p>
            <a:r>
              <a:rPr lang="en-US" sz="2400">
                <a:latin typeface="Gill Sans MT" charset="0"/>
              </a:rPr>
              <a:t>local link cost change </a:t>
            </a:r>
          </a:p>
          <a:p>
            <a:r>
              <a:rPr lang="en-US" sz="2400">
                <a:latin typeface="Gill Sans MT" charset="0"/>
              </a:rPr>
              <a:t>DV update message from neighbor</a:t>
            </a: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distributed:</a:t>
            </a:r>
          </a:p>
          <a:p>
            <a:r>
              <a:rPr lang="en-US" sz="2400">
                <a:latin typeface="Gill Sans MT" charset="0"/>
              </a:rPr>
              <a:t>each node notifies neighbors </a:t>
            </a:r>
            <a:r>
              <a:rPr lang="en-US" sz="2400" i="1">
                <a:latin typeface="Gill Sans MT" charset="0"/>
              </a:rPr>
              <a:t>only</a:t>
            </a:r>
            <a:r>
              <a:rPr lang="en-US" sz="2400">
                <a:latin typeface="Gill Sans MT" charset="0"/>
              </a:rPr>
              <a:t> when its DV changes</a:t>
            </a:r>
          </a:p>
          <a:p>
            <a:pPr lvl="1"/>
            <a:r>
              <a:rPr lang="en-US" sz="2000">
                <a:latin typeface="Gill Sans MT" charset="0"/>
              </a:rPr>
              <a:t>neighbors then notify their neighbors if necessary</a:t>
            </a:r>
            <a:endParaRPr lang="en-US">
              <a:latin typeface="Gill Sans MT" charset="0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wait</a:t>
            </a: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recompute</a:t>
            </a:r>
            <a:r>
              <a:rPr 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if DV to any dest has changed, </a:t>
            </a:r>
            <a:r>
              <a:rPr lang="en-US" i="1">
                <a:solidFill>
                  <a:srgbClr val="000099"/>
                </a:solidFill>
              </a:rPr>
              <a:t>notify</a:t>
            </a:r>
            <a:r>
              <a:rPr lang="en-US" sz="2000"/>
              <a:t> neighbors </a:t>
            </a:r>
            <a:endParaRPr lang="en-US"/>
          </a:p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each node:</a:t>
            </a:r>
          </a:p>
        </p:txBody>
      </p:sp>
      <p:pic>
        <p:nvPicPr>
          <p:cNvPr id="13620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55522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9708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95418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15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updates routing info, recalculates </a:t>
            </a:r>
            <a:br>
              <a:rPr lang="en-US" sz="2400">
                <a:latin typeface="Gill Sans MT" charset="0"/>
              </a:rPr>
            </a:br>
            <a:r>
              <a:rPr lang="en-US" sz="2400">
                <a:latin typeface="Gill Sans MT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if DV changes, notify neighbors</a:t>
            </a:r>
            <a:r>
              <a:rPr lang="en-US" sz="2200">
                <a:latin typeface="Gill Sans MT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314325" y="3694113"/>
            <a:ext cx="10001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sz="1600">
              <a:solidFill>
                <a:srgbClr val="CC0000"/>
              </a:solidFill>
              <a:latin typeface="Gill Sans MT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633788"/>
            <a:ext cx="6691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151438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ja-JP" altLang="en-US"/>
              <a:t>’</a:t>
            </a:r>
            <a:r>
              <a:rPr lang="en-US" altLang="ja-JP"/>
              <a:t>s update, updates its distance table.  </a:t>
            </a:r>
            <a:r>
              <a:rPr lang="en-US" altLang="ja-JP" i="1"/>
              <a:t>y</a:t>
            </a:r>
            <a:r>
              <a:rPr lang="ja-JP" altLang="en-US"/>
              <a:t>’</a:t>
            </a:r>
            <a:r>
              <a:rPr lang="en-US" altLang="ja-JP"/>
              <a:t>s least costs do </a:t>
            </a:r>
            <a:r>
              <a:rPr lang="en-US" altLang="ja-JP" i="1"/>
              <a:t>not</a:t>
            </a:r>
            <a:r>
              <a:rPr lang="en-US" altLang="ja-JP"/>
              <a:t> change, so </a:t>
            </a:r>
            <a:r>
              <a:rPr lang="en-US" altLang="ja-JP" i="1"/>
              <a:t>y</a:t>
            </a:r>
            <a:r>
              <a:rPr lang="en-US" altLang="ja-JP"/>
              <a:t>  does </a:t>
            </a:r>
            <a:r>
              <a:rPr lang="en-US" altLang="ja-JP" i="1"/>
              <a:t>not</a:t>
            </a:r>
            <a:r>
              <a:rPr lang="en-US" altLang="ja-JP"/>
              <a:t> send a message to </a:t>
            </a:r>
            <a:r>
              <a:rPr lang="en-US" altLang="ja-JP" i="1"/>
              <a:t>z</a:t>
            </a:r>
            <a:r>
              <a:rPr lang="en-US" altLang="ja-JP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35235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bad news travels slow</a:t>
            </a:r>
            <a:r>
              <a:rPr lang="en-US" sz="2400">
                <a:latin typeface="Gill Sans MT" charset="0"/>
              </a:rPr>
              <a:t> -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count to infinity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44 iterations before algorithm stabilizes: see text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604838" y="3787775"/>
            <a:ext cx="7210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poisoned reverse:</a:t>
            </a:r>
            <a:r>
              <a:rPr lang="en-US" sz="2000">
                <a:latin typeface="Gill Sans MT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>
                <a:latin typeface="Gill Sans MT" charset="0"/>
              </a:rPr>
              <a:t>Z tells Y its (Z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s) distance to X is infinite (so Y won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will this completely solve count to infinity problem?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074560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452438"/>
            <a:ext cx="7772400" cy="52863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Comparison of LS and DV algorithms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295400"/>
            <a:ext cx="40290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message complexity</a:t>
            </a: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>
                <a:latin typeface="Gill Sans MT" charset="0"/>
              </a:rPr>
              <a:t> with n nodes, E links, O(nE) msgs sent  </a:t>
            </a: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000">
                <a:latin typeface="Gill Sans MT" charset="0"/>
              </a:rPr>
              <a:t>exchange between neighbors only</a:t>
            </a:r>
          </a:p>
          <a:p>
            <a:pPr lvl="1"/>
            <a:r>
              <a:rPr lang="en-US" sz="2000">
                <a:latin typeface="Gill Sans MT" charset="0"/>
              </a:rPr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speed of convergence</a:t>
            </a: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>
                <a:latin typeface="Gill Sans MT" charset="0"/>
              </a:rPr>
              <a:t> O(n</a:t>
            </a:r>
            <a:r>
              <a:rPr lang="en-US" sz="2000" b="1" baseline="30000">
                <a:latin typeface="Gill Sans MT" charset="0"/>
              </a:rPr>
              <a:t>2</a:t>
            </a:r>
            <a:r>
              <a:rPr lang="en-US" sz="2000">
                <a:latin typeface="Gill Sans MT" charset="0"/>
              </a:rPr>
              <a:t>) algorithm requires O(nE) msgs</a:t>
            </a:r>
          </a:p>
          <a:p>
            <a:pPr lvl="1"/>
            <a:r>
              <a:rPr lang="en-US" sz="2000">
                <a:latin typeface="Gill Sans MT" charset="0"/>
              </a:rPr>
              <a:t>may have oscillations</a:t>
            </a:r>
            <a:endParaRPr lang="en-US" sz="1800">
              <a:latin typeface="Gill Sans MT" charset="0"/>
            </a:endParaRPr>
          </a:p>
          <a:p>
            <a:r>
              <a:rPr lang="en-US" sz="2000" b="1" i="1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>
                <a:latin typeface="Gill Sans MT" charset="0"/>
              </a:rPr>
              <a:t> convergence time varies</a:t>
            </a:r>
          </a:p>
          <a:p>
            <a:pPr lvl="1"/>
            <a:r>
              <a:rPr lang="en-US" sz="2000">
                <a:latin typeface="Gill Sans MT" charset="0"/>
              </a:rPr>
              <a:t>may be routing loops</a:t>
            </a:r>
          </a:p>
          <a:p>
            <a:pPr lvl="1"/>
            <a:r>
              <a:rPr lang="en-US" sz="2000">
                <a:latin typeface="Gill Sans MT" charset="0"/>
              </a:rPr>
              <a:t>count-to-infinity problem</a:t>
            </a:r>
            <a:endParaRPr lang="en-US" sz="1800">
              <a:latin typeface="Gill Sans MT" charset="0"/>
            </a:endParaRPr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43450" y="1328738"/>
            <a:ext cx="40100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robustness:</a:t>
            </a:r>
            <a:r>
              <a:rPr lang="en-US" sz="2400">
                <a:latin typeface="Gill Sans MT" charset="0"/>
              </a:rPr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400">
                <a:latin typeface="Gill Sans MT" charset="0"/>
              </a:rPr>
              <a:t> </a:t>
            </a:r>
          </a:p>
          <a:p>
            <a:pPr lvl="1"/>
            <a:r>
              <a:rPr lang="en-US" sz="2000">
                <a:latin typeface="Gill Sans MT" charset="0"/>
              </a:rPr>
              <a:t>node can advertise incorrect </a:t>
            </a: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link</a:t>
            </a:r>
            <a:r>
              <a:rPr lang="en-US" sz="2000">
                <a:latin typeface="Gill Sans MT" charset="0"/>
              </a:rPr>
              <a:t> cost</a:t>
            </a:r>
          </a:p>
          <a:p>
            <a:pPr lvl="1"/>
            <a:r>
              <a:rPr lang="en-US" sz="2000">
                <a:latin typeface="Gill Sans MT" charset="0"/>
              </a:rPr>
              <a:t>each node computes only its </a:t>
            </a:r>
            <a:r>
              <a:rPr lang="en-US" sz="2000" i="1">
                <a:latin typeface="Gill Sans MT" charset="0"/>
              </a:rPr>
              <a:t>own</a:t>
            </a:r>
            <a:r>
              <a:rPr lang="en-US" sz="2000">
                <a:latin typeface="Gill Sans MT" charset="0"/>
              </a:rPr>
              <a:t> table</a:t>
            </a:r>
          </a:p>
          <a:p>
            <a:pPr>
              <a:buFont typeface="Wingdings" charset="0"/>
              <a:buNone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DV:</a:t>
            </a:r>
          </a:p>
          <a:p>
            <a:pPr lvl="1"/>
            <a:r>
              <a:rPr lang="en-US" sz="2000">
                <a:latin typeface="Gill Sans MT" charset="0"/>
              </a:rPr>
              <a:t>DV node can advertise incorrect </a:t>
            </a:r>
            <a:r>
              <a:rPr lang="en-US" sz="2000" i="1">
                <a:solidFill>
                  <a:srgbClr val="000099"/>
                </a:solidFill>
                <a:latin typeface="Gill Sans MT" charset="0"/>
              </a:rPr>
              <a:t>path</a:t>
            </a:r>
            <a:r>
              <a:rPr lang="en-US" sz="2000">
                <a:latin typeface="Gill Sans MT" charset="0"/>
              </a:rPr>
              <a:t> cost</a:t>
            </a:r>
          </a:p>
          <a:p>
            <a:pPr lvl="1"/>
            <a:r>
              <a:rPr lang="en-US" sz="2000">
                <a:latin typeface="Gill Sans MT" charset="0"/>
              </a:rPr>
              <a:t>each node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>
                <a:latin typeface="Gill Sans MT" charset="0"/>
              </a:rPr>
              <a:t>s table used by others </a:t>
            </a:r>
          </a:p>
          <a:p>
            <a:pPr lvl="2"/>
            <a:r>
              <a:rPr lang="en-US" sz="1800">
                <a:latin typeface="Comic Sans MS" charset="0"/>
              </a:rPr>
              <a:t>error propagate thru network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99823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DDDDDD"/>
                </a:solidFill>
              </a:rPr>
              <a:t>5.6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DDDDDD"/>
                </a:solidFill>
              </a:rPr>
              <a:t>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DDDDDD"/>
                </a:solidFill>
              </a:rPr>
              <a:t>5.7 Network management and SNMP</a:t>
            </a:r>
            <a:endParaRPr lang="en-US" sz="2400" dirty="0">
              <a:solidFill>
                <a:srgbClr val="DDDDDD"/>
              </a:solidFill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CC0000"/>
                </a:solidFill>
              </a:rPr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209504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964972" cy="2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5164138" cy="8858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Making routing scalable</a:t>
            </a:r>
            <a:endParaRPr lang="en-US" dirty="0">
              <a:latin typeface="Gill Sans MT" charset="0"/>
            </a:endParaRP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scale:</a:t>
            </a:r>
            <a:r>
              <a:rPr lang="en-US" dirty="0">
                <a:latin typeface="Gill Sans MT" charset="0"/>
              </a:rPr>
              <a:t> with billions of destinations:</a:t>
            </a:r>
          </a:p>
          <a:p>
            <a:r>
              <a:rPr lang="en-US" sz="2400" dirty="0">
                <a:latin typeface="Gill Sans MT" charset="0"/>
              </a:rPr>
              <a:t>can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store all destinations in routing tables!</a:t>
            </a:r>
          </a:p>
          <a:p>
            <a:r>
              <a:rPr lang="en-US" sz="2400" dirty="0">
                <a:latin typeface="Gill Sans MT" charset="0"/>
              </a:rPr>
              <a:t>routing table exchange would swamp links!</a:t>
            </a:r>
            <a:r>
              <a:rPr lang="en-US" dirty="0">
                <a:latin typeface="Gill Sans MT" charset="0"/>
              </a:rPr>
              <a:t> 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administrative autonomy</a:t>
            </a:r>
          </a:p>
          <a:p>
            <a:pPr>
              <a:defRPr/>
            </a:pPr>
            <a:r>
              <a:rPr lang="en-US" sz="2400">
                <a:cs typeface="+mn-cs"/>
              </a:rPr>
              <a:t>internet = network of networks</a:t>
            </a:r>
          </a:p>
          <a:p>
            <a:pPr>
              <a:defRPr/>
            </a:pPr>
            <a:r>
              <a:rPr lang="en-US" sz="2400">
                <a:cs typeface="+mn-cs"/>
              </a:rPr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660531" y="1313250"/>
            <a:ext cx="6543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latin typeface="Gill Sans MT" charset="0"/>
              </a:rPr>
              <a:t>our routing study thus far - idealized 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all routers identical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network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flat</a:t>
            </a:r>
            <a:r>
              <a:rPr lang="ja-JP" altLang="en-US" sz="2800" dirty="0">
                <a:latin typeface="Gill Sans MT" charset="0"/>
              </a:rPr>
              <a:t>”</a:t>
            </a:r>
            <a:endParaRPr lang="en-US" altLang="ja-JP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latin typeface="Gill Sans MT" charset="0"/>
              </a:rPr>
              <a:t>… not</a:t>
            </a:r>
            <a:r>
              <a:rPr lang="en-US" sz="2800" dirty="0">
                <a:latin typeface="Gill Sans MT" charset="0"/>
              </a:rPr>
              <a:t> true in practice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5512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100" y="1302987"/>
            <a:ext cx="8192217" cy="91004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Gill Sans MT"/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 (AS) (a.k.a. “domains”)</a:t>
            </a:r>
            <a:endParaRPr lang="en-US" dirty="0">
              <a:latin typeface="Gill Sans MT" charset="0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6150" y="2636395"/>
            <a:ext cx="3748232" cy="1934001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  <a:latin typeface="Gill Sans MT" charset="0"/>
              </a:rPr>
              <a:t>inter-AS routing</a:t>
            </a:r>
          </a:p>
          <a:p>
            <a:r>
              <a:rPr lang="en-US" sz="2400" dirty="0">
                <a:latin typeface="Gill Sans MT" charset="0"/>
              </a:rPr>
              <a:t>routing among </a:t>
            </a:r>
            <a:r>
              <a:rPr lang="en-US" sz="2400" dirty="0" err="1">
                <a:latin typeface="Gill Sans MT" charset="0"/>
              </a:rPr>
              <a:t>AS’es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gateways perform inter-domain routing (as well as intra-domain routing)</a:t>
            </a: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8144020" cy="885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Internet approach to scalable routing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4560" y="2540178"/>
            <a:ext cx="4246080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Gill Sans MT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all routers in AS must run </a:t>
            </a:r>
            <a:r>
              <a:rPr lang="en-US" altLang="ja-JP" sz="2400" i="1" dirty="0">
                <a:solidFill>
                  <a:srgbClr val="000090"/>
                </a:solidFill>
                <a:latin typeface="Gill Sans MT" charset="0"/>
              </a:rPr>
              <a:t>same</a:t>
            </a:r>
            <a:r>
              <a:rPr lang="en-US" altLang="ja-JP" sz="2400" dirty="0">
                <a:latin typeface="Gill Sans MT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routers in </a:t>
            </a:r>
            <a:r>
              <a:rPr lang="en-US" sz="2400" i="1" dirty="0">
                <a:latin typeface="Gill Sans MT" charset="0"/>
              </a:rPr>
              <a:t>different</a:t>
            </a:r>
            <a:r>
              <a:rPr lang="en-US" sz="2400" dirty="0">
                <a:latin typeface="Gill Sans MT" charset="0"/>
              </a:rPr>
              <a:t> AS can run </a:t>
            </a:r>
            <a:r>
              <a:rPr lang="en-US" sz="2400" i="1" dirty="0">
                <a:latin typeface="Gill Sans MT" charset="0"/>
              </a:rPr>
              <a:t>different</a:t>
            </a:r>
            <a:r>
              <a:rPr lang="en-US" sz="2400" dirty="0">
                <a:latin typeface="Gill Sans MT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gateway router: at “edge” of its own AS, has link(s) to router(s) in other </a:t>
            </a:r>
            <a:r>
              <a:rPr lang="en-US" sz="2400" dirty="0" err="1">
                <a:latin typeface="Gill Sans MT" charset="0"/>
              </a:rPr>
              <a:t>AS’es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83933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204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Forwarding</a:t>
              </a:r>
            </a:p>
            <a:p>
              <a:pPr algn="ctr" eaLnBrk="1" hangingPunct="1"/>
              <a:r>
                <a:rPr lang="en-US" sz="1400"/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69"/>
              <a:chOff x="2016" y="1976"/>
              <a:chExt cx="316" cy="269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20" y="1976"/>
                <a:ext cx="308" cy="269"/>
                <a:chOff x="2899" y="2425"/>
                <a:chExt cx="315" cy="269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9" y="2425"/>
                  <a:ext cx="31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8397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Interconnected ASes</a:t>
            </a: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082149"/>
            <a:ext cx="3810000" cy="34004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routing determine entries for destinations within AS</a:t>
            </a:r>
          </a:p>
          <a:p>
            <a:pPr lvl="1"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  <p:pic>
        <p:nvPicPr>
          <p:cNvPr id="145414" name="Picture 12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842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927165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Inter-AS tasks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195388"/>
            <a:ext cx="3810000" cy="2921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:</a:t>
            </a:r>
          </a:p>
          <a:p>
            <a:pPr lvl="1">
              <a:defRPr/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8675" y="1195388"/>
            <a:ext cx="3810000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AS</a:t>
            </a:r>
            <a:r>
              <a:rPr lang="en-US" sz="2400" i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 must: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learn which </a:t>
            </a:r>
            <a:r>
              <a:rPr lang="en-US" sz="2400" dirty="0" err="1">
                <a:cs typeface="+mn-cs"/>
              </a:rPr>
              <a:t>dests</a:t>
            </a:r>
            <a:r>
              <a:rPr lang="en-US" sz="2400" dirty="0">
                <a:cs typeface="+mn-cs"/>
              </a:rPr>
              <a:t> are reachable through AS2, which through AS3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propagate this reachability info to all routers in AS</a:t>
            </a:r>
            <a:r>
              <a:rPr lang="en-US" sz="2400" dirty="0">
                <a:latin typeface="Arial"/>
                <a:cs typeface="Arial"/>
              </a:rPr>
              <a:t>1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job of inter-AS routing!</a:t>
            </a:r>
          </a:p>
        </p:txBody>
      </p:sp>
      <p:sp>
        <p:nvSpPr>
          <p:cNvPr id="146438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AS3</a:t>
            </a:r>
            <a:endParaRPr lang="en-US" sz="1800"/>
          </a:p>
        </p:txBody>
      </p:sp>
      <p:sp>
        <p:nvSpPr>
          <p:cNvPr id="146443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AS2</a:t>
            </a:r>
          </a:p>
        </p:txBody>
      </p:sp>
      <p:sp>
        <p:nvSpPr>
          <p:cNvPr id="146444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6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47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4654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1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</p:grpSp>
      <p:grpSp>
        <p:nvGrpSpPr>
          <p:cNvPr id="146448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4653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42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4654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44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3c</a:t>
                </a:r>
                <a:endParaRPr lang="en-US"/>
              </a:p>
            </p:txBody>
          </p:sp>
        </p:grpSp>
      </p:grpSp>
      <p:grpSp>
        <p:nvGrpSpPr>
          <p:cNvPr id="146449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46529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46531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2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3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4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35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6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530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</p:grpSp>
      <p:grpSp>
        <p:nvGrpSpPr>
          <p:cNvPr id="14645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46486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59 w 1583"/>
                <a:gd name="T1" fmla="*/ 310 h 682"/>
                <a:gd name="T2" fmla="*/ 681 w 1583"/>
                <a:gd name="T3" fmla="*/ 102 h 682"/>
                <a:gd name="T4" fmla="*/ 1313 w 1583"/>
                <a:gd name="T5" fmla="*/ 29 h 682"/>
                <a:gd name="T6" fmla="*/ 1933 w 1583"/>
                <a:gd name="T7" fmla="*/ 268 h 682"/>
                <a:gd name="T8" fmla="*/ 2613 w 1583"/>
                <a:gd name="T9" fmla="*/ 591 h 682"/>
                <a:gd name="T10" fmla="*/ 2126 w 1583"/>
                <a:gd name="T11" fmla="*/ 888 h 682"/>
                <a:gd name="T12" fmla="*/ 1153 w 1583"/>
                <a:gd name="T13" fmla="*/ 908 h 682"/>
                <a:gd name="T14" fmla="*/ 149 w 1583"/>
                <a:gd name="T15" fmla="*/ 823 h 682"/>
                <a:gd name="T16" fmla="*/ 259 w 1583"/>
                <a:gd name="T17" fmla="*/ 31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7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6488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89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0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1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2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3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494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46521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2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3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4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25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26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465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2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146495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46514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5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6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7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8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9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0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1a</a:t>
                </a:r>
                <a:endParaRPr lang="en-US"/>
              </a:p>
            </p:txBody>
          </p:sp>
        </p:grpSp>
        <p:grpSp>
          <p:nvGrpSpPr>
            <p:cNvPr id="146496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46506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7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8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9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0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11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46512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146497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46498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99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0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1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02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03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46504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0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</p:grpSp>
      <p:grpSp>
        <p:nvGrpSpPr>
          <p:cNvPr id="146451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4647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8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5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</p:grpSp>
      <p:sp>
        <p:nvSpPr>
          <p:cNvPr id="14645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56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46472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3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4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5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76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7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8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2c</a:t>
              </a:r>
              <a:endParaRPr lang="en-US"/>
            </a:p>
          </p:txBody>
        </p:sp>
      </p:grpSp>
      <p:grpSp>
        <p:nvGrpSpPr>
          <p:cNvPr id="146457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4646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6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2b</a:t>
              </a:r>
              <a:endParaRPr lang="en-US"/>
            </a:p>
          </p:txBody>
        </p:sp>
      </p:grpSp>
      <p:sp>
        <p:nvSpPr>
          <p:cNvPr id="146458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59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61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62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3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6464" name="Picture 118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001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08821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Intra-AS Routing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also known as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 dirty="0"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 dirty="0"/>
              <a:t>RIP: Routing Information Protocol</a:t>
            </a:r>
          </a:p>
          <a:p>
            <a:pPr lvl="1">
              <a:defRPr/>
            </a:pPr>
            <a:r>
              <a:rPr lang="en-US" sz="2800" dirty="0"/>
              <a:t>OSPF: Open Shortest Path First (IS-IS protocol essentially same as OSPF)</a:t>
            </a:r>
          </a:p>
          <a:p>
            <a:pPr lvl="1">
              <a:defRPr/>
            </a:pPr>
            <a:r>
              <a:rPr lang="en-US" sz="2800" dirty="0"/>
              <a:t>IGRP: Interior Gateway Routing Protocol (Cisco proprietary </a:t>
            </a:r>
            <a:r>
              <a:rPr lang="en-US" sz="2000" dirty="0"/>
              <a:t>for decades, until 2016</a:t>
            </a:r>
            <a:r>
              <a:rPr lang="en-US" sz="2800" dirty="0"/>
              <a:t>)</a:t>
            </a:r>
          </a:p>
        </p:txBody>
      </p:sp>
      <p:pic>
        <p:nvPicPr>
          <p:cNvPr id="151557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318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58460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OSPF (Open Shortest Path First)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open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: publicly available</a:t>
            </a:r>
          </a:p>
          <a:p>
            <a:r>
              <a:rPr lang="en-US" dirty="0">
                <a:latin typeface="Gill Sans MT" charset="0"/>
              </a:rPr>
              <a:t>uses link-state algorithm </a:t>
            </a:r>
          </a:p>
          <a:p>
            <a:pPr lvl="1"/>
            <a:r>
              <a:rPr lang="en-US" dirty="0">
                <a:latin typeface="Gill Sans MT" charset="0"/>
              </a:rPr>
              <a:t>link state packet dissemination</a:t>
            </a:r>
          </a:p>
          <a:p>
            <a:pPr lvl="1"/>
            <a:r>
              <a:rPr lang="en-US" dirty="0">
                <a:latin typeface="Gill Sans MT" charset="0"/>
              </a:rPr>
              <a:t>topology map at each node</a:t>
            </a:r>
          </a:p>
          <a:p>
            <a:pPr lvl="1"/>
            <a:r>
              <a:rPr lang="en-US" dirty="0">
                <a:latin typeface="Gill Sans MT" charset="0"/>
              </a:rPr>
              <a:t>route computation using Dijkstra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algorithm</a:t>
            </a:r>
          </a:p>
          <a:p>
            <a:r>
              <a:rPr lang="en-US" dirty="0">
                <a:latin typeface="Gill Sans MT" charset="0"/>
              </a:rPr>
              <a:t>router floods OSPF link-state advertisements to all other routers in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entire</a:t>
            </a:r>
            <a:r>
              <a:rPr lang="en-US" dirty="0">
                <a:latin typeface="Gill Sans MT" charset="0"/>
              </a:rPr>
              <a:t> AS</a:t>
            </a:r>
          </a:p>
          <a:p>
            <a:pPr lvl="1"/>
            <a:r>
              <a:rPr lang="en-US" dirty="0">
                <a:latin typeface="Gill Sans MT" charset="0"/>
              </a:rPr>
              <a:t>carried in OSPF messages directly over IP (rather than TCP or UDP</a:t>
            </a:r>
          </a:p>
          <a:p>
            <a:pPr lvl="1"/>
            <a:r>
              <a:rPr lang="en-US" dirty="0">
                <a:latin typeface="Gill Sans MT" charset="0"/>
              </a:rPr>
              <a:t>link state: for each attached link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IS-IS routing</a:t>
            </a:r>
            <a:r>
              <a:rPr lang="en-US" dirty="0">
                <a:latin typeface="Gill Sans MT" charset="0"/>
              </a:rPr>
              <a:t> protocol: nearly identical to OSPF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88600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5343"/>
            <a:ext cx="5308773" cy="2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Gill Sans MT" charset="0"/>
              </a:rPr>
              <a:t>OSPF </a:t>
            </a:r>
            <a:r>
              <a:rPr lang="ja-JP" altLang="en-US" sz="3600" dirty="0">
                <a:latin typeface="Gill Sans MT" charset="0"/>
              </a:rPr>
              <a:t>“</a:t>
            </a:r>
            <a:r>
              <a:rPr lang="en-US" altLang="ja-JP" sz="3600" dirty="0">
                <a:latin typeface="Gill Sans MT" charset="0"/>
              </a:rPr>
              <a:t>advanced</a:t>
            </a:r>
            <a:r>
              <a:rPr lang="ja-JP" altLang="en-US" sz="3600" dirty="0">
                <a:latin typeface="Gill Sans MT" charset="0"/>
              </a:rPr>
              <a:t>”</a:t>
            </a:r>
            <a:r>
              <a:rPr lang="en-US" altLang="ja-JP" sz="3600" dirty="0">
                <a:latin typeface="Gill Sans MT" charset="0"/>
              </a:rPr>
              <a:t> features</a:t>
            </a:r>
            <a:endParaRPr lang="en-US" dirty="0">
              <a:latin typeface="Gill Sans MT" charset="0"/>
            </a:endParaRPr>
          </a:p>
        </p:txBody>
      </p:sp>
      <p:sp>
        <p:nvSpPr>
          <p:cNvPr id="158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85888"/>
            <a:ext cx="8229600" cy="4876800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security:</a:t>
            </a:r>
            <a:r>
              <a:rPr lang="en-US" dirty="0">
                <a:latin typeface="Gill Sans MT" charset="0"/>
              </a:rPr>
              <a:t> all OSPF messages authenticated (to prevent malicious intrusion) </a:t>
            </a:r>
          </a:p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multiple </a:t>
            </a:r>
            <a:r>
              <a:rPr lang="en-US" dirty="0">
                <a:latin typeface="Gill Sans MT" charset="0"/>
              </a:rPr>
              <a:t>same-cost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paths</a:t>
            </a:r>
            <a:r>
              <a:rPr lang="en-US" dirty="0">
                <a:latin typeface="Gill Sans MT" charset="0"/>
              </a:rPr>
              <a:t> allowed (only one path in RIP)</a:t>
            </a:r>
          </a:p>
          <a:p>
            <a:r>
              <a:rPr lang="en-US" dirty="0">
                <a:latin typeface="Gill Sans MT" charset="0"/>
              </a:rPr>
              <a:t>for each link, multiple cost metrics for different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TOS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(e.g., satellite link cost set </a:t>
            </a:r>
            <a:r>
              <a:rPr lang="en-US" altLang="ja-JP" dirty="0">
                <a:latin typeface="Gill Sans MT" charset="0"/>
              </a:rPr>
              <a:t>low for best effort </a:t>
            </a:r>
            <a:r>
              <a:rPr lang="en-US" altLang="ja-JP" dirty="0" err="1">
                <a:latin typeface="Gill Sans MT" charset="0"/>
              </a:rPr>
              <a:t>ToS</a:t>
            </a:r>
            <a:r>
              <a:rPr lang="en-US" altLang="ja-JP" dirty="0">
                <a:latin typeface="Gill Sans MT" charset="0"/>
              </a:rPr>
              <a:t>; high for real-time </a:t>
            </a:r>
            <a:r>
              <a:rPr lang="en-US" altLang="ja-JP" dirty="0" err="1">
                <a:latin typeface="Gill Sans MT" charset="0"/>
              </a:rPr>
              <a:t>ToS</a:t>
            </a:r>
            <a:r>
              <a:rPr lang="en-US" altLang="ja-JP" dirty="0">
                <a:latin typeface="Gill Sans MT" charset="0"/>
              </a:rPr>
              <a:t>)</a:t>
            </a:r>
          </a:p>
          <a:p>
            <a:r>
              <a:rPr lang="en-US" dirty="0">
                <a:latin typeface="Gill Sans MT" charset="0"/>
              </a:rPr>
              <a:t>integrated </a:t>
            </a:r>
            <a:r>
              <a:rPr lang="en-US" dirty="0" err="1">
                <a:latin typeface="Gill Sans MT" charset="0"/>
              </a:rPr>
              <a:t>uni</a:t>
            </a:r>
            <a:r>
              <a:rPr lang="en-US" dirty="0">
                <a:latin typeface="Gill Sans MT" charset="0"/>
              </a:rPr>
              <a:t>- and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multi-cast</a:t>
            </a:r>
            <a:r>
              <a:rPr lang="en-US" dirty="0">
                <a:latin typeface="Gill Sans MT" charset="0"/>
              </a:rPr>
              <a:t> support: </a:t>
            </a:r>
          </a:p>
          <a:p>
            <a:pPr lvl="1"/>
            <a:r>
              <a:rPr lang="en-US" sz="2800" dirty="0">
                <a:latin typeface="Gill Sans MT" charset="0"/>
              </a:rPr>
              <a:t>Multicast OSPF (MOSPF) uses same topology data base as OSPF</a:t>
            </a:r>
          </a:p>
          <a:p>
            <a:r>
              <a:rPr lang="en-US" dirty="0">
                <a:solidFill>
                  <a:srgbClr val="CC0000"/>
                </a:solidFill>
                <a:latin typeface="Gill Sans MT" charset="0"/>
              </a:rPr>
              <a:t>hierarchical</a:t>
            </a:r>
            <a:r>
              <a:rPr lang="en-US" dirty="0">
                <a:latin typeface="Gill Sans MT" charset="0"/>
              </a:rPr>
              <a:t> OSPF in large domains.</a:t>
            </a: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005773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Hierarchical OSPF</a:t>
            </a:r>
            <a:endParaRPr lang="en-US">
              <a:latin typeface="Gill Sans MT" charset="0"/>
            </a:endParaRPr>
          </a:p>
        </p:txBody>
      </p:sp>
      <p:sp>
        <p:nvSpPr>
          <p:cNvPr id="159749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0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1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2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2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3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4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5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6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7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8" name="Text Box 23"/>
          <p:cNvSpPr txBox="1">
            <a:spLocks noChangeArrowheads="1"/>
          </p:cNvSpPr>
          <p:nvPr/>
        </p:nvSpPr>
        <p:spPr bwMode="auto">
          <a:xfrm>
            <a:off x="5092700" y="129381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boundary router</a:t>
            </a:r>
          </a:p>
        </p:txBody>
      </p:sp>
      <p:sp>
        <p:nvSpPr>
          <p:cNvPr id="159769" name="Text Box 24"/>
          <p:cNvSpPr txBox="1">
            <a:spLocks noChangeArrowheads="1"/>
          </p:cNvSpPr>
          <p:nvPr/>
        </p:nvSpPr>
        <p:spPr bwMode="auto">
          <a:xfrm>
            <a:off x="6616700" y="1714500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backbone router</a:t>
            </a:r>
          </a:p>
        </p:txBody>
      </p:sp>
      <p:sp>
        <p:nvSpPr>
          <p:cNvPr id="159770" name="Text Box 25"/>
          <p:cNvSpPr txBox="1">
            <a:spLocks noChangeArrowheads="1"/>
          </p:cNvSpPr>
          <p:nvPr/>
        </p:nvSpPr>
        <p:spPr bwMode="auto">
          <a:xfrm>
            <a:off x="936625" y="53578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1</a:t>
            </a:r>
          </a:p>
        </p:txBody>
      </p:sp>
      <p:sp>
        <p:nvSpPr>
          <p:cNvPr id="159771" name="Text Box 26"/>
          <p:cNvSpPr txBox="1">
            <a:spLocks noChangeArrowheads="1"/>
          </p:cNvSpPr>
          <p:nvPr/>
        </p:nvSpPr>
        <p:spPr bwMode="auto">
          <a:xfrm>
            <a:off x="4502150" y="573405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2</a:t>
            </a:r>
          </a:p>
        </p:txBody>
      </p:sp>
      <p:sp>
        <p:nvSpPr>
          <p:cNvPr id="159772" name="Text Box 27"/>
          <p:cNvSpPr txBox="1">
            <a:spLocks noChangeArrowheads="1"/>
          </p:cNvSpPr>
          <p:nvPr/>
        </p:nvSpPr>
        <p:spPr bwMode="auto">
          <a:xfrm>
            <a:off x="7586663" y="41132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3</a:t>
            </a:r>
          </a:p>
        </p:txBody>
      </p:sp>
      <p:sp>
        <p:nvSpPr>
          <p:cNvPr id="159773" name="Text Box 28"/>
          <p:cNvSpPr txBox="1">
            <a:spLocks noChangeArrowheads="1"/>
          </p:cNvSpPr>
          <p:nvPr/>
        </p:nvSpPr>
        <p:spPr bwMode="auto">
          <a:xfrm>
            <a:off x="4394200" y="241141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backbone</a:t>
            </a:r>
          </a:p>
        </p:txBody>
      </p:sp>
      <p:sp>
        <p:nvSpPr>
          <p:cNvPr id="159774" name="Text Box 29"/>
          <p:cNvSpPr txBox="1">
            <a:spLocks noChangeArrowheads="1"/>
          </p:cNvSpPr>
          <p:nvPr/>
        </p:nvSpPr>
        <p:spPr bwMode="auto">
          <a:xfrm>
            <a:off x="3219450" y="2822575"/>
            <a:ext cx="8953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routers</a:t>
            </a:r>
          </a:p>
        </p:txBody>
      </p:sp>
      <p:sp>
        <p:nvSpPr>
          <p:cNvPr id="159775" name="Text Box 30"/>
          <p:cNvSpPr txBox="1">
            <a:spLocks noChangeArrowheads="1"/>
          </p:cNvSpPr>
          <p:nvPr/>
        </p:nvSpPr>
        <p:spPr bwMode="auto">
          <a:xfrm>
            <a:off x="5969000" y="5048250"/>
            <a:ext cx="933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159776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7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8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9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0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1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2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9783" name="Group 249"/>
          <p:cNvGrpSpPr>
            <a:grpSpLocks/>
          </p:cNvGrpSpPr>
          <p:nvPr/>
        </p:nvGrpSpPr>
        <p:grpSpPr bwMode="auto">
          <a:xfrm>
            <a:off x="5902325" y="2276475"/>
            <a:ext cx="644525" cy="282575"/>
            <a:chOff x="4396" y="1245"/>
            <a:chExt cx="672" cy="248"/>
          </a:xfrm>
        </p:grpSpPr>
        <p:sp>
          <p:nvSpPr>
            <p:cNvPr id="1599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14" name="Group 25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17" name="Freeform 2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8" name="Freeform 2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15" name="Line 25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16" name="Line 25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4" name="Group 258"/>
          <p:cNvGrpSpPr>
            <a:grpSpLocks/>
          </p:cNvGrpSpPr>
          <p:nvPr/>
        </p:nvGrpSpPr>
        <p:grpSpPr bwMode="auto">
          <a:xfrm>
            <a:off x="6824663" y="3119438"/>
            <a:ext cx="644525" cy="282575"/>
            <a:chOff x="4396" y="1245"/>
            <a:chExt cx="672" cy="248"/>
          </a:xfrm>
        </p:grpSpPr>
        <p:sp>
          <p:nvSpPr>
            <p:cNvPr id="1599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06" name="Group 26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9" name="Freeform 2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0" name="Freeform 2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07" name="Line 26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8" name="Line 26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5" name="Group 267"/>
          <p:cNvGrpSpPr>
            <a:grpSpLocks/>
          </p:cNvGrpSpPr>
          <p:nvPr/>
        </p:nvGrpSpPr>
        <p:grpSpPr bwMode="auto">
          <a:xfrm>
            <a:off x="6608763" y="3952875"/>
            <a:ext cx="644525" cy="282575"/>
            <a:chOff x="4396" y="1245"/>
            <a:chExt cx="672" cy="248"/>
          </a:xfrm>
        </p:grpSpPr>
        <p:sp>
          <p:nvSpPr>
            <p:cNvPr id="1598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8" name="Group 27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1" name="Freeform 2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02" name="Freeform 2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9" name="Line 27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0" name="Line 27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6" name="Group 276"/>
          <p:cNvGrpSpPr>
            <a:grpSpLocks/>
          </p:cNvGrpSpPr>
          <p:nvPr/>
        </p:nvGrpSpPr>
        <p:grpSpPr bwMode="auto">
          <a:xfrm>
            <a:off x="7418388" y="4797425"/>
            <a:ext cx="644525" cy="282575"/>
            <a:chOff x="4396" y="1245"/>
            <a:chExt cx="672" cy="248"/>
          </a:xfrm>
        </p:grpSpPr>
        <p:sp>
          <p:nvSpPr>
            <p:cNvPr id="1598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0" name="Group 28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93" name="Freeform 2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94" name="Freeform 2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1" name="Line 28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92" name="Line 28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7" name="Group 285"/>
          <p:cNvGrpSpPr>
            <a:grpSpLocks/>
          </p:cNvGrpSpPr>
          <p:nvPr/>
        </p:nvGrpSpPr>
        <p:grpSpPr bwMode="auto">
          <a:xfrm>
            <a:off x="4548188" y="1871663"/>
            <a:ext cx="644525" cy="282575"/>
            <a:chOff x="4396" y="1245"/>
            <a:chExt cx="672" cy="248"/>
          </a:xfrm>
        </p:grpSpPr>
        <p:sp>
          <p:nvSpPr>
            <p:cNvPr id="1598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82" name="Group 28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85" name="Freeform 2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6" name="Freeform 2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3" name="Line 29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84" name="Line 29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8" name="Group 294"/>
          <p:cNvGrpSpPr>
            <a:grpSpLocks/>
          </p:cNvGrpSpPr>
          <p:nvPr/>
        </p:nvGrpSpPr>
        <p:grpSpPr bwMode="auto">
          <a:xfrm>
            <a:off x="4567238" y="3273425"/>
            <a:ext cx="644525" cy="282575"/>
            <a:chOff x="4396" y="1245"/>
            <a:chExt cx="672" cy="248"/>
          </a:xfrm>
        </p:grpSpPr>
        <p:sp>
          <p:nvSpPr>
            <p:cNvPr id="1598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74" name="Group 29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77" name="Freeform 29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8" name="Freeform 30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75" name="Line 301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76" name="Line 30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9" name="Group 303"/>
          <p:cNvGrpSpPr>
            <a:grpSpLocks/>
          </p:cNvGrpSpPr>
          <p:nvPr/>
        </p:nvGrpSpPr>
        <p:grpSpPr bwMode="auto">
          <a:xfrm>
            <a:off x="3314700" y="2276475"/>
            <a:ext cx="644525" cy="282575"/>
            <a:chOff x="4396" y="1245"/>
            <a:chExt cx="672" cy="248"/>
          </a:xfrm>
        </p:grpSpPr>
        <p:sp>
          <p:nvSpPr>
            <p:cNvPr id="1598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66" name="Group 30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9" name="Freeform 3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0" name="Freeform 3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67" name="Line 310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8" name="Line 31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0" name="Group 312"/>
          <p:cNvGrpSpPr>
            <a:grpSpLocks/>
          </p:cNvGrpSpPr>
          <p:nvPr/>
        </p:nvGrpSpPr>
        <p:grpSpPr bwMode="auto">
          <a:xfrm>
            <a:off x="2330450" y="3063875"/>
            <a:ext cx="644525" cy="282575"/>
            <a:chOff x="4396" y="1245"/>
            <a:chExt cx="672" cy="248"/>
          </a:xfrm>
        </p:grpSpPr>
        <p:sp>
          <p:nvSpPr>
            <p:cNvPr id="1598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8" name="Group 3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1" name="Freeform 3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62" name="Freeform 3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9" name="Line 319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0" name="Line 3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1" name="Group 321"/>
          <p:cNvGrpSpPr>
            <a:grpSpLocks/>
          </p:cNvGrpSpPr>
          <p:nvPr/>
        </p:nvGrpSpPr>
        <p:grpSpPr bwMode="auto">
          <a:xfrm>
            <a:off x="1781175" y="3841750"/>
            <a:ext cx="644525" cy="282575"/>
            <a:chOff x="4396" y="1245"/>
            <a:chExt cx="672" cy="248"/>
          </a:xfrm>
        </p:grpSpPr>
        <p:sp>
          <p:nvSpPr>
            <p:cNvPr id="1598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0" name="Group 3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5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1" name="Line 328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2" name="Line 3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2" name="Group 330"/>
          <p:cNvGrpSpPr>
            <a:grpSpLocks/>
          </p:cNvGrpSpPr>
          <p:nvPr/>
        </p:nvGrpSpPr>
        <p:grpSpPr bwMode="auto">
          <a:xfrm>
            <a:off x="2368550" y="4362450"/>
            <a:ext cx="644525" cy="282575"/>
            <a:chOff x="4396" y="1245"/>
            <a:chExt cx="672" cy="248"/>
          </a:xfrm>
        </p:grpSpPr>
        <p:sp>
          <p:nvSpPr>
            <p:cNvPr id="1598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42" name="Group 3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45" name="Freeform 3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6" name="Freeform 3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43" name="Line 337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4" name="Line 3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3" name="Group 339"/>
          <p:cNvGrpSpPr>
            <a:grpSpLocks/>
          </p:cNvGrpSpPr>
          <p:nvPr/>
        </p:nvGrpSpPr>
        <p:grpSpPr bwMode="auto">
          <a:xfrm>
            <a:off x="2019300" y="5095875"/>
            <a:ext cx="644525" cy="282575"/>
            <a:chOff x="4396" y="1245"/>
            <a:chExt cx="672" cy="248"/>
          </a:xfrm>
        </p:grpSpPr>
        <p:sp>
          <p:nvSpPr>
            <p:cNvPr id="1598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34" name="Group 34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37" name="Freeform 3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8" name="Freeform 3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35" name="Line 34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36" name="Line 34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4" name="Group 348"/>
          <p:cNvGrpSpPr>
            <a:grpSpLocks/>
          </p:cNvGrpSpPr>
          <p:nvPr/>
        </p:nvGrpSpPr>
        <p:grpSpPr bwMode="auto">
          <a:xfrm>
            <a:off x="1189038" y="4511675"/>
            <a:ext cx="644525" cy="282575"/>
            <a:chOff x="4396" y="1245"/>
            <a:chExt cx="672" cy="248"/>
          </a:xfrm>
        </p:grpSpPr>
        <p:sp>
          <p:nvSpPr>
            <p:cNvPr id="1598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26" name="Group 35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9" name="Freeform 3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0" name="Freeform 3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27" name="Line 35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8" name="Line 35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5" name="Group 357"/>
          <p:cNvGrpSpPr>
            <a:grpSpLocks/>
          </p:cNvGrpSpPr>
          <p:nvPr/>
        </p:nvGrpSpPr>
        <p:grpSpPr bwMode="auto">
          <a:xfrm>
            <a:off x="4149725" y="4191000"/>
            <a:ext cx="644525" cy="282575"/>
            <a:chOff x="4396" y="1245"/>
            <a:chExt cx="672" cy="248"/>
          </a:xfrm>
        </p:grpSpPr>
        <p:sp>
          <p:nvSpPr>
            <p:cNvPr id="1598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8" name="Group 3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1" name="Freeform 3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2" name="Freeform 3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9" name="Line 36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0" name="Line 3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6" name="Group 366"/>
          <p:cNvGrpSpPr>
            <a:grpSpLocks/>
          </p:cNvGrpSpPr>
          <p:nvPr/>
        </p:nvGrpSpPr>
        <p:grpSpPr bwMode="auto">
          <a:xfrm>
            <a:off x="4960938" y="4610100"/>
            <a:ext cx="644525" cy="282575"/>
            <a:chOff x="4396" y="1245"/>
            <a:chExt cx="672" cy="248"/>
          </a:xfrm>
        </p:grpSpPr>
        <p:sp>
          <p:nvSpPr>
            <p:cNvPr id="15980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0" name="Group 3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13" name="Freeform 3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4" name="Freeform 3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1" name="Line 37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12" name="Line 3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7" name="Group 375"/>
          <p:cNvGrpSpPr>
            <a:grpSpLocks/>
          </p:cNvGrpSpPr>
          <p:nvPr/>
        </p:nvGrpSpPr>
        <p:grpSpPr bwMode="auto">
          <a:xfrm>
            <a:off x="4376738" y="5051425"/>
            <a:ext cx="644525" cy="282575"/>
            <a:chOff x="4396" y="1245"/>
            <a:chExt cx="672" cy="248"/>
          </a:xfrm>
        </p:grpSpPr>
        <p:sp>
          <p:nvSpPr>
            <p:cNvPr id="15979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02" name="Group 3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05" name="Freeform 3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6" name="Freeform 3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03" name="Line 38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04" name="Line 3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9798" name="Picture 38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42119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68438"/>
            <a:ext cx="8229600" cy="4008437"/>
          </a:xfrm>
        </p:spPr>
        <p:txBody>
          <a:bodyPr/>
          <a:lstStyle/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two-level hierarchy:</a:t>
            </a:r>
            <a:r>
              <a:rPr lang="en-US" dirty="0">
                <a:latin typeface="Gill Sans MT" charset="0"/>
              </a:rPr>
              <a:t> local area, backbone.</a:t>
            </a:r>
          </a:p>
          <a:p>
            <a:pPr lvl="1"/>
            <a:r>
              <a:rPr lang="en-US" sz="2800" dirty="0">
                <a:latin typeface="Gill Sans MT" charset="0"/>
              </a:rPr>
              <a:t>link-state advertisements only in area </a:t>
            </a:r>
          </a:p>
          <a:p>
            <a:pPr lvl="1"/>
            <a:r>
              <a:rPr lang="en-US" sz="2800" dirty="0">
                <a:latin typeface="Gill Sans MT" charset="0"/>
              </a:rPr>
              <a:t>each nodes has detailed area topology; only know direction (shortest path) to nets in other areas.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area border routers: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summarize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distances  to nets in own area, advertise to other Area Border routers.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backbone routers:</a:t>
            </a:r>
            <a:r>
              <a:rPr lang="en-US" dirty="0">
                <a:latin typeface="Gill Sans MT" charset="0"/>
              </a:rPr>
              <a:t> run OSPF routing limited to backbone.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boundary routers:</a:t>
            </a:r>
            <a:r>
              <a:rPr lang="en-US" dirty="0">
                <a:latin typeface="Gill Sans MT" charset="0"/>
              </a:rPr>
              <a:t> connect to other AS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 err="1">
                <a:latin typeface="Gill Sans MT" charset="0"/>
              </a:rPr>
              <a:t>es</a:t>
            </a:r>
            <a:r>
              <a:rPr lang="en-US" altLang="ja-JP" dirty="0">
                <a:latin typeface="Gill Sans MT" charset="0"/>
              </a:rPr>
              <a:t>.</a:t>
            </a:r>
            <a:endParaRPr lang="en-US" altLang="ja-JP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Hierarchical OSPF</a:t>
            </a:r>
          </a:p>
        </p:txBody>
      </p:sp>
      <p:pic>
        <p:nvPicPr>
          <p:cNvPr id="160773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50644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Network-layer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4" y="2001352"/>
            <a:ext cx="4184626" cy="130857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forwarding:</a:t>
            </a:r>
            <a:r>
              <a:rPr lang="en-US" sz="2400" dirty="0">
                <a:latin typeface="Gill Sans MT" charset="0"/>
              </a:rPr>
              <a:t> move packets from router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input to appropriate router output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904354" y="2211504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600" i="1" dirty="0">
                <a:solidFill>
                  <a:srgbClr val="000090"/>
                </a:solidFill>
                <a:latin typeface="Gill Sans MT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41818" y="3342607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>
                <a:solidFill>
                  <a:srgbClr val="000099"/>
                </a:solidFill>
                <a:latin typeface="Gill Sans MT" charset="0"/>
              </a:rPr>
              <a:t>control</a:t>
            </a:r>
            <a:r>
              <a:rPr lang="en-US" sz="3600" b="1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3600" i="1" dirty="0">
                <a:solidFill>
                  <a:srgbClr val="000099"/>
                </a:solidFill>
                <a:latin typeface="Gill Sans MT" charset="0"/>
              </a:rPr>
              <a:t>plane</a:t>
            </a:r>
            <a:endParaRPr lang="en-US" sz="36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449" y="4426071"/>
            <a:ext cx="77251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Gill Sans MT"/>
                <a:cs typeface="Gill Sans MT"/>
              </a:rPr>
              <a:t>Two approaches to structuring network control plane: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Gill Sans MT"/>
                <a:cs typeface="Gill Sans MT"/>
              </a:rPr>
              <a:t>per-router control (traditional)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Gill Sans MT"/>
                <a:cs typeface="Gill Sans MT"/>
              </a:rPr>
              <a:t>logically centralized control (software defined networking)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1672" y="1480083"/>
            <a:ext cx="5783102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Recall: two network-layer functions:</a:t>
            </a:r>
            <a:endParaRPr lang="en-US" dirty="0"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23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routing:</a:t>
            </a:r>
            <a:r>
              <a:rPr lang="en-US" sz="2400" dirty="0">
                <a:latin typeface="Gill Sans MT" charset="0"/>
              </a:rPr>
              <a:t> determine route taken by packets from source to destination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CC0000"/>
                </a:solidFill>
              </a:rPr>
              <a:t>5.4 routing among the ISPs: BGP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346046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Internet inter-AS routing: BGP</a:t>
            </a:r>
            <a:endParaRPr lang="en-US" sz="3200">
              <a:latin typeface="Gill Sans MT" charset="0"/>
            </a:endParaRP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7772400" cy="4927600"/>
          </a:xfrm>
        </p:spPr>
        <p:txBody>
          <a:bodyPr/>
          <a:lstStyle/>
          <a:p>
            <a:pPr marL="381000" indent="-381000"/>
            <a:r>
              <a:rPr lang="en-US" dirty="0">
                <a:solidFill>
                  <a:srgbClr val="CC0000"/>
                </a:solidFill>
                <a:latin typeface="Gill Sans MT" charset="0"/>
              </a:rPr>
              <a:t>BGP (Border Gateway Protocol):</a:t>
            </a:r>
            <a:r>
              <a:rPr lang="en-US" dirty="0">
                <a:latin typeface="Gill Sans MT" charset="0"/>
              </a:rPr>
              <a:t> </a:t>
            </a:r>
            <a:r>
              <a:rPr lang="en-US" i="1" dirty="0">
                <a:latin typeface="Gill Sans MT" charset="0"/>
              </a:rPr>
              <a:t>the</a:t>
            </a:r>
            <a:r>
              <a:rPr lang="en-US" dirty="0">
                <a:latin typeface="Gill Sans MT" charset="0"/>
              </a:rPr>
              <a:t> de facto inter-domain routing protocol</a:t>
            </a:r>
          </a:p>
          <a:p>
            <a:pPr marL="800100" lvl="1" indent="-342900"/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glue that holds the Internet together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BGP provides each AS a means to: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eBGP:</a:t>
            </a:r>
            <a:r>
              <a:rPr lang="en-US" dirty="0">
                <a:latin typeface="Gill Sans MT" charset="0"/>
              </a:rPr>
              <a:t> obtain subnet reachability information from neighboring </a:t>
            </a:r>
            <a:r>
              <a:rPr lang="en-US" dirty="0" err="1">
                <a:latin typeface="Gill Sans MT" charset="0"/>
              </a:rPr>
              <a:t>ASes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iBGP:</a:t>
            </a:r>
            <a:r>
              <a:rPr lang="en-US" dirty="0">
                <a:latin typeface="Gill Sans MT" charset="0"/>
              </a:rPr>
              <a:t> propagate reachability information to all AS-internal routers.</a:t>
            </a:r>
          </a:p>
          <a:p>
            <a:pPr marL="800100" lvl="1" indent="-342900"/>
            <a:r>
              <a:rPr lang="en-US" dirty="0">
                <a:latin typeface="Gill Sans MT" charset="0"/>
              </a:rPr>
              <a:t>determine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good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routes to other networks based on reachability information and </a:t>
            </a:r>
            <a:r>
              <a:rPr lang="en-US" altLang="ja-JP" i="1" dirty="0">
                <a:solidFill>
                  <a:srgbClr val="000090"/>
                </a:solidFill>
                <a:latin typeface="Gill Sans MT" charset="0"/>
              </a:rPr>
              <a:t>policy</a:t>
            </a:r>
            <a:endParaRPr lang="en-US" altLang="ja-JP" dirty="0">
              <a:solidFill>
                <a:srgbClr val="000090"/>
              </a:solidFill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allows subnet to advertise its existence to rest of Internet: 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i="1" dirty="0">
                <a:solidFill>
                  <a:srgbClr val="000099"/>
                </a:solidFill>
                <a:latin typeface="Gill Sans MT" charset="0"/>
              </a:rPr>
              <a:t>I am here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”</a:t>
            </a:r>
            <a:endParaRPr lang="en-US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667733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eBGP, iBGP connections</a:t>
            </a:r>
          </a:p>
        </p:txBody>
      </p:sp>
      <p:grpSp>
        <p:nvGrpSpPr>
          <p:cNvPr id="283" name="Group 282"/>
          <p:cNvGrpSpPr/>
          <p:nvPr/>
        </p:nvGrpSpPr>
        <p:grpSpPr>
          <a:xfrm>
            <a:off x="3374823" y="4578799"/>
            <a:ext cx="2923580" cy="635979"/>
            <a:chOff x="7493868" y="5383138"/>
            <a:chExt cx="2923580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eBGP connectivity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iBGP connectivity</a:t>
              </a: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558931" y="265562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697092" y="2806487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1b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701322" y="4027804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1d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562808" y="3418207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1c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794333" y="3411854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1a</a:t>
                </a:r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1952075" y="3175819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1368479" y="3581756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2179710" y="3087612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1261075" y="3719439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2157044" y="371667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1248555" y="310008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3167773" y="1871068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5839067" y="2689747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3b</a:t>
                    </a:r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3d</a:t>
                    </a:r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3c</a:t>
                    </a:r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3a</a:t>
                    </a:r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3020975" y="2930574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5654268" y="2914775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4235227" y="383336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6906520" y="458957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25604" y="453376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pic>
        <p:nvPicPr>
          <p:cNvPr id="286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74881"/>
            <a:ext cx="5790370" cy="13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26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0408" y="2368720"/>
            <a:ext cx="6345022" cy="3959125"/>
            <a:chOff x="1020408" y="2368720"/>
            <a:chExt cx="6345022" cy="3959125"/>
          </a:xfrm>
        </p:grpSpPr>
        <p:grpSp>
          <p:nvGrpSpPr>
            <p:cNvPr id="4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0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1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3" name="Straight Connector 292"/>
                  <p:cNvCxnSpPr>
                    <a:endCxn id="2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sp>
            <p:nvSpPr>
              <p:cNvPr id="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∂</a:t>
                </a:r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∂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8143" y="5692792"/>
              <a:ext cx="534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routers run both eBGP and iBGP </a:t>
              </a:r>
              <a:r>
                <a:rPr lang="en-US" dirty="0" err="1"/>
                <a:t>protools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7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2478283"/>
            <a:ext cx="8505825" cy="1234021"/>
          </a:xfrm>
        </p:spPr>
        <p:txBody>
          <a:bodyPr/>
          <a:lstStyle/>
          <a:p>
            <a:pPr marL="282575" indent="-282575"/>
            <a:r>
              <a:rPr lang="en-US" sz="2400" dirty="0">
                <a:latin typeface="Gill Sans MT" charset="0"/>
              </a:rPr>
              <a:t>when AS3 gateway router 3a advertises path </a:t>
            </a:r>
            <a:r>
              <a:rPr lang="en-US" sz="2200" dirty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400" dirty="0">
                <a:latin typeface="Gill Sans MT" charset="0"/>
              </a:rPr>
              <a:t>to AS2 gateway router 2c:</a:t>
            </a:r>
          </a:p>
          <a:p>
            <a:pPr marL="685800" lvl="1" indent="-228600"/>
            <a:r>
              <a:rPr lang="en-US" dirty="0">
                <a:latin typeface="Gill Sans MT" charset="0"/>
              </a:rPr>
              <a:t>AS3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promises</a:t>
            </a:r>
            <a:r>
              <a:rPr lang="en-US" dirty="0">
                <a:latin typeface="Gill Sans MT" charset="0"/>
              </a:rPr>
              <a:t> to AS2 it will forward datagrams towards X</a:t>
            </a:r>
          </a:p>
          <a:p>
            <a:pPr marL="0" indent="0"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162846" name="Rectangle 116"/>
          <p:cNvSpPr>
            <a:spLocks noChangeArrowheads="1"/>
          </p:cNvSpPr>
          <p:nvPr/>
        </p:nvSpPr>
        <p:spPr bwMode="auto">
          <a:xfrm>
            <a:off x="554038" y="1069976"/>
            <a:ext cx="8505825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BGP session: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two BGP routers (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peers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 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/>
                <a:cs typeface="Gill Sans MT"/>
              </a:rPr>
              <a:t>advertising </a:t>
            </a:r>
            <a:r>
              <a:rPr lang="en-US" sz="2400" i="1" dirty="0">
                <a:solidFill>
                  <a:srgbClr val="CC0000"/>
                </a:solidFill>
                <a:latin typeface="Gill Sans MT"/>
                <a:cs typeface="Gill Sans MT"/>
              </a:rPr>
              <a:t>paths</a:t>
            </a:r>
            <a:r>
              <a:rPr lang="en-US" sz="2400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lang="en-US" sz="2400" dirty="0">
                <a:latin typeface="Gill Sans MT"/>
                <a:cs typeface="Gill Sans MT"/>
              </a:rPr>
              <a:t>to different destination network prefixes (BGP  is a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altLang="ja-JP" sz="2400" dirty="0">
                <a:latin typeface="Gill Sans MT"/>
                <a:cs typeface="Gill Sans MT"/>
              </a:rPr>
              <a:t>path vector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altLang="ja-JP" sz="2400" dirty="0">
                <a:latin typeface="Gill Sans MT"/>
                <a:cs typeface="Gill Sans MT"/>
              </a:rPr>
              <a:t> protocol)</a:t>
            </a:r>
            <a:endParaRPr lang="en-US" sz="24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00100"/>
            <a:ext cx="2553558" cy="2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401099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4938163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386990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4006021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4899525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484064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499784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391114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29020" y="412182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497275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5713440" y="4938746"/>
            <a:ext cx="2590803" cy="1117600"/>
            <a:chOff x="2244" y="2236"/>
            <a:chExt cx="1632" cy="704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 X</a:t>
              </a:r>
            </a:p>
          </p:txBody>
        </p: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3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5229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Path attributes and BGP routes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22400"/>
            <a:ext cx="8247063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advertised prefix includes BGP attributes </a:t>
            </a:r>
          </a:p>
          <a:p>
            <a:pPr lvl="1"/>
            <a:r>
              <a:rPr lang="en-US" dirty="0">
                <a:latin typeface="Gill Sans MT" charset="0"/>
              </a:rPr>
              <a:t>prefix + attributes =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route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important attributes: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Gill Sans MT" charset="0"/>
              </a:rPr>
              <a:t>AS-PATH: </a:t>
            </a:r>
            <a:r>
              <a:rPr lang="en-US" dirty="0">
                <a:latin typeface="Gill Sans MT" charset="0"/>
              </a:rPr>
              <a:t>list of </a:t>
            </a:r>
            <a:r>
              <a:rPr lang="en-US" dirty="0" err="1">
                <a:latin typeface="Gill Sans MT" charset="0"/>
              </a:rPr>
              <a:t>ASes</a:t>
            </a:r>
            <a:r>
              <a:rPr lang="en-US" dirty="0">
                <a:latin typeface="Gill Sans MT" charset="0"/>
              </a:rPr>
              <a:t> through which prefix advertisement has passed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Gill Sans MT" charset="0"/>
              </a:rPr>
              <a:t>NEXT-HOP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indicates specific internal-AS router to next-hop AS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Policy-based routing:</a:t>
            </a:r>
          </a:p>
          <a:p>
            <a:pPr lvl="1"/>
            <a:r>
              <a:rPr lang="en-US" dirty="0">
                <a:latin typeface="Gill Sans MT" charset="0"/>
              </a:rPr>
              <a:t>gateway receiving route advertisement uses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import policy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accept/decline path (e.g., never route through AS Y).</a:t>
            </a:r>
          </a:p>
          <a:p>
            <a:pPr lvl="1"/>
            <a:r>
              <a:rPr lang="en-US" dirty="0">
                <a:latin typeface="Gill Sans MT" charset="0"/>
              </a:rPr>
              <a:t>AS policy also determines whether to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advertise</a:t>
            </a:r>
            <a:r>
              <a:rPr lang="en-US" dirty="0">
                <a:latin typeface="Gill Sans MT" charset="0"/>
              </a:rPr>
              <a:t> path to other other neighboring </a:t>
            </a:r>
            <a:r>
              <a:rPr lang="en-US" dirty="0" err="1">
                <a:latin typeface="Gill Sans MT" charset="0"/>
              </a:rPr>
              <a:t>ASes</a:t>
            </a:r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6486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9937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878570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BGP path advertisement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9869" y="4977429"/>
            <a:ext cx="8505825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Gill Sans MT" charset="0"/>
              </a:rPr>
              <a:t>Based on AS2 policy, AS2 router 2c accepts path AS3,X, propagates (via iBGP) to all AS2 routers</a:t>
            </a:r>
          </a:p>
          <a:p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5602043" cy="1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451514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2378685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446543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4383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13516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7172" y="15623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438604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415500" y="4289671"/>
            <a:ext cx="8505825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Gill Sans MT" charset="0"/>
              </a:rPr>
              <a:t>AS2 router 2c receives path advertisement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200" dirty="0">
                <a:latin typeface="Gill Sans MT" charset="0"/>
              </a:rPr>
              <a:t>(via eBGP) from AS3 router 3a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411594" y="5663719"/>
            <a:ext cx="8505825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Gill Sans MT" charset="0"/>
              </a:rPr>
              <a:t>Based on AS2 policy,  AS2 router 2a advertises (via eBGP)  path </a:t>
            </a:r>
            <a:r>
              <a:rPr lang="en-US" sz="2000" dirty="0">
                <a:solidFill>
                  <a:srgbClr val="CC0000"/>
                </a:solidFill>
                <a:latin typeface="Gill Sans MT" charset="0"/>
              </a:rPr>
              <a:t>AS2, AS3, X  </a:t>
            </a:r>
            <a:r>
              <a:rPr lang="en-US" sz="2200" dirty="0">
                <a:latin typeface="Gill Sans MT" charset="0"/>
              </a:rPr>
              <a:t> to AS</a:t>
            </a:r>
            <a:r>
              <a:rPr lang="en-US" sz="2200" dirty="0">
                <a:latin typeface="Arial"/>
                <a:cs typeface="Arial"/>
              </a:rPr>
              <a:t>1</a:t>
            </a:r>
            <a:r>
              <a:rPr lang="en-US" sz="2200" dirty="0">
                <a:latin typeface="Gill Sans MT" charset="0"/>
              </a:rPr>
              <a:t> router </a:t>
            </a:r>
            <a:r>
              <a:rPr lang="en-US" sz="2200" dirty="0">
                <a:latin typeface="Arial"/>
                <a:cs typeface="Arial"/>
              </a:rPr>
              <a:t>1</a:t>
            </a:r>
            <a:r>
              <a:rPr lang="en-US" sz="2200" dirty="0">
                <a:latin typeface="Gill Sans MT" charset="0"/>
              </a:rPr>
              <a:t>c</a:t>
            </a:r>
          </a:p>
          <a:p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52000" y="2820739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0203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BGP path advertisement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8175" y="4742967"/>
            <a:ext cx="8505825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Gill Sans MT" charset="0"/>
              </a:rPr>
              <a:t>AS</a:t>
            </a:r>
            <a:r>
              <a:rPr lang="en-US" sz="2200" dirty="0">
                <a:latin typeface="Arial"/>
                <a:cs typeface="Arial"/>
              </a:rPr>
              <a:t>1</a:t>
            </a:r>
            <a:r>
              <a:rPr lang="en-US" sz="2200" dirty="0">
                <a:latin typeface="Gill Sans MT" charset="0"/>
              </a:rPr>
              <a:t> gateway router</a:t>
            </a:r>
            <a:r>
              <a:rPr lang="en-US" sz="2200" dirty="0">
                <a:latin typeface="Arial"/>
                <a:cs typeface="Arial"/>
              </a:rPr>
              <a:t> 1c </a:t>
            </a:r>
            <a:r>
              <a:rPr lang="en-US" sz="2200" dirty="0">
                <a:latin typeface="Gill Sans MT" charset="0"/>
              </a:rPr>
              <a:t>learns path </a:t>
            </a:r>
            <a:r>
              <a:rPr lang="en-US" sz="2200" i="1" dirty="0">
                <a:solidFill>
                  <a:srgbClr val="CC0000"/>
                </a:solidFill>
                <a:latin typeface="Gill Sans MT" charset="0"/>
              </a:rPr>
              <a:t>AS2,AS3,X </a:t>
            </a:r>
            <a:r>
              <a:rPr lang="en-US" sz="2200" dirty="0">
                <a:latin typeface="Gill Sans MT" charset="0"/>
              </a:rPr>
              <a:t>from 2a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5602043" cy="1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451514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2378685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446543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4383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13516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7172" y="15623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438604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415500" y="4289671"/>
            <a:ext cx="8505825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Gill Sans MT" charset="0"/>
              </a:rPr>
              <a:t>gateway router may learn about </a:t>
            </a:r>
            <a:r>
              <a:rPr lang="en-US" sz="2400" dirty="0">
                <a:solidFill>
                  <a:srgbClr val="000090"/>
                </a:solidFill>
                <a:latin typeface="Gill Sans MT" charset="0"/>
              </a:rPr>
              <a:t>multiple</a:t>
            </a:r>
            <a:r>
              <a:rPr lang="en-US" sz="2400" dirty="0">
                <a:latin typeface="Gill Sans MT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94769" y="1902431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3142123" y="2168219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17960" y="1621326"/>
            <a:ext cx="968155" cy="547957"/>
            <a:chOff x="4617960" y="1621326"/>
            <a:chExt cx="968155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673347" y="5110285"/>
            <a:ext cx="8505825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Gill Sans MT" charset="0"/>
              </a:rPr>
              <a:t>AS</a:t>
            </a:r>
            <a:r>
              <a:rPr lang="en-US" sz="2200" dirty="0">
                <a:latin typeface="Arial"/>
                <a:cs typeface="Arial"/>
              </a:rPr>
              <a:t>1</a:t>
            </a:r>
            <a:r>
              <a:rPr lang="en-US" sz="2200" dirty="0">
                <a:latin typeface="Gill Sans MT" charset="0"/>
              </a:rPr>
              <a:t> gateway router</a:t>
            </a:r>
            <a:r>
              <a:rPr lang="en-US" sz="2200" dirty="0">
                <a:latin typeface="Arial"/>
                <a:cs typeface="Arial"/>
              </a:rPr>
              <a:t> 1c </a:t>
            </a:r>
            <a:r>
              <a:rPr lang="en-US" sz="2200" dirty="0">
                <a:latin typeface="Gill Sans MT" charset="0"/>
              </a:rPr>
              <a:t>learns path </a:t>
            </a:r>
            <a:r>
              <a:rPr lang="en-US" sz="2200" i="1" dirty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200" dirty="0">
                <a:latin typeface="Gill Sans MT" charset="0"/>
              </a:rPr>
              <a:t>from 3a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688981" y="5477602"/>
            <a:ext cx="8103327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Gill Sans MT" charset="0"/>
              </a:rPr>
              <a:t>Based on policy, AS</a:t>
            </a:r>
            <a:r>
              <a:rPr lang="en-US" sz="2200" dirty="0">
                <a:latin typeface="Arial"/>
                <a:cs typeface="Arial"/>
              </a:rPr>
              <a:t>1</a:t>
            </a:r>
            <a:r>
              <a:rPr lang="en-US" sz="2200" dirty="0">
                <a:latin typeface="Gill Sans MT" charset="0"/>
              </a:rPr>
              <a:t> gateway router</a:t>
            </a:r>
            <a:r>
              <a:rPr lang="en-US" sz="2200" dirty="0">
                <a:latin typeface="Arial"/>
                <a:cs typeface="Arial"/>
              </a:rPr>
              <a:t> 1c </a:t>
            </a:r>
            <a:r>
              <a:rPr lang="en-US" sz="2200" dirty="0">
                <a:latin typeface="Gill Sans MT" charset="0"/>
              </a:rPr>
              <a:t>chooses path </a:t>
            </a:r>
            <a:r>
              <a:rPr lang="en-US" sz="2200" i="1" dirty="0">
                <a:solidFill>
                  <a:srgbClr val="CC0000"/>
                </a:solidFill>
                <a:latin typeface="Gill Sans MT" charset="0"/>
              </a:rPr>
              <a:t>AS3,X, and advertises path within AS</a:t>
            </a:r>
            <a:r>
              <a:rPr lang="en-US" sz="2200" i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200" i="1" dirty="0">
                <a:solidFill>
                  <a:srgbClr val="CC0000"/>
                </a:solidFill>
                <a:latin typeface="Gill Sans MT" charset="0"/>
              </a:rPr>
              <a:t> via iBGP</a:t>
            </a:r>
            <a:endParaRPr lang="en-US" sz="2000" dirty="0">
              <a:latin typeface="Gill Sans MT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Gill Sans MT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5644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BGP messages</a:t>
            </a:r>
            <a:endParaRPr lang="en-US" sz="3200">
              <a:latin typeface="Gill Sans MT" charset="0"/>
            </a:endParaRP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pPr marL="293688" indent="-293688"/>
            <a:r>
              <a:rPr lang="en-US" sz="2400" dirty="0">
                <a:latin typeface="Gill Sans MT" charset="0"/>
              </a:rPr>
              <a:t>BGP messages exchanged between peers over TCP connection</a:t>
            </a:r>
          </a:p>
          <a:p>
            <a:pPr marL="293688" indent="-293688"/>
            <a:r>
              <a:rPr lang="en-US" sz="2400" dirty="0">
                <a:latin typeface="Gill Sans MT" charset="0"/>
              </a:rPr>
              <a:t>BGP messages: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OPEN:</a:t>
            </a:r>
            <a:r>
              <a:rPr lang="en-US" dirty="0">
                <a:latin typeface="Gill Sans MT" charset="0"/>
              </a:rPr>
              <a:t> opens TCP connection to remote BGP peer and authenticates sending BGP peer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UPDATE: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advertises new path (or withdraws old)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KEEPALIVE:</a:t>
            </a:r>
            <a:r>
              <a:rPr lang="en-US" dirty="0">
                <a:latin typeface="Gill Sans MT" charset="0"/>
              </a:rPr>
              <a:t> keeps connection alive in absence of UPDATES; also ACKs OPEN request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NOTIFICATION:</a:t>
            </a:r>
            <a:r>
              <a:rPr lang="en-US" dirty="0">
                <a:latin typeface="Gill Sans MT" charset="0"/>
              </a:rPr>
              <a:t> reports errors in previous </a:t>
            </a:r>
            <a:r>
              <a:rPr lang="en-US" dirty="0" err="1">
                <a:latin typeface="Gill Sans MT" charset="0"/>
              </a:rPr>
              <a:t>msg</a:t>
            </a:r>
            <a:r>
              <a:rPr lang="en-US" dirty="0">
                <a:latin typeface="Gill Sans MT" charset="0"/>
              </a:rPr>
              <a:t>; also used to close connection</a:t>
            </a:r>
            <a:endParaRPr lang="en-US" sz="2800" dirty="0">
              <a:latin typeface="Gill Sans MT" charset="0"/>
            </a:endParaRPr>
          </a:p>
        </p:txBody>
      </p:sp>
      <p:pic>
        <p:nvPicPr>
          <p:cNvPr id="166917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44575"/>
            <a:ext cx="3016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471789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029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BGP, OSPF, forwarding table entries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5674" y="4619374"/>
            <a:ext cx="5183508" cy="551956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recall: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a,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b,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 learn about </a:t>
            </a:r>
            <a:r>
              <a:rPr lang="en-US" sz="2000" dirty="0" err="1">
                <a:latin typeface="Gill Sans MT" charset="0"/>
              </a:rPr>
              <a:t>dest</a:t>
            </a:r>
            <a:r>
              <a:rPr lang="en-US" sz="2000" dirty="0">
                <a:latin typeface="Gill Sans MT" charset="0"/>
              </a:rPr>
              <a:t> X via iBGP from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c: “path to X goes through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c”</a:t>
            </a: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7966198" cy="2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81432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3285692" y="274149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3506594" y="2881517"/>
            <a:ext cx="2189884" cy="1476371"/>
            <a:chOff x="833331" y="2873352"/>
            <a:chExt cx="2333625" cy="1590649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7" y="270285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7172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801412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00150" y="2281383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3046901" y="252216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17960" y="1984134"/>
            <a:ext cx="968155" cy="547957"/>
            <a:chOff x="4617960" y="1621326"/>
            <a:chExt cx="968155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3478500" y="5238590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d: OSPF intra-domain routing: to get to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c, forward over outgoing local interface </a:t>
            </a:r>
            <a:r>
              <a:rPr lang="en-US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2282548" y="2116378"/>
            <a:ext cx="81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729" y="1189190"/>
            <a:ext cx="72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49470" y="2245331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654" y="3379309"/>
            <a:ext cx="1694528" cy="2911109"/>
            <a:chOff x="537654" y="3379309"/>
            <a:chExt cx="1694528" cy="2911109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dest</a:t>
                </a:r>
                <a:endParaRPr lang="en-US" dirty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interface</a:t>
                </a:r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cxnSp>
        <p:nvCxnSpPr>
          <p:cNvPr id="272" name="Straight Arrow Connector 271"/>
          <p:cNvCxnSpPr/>
          <p:nvPr/>
        </p:nvCxnSpPr>
        <p:spPr bwMode="auto">
          <a:xfrm flipV="1">
            <a:off x="2219982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035014" y="37288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physical link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96605" y="2859586"/>
            <a:ext cx="112221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local link interfaces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at 1a, 1d</a:t>
            </a:r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3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31251" y="2431189"/>
            <a:ext cx="961014" cy="810304"/>
            <a:chOff x="1331251" y="2431189"/>
            <a:chExt cx="961014" cy="8103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53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28" grpId="0"/>
      <p:bldP spid="328" grpId="1"/>
      <p:bldP spid="333" grpId="0"/>
      <p:bldP spid="33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029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BGP, OSPF, forwarding table entries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5674" y="4619374"/>
            <a:ext cx="5183508" cy="551956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recall: 1a, 1b, 1c learn about </a:t>
            </a:r>
            <a:r>
              <a:rPr lang="en-US" sz="2000" dirty="0" err="1">
                <a:latin typeface="Gill Sans MT" charset="0"/>
              </a:rPr>
              <a:t>dest</a:t>
            </a:r>
            <a:r>
              <a:rPr lang="en-US" sz="2000" dirty="0">
                <a:latin typeface="Gill Sans MT" charset="0"/>
              </a:rPr>
              <a:t> X via iBGP from 1c: “path to X goes through 1c”</a:t>
            </a: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7966198" cy="2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81432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3285692" y="274149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3506594" y="2881517"/>
            <a:ext cx="2189884" cy="1476371"/>
            <a:chOff x="833331" y="2873352"/>
            <a:chExt cx="2333625" cy="1590649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809351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7" y="270285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7172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3478500" y="5238590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d: OSPF intra-domain routing: to get to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c, forward over outgoing local interface </a:t>
            </a:r>
            <a:r>
              <a:rPr lang="en-US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729" y="1189190"/>
            <a:ext cx="72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Q: how does router set forwarding table entry to distant prefix?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7654" y="2724170"/>
            <a:ext cx="1694528" cy="3566248"/>
            <a:chOff x="537654" y="2724170"/>
            <a:chExt cx="1694528" cy="3566248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26574" y="2724170"/>
              <a:ext cx="991619" cy="164121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394" h="1956074">
                  <a:moveTo>
                    <a:pt x="271973" y="1956074"/>
                  </a:moveTo>
                  <a:cubicBezTo>
                    <a:pt x="357744" y="1054071"/>
                    <a:pt x="286439" y="1036036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760467" y="804686"/>
                    <a:pt x="628320" y="1842100"/>
                  </a:cubicBezTo>
                  <a:cubicBezTo>
                    <a:pt x="479006" y="1825527"/>
                    <a:pt x="436285" y="1872332"/>
                    <a:pt x="271973" y="1956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dest</a:t>
                </a:r>
                <a:endParaRPr lang="en-US" dirty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interface</a:t>
                </a:r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sp>
        <p:nvSpPr>
          <p:cNvPr id="267" name="Rectangle 4"/>
          <p:cNvSpPr txBox="1">
            <a:spLocks noChangeArrowheads="1"/>
          </p:cNvSpPr>
          <p:nvPr/>
        </p:nvSpPr>
        <p:spPr bwMode="auto">
          <a:xfrm>
            <a:off x="3487781" y="5828603"/>
            <a:ext cx="4993774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+mj-lt"/>
                <a:cs typeface="Arial"/>
              </a:rPr>
              <a:t>a: OSPF intra-domain routing: to get to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+mj-lt"/>
                <a:cs typeface="Arial"/>
              </a:rPr>
              <a:t>c, forward over outgoing local interface 2</a:t>
            </a:r>
            <a:endParaRPr lang="en-US" sz="2000" dirty="0">
              <a:latin typeface="+mj-lt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149470" y="2245331"/>
            <a:ext cx="474928" cy="686044"/>
            <a:chOff x="1149470" y="2245331"/>
            <a:chExt cx="474928" cy="686044"/>
          </a:xfrm>
        </p:grpSpPr>
        <p:sp>
          <p:nvSpPr>
            <p:cNvPr id="333" name="TextBox 332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1144952" y="2748406"/>
            <a:ext cx="315088" cy="241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0" name="Straight Connector 339"/>
          <p:cNvCxnSpPr/>
          <p:nvPr/>
        </p:nvCxnSpPr>
        <p:spPr bwMode="auto">
          <a:xfrm flipH="1">
            <a:off x="3046901" y="252216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9964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47456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/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Individual routing algorithm components </a:t>
            </a:r>
            <a:r>
              <a:rPr lang="en-US" sz="2400" i="1" dirty="0">
                <a:solidFill>
                  <a:srgbClr val="000090"/>
                </a:solidFill>
              </a:rPr>
              <a:t>in each and every router </a:t>
            </a:r>
            <a:r>
              <a:rPr lang="en-US" sz="2400" dirty="0"/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2019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BGP route selection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7772400" cy="4648200"/>
          </a:xfrm>
        </p:spPr>
        <p:txBody>
          <a:bodyPr/>
          <a:lstStyle/>
          <a:p>
            <a:pPr marL="346075" indent="-346075">
              <a:defRPr/>
            </a:pPr>
            <a:r>
              <a:rPr lang="en-US" dirty="0">
                <a:cs typeface="+mn-cs"/>
              </a:rPr>
              <a:t>router may learn about more than one 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local preference value attribute: policy decision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closest NEXT-HOP router: hot potato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dirty="0"/>
              <a:t>additional criteria </a:t>
            </a:r>
          </a:p>
        </p:txBody>
      </p:sp>
      <p:pic>
        <p:nvPicPr>
          <p:cNvPr id="165893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33423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1"/>
          <p:cNvSpPr>
            <a:spLocks noGrp="1"/>
          </p:cNvSpPr>
          <p:nvPr>
            <p:ph type="title"/>
          </p:nvPr>
        </p:nvSpPr>
        <p:spPr>
          <a:xfrm>
            <a:off x="533400" y="87508"/>
            <a:ext cx="7772400" cy="11430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Hot Potato Routing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914400" y="4747113"/>
            <a:ext cx="8229600" cy="82649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2d learns (via iBGP) it can route to X via 2a or 2c</a:t>
            </a:r>
          </a:p>
          <a:p>
            <a:pPr>
              <a:defRPr/>
            </a:pPr>
            <a:r>
              <a:rPr lang="en-US" sz="2400" i="1" dirty="0">
                <a:solidFill>
                  <a:srgbClr val="000090"/>
                </a:solidFill>
              </a:rPr>
              <a:t>hot potato routing: </a:t>
            </a:r>
            <a:r>
              <a:rPr lang="en-US" sz="2400" dirty="0"/>
              <a:t>choose local gateway that has least intra-domain cost (e.g., 2d chooses 2a, even though more AS hops to </a:t>
            </a:r>
            <a:r>
              <a:rPr lang="en-US" sz="2400" i="1" dirty="0"/>
              <a:t>X</a:t>
            </a:r>
            <a:r>
              <a:rPr lang="en-US" sz="2400" dirty="0"/>
              <a:t>): don’t worry about inter-domain cost!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3302" name="Picture 3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5708"/>
            <a:ext cx="457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/>
          <p:cNvGrpSpPr/>
          <p:nvPr/>
        </p:nvGrpSpPr>
        <p:grpSpPr>
          <a:xfrm>
            <a:off x="624887" y="1673230"/>
            <a:ext cx="2557336" cy="1719017"/>
            <a:chOff x="-2170772" y="2784954"/>
            <a:chExt cx="2712783" cy="1853712"/>
          </a:xfrm>
        </p:grpSpPr>
        <p:sp>
          <p:nvSpPr>
            <p:cNvPr id="122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7" name="Oval 1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" name="Freeform 1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1" name="Freeform 1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Freeform 1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4" name="Straight Connector 183"/>
                  <p:cNvCxnSpPr>
                    <a:endCxn id="1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5" name="Oval 1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4" name="Oval 16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" name="Freeform 16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Freeform 16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Freeform 16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1" name="Straight Connector 170"/>
                  <p:cNvCxnSpPr>
                    <a:endCxn id="16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2" name="Oval 16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26" name="Group 125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4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7" name="Group 126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3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/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34" name="Oval 13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28" name="Straight Connector 127"/>
              <p:cNvCxnSpPr>
                <a:stCxn id="17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/>
              <p:cNvCxnSpPr>
                <a:endCxn id="177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6" name="Freeform 2"/>
          <p:cNvSpPr>
            <a:spLocks/>
          </p:cNvSpPr>
          <p:nvPr/>
        </p:nvSpPr>
        <p:spPr bwMode="auto">
          <a:xfrm>
            <a:off x="3285692" y="2600401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3506594" y="2740425"/>
            <a:ext cx="2189884" cy="1476371"/>
            <a:chOff x="833331" y="2873352"/>
            <a:chExt cx="2333625" cy="1590649"/>
          </a:xfrm>
        </p:grpSpPr>
        <p:grpSp>
          <p:nvGrpSpPr>
            <p:cNvPr id="188" name="Group 187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9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00" name="Oval 1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6" name="Freeform 2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7" name="Straight Connector 206"/>
                <p:cNvCxnSpPr>
                  <a:endCxn id="2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98" name="Oval 197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192" name="Straight Connector 191"/>
            <p:cNvCxnSpPr>
              <a:endCxn id="225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Straight Connector 193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Connector 194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8" name="Freeform 2"/>
          <p:cNvSpPr>
            <a:spLocks/>
          </p:cNvSpPr>
          <p:nvPr/>
        </p:nvSpPr>
        <p:spPr bwMode="auto">
          <a:xfrm>
            <a:off x="5507686" y="1532143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" name="Group 249"/>
          <p:cNvGrpSpPr/>
          <p:nvPr/>
        </p:nvGrpSpPr>
        <p:grpSpPr>
          <a:xfrm>
            <a:off x="6588258" y="1668259"/>
            <a:ext cx="536554" cy="333232"/>
            <a:chOff x="1736090" y="2873352"/>
            <a:chExt cx="565150" cy="369332"/>
          </a:xfrm>
        </p:grpSpPr>
        <p:grpSp>
          <p:nvGrpSpPr>
            <p:cNvPr id="29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02" name="Oval 30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5" name="Freeform 30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Freeform 30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Freeform 30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9" name="Straight Connector 308"/>
              <p:cNvCxnSpPr>
                <a:endCxn id="30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300" name="Oval 299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3b</a:t>
                </a: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6592274" y="2770198"/>
            <a:ext cx="536554" cy="333232"/>
            <a:chOff x="1736090" y="2873352"/>
            <a:chExt cx="565150" cy="369332"/>
          </a:xfrm>
        </p:grpSpPr>
        <p:grpSp>
          <p:nvGrpSpPr>
            <p:cNvPr id="28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9" name="Oval 28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Freeform 29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Freeform 29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Freeform 29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6" name="Straight Connector 295"/>
              <p:cNvCxnSpPr>
                <a:endCxn id="29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7" name="Oval 28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3d</a:t>
                </a:r>
              </a:p>
            </p:txBody>
          </p:sp>
        </p:grpSp>
      </p:grpSp>
      <p:grpSp>
        <p:nvGrpSpPr>
          <p:cNvPr id="252" name="Group 251"/>
          <p:cNvGrpSpPr/>
          <p:nvPr/>
        </p:nvGrpSpPr>
        <p:grpSpPr>
          <a:xfrm>
            <a:off x="7410171" y="2220186"/>
            <a:ext cx="536554" cy="333232"/>
            <a:chOff x="1736090" y="2873352"/>
            <a:chExt cx="565150" cy="369332"/>
          </a:xfrm>
        </p:grpSpPr>
        <p:grpSp>
          <p:nvGrpSpPr>
            <p:cNvPr id="27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6" name="Oval 27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" name="Freeform 27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Freeform 28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Freeform 28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3" name="Straight Connector 282"/>
              <p:cNvCxnSpPr>
                <a:endCxn id="27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4" name="Oval 273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3c</a:t>
                </a:r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5731177" y="2214454"/>
            <a:ext cx="536554" cy="333232"/>
            <a:chOff x="1736090" y="2873352"/>
            <a:chExt cx="565150" cy="369332"/>
          </a:xfrm>
        </p:grpSpPr>
        <p:grpSp>
          <p:nvGrpSpPr>
            <p:cNvPr id="25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63" name="Oval 26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70" name="Straight Connector 269"/>
              <p:cNvCxnSpPr>
                <a:endCxn id="26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61" name="Oval 26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3a</a:t>
                </a:r>
              </a:p>
            </p:txBody>
          </p:sp>
        </p:grpSp>
      </p:grpSp>
      <p:cxnSp>
        <p:nvCxnSpPr>
          <p:cNvPr id="254" name="Straight Connector 253"/>
          <p:cNvCxnSpPr/>
          <p:nvPr/>
        </p:nvCxnSpPr>
        <p:spPr bwMode="auto">
          <a:xfrm>
            <a:off x="6276273" y="2367749"/>
            <a:ext cx="1143946" cy="5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Straight Connector 254"/>
          <p:cNvCxnSpPr>
            <a:stCxn id="302" idx="7"/>
          </p:cNvCxnSpPr>
          <p:nvPr/>
        </p:nvCxnSpPr>
        <p:spPr bwMode="auto">
          <a:xfrm>
            <a:off x="7046457" y="1921905"/>
            <a:ext cx="455753" cy="3336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Straight Connector 255"/>
          <p:cNvCxnSpPr/>
          <p:nvPr/>
        </p:nvCxnSpPr>
        <p:spPr bwMode="auto">
          <a:xfrm>
            <a:off x="6174303" y="2491974"/>
            <a:ext cx="453745" cy="322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Straight Connector 256"/>
          <p:cNvCxnSpPr/>
          <p:nvPr/>
        </p:nvCxnSpPr>
        <p:spPr bwMode="auto">
          <a:xfrm flipH="1">
            <a:off x="6162417" y="1933156"/>
            <a:ext cx="482298" cy="3151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5412148" y="3178324"/>
            <a:ext cx="1295763" cy="643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" name="Straight Connector 310"/>
          <p:cNvCxnSpPr/>
          <p:nvPr/>
        </p:nvCxnSpPr>
        <p:spPr bwMode="auto">
          <a:xfrm flipH="1" flipV="1">
            <a:off x="3046707" y="2561763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Straight Connector 311"/>
          <p:cNvCxnSpPr/>
          <p:nvPr/>
        </p:nvCxnSpPr>
        <p:spPr bwMode="auto">
          <a:xfrm flipV="1">
            <a:off x="5523188" y="2502881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TextBox 312"/>
          <p:cNvSpPr txBox="1"/>
          <p:nvPr/>
        </p:nvSpPr>
        <p:spPr>
          <a:xfrm>
            <a:off x="3493291" y="266008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5543950" y="157338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07172" y="178405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316" name="Group 315"/>
          <p:cNvGrpSpPr/>
          <p:nvPr/>
        </p:nvGrpSpPr>
        <p:grpSpPr>
          <a:xfrm>
            <a:off x="7070827" y="2634990"/>
            <a:ext cx="1701734" cy="616172"/>
            <a:chOff x="7073692" y="5469792"/>
            <a:chExt cx="1701734" cy="616172"/>
          </a:xfrm>
        </p:grpSpPr>
        <p:grpSp>
          <p:nvGrpSpPr>
            <p:cNvPr id="317" name="Group 316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1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24" name="Oval 32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6" name="Oval 32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7" name="Freeform 32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8" name="Freeform 32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9" name="Freeform 32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Freeform 32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endCxn id="32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22" name="Oval 32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318" name="Straight Connector 317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3" name="Group 332"/>
          <p:cNvGrpSpPr/>
          <p:nvPr/>
        </p:nvGrpSpPr>
        <p:grpSpPr>
          <a:xfrm>
            <a:off x="5713444" y="2600984"/>
            <a:ext cx="872159" cy="788717"/>
            <a:chOff x="5713444" y="2379268"/>
            <a:chExt cx="872159" cy="788717"/>
          </a:xfrm>
        </p:grpSpPr>
        <p:sp>
          <p:nvSpPr>
            <p:cNvPr id="334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Text Box 119"/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240503" y="2660320"/>
            <a:ext cx="1126397" cy="993049"/>
            <a:chOff x="2240503" y="2438604"/>
            <a:chExt cx="1126397" cy="993049"/>
          </a:xfrm>
        </p:grpSpPr>
        <p:sp>
          <p:nvSpPr>
            <p:cNvPr id="337" name="Text Box 119"/>
            <p:cNvSpPr txBox="1">
              <a:spLocks noChangeArrowheads="1"/>
            </p:cNvSpPr>
            <p:nvPr/>
          </p:nvSpPr>
          <p:spPr bwMode="auto">
            <a:xfrm>
              <a:off x="2240503" y="3150807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AS1,AS3,X </a:t>
              </a:r>
            </a:p>
          </p:txBody>
        </p:sp>
        <p:sp>
          <p:nvSpPr>
            <p:cNvPr id="338" name="AutoShape 118"/>
            <p:cNvSpPr>
              <a:spLocks noChangeArrowheads="1"/>
            </p:cNvSpPr>
            <p:nvPr/>
          </p:nvSpPr>
          <p:spPr bwMode="auto">
            <a:xfrm rot="1422833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0" name="Straight Arrow Connector 339"/>
          <p:cNvCxnSpPr/>
          <p:nvPr/>
        </p:nvCxnSpPr>
        <p:spPr bwMode="auto">
          <a:xfrm flipH="1">
            <a:off x="4912930" y="3654209"/>
            <a:ext cx="357050" cy="288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" name="Straight Arrow Connector 341"/>
          <p:cNvCxnSpPr/>
          <p:nvPr/>
        </p:nvCxnSpPr>
        <p:spPr bwMode="auto">
          <a:xfrm>
            <a:off x="3885547" y="3671141"/>
            <a:ext cx="413648" cy="2969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" name="Straight Connector 342"/>
          <p:cNvCxnSpPr>
            <a:stCxn id="262" idx="1"/>
          </p:cNvCxnSpPr>
          <p:nvPr/>
        </p:nvCxnSpPr>
        <p:spPr bwMode="auto">
          <a:xfrm flipH="1">
            <a:off x="3046901" y="2381069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" name="TextBox 353"/>
          <p:cNvSpPr txBox="1"/>
          <p:nvPr/>
        </p:nvSpPr>
        <p:spPr>
          <a:xfrm>
            <a:off x="6713852" y="3668010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OSPF link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2921" y="3471742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201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31886" y="3127836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152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12749" y="2966393"/>
            <a:ext cx="51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112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4662388" y="3433508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263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3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4496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631940" y="4371320"/>
            <a:ext cx="822960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 advertises path Aw to B and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B </a:t>
            </a:r>
            <a:r>
              <a:rPr lang="en-US" sz="2400" i="1" dirty="0">
                <a:solidFill>
                  <a:srgbClr val="CC0000"/>
                </a:solidFill>
                <a:latin typeface="+mn-lt"/>
              </a:rPr>
              <a:t>chooses not to advertise </a:t>
            </a:r>
            <a:r>
              <a:rPr lang="en-US" sz="2400" dirty="0" err="1">
                <a:latin typeface="+mn-lt"/>
              </a:rPr>
              <a:t>BAw</a:t>
            </a:r>
            <a:r>
              <a:rPr lang="en-US" sz="2400" dirty="0">
                <a:latin typeface="+mn-lt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000" dirty="0">
                <a:latin typeface="+mn-lt"/>
              </a:rPr>
              <a:t>B gets no </a:t>
            </a:r>
            <a:r>
              <a:rPr lang="ja-JP" altLang="en-US" sz="2000" dirty="0">
                <a:latin typeface="+mn-lt"/>
              </a:rPr>
              <a:t>“</a:t>
            </a:r>
            <a:r>
              <a:rPr lang="en-US" altLang="ja-JP" sz="2000" dirty="0">
                <a:latin typeface="+mn-lt"/>
              </a:rPr>
              <a:t>revenue</a:t>
            </a:r>
            <a:r>
              <a:rPr lang="ja-JP" altLang="en-US" sz="2000" dirty="0">
                <a:latin typeface="+mn-lt"/>
              </a:rPr>
              <a:t>”</a:t>
            </a:r>
            <a:r>
              <a:rPr lang="en-US" altLang="ja-JP" sz="2000" dirty="0">
                <a:latin typeface="+mn-lt"/>
              </a:rPr>
              <a:t> for routing </a:t>
            </a:r>
            <a:r>
              <a:rPr lang="en-US" altLang="ja-JP" sz="2000" dirty="0" err="1">
                <a:latin typeface="+mn-lt"/>
              </a:rPr>
              <a:t>CBAw</a:t>
            </a:r>
            <a:r>
              <a:rPr lang="en-US" altLang="ja-JP" sz="2000" dirty="0">
                <a:latin typeface="+mn-lt"/>
              </a:rPr>
              <a:t>, since none of  C, A, w are B</a:t>
            </a:r>
            <a:r>
              <a:rPr lang="ja-JP" altLang="en-US" sz="2000" dirty="0">
                <a:latin typeface="+mn-lt"/>
              </a:rPr>
              <a:t>’</a:t>
            </a:r>
            <a:r>
              <a:rPr lang="en-US" altLang="ja-JP" sz="2000" dirty="0">
                <a:latin typeface="+mn-lt"/>
              </a:rPr>
              <a:t>s customers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000" dirty="0">
                <a:latin typeface="+mn-lt"/>
              </a:rPr>
              <a:t>C does not learn about </a:t>
            </a:r>
            <a:r>
              <a:rPr lang="en-US" altLang="ja-JP" sz="2000" dirty="0" err="1">
                <a:latin typeface="+mn-lt"/>
              </a:rPr>
              <a:t>CBAw</a:t>
            </a:r>
            <a:r>
              <a:rPr lang="en-US" altLang="ja-JP" sz="2000" dirty="0">
                <a:latin typeface="+mn-lt"/>
              </a:rPr>
              <a:t> path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C will route </a:t>
            </a:r>
            <a:r>
              <a:rPr lang="en-US" sz="2400" dirty="0" err="1">
                <a:latin typeface="+mn-lt"/>
              </a:rPr>
              <a:t>CAw</a:t>
            </a:r>
            <a:r>
              <a:rPr lang="en-US" sz="2400" dirty="0">
                <a:latin typeface="+mn-lt"/>
              </a:rPr>
              <a:t> (not using B) to get to w</a:t>
            </a: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8017" y="3604926"/>
            <a:ext cx="799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</a:rPr>
              <a:t>Suppose an ISP only wants to route traffic to/from its customer networks (does not want to carry transit traffic between other ISPs)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pic>
        <p:nvPicPr>
          <p:cNvPr id="49" name="Picture 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5" y="801925"/>
            <a:ext cx="8301892" cy="25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46" y="6884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BGP: achieving policy via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2260229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347" name="Picture 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5" y="801925"/>
            <a:ext cx="8301892" cy="25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46" y="6884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BGP: achieving policy via advertisements</a:t>
            </a:r>
          </a:p>
        </p:txBody>
      </p:sp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682740" y="4513560"/>
            <a:ext cx="822960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A,B,C are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provider networks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X,W,Y are customer (of provider networks)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X is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dual-homed:</a:t>
            </a:r>
            <a:r>
              <a:rPr lang="en-US" sz="2400" dirty="0">
                <a:latin typeface="Gill Sans MT" charset="0"/>
              </a:rPr>
              <a:t> attached to two networks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policy to enforce: </a:t>
            </a:r>
            <a:r>
              <a:rPr lang="en-US" sz="2400" dirty="0">
                <a:latin typeface="Gill Sans MT" charset="0"/>
              </a:rPr>
              <a:t>X does not want to route from B to C via X 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 dirty="0">
                <a:latin typeface="Gill Sans MT" charset="0"/>
              </a:rPr>
              <a:t>.. so X will not advertise to B a route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8017" y="3604926"/>
            <a:ext cx="799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</a:rPr>
              <a:t>Suppose an ISP only wants to route traffic to/from its customer networks (does not want to carry transit traffic between other ISPs)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99968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Why different Intra-, Inter-AS routing ?</a:t>
            </a:r>
            <a:r>
              <a:rPr lang="en-US" sz="4800">
                <a:cs typeface="+mj-cs"/>
              </a:rPr>
              <a:t> 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policy:</a:t>
            </a:r>
            <a:r>
              <a:rPr lang="en-US">
                <a:latin typeface="Gill Sans MT" charset="0"/>
              </a:rPr>
              <a:t> </a:t>
            </a:r>
          </a:p>
          <a:p>
            <a:r>
              <a:rPr lang="en-US">
                <a:latin typeface="Gill Sans MT" charset="0"/>
              </a:rPr>
              <a:t>inter-AS: admin wants control over how its traffic routed, who routes through its net. </a:t>
            </a:r>
          </a:p>
          <a:p>
            <a:r>
              <a:rPr lang="en-US">
                <a:latin typeface="Gill Sans MT" charset="0"/>
              </a:rPr>
              <a:t>intra-AS: single admin, so no policy decisions needed</a:t>
            </a:r>
          </a:p>
          <a:p>
            <a:pPr>
              <a:buFont typeface="Wingdings" charset="0"/>
              <a:buNone/>
            </a:pPr>
            <a:r>
              <a:rPr lang="en-US" sz="3200" i="1">
                <a:solidFill>
                  <a:srgbClr val="CC0000"/>
                </a:solidFill>
                <a:latin typeface="Gill Sans MT" charset="0"/>
              </a:rPr>
              <a:t>scale:</a:t>
            </a:r>
            <a:endParaRPr lang="en-US" i="1">
              <a:solidFill>
                <a:srgbClr val="CC0000"/>
              </a:solidFill>
              <a:latin typeface="Gill Sans MT" charset="0"/>
            </a:endParaRPr>
          </a:p>
          <a:p>
            <a:r>
              <a:rPr lang="en-US">
                <a:latin typeface="Gill Sans MT" charset="0"/>
              </a:rPr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performance: </a:t>
            </a:r>
          </a:p>
          <a:p>
            <a:r>
              <a:rPr lang="en-US">
                <a:latin typeface="Gill Sans MT" charset="0"/>
              </a:rPr>
              <a:t>intra-AS: can focus on performance</a:t>
            </a:r>
          </a:p>
          <a:p>
            <a:r>
              <a:rPr lang="en-US">
                <a:latin typeface="Gill Sans MT" charset="0"/>
              </a:rPr>
              <a:t>inter-AS: policy may dominate over performance</a:t>
            </a:r>
          </a:p>
        </p:txBody>
      </p:sp>
      <p:pic>
        <p:nvPicPr>
          <p:cNvPr id="18739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93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66795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051047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1427" y="1282678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Internet network layer: historically has been implemented via distributed, per-router approach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0"/>
                </a:solidFill>
              </a:rPr>
              <a:t>monolithic</a:t>
            </a:r>
            <a:r>
              <a:rPr lang="en-US" dirty="0"/>
              <a:t> router contains switching hardware, runs proprietary implementation of Internet standard protocols (IP, RIP, IS-IS, OSPF, BGP) in proprietary router OS (e.g., Cisco IOS)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different “middleboxes” for different network layer functions: firewalls, load balancers, NAT boxes, ..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/>
              <a:t>~2005: renewed interest in rethinking network control plane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510186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5858352" cy="1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60305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Recall: 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/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Individual routing algorithm components </a:t>
            </a:r>
            <a:r>
              <a:rPr lang="en-US" sz="2400" i="1" dirty="0">
                <a:solidFill>
                  <a:srgbClr val="000090"/>
                </a:solidFill>
              </a:rPr>
              <a:t>in each and every router </a:t>
            </a:r>
            <a:r>
              <a:rPr lang="en-US" sz="2400" dirty="0"/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9362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8219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Recall: logically centralized control plane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7604777" cy="172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6"/>
            <a:ext cx="687845" cy="27118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9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1426" y="1282678"/>
            <a:ext cx="8148587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solidFill>
                  <a:srgbClr val="CC0000"/>
                </a:solidFill>
              </a:rPr>
              <a:t>Why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a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i="1" dirty="0">
                <a:solidFill>
                  <a:srgbClr val="CC0000"/>
                </a:solidFill>
              </a:rPr>
              <a:t>logically centralized </a:t>
            </a:r>
            <a:r>
              <a:rPr lang="en-US" dirty="0">
                <a:solidFill>
                  <a:srgbClr val="000000"/>
                </a:solidFill>
              </a:rPr>
              <a:t>control plane?</a:t>
            </a:r>
          </a:p>
          <a:p>
            <a:pPr marL="635000" indent="-400050"/>
            <a:r>
              <a:rPr lang="en-US" dirty="0"/>
              <a:t>easier network management: avoid router misconfigurations, greater flexibility of traffic flows</a:t>
            </a:r>
          </a:p>
          <a:p>
            <a:pPr marL="635000" indent="-400050"/>
            <a:r>
              <a:rPr lang="en-US" dirty="0"/>
              <a:t>table-based forwarding (recall OpenFlow API) allows “programming” routers</a:t>
            </a:r>
          </a:p>
          <a:p>
            <a:pPr marL="1035050" lvl="1" indent="-400050"/>
            <a:r>
              <a:rPr lang="en-US" dirty="0"/>
              <a:t>centralized “programming” easier: compute tables centrally and distribute</a:t>
            </a:r>
          </a:p>
          <a:p>
            <a:pPr marL="1035050" lvl="1" indent="-400050"/>
            <a:r>
              <a:rPr lang="en-US" dirty="0"/>
              <a:t>distributed “programming: more difficult: compute tables as result of distributed algorithm (protocol) implemented in each and every router </a:t>
            </a:r>
          </a:p>
          <a:p>
            <a:pPr marL="635000" indent="-400050"/>
            <a:r>
              <a:rPr lang="en-US" dirty="0"/>
              <a:t>open (non-proprietary) implementation of control plane</a:t>
            </a:r>
          </a:p>
          <a:p>
            <a:pPr marL="635000" indent="-40005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20853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5370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Logically centralized control plane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2" y="773797"/>
            <a:ext cx="7595425" cy="242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2400" y="4859886"/>
            <a:ext cx="327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Vertically integrated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Closed, proprietary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Slow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Small industry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500" r="3650" b="5499"/>
          <a:stretch>
            <a:fillRect/>
          </a:stretch>
        </p:blipFill>
        <p:spPr bwMode="auto">
          <a:xfrm>
            <a:off x="367763" y="1300457"/>
            <a:ext cx="2496173" cy="35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609600" y="2496799"/>
            <a:ext cx="1905000" cy="965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Operating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System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09600" y="3538199"/>
            <a:ext cx="1905000" cy="838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Hardware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440815" y="1480745"/>
            <a:ext cx="3048000" cy="417900"/>
            <a:chOff x="5334000" y="1371600"/>
            <a:chExt cx="3657600" cy="6858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5334000" y="1371600"/>
              <a:ext cx="9144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App</a:t>
              </a: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609600" y="1658599"/>
            <a:ext cx="1905000" cy="7366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Applications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410200" y="4875620"/>
            <a:ext cx="3200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j-lt"/>
              </a:rPr>
              <a:t>Horizontal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j-lt"/>
              </a:rPr>
              <a:t>Open interfaces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j-lt"/>
              </a:rPr>
              <a:t>Rapid innovation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j-lt"/>
              </a:rPr>
              <a:t>Huge industry</a:t>
            </a:r>
          </a:p>
        </p:txBody>
      </p:sp>
      <p:sp>
        <p:nvSpPr>
          <p:cNvPr id="47" name="Right Arrow 46"/>
          <p:cNvSpPr/>
          <p:nvPr/>
        </p:nvSpPr>
        <p:spPr>
          <a:xfrm>
            <a:off x="3733800" y="2437515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5737719" y="3484470"/>
            <a:ext cx="2721609" cy="1396073"/>
            <a:chOff x="5105400" y="3212068"/>
            <a:chExt cx="3451510" cy="1817132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096000" y="3874196"/>
              <a:ext cx="2424501" cy="697803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Microprocessor</a:t>
              </a:r>
            </a:p>
          </p:txBody>
        </p:sp>
        <p:pic>
          <p:nvPicPr>
            <p:cNvPr id="45094" name="Picture 33"/>
            <p:cNvPicPr>
              <a:picLocks noChangeAspect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951732"/>
              <a:ext cx="1202196" cy="1077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95" name="Group 51"/>
            <p:cNvGrpSpPr>
              <a:grpSpLocks/>
            </p:cNvGrpSpPr>
            <p:nvPr/>
          </p:nvGrpSpPr>
          <p:grpSpPr bwMode="auto">
            <a:xfrm>
              <a:off x="5435270" y="3212068"/>
              <a:ext cx="3121640" cy="440663"/>
              <a:chOff x="5511470" y="3200400"/>
              <a:chExt cx="3121640" cy="440663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511470" y="3424423"/>
                <a:ext cx="3121640" cy="4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7" name="TextBox 23"/>
              <p:cNvSpPr txBox="1">
                <a:spLocks noChangeArrowheads="1"/>
              </p:cNvSpPr>
              <p:nvPr/>
            </p:nvSpPr>
            <p:spPr bwMode="auto">
              <a:xfrm>
                <a:off x="5841339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5183490" y="2081201"/>
            <a:ext cx="3575710" cy="1234932"/>
            <a:chOff x="5263490" y="1889268"/>
            <a:chExt cx="3575710" cy="1234932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934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008000"/>
                </a:gs>
                <a:gs pos="100000">
                  <a:srgbClr val="00C362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Linux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8077200" y="2286000"/>
              <a:ext cx="762000" cy="838200"/>
            </a:xfrm>
            <a:prstGeom prst="roundRect">
              <a:avLst/>
            </a:prstGeom>
            <a:gradFill>
              <a:gsLst>
                <a:gs pos="0">
                  <a:srgbClr val="FF00FF"/>
                </a:gs>
                <a:gs pos="100000">
                  <a:srgbClr val="FF99C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Mac</a:t>
              </a:r>
            </a:p>
            <a:p>
              <a:pPr algn="ctr" defTabSz="914400">
                <a:defRPr/>
              </a:pPr>
              <a:r>
                <a:rPr lang="en-US" sz="1600" b="1">
                  <a:solidFill>
                    <a:srgbClr val="FFFFFF"/>
                  </a:solidFill>
                  <a:latin typeface="Calibri"/>
                </a:rPr>
                <a:t>OS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263490" y="2286000"/>
              <a:ext cx="1289710" cy="8382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100000">
                  <a:srgbClr val="F7545C"/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2000" b="1" dirty="0">
                  <a:solidFill>
                    <a:srgbClr val="FFFFFF"/>
                  </a:solidFill>
                  <a:latin typeface="Calibri"/>
                </a:rPr>
                <a:t>Windows</a:t>
              </a:r>
            </a:p>
            <a:p>
              <a:pPr algn="ctr" defTabSz="914400">
                <a:defRPr/>
              </a:pPr>
              <a:r>
                <a:rPr lang="en-US" sz="1800" b="1" dirty="0">
                  <a:solidFill>
                    <a:srgbClr val="FFFFFF"/>
                  </a:solidFill>
                  <a:latin typeface="Calibri"/>
                </a:rPr>
                <a:t>(OS)</a:t>
              </a:r>
            </a:p>
          </p:txBody>
        </p:sp>
        <p:sp>
          <p:nvSpPr>
            <p:cNvPr id="45086" name="TextBox 23"/>
            <p:cNvSpPr txBox="1">
              <a:spLocks noChangeArrowheads="1"/>
            </p:cNvSpPr>
            <p:nvPr/>
          </p:nvSpPr>
          <p:spPr bwMode="auto">
            <a:xfrm>
              <a:off x="6553200" y="2526268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sp>
          <p:nvSpPr>
            <p:cNvPr id="45087" name="TextBox 24"/>
            <p:cNvSpPr txBox="1">
              <a:spLocks noChangeArrowheads="1"/>
            </p:cNvSpPr>
            <p:nvPr/>
          </p:nvSpPr>
          <p:spPr bwMode="auto">
            <a:xfrm>
              <a:off x="7696200" y="2514600"/>
              <a:ext cx="3899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latin typeface="Arial" charset="0"/>
                </a:rPr>
                <a:t>or</a:t>
              </a:r>
            </a:p>
          </p:txBody>
        </p:sp>
        <p:grpSp>
          <p:nvGrpSpPr>
            <p:cNvPr id="45088" name="Group 52"/>
            <p:cNvGrpSpPr>
              <a:grpSpLocks/>
            </p:cNvGrpSpPr>
            <p:nvPr/>
          </p:nvGrpSpPr>
          <p:grpSpPr bwMode="auto">
            <a:xfrm>
              <a:off x="5943600" y="1889268"/>
              <a:ext cx="2590800" cy="338554"/>
              <a:chOff x="6019800" y="3260868"/>
              <a:chExt cx="2590800" cy="3385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019800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90" name="TextBox 23"/>
              <p:cNvSpPr txBox="1">
                <a:spLocks noChangeArrowheads="1"/>
              </p:cNvSpPr>
              <p:nvPr/>
            </p:nvSpPr>
            <p:spPr bwMode="auto">
              <a:xfrm>
                <a:off x="6450385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sp>
        <p:nvSpPr>
          <p:cNvPr id="56" name="Right Arrow 55"/>
          <p:cNvSpPr/>
          <p:nvPr/>
        </p:nvSpPr>
        <p:spPr>
          <a:xfrm>
            <a:off x="3868480" y="5210723"/>
            <a:ext cx="1143000" cy="762000"/>
          </a:xfrm>
          <a:prstGeom prst="rightArrow">
            <a:avLst>
              <a:gd name="adj1" fmla="val 50000"/>
              <a:gd name="adj2" fmla="val 68658"/>
            </a:avLst>
          </a:prstGeom>
          <a:solidFill>
            <a:srgbClr val="FF66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US" sz="2000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076" name="Title 47"/>
          <p:cNvSpPr>
            <a:spLocks noGrp="1"/>
          </p:cNvSpPr>
          <p:nvPr>
            <p:ph type="title"/>
          </p:nvPr>
        </p:nvSpPr>
        <p:spPr>
          <a:xfrm>
            <a:off x="535402" y="0"/>
            <a:ext cx="8534400" cy="1143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Calibri" charset="0"/>
                <a:ea typeface="ＭＳ Ｐゴシック" charset="0"/>
                <a:cs typeface="ＭＳ Ｐゴシック" charset="0"/>
              </a:rPr>
              <a:t>Analogy: mainframe to PC evolution</a:t>
            </a:r>
            <a:r>
              <a:rPr lang="en-US" sz="2400" baseline="30000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*</a:t>
            </a:r>
            <a:endParaRPr lang="en-US" sz="4000" baseline="30000" dirty="0">
              <a:solidFill>
                <a:schemeClr val="tx1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871" y="6550399"/>
            <a:ext cx="2254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Slide  courtesy: N. McKeown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7091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6277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91227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  <p:bldP spid="47" grpId="0" animBg="1"/>
      <p:bldP spid="5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5" y="824211"/>
            <a:ext cx="8551394" cy="23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11698" y="170272"/>
            <a:ext cx="8679450" cy="796925"/>
          </a:xfrm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sz="3600" dirty="0">
                <a:cs typeface="+mj-cs"/>
              </a:rPr>
              <a:t>Traffic engineering: difficult traditional routing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rgbClr val="000090"/>
                </a:solidFill>
              </a:rPr>
              <a:t>Q: </a:t>
            </a:r>
            <a:r>
              <a:rPr lang="en-US" sz="2400" dirty="0"/>
              <a:t>what if network operator wants u-to-z traffic to flow along </a:t>
            </a:r>
            <a:r>
              <a:rPr lang="en-US" sz="2400" i="1" dirty="0" err="1"/>
              <a:t>uvw</a:t>
            </a:r>
            <a:r>
              <a:rPr lang="en-US" sz="2400" dirty="0" err="1"/>
              <a:t>z</a:t>
            </a:r>
            <a:r>
              <a:rPr lang="en-US" sz="2400" dirty="0"/>
              <a:t>, x-to-z traffic to flow </a:t>
            </a:r>
            <a:r>
              <a:rPr lang="en-US" sz="2400" i="1" dirty="0" err="1"/>
              <a:t>xwyz</a:t>
            </a:r>
            <a:r>
              <a:rPr lang="en-US" sz="2400" dirty="0"/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i="1" u="sng" dirty="0">
                <a:solidFill>
                  <a:srgbClr val="000090"/>
                </a:solidFill>
              </a:rPr>
              <a:t>A: </a:t>
            </a:r>
            <a:r>
              <a:rPr lang="en-US" sz="2400" dirty="0"/>
              <a:t>need to define link weights so traffic routing algorithm computes routes accordingly </a:t>
            </a:r>
            <a:r>
              <a:rPr lang="en-US" sz="2000" dirty="0"/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947" y="6025755"/>
            <a:ext cx="6350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00"/>
                </a:solidFill>
              </a:rPr>
              <a:t>Link weights are only control “knobs”: wrong!</a:t>
            </a:r>
          </a:p>
        </p:txBody>
      </p:sp>
      <p:sp>
        <p:nvSpPr>
          <p:cNvPr id="1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7091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6277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0" name="Freeform 3"/>
          <p:cNvSpPr>
            <a:spLocks/>
          </p:cNvSpPr>
          <p:nvPr/>
        </p:nvSpPr>
        <p:spPr bwMode="auto">
          <a:xfrm>
            <a:off x="2059747" y="1363093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70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0774" y="170272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rgbClr val="000090"/>
                </a:solidFill>
              </a:rPr>
              <a:t>Q: </a:t>
            </a:r>
            <a:r>
              <a:rPr lang="en-US" sz="2400" dirty="0"/>
              <a:t>what if network operator wants to split  u-to-z traffic along </a:t>
            </a:r>
            <a:r>
              <a:rPr lang="en-US" sz="2400" dirty="0" err="1"/>
              <a:t>uvwz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CC0000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uxyz</a:t>
            </a:r>
            <a:r>
              <a:rPr lang="en-US" sz="2400" dirty="0"/>
              <a:t> (load balancing)?</a:t>
            </a:r>
          </a:p>
          <a:p>
            <a:pPr algn="ctr"/>
            <a:r>
              <a:rPr lang="en-US" sz="2400" i="1" u="sng" dirty="0">
                <a:solidFill>
                  <a:srgbClr val="000090"/>
                </a:solidFill>
              </a:rPr>
              <a:t>A: </a:t>
            </a:r>
            <a:r>
              <a:rPr lang="en-US" sz="2400" dirty="0"/>
              <a:t>can’t do it (or need a new routing algorithm)</a:t>
            </a:r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363093"/>
            <a:ext cx="6875191" cy="2404002"/>
            <a:chOff x="943464" y="1363093"/>
            <a:chExt cx="6875191" cy="2404002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2" name="Freeform 3"/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47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847725"/>
            <a:ext cx="6263659" cy="19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40" name="Freeform 3"/>
          <p:cNvSpPr>
            <a:spLocks/>
          </p:cNvSpPr>
          <p:nvPr/>
        </p:nvSpPr>
        <p:spPr bwMode="auto">
          <a:xfrm>
            <a:off x="2066227" y="1330694"/>
            <a:ext cx="5142041" cy="2404002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7" name="Oval 10"/>
          <p:cNvSpPr>
            <a:spLocks noChangeArrowheads="1"/>
          </p:cNvSpPr>
          <p:nvPr/>
        </p:nvSpPr>
        <p:spPr bwMode="auto">
          <a:xfrm>
            <a:off x="3323170" y="3340569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48" name="Line 11"/>
          <p:cNvSpPr>
            <a:spLocks noChangeShapeType="1"/>
          </p:cNvSpPr>
          <p:nvPr/>
        </p:nvSpPr>
        <p:spPr bwMode="auto">
          <a:xfrm>
            <a:off x="3323170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49" name="Line 12"/>
          <p:cNvSpPr>
            <a:spLocks noChangeShapeType="1"/>
          </p:cNvSpPr>
          <p:nvPr/>
        </p:nvSpPr>
        <p:spPr bwMode="auto">
          <a:xfrm>
            <a:off x="4038485" y="3328626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0" name="Rectangle 13"/>
          <p:cNvSpPr>
            <a:spLocks noChangeArrowheads="1"/>
          </p:cNvSpPr>
          <p:nvPr/>
        </p:nvSpPr>
        <p:spPr bwMode="auto">
          <a:xfrm>
            <a:off x="3323170" y="3328626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1" name="Oval 14"/>
          <p:cNvSpPr>
            <a:spLocks noChangeArrowheads="1"/>
          </p:cNvSpPr>
          <p:nvPr/>
        </p:nvSpPr>
        <p:spPr bwMode="auto">
          <a:xfrm>
            <a:off x="3316314" y="3227962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2" name="Oval 15"/>
          <p:cNvSpPr>
            <a:spLocks noChangeArrowheads="1"/>
          </p:cNvSpPr>
          <p:nvPr/>
        </p:nvSpPr>
        <p:spPr bwMode="auto">
          <a:xfrm>
            <a:off x="3314029" y="2163308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3" name="Line 16"/>
          <p:cNvSpPr>
            <a:spLocks noChangeShapeType="1"/>
          </p:cNvSpPr>
          <p:nvPr/>
        </p:nvSpPr>
        <p:spPr bwMode="auto">
          <a:xfrm>
            <a:off x="3314029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4" name="Line 17"/>
          <p:cNvSpPr>
            <a:spLocks noChangeShapeType="1"/>
          </p:cNvSpPr>
          <p:nvPr/>
        </p:nvSpPr>
        <p:spPr bwMode="auto">
          <a:xfrm>
            <a:off x="4029344" y="2151365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5" name="Rectangle 18"/>
          <p:cNvSpPr>
            <a:spLocks noChangeArrowheads="1"/>
          </p:cNvSpPr>
          <p:nvPr/>
        </p:nvSpPr>
        <p:spPr bwMode="auto">
          <a:xfrm>
            <a:off x="3314029" y="2151365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56" name="Oval 19"/>
          <p:cNvSpPr>
            <a:spLocks noChangeArrowheads="1"/>
          </p:cNvSpPr>
          <p:nvPr/>
        </p:nvSpPr>
        <p:spPr bwMode="auto">
          <a:xfrm>
            <a:off x="3307173" y="2050700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7" name="Oval 20"/>
          <p:cNvSpPr>
            <a:spLocks noChangeArrowheads="1"/>
          </p:cNvSpPr>
          <p:nvPr/>
        </p:nvSpPr>
        <p:spPr bwMode="auto">
          <a:xfrm>
            <a:off x="4874924" y="2156483"/>
            <a:ext cx="713030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58" name="Line 21"/>
          <p:cNvSpPr>
            <a:spLocks noChangeShapeType="1"/>
          </p:cNvSpPr>
          <p:nvPr/>
        </p:nvSpPr>
        <p:spPr bwMode="auto">
          <a:xfrm>
            <a:off x="487492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59" name="Line 22"/>
          <p:cNvSpPr>
            <a:spLocks noChangeShapeType="1"/>
          </p:cNvSpPr>
          <p:nvPr/>
        </p:nvSpPr>
        <p:spPr bwMode="auto">
          <a:xfrm>
            <a:off x="5587954" y="2144540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0" name="Rectangle 23"/>
          <p:cNvSpPr>
            <a:spLocks noChangeArrowheads="1"/>
          </p:cNvSpPr>
          <p:nvPr/>
        </p:nvSpPr>
        <p:spPr bwMode="auto">
          <a:xfrm>
            <a:off x="4874924" y="2144540"/>
            <a:ext cx="706174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1" name="Oval 24"/>
          <p:cNvSpPr>
            <a:spLocks noChangeArrowheads="1"/>
          </p:cNvSpPr>
          <p:nvPr/>
        </p:nvSpPr>
        <p:spPr bwMode="auto">
          <a:xfrm>
            <a:off x="4881780" y="2048994"/>
            <a:ext cx="713030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2" name="Oval 25"/>
          <p:cNvSpPr>
            <a:spLocks noChangeArrowheads="1"/>
          </p:cNvSpPr>
          <p:nvPr/>
        </p:nvSpPr>
        <p:spPr bwMode="auto">
          <a:xfrm>
            <a:off x="4897778" y="3335451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3" name="Line 26"/>
          <p:cNvSpPr>
            <a:spLocks noChangeShapeType="1"/>
          </p:cNvSpPr>
          <p:nvPr/>
        </p:nvSpPr>
        <p:spPr bwMode="auto">
          <a:xfrm>
            <a:off x="4897778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4" name="Line 27"/>
          <p:cNvSpPr>
            <a:spLocks noChangeShapeType="1"/>
          </p:cNvSpPr>
          <p:nvPr/>
        </p:nvSpPr>
        <p:spPr bwMode="auto">
          <a:xfrm>
            <a:off x="5613093" y="3323508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5" name="Rectangle 28"/>
          <p:cNvSpPr>
            <a:spLocks noChangeArrowheads="1"/>
          </p:cNvSpPr>
          <p:nvPr/>
        </p:nvSpPr>
        <p:spPr bwMode="auto">
          <a:xfrm>
            <a:off x="4897778" y="3323508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66" name="Oval 29"/>
          <p:cNvSpPr>
            <a:spLocks noChangeArrowheads="1"/>
          </p:cNvSpPr>
          <p:nvPr/>
        </p:nvSpPr>
        <p:spPr bwMode="auto">
          <a:xfrm>
            <a:off x="4890922" y="3222843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7" name="Oval 30"/>
          <p:cNvSpPr>
            <a:spLocks noChangeArrowheads="1"/>
          </p:cNvSpPr>
          <p:nvPr/>
        </p:nvSpPr>
        <p:spPr bwMode="auto">
          <a:xfrm>
            <a:off x="6189001" y="2753645"/>
            <a:ext cx="715315" cy="138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68" name="Line 31"/>
          <p:cNvSpPr>
            <a:spLocks noChangeShapeType="1"/>
          </p:cNvSpPr>
          <p:nvPr/>
        </p:nvSpPr>
        <p:spPr bwMode="auto">
          <a:xfrm>
            <a:off x="6189001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69" name="Line 32"/>
          <p:cNvSpPr>
            <a:spLocks noChangeShapeType="1"/>
          </p:cNvSpPr>
          <p:nvPr/>
        </p:nvSpPr>
        <p:spPr bwMode="auto">
          <a:xfrm>
            <a:off x="6904316" y="2741702"/>
            <a:ext cx="0" cy="85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0" name="Rectangle 33"/>
          <p:cNvSpPr>
            <a:spLocks noChangeArrowheads="1"/>
          </p:cNvSpPr>
          <p:nvPr/>
        </p:nvSpPr>
        <p:spPr bwMode="auto">
          <a:xfrm>
            <a:off x="6189001" y="2741702"/>
            <a:ext cx="708459" cy="83603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0871" name="Oval 34"/>
          <p:cNvSpPr>
            <a:spLocks noChangeArrowheads="1"/>
          </p:cNvSpPr>
          <p:nvPr/>
        </p:nvSpPr>
        <p:spPr bwMode="auto">
          <a:xfrm>
            <a:off x="6182145" y="2641037"/>
            <a:ext cx="715315" cy="16208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47627" y="2298096"/>
            <a:ext cx="1151817" cy="1023706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>
            <a:off x="4061339" y="3372987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90239" y="2190607"/>
            <a:ext cx="904999" cy="455549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82" name="Group 47"/>
          <p:cNvGrpSpPr>
            <a:grpSpLocks/>
          </p:cNvGrpSpPr>
          <p:nvPr/>
        </p:nvGrpSpPr>
        <p:grpSpPr bwMode="auto">
          <a:xfrm>
            <a:off x="5034899" y="3134122"/>
            <a:ext cx="447929" cy="426544"/>
            <a:chOff x="2958" y="2425"/>
            <a:chExt cx="199" cy="250"/>
          </a:xfrm>
        </p:grpSpPr>
        <p:sp>
          <p:nvSpPr>
            <p:cNvPr id="120905" name="Rectangle 48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6" name="Text Box 49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y</a:t>
              </a:r>
              <a:endParaRPr lang="en-US"/>
            </a:p>
          </p:txBody>
        </p:sp>
      </p:grpSp>
      <p:grpSp>
        <p:nvGrpSpPr>
          <p:cNvPr id="120883" name="Group 50"/>
          <p:cNvGrpSpPr>
            <a:grpSpLocks/>
          </p:cNvGrpSpPr>
          <p:nvPr/>
        </p:nvGrpSpPr>
        <p:grpSpPr bwMode="auto">
          <a:xfrm>
            <a:off x="3460291" y="3077818"/>
            <a:ext cx="484495" cy="491379"/>
            <a:chOff x="2951" y="2395"/>
            <a:chExt cx="213" cy="288"/>
          </a:xfrm>
        </p:grpSpPr>
        <p:sp>
          <p:nvSpPr>
            <p:cNvPr id="120903" name="Rectangle 5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4" name="Text Box 52"/>
            <p:cNvSpPr txBox="1">
              <a:spLocks noChangeArrowheads="1"/>
            </p:cNvSpPr>
            <p:nvPr/>
          </p:nvSpPr>
          <p:spPr bwMode="auto">
            <a:xfrm>
              <a:off x="2951" y="239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x</a:t>
              </a:r>
            </a:p>
          </p:txBody>
        </p:sp>
      </p:grpSp>
      <p:grpSp>
        <p:nvGrpSpPr>
          <p:cNvPr id="120884" name="Group 53"/>
          <p:cNvGrpSpPr>
            <a:grpSpLocks/>
          </p:cNvGrpSpPr>
          <p:nvPr/>
        </p:nvGrpSpPr>
        <p:grpSpPr bwMode="auto">
          <a:xfrm>
            <a:off x="4982336" y="1956861"/>
            <a:ext cx="530202" cy="426544"/>
            <a:chOff x="2941" y="2425"/>
            <a:chExt cx="235" cy="250"/>
          </a:xfrm>
        </p:grpSpPr>
        <p:sp>
          <p:nvSpPr>
            <p:cNvPr id="120901" name="Rectangle 54"/>
            <p:cNvSpPr>
              <a:spLocks noChangeArrowheads="1"/>
            </p:cNvSpPr>
            <p:nvPr/>
          </p:nvSpPr>
          <p:spPr bwMode="auto">
            <a:xfrm>
              <a:off x="2982" y="2490"/>
              <a:ext cx="146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2" name="Text Box 55"/>
            <p:cNvSpPr txBox="1">
              <a:spLocks noChangeArrowheads="1"/>
            </p:cNvSpPr>
            <p:nvPr/>
          </p:nvSpPr>
          <p:spPr bwMode="auto">
            <a:xfrm>
              <a:off x="2941" y="2425"/>
              <a:ext cx="23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w</a:t>
              </a:r>
              <a:endParaRPr lang="en-US"/>
            </a:p>
          </p:txBody>
        </p:sp>
      </p:grpSp>
      <p:grpSp>
        <p:nvGrpSpPr>
          <p:cNvPr id="120885" name="Group 56"/>
          <p:cNvGrpSpPr>
            <a:grpSpLocks/>
          </p:cNvGrpSpPr>
          <p:nvPr/>
        </p:nvGrpSpPr>
        <p:grpSpPr bwMode="auto">
          <a:xfrm>
            <a:off x="3458006" y="1956861"/>
            <a:ext cx="447929" cy="426544"/>
            <a:chOff x="2958" y="2425"/>
            <a:chExt cx="199" cy="250"/>
          </a:xfrm>
        </p:grpSpPr>
        <p:sp>
          <p:nvSpPr>
            <p:cNvPr id="120899" name="Rectangle 57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0" name="Text Box 58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v</a:t>
              </a:r>
              <a:endParaRPr lang="en-US"/>
            </a:p>
          </p:txBody>
        </p:sp>
      </p:grpSp>
      <p:grpSp>
        <p:nvGrpSpPr>
          <p:cNvPr id="120886" name="Group 59"/>
          <p:cNvGrpSpPr>
            <a:grpSpLocks/>
          </p:cNvGrpSpPr>
          <p:nvPr/>
        </p:nvGrpSpPr>
        <p:grpSpPr bwMode="auto">
          <a:xfrm>
            <a:off x="6323837" y="2499425"/>
            <a:ext cx="484495" cy="491379"/>
            <a:chOff x="2949" y="2395"/>
            <a:chExt cx="214" cy="288"/>
          </a:xfrm>
        </p:grpSpPr>
        <p:sp>
          <p:nvSpPr>
            <p:cNvPr id="120897" name="Rectangle 60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8" name="Text Box 61"/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z</a:t>
              </a:r>
            </a:p>
          </p:txBody>
        </p:sp>
      </p:grp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0774" y="170272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Traffic engineering: difficult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96464" y="2397247"/>
            <a:ext cx="978441" cy="597428"/>
            <a:chOff x="4034923" y="3926353"/>
            <a:chExt cx="978441" cy="597428"/>
          </a:xfrm>
        </p:grpSpPr>
        <p:pic>
          <p:nvPicPr>
            <p:cNvPr id="3" name="Picture 2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4339956" y="4136876"/>
              <a:ext cx="313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u</a:t>
              </a:r>
              <a:endParaRPr lang="en-US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201386" y="1897890"/>
            <a:ext cx="978441" cy="597428"/>
            <a:chOff x="4034923" y="3926353"/>
            <a:chExt cx="978441" cy="597428"/>
          </a:xfrm>
        </p:grpSpPr>
        <p:pic>
          <p:nvPicPr>
            <p:cNvPr id="103" name="Picture 102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4" name="Text Box 46"/>
            <p:cNvSpPr txBox="1">
              <a:spLocks noChangeArrowheads="1"/>
            </p:cNvSpPr>
            <p:nvPr/>
          </p:nvSpPr>
          <p:spPr bwMode="auto">
            <a:xfrm>
              <a:off x="4333613" y="4136876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v</a:t>
              </a:r>
              <a:endParaRPr lang="en-US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228455" y="3027916"/>
            <a:ext cx="978441" cy="597428"/>
            <a:chOff x="4034923" y="3926353"/>
            <a:chExt cx="978441" cy="597428"/>
          </a:xfrm>
        </p:grpSpPr>
        <p:pic>
          <p:nvPicPr>
            <p:cNvPr id="106" name="Picture 105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07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x</a:t>
              </a:r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759505" y="1885171"/>
            <a:ext cx="978441" cy="597428"/>
            <a:chOff x="4034923" y="3926353"/>
            <a:chExt cx="978441" cy="597428"/>
          </a:xfrm>
        </p:grpSpPr>
        <p:pic>
          <p:nvPicPr>
            <p:cNvPr id="109" name="Picture 108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4307965" y="4136876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w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786573" y="3031908"/>
            <a:ext cx="978441" cy="597428"/>
            <a:chOff x="4034923" y="3926353"/>
            <a:chExt cx="978441" cy="597428"/>
          </a:xfrm>
        </p:grpSpPr>
        <p:pic>
          <p:nvPicPr>
            <p:cNvPr id="112" name="Picture 111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3" name="Text Box 46"/>
            <p:cNvSpPr txBox="1">
              <a:spLocks noChangeArrowheads="1"/>
            </p:cNvSpPr>
            <p:nvPr/>
          </p:nvSpPr>
          <p:spPr bwMode="auto">
            <a:xfrm>
              <a:off x="4340025" y="413687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y</a:t>
              </a:r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058604" y="2465712"/>
            <a:ext cx="978441" cy="597428"/>
            <a:chOff x="4034923" y="3926353"/>
            <a:chExt cx="978441" cy="597428"/>
          </a:xfrm>
        </p:grpSpPr>
        <p:pic>
          <p:nvPicPr>
            <p:cNvPr id="115" name="Picture 114" descr="router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923" y="3926353"/>
              <a:ext cx="978441" cy="597428"/>
            </a:xfrm>
            <a:prstGeom prst="rect">
              <a:avLst/>
            </a:prstGeom>
          </p:spPr>
        </p:pic>
        <p:sp>
          <p:nvSpPr>
            <p:cNvPr id="116" name="Text Box 46"/>
            <p:cNvSpPr txBox="1">
              <a:spLocks noChangeArrowheads="1"/>
            </p:cNvSpPr>
            <p:nvPr/>
          </p:nvSpPr>
          <p:spPr bwMode="auto">
            <a:xfrm>
              <a:off x="4346437" y="413687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/>
                <a:t>z</a:t>
              </a:r>
              <a:endParaRPr lang="en-US" dirty="0"/>
            </a:p>
          </p:txBody>
        </p:sp>
      </p:grp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17422" y="4173425"/>
            <a:ext cx="7945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000090"/>
                </a:solidFill>
              </a:rPr>
              <a:t>Q: </a:t>
            </a:r>
            <a:r>
              <a:rPr lang="en-US" sz="2400" dirty="0"/>
              <a:t>what if w wants to route blue and red traffic differently?</a:t>
            </a:r>
          </a:p>
          <a:p>
            <a:endParaRPr lang="en-US" sz="2400" dirty="0"/>
          </a:p>
          <a:p>
            <a:r>
              <a:rPr lang="en-US" sz="2400" i="1" u="sng" dirty="0">
                <a:solidFill>
                  <a:srgbClr val="000090"/>
                </a:solidFill>
              </a:rPr>
              <a:t>A: </a:t>
            </a:r>
            <a:r>
              <a:rPr lang="en-US" sz="2400" dirty="0"/>
              <a:t>can’t do it (with destination based forwarding, and LS, DV routing)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77246" y="0"/>
            <a:ext cx="1966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Networking 401</a:t>
            </a:r>
          </a:p>
        </p:txBody>
      </p:sp>
      <p:sp>
        <p:nvSpPr>
          <p:cNvPr id="2" name="Freeform 1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CC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chemeClr val="accent2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36413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9218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Software defined networking (SDN)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453484" y="1872855"/>
            <a:ext cx="7050773" cy="4668701"/>
            <a:chOff x="1453484" y="1555350"/>
            <a:chExt cx="7050773" cy="4668701"/>
          </a:xfrm>
        </p:grpSpPr>
        <p:grpSp>
          <p:nvGrpSpPr>
            <p:cNvPr id="25" name="Group 24"/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388" name="Rectangle 387"/>
              <p:cNvSpPr/>
              <p:nvPr/>
            </p:nvSpPr>
            <p:spPr bwMode="auto"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6" name="Freeform 395"/>
              <p:cNvSpPr/>
              <p:nvPr/>
            </p:nvSpPr>
            <p:spPr bwMode="auto">
              <a:xfrm>
                <a:off x="1739747" y="2067585"/>
                <a:ext cx="198437" cy="1385888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8" name="Freeform 397"/>
              <p:cNvSpPr/>
              <p:nvPr/>
            </p:nvSpPr>
            <p:spPr bwMode="auto">
              <a:xfrm flipH="1">
                <a:off x="6969078" y="2061336"/>
                <a:ext cx="220427" cy="1370587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48316" name="Group 950"/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48350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1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2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3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54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5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80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81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6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57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78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9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58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59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60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76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7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1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62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74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75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63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4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5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6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7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68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69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0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1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72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3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317" name="Group 950"/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48318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19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0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1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22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3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348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9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4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5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346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7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6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27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8328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8344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5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29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330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8342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343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331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2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3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4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5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36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7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8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39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340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1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129" name="Freeform 2"/>
            <p:cNvSpPr>
              <a:spLocks/>
            </p:cNvSpPr>
            <p:nvPr/>
          </p:nvSpPr>
          <p:spPr bwMode="auto">
            <a:xfrm>
              <a:off x="2592388" y="5284251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8" name="Straight Connector 147"/>
            <p:cNvCxnSpPr/>
            <p:nvPr/>
          </p:nvCxnSpPr>
          <p:spPr>
            <a:xfrm flipV="1">
              <a:off x="3262941" y="5435064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3151816" y="5622389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3164516" y="5727164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4182104" y="5920839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4842504" y="5468401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V="1">
              <a:off x="4126541" y="5622389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V="1">
              <a:off x="5453691" y="5650964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596441" y="5435064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261" name="Group 48260"/>
            <p:cNvGrpSpPr/>
            <p:nvPr/>
          </p:nvGrpSpPr>
          <p:grpSpPr>
            <a:xfrm>
              <a:off x="1526216" y="2537824"/>
              <a:ext cx="6978041" cy="1096962"/>
              <a:chOff x="1526216" y="3003498"/>
              <a:chExt cx="6978041" cy="1096962"/>
            </a:xfrm>
          </p:grpSpPr>
          <p:sp>
            <p:nvSpPr>
              <p:cNvPr id="48156" name="TextBox 399"/>
              <p:cNvSpPr txBox="1">
                <a:spLocks noChangeArrowheads="1"/>
              </p:cNvSpPr>
              <p:nvPr/>
            </p:nvSpPr>
            <p:spPr bwMode="auto">
              <a:xfrm>
                <a:off x="7714291" y="3628973"/>
                <a:ext cx="595313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data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sp>
            <p:nvSpPr>
              <p:cNvPr id="48157" name="TextBox 400"/>
              <p:cNvSpPr txBox="1">
                <a:spLocks noChangeArrowheads="1"/>
              </p:cNvSpPr>
              <p:nvPr/>
            </p:nvSpPr>
            <p:spPr bwMode="auto">
              <a:xfrm>
                <a:off x="7728579" y="3003498"/>
                <a:ext cx="709612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63"/>
                  </a:lnSpc>
                </a:pPr>
                <a:r>
                  <a:rPr lang="en-US" sz="1400"/>
                  <a:t>control</a:t>
                </a:r>
              </a:p>
              <a:p>
                <a:pPr algn="ctr">
                  <a:lnSpc>
                    <a:spcPts val="1463"/>
                  </a:lnSpc>
                </a:pPr>
                <a:r>
                  <a:rPr lang="en-US" sz="1400"/>
                  <a:t>plane</a:t>
                </a:r>
              </a:p>
            </p:txBody>
          </p:sp>
          <p:cxnSp>
            <p:nvCxnSpPr>
              <p:cNvPr id="302" name="Straight Connector 301"/>
              <p:cNvCxnSpPr/>
              <p:nvPr/>
            </p:nvCxnSpPr>
            <p:spPr bwMode="auto">
              <a:xfrm flipV="1">
                <a:off x="1526216" y="3579342"/>
                <a:ext cx="6978041" cy="1215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2436115" y="2269434"/>
              <a:ext cx="4296530" cy="320561"/>
              <a:chOff x="2433511" y="2792111"/>
              <a:chExt cx="4296530" cy="320561"/>
            </a:xfrm>
          </p:grpSpPr>
          <p:grpSp>
            <p:nvGrpSpPr>
              <p:cNvPr id="48311" name="Group 401"/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403" name="Rectangle 402"/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>
                  <a:stCxn id="403" idx="2"/>
                </p:cNvCxnSpPr>
                <p:nvPr/>
              </p:nvCxnSpPr>
              <p:spPr>
                <a:xfrm flipH="1" flipV="1">
                  <a:off x="3148846" y="4005099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2" name="Group 406"/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408" name="Rectangle 407"/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9" name="Straight Connector 408"/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>
                  <a:stCxn id="408" idx="2"/>
                </p:cNvCxnSpPr>
                <p:nvPr/>
              </p:nvCxnSpPr>
              <p:spPr>
                <a:xfrm flipH="1" flipV="1">
                  <a:off x="3147863" y="4005102"/>
                  <a:ext cx="1947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3" name="Group 411"/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13" name="Rectangle 41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/>
                <p:cNvCxnSpPr>
                  <a:stCxn id="41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4" name="Group 416"/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418" name="Rectangle 417"/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19" name="Straight Connector 418"/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1" name="Straight Connector 420"/>
                <p:cNvCxnSpPr>
                  <a:stCxn id="418" idx="2"/>
                </p:cNvCxnSpPr>
                <p:nvPr/>
              </p:nvCxnSpPr>
              <p:spPr>
                <a:xfrm flipH="1" flipV="1">
                  <a:off x="3148846" y="4005103"/>
                  <a:ext cx="0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15" name="Group 421"/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423" name="Rectangle 422"/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/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>
                  <a:stCxn id="423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60" name="Group 48259"/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268" name="Freeform 267"/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2" name="Freeform 271"/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4" name="Freeform 273"/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5" name="Freeform 274"/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496" name="Rectangle 495"/>
                <p:cNvSpPr/>
                <p:nvPr/>
              </p:nvSpPr>
              <p:spPr bwMode="auto"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grpSp>
              <p:nvGrpSpPr>
                <p:cNvPr id="48285" name="Group 498"/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515" name="Oval 514"/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6" name="Rectangle 515"/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7" name="Oval 516"/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0" name="Rectangle 499"/>
                <p:cNvSpPr/>
                <p:nvPr/>
              </p:nvSpPr>
              <p:spPr bwMode="auto"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2" name="Straight Connector 501"/>
                <p:cNvCxnSpPr/>
                <p:nvPr/>
              </p:nvCxnSpPr>
              <p:spPr bwMode="auto">
                <a:xfrm>
                  <a:off x="1861179" y="3981398"/>
                  <a:ext cx="17462" cy="13017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/>
                <p:cNvCxnSpPr/>
                <p:nvPr/>
              </p:nvCxnSpPr>
              <p:spPr bwMode="auto">
                <a:xfrm flipH="1">
                  <a:off x="2894641" y="3971873"/>
                  <a:ext cx="6350" cy="12700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90" name="Group 504"/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506" name="Oval 505"/>
                  <p:cNvSpPr/>
                  <p:nvPr/>
                </p:nvSpPr>
                <p:spPr bwMode="auto">
                  <a:xfrm flipV="1">
                    <a:off x="2185126" y="1689305"/>
                    <a:ext cx="1196349" cy="31490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7" name="Rectangle 506"/>
                  <p:cNvSpPr/>
                  <p:nvPr/>
                </p:nvSpPr>
                <p:spPr bwMode="auto"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08" name="Oval 507"/>
                  <p:cNvSpPr/>
                  <p:nvPr/>
                </p:nvSpPr>
                <p:spPr bwMode="auto">
                  <a:xfrm flipV="1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9" name="Freeform 508"/>
                  <p:cNvSpPr/>
                  <p:nvPr/>
                </p:nvSpPr>
                <p:spPr bwMode="auto">
                  <a:xfrm>
                    <a:off x="2489684" y="1670478"/>
                    <a:ext cx="581762" cy="15745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0" name="Freeform 509"/>
                  <p:cNvSpPr/>
                  <p:nvPr/>
                </p:nvSpPr>
                <p:spPr bwMode="auto">
                  <a:xfrm>
                    <a:off x="2429502" y="1629404"/>
                    <a:ext cx="703949" cy="11124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1" name="Freeform 510"/>
                  <p:cNvSpPr/>
                  <p:nvPr/>
                </p:nvSpPr>
                <p:spPr bwMode="auto">
                  <a:xfrm>
                    <a:off x="2892723" y="1723534"/>
                    <a:ext cx="257142" cy="95840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2" name="Freeform 511"/>
                  <p:cNvSpPr/>
                  <p:nvPr/>
                </p:nvSpPr>
                <p:spPr bwMode="auto">
                  <a:xfrm>
                    <a:off x="2416736" y="1725244"/>
                    <a:ext cx="255318" cy="94130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13" name="Straight Connector 512"/>
                  <p:cNvCxnSpPr>
                    <a:endCxn id="508" idx="2"/>
                  </p:cNvCxnSpPr>
                  <p:nvPr/>
                </p:nvCxnSpPr>
                <p:spPr bwMode="auto">
                  <a:xfrm flipH="1" flipV="1">
                    <a:off x="2183302" y="1732090"/>
                    <a:ext cx="1824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 bwMode="auto">
                  <a:xfrm flipH="1" flipV="1">
                    <a:off x="3381475" y="1728667"/>
                    <a:ext cx="1823" cy="12151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549" name="Rectangle 548"/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0" name="Straight Connector 549"/>
                <p:cNvCxnSpPr/>
                <p:nvPr/>
              </p:nvCxnSpPr>
              <p:spPr bwMode="auto">
                <a:xfrm flipH="1">
                  <a:off x="4078916" y="4019498"/>
                  <a:ext cx="1588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71" name="Group 552"/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62" name="Oval 561"/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3" name="Rectangle 562"/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4" name="Oval 563"/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5" name="Straight Connector 564"/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Straight Connector 565"/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4" name="Rectangle 553"/>
                <p:cNvSpPr/>
                <p:nvPr/>
              </p:nvSpPr>
              <p:spPr bwMode="auto"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7" name="Straight Connector 556"/>
                <p:cNvCxnSpPr/>
                <p:nvPr/>
              </p:nvCxnSpPr>
              <p:spPr bwMode="auto">
                <a:xfrm flipH="1">
                  <a:off x="3566154" y="40274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57" name="Group 538"/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40" name="Oval 539"/>
                  <p:cNvSpPr/>
                  <p:nvPr/>
                </p:nvSpPr>
                <p:spPr bwMode="auto">
                  <a:xfrm flipV="1">
                    <a:off x="2188659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 bwMode="auto"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2" name="Oval 541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3" name="Freeform 542"/>
                  <p:cNvSpPr/>
                  <p:nvPr/>
                </p:nvSpPr>
                <p:spPr bwMode="auto">
                  <a:xfrm>
                    <a:off x="2491182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4" name="Freeform 543"/>
                  <p:cNvSpPr/>
                  <p:nvPr/>
                </p:nvSpPr>
                <p:spPr bwMode="auto">
                  <a:xfrm>
                    <a:off x="2430678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5" name="Freeform 544"/>
                  <p:cNvSpPr/>
                  <p:nvPr/>
                </p:nvSpPr>
                <p:spPr bwMode="auto">
                  <a:xfrm>
                    <a:off x="2892025" y="1722222"/>
                    <a:ext cx="260927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6" name="Freeform 545"/>
                  <p:cNvSpPr/>
                  <p:nvPr/>
                </p:nvSpPr>
                <p:spPr bwMode="auto">
                  <a:xfrm>
                    <a:off x="2419334" y="1725039"/>
                    <a:ext cx="253362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7" name="Straight Connector 546"/>
                  <p:cNvCxnSpPr>
                    <a:endCxn id="542" idx="2"/>
                  </p:cNvCxnSpPr>
                  <p:nvPr/>
                </p:nvCxnSpPr>
                <p:spPr bwMode="auto">
                  <a:xfrm flipH="1" flipV="1">
                    <a:off x="2184879" y="1722222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Straight Connector 547"/>
                  <p:cNvCxnSpPr/>
                  <p:nvPr/>
                </p:nvCxnSpPr>
                <p:spPr bwMode="auto">
                  <a:xfrm flipH="1" flipV="1">
                    <a:off x="3379845" y="1727853"/>
                    <a:ext cx="3780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" name="Group 30"/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579" name="Rectangle 578"/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0" name="Straight Connector 579"/>
                <p:cNvCxnSpPr/>
                <p:nvPr/>
              </p:nvCxnSpPr>
              <p:spPr bwMode="auto">
                <a:xfrm flipH="1">
                  <a:off x="4861554" y="4024260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43" name="Group 580"/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89" name="Oval 588"/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0" name="Rectangle 589"/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92" name="Straight Connector 591"/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/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2" name="Rectangle 581"/>
                <p:cNvSpPr/>
                <p:nvPr/>
              </p:nvSpPr>
              <p:spPr bwMode="auto"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84" name="Straight Connector 583"/>
                <p:cNvCxnSpPr/>
                <p:nvPr/>
              </p:nvCxnSpPr>
              <p:spPr bwMode="auto">
                <a:xfrm flipH="1">
                  <a:off x="4348791" y="4032198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29" name="Group 568"/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70" name="Oval 569"/>
                  <p:cNvSpPr/>
                  <p:nvPr/>
                </p:nvSpPr>
                <p:spPr bwMode="auto">
                  <a:xfrm flipV="1">
                    <a:off x="2188662" y="1691248"/>
                    <a:ext cx="1194966" cy="3125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1" name="Rectangle 570"/>
                  <p:cNvSpPr/>
                  <p:nvPr/>
                </p:nvSpPr>
                <p:spPr bwMode="auto"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2" name="Oval 571"/>
                  <p:cNvSpPr/>
                  <p:nvPr/>
                </p:nvSpPr>
                <p:spPr bwMode="auto">
                  <a:xfrm flipV="1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3" name="Freeform 572"/>
                  <p:cNvSpPr/>
                  <p:nvPr/>
                </p:nvSpPr>
                <p:spPr bwMode="auto">
                  <a:xfrm>
                    <a:off x="2491185" y="1671539"/>
                    <a:ext cx="582357" cy="154863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4" name="Freeform 573"/>
                  <p:cNvSpPr/>
                  <p:nvPr/>
                </p:nvSpPr>
                <p:spPr bwMode="auto">
                  <a:xfrm>
                    <a:off x="2430680" y="1629303"/>
                    <a:ext cx="703366" cy="10981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5" name="Freeform 574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6" name="Freeform 575"/>
                  <p:cNvSpPr/>
                  <p:nvPr/>
                </p:nvSpPr>
                <p:spPr bwMode="auto">
                  <a:xfrm>
                    <a:off x="2419334" y="1725037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77" name="Straight Connector 576"/>
                  <p:cNvCxnSpPr>
                    <a:endCxn id="572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Straight Connector 577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5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8" name="Group 48257"/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606" name="Rectangle 605"/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7" name="Straight Connector 606"/>
                <p:cNvCxnSpPr/>
                <p:nvPr/>
              </p:nvCxnSpPr>
              <p:spPr bwMode="auto">
                <a:xfrm flipH="1">
                  <a:off x="6064879" y="4006798"/>
                  <a:ext cx="1587" cy="136525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15" name="Group 607"/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616" name="Oval 615"/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18" name="Oval 617"/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19" name="Straight Connector 618"/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0" name="Straight Connector 619"/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9" name="Rectangle 608"/>
                <p:cNvSpPr/>
                <p:nvPr/>
              </p:nvSpPr>
              <p:spPr bwMode="auto"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1" name="Straight Connector 610"/>
                <p:cNvCxnSpPr/>
                <p:nvPr/>
              </p:nvCxnSpPr>
              <p:spPr bwMode="auto">
                <a:xfrm flipH="1">
                  <a:off x="5552116" y="4014735"/>
                  <a:ext cx="3175" cy="145097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201" name="Group 595"/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97" name="Oval 596"/>
                  <p:cNvSpPr/>
                  <p:nvPr/>
                </p:nvSpPr>
                <p:spPr bwMode="auto">
                  <a:xfrm flipV="1">
                    <a:off x="2188662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8" name="Rectangle 597"/>
                  <p:cNvSpPr/>
                  <p:nvPr/>
                </p:nvSpPr>
                <p:spPr bwMode="auto"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9" name="Oval 598"/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0" name="Freeform 599"/>
                  <p:cNvSpPr/>
                  <p:nvPr/>
                </p:nvSpPr>
                <p:spPr bwMode="auto">
                  <a:xfrm>
                    <a:off x="2491185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1" name="Freeform 600"/>
                  <p:cNvSpPr/>
                  <p:nvPr/>
                </p:nvSpPr>
                <p:spPr bwMode="auto">
                  <a:xfrm>
                    <a:off x="2430680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2" name="Freeform 601"/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3" name="Freeform 602"/>
                  <p:cNvSpPr/>
                  <p:nvPr/>
                </p:nvSpPr>
                <p:spPr bwMode="auto">
                  <a:xfrm>
                    <a:off x="2419334" y="1725039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04" name="Straight Connector 603"/>
                  <p:cNvCxnSpPr>
                    <a:endCxn id="599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Straight Connector 604"/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7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259" name="Group 48258"/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633" name="Rectangle 632"/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4" name="Straight Connector 633"/>
                <p:cNvCxnSpPr/>
                <p:nvPr/>
              </p:nvCxnSpPr>
              <p:spPr bwMode="auto">
                <a:xfrm flipH="1">
                  <a:off x="7060241" y="3994098"/>
                  <a:ext cx="1588" cy="136683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87" name="Group 634"/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643" name="Oval 642"/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5" name="Oval 644"/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6" name="Rectangle 635"/>
                <p:cNvSpPr/>
                <p:nvPr/>
              </p:nvSpPr>
              <p:spPr bwMode="auto"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8" name="Straight Connector 637"/>
                <p:cNvCxnSpPr/>
                <p:nvPr/>
              </p:nvCxnSpPr>
              <p:spPr bwMode="auto">
                <a:xfrm flipH="1">
                  <a:off x="6547479" y="4002035"/>
                  <a:ext cx="3175" cy="145256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173" name="Group 622"/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624" name="Oval 623"/>
                  <p:cNvSpPr/>
                  <p:nvPr/>
                </p:nvSpPr>
                <p:spPr bwMode="auto">
                  <a:xfrm flipV="1">
                    <a:off x="2188659" y="1691130"/>
                    <a:ext cx="1194966" cy="3150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5" name="Rectangle 624"/>
                  <p:cNvSpPr/>
                  <p:nvPr/>
                </p:nvSpPr>
                <p:spPr bwMode="auto"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 bwMode="auto">
                  <a:xfrm flipV="1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27" name="Freeform 626"/>
                  <p:cNvSpPr/>
                  <p:nvPr/>
                </p:nvSpPr>
                <p:spPr bwMode="auto">
                  <a:xfrm>
                    <a:off x="2491182" y="1671438"/>
                    <a:ext cx="582357" cy="15753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8" name="Freeform 627"/>
                  <p:cNvSpPr/>
                  <p:nvPr/>
                </p:nvSpPr>
                <p:spPr bwMode="auto">
                  <a:xfrm>
                    <a:off x="2430678" y="1629243"/>
                    <a:ext cx="703366" cy="11252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9" name="Freeform 628"/>
                  <p:cNvSpPr/>
                  <p:nvPr/>
                </p:nvSpPr>
                <p:spPr bwMode="auto">
                  <a:xfrm>
                    <a:off x="2892025" y="1724886"/>
                    <a:ext cx="260927" cy="956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30" name="Freeform 629"/>
                  <p:cNvSpPr/>
                  <p:nvPr/>
                </p:nvSpPr>
                <p:spPr bwMode="auto">
                  <a:xfrm>
                    <a:off x="2419334" y="1727698"/>
                    <a:ext cx="253362" cy="92831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31" name="Straight Connector 630"/>
                  <p:cNvCxnSpPr>
                    <a:endCxn id="626" idx="2"/>
                  </p:cNvCxnSpPr>
                  <p:nvPr/>
                </p:nvCxnSpPr>
                <p:spPr bwMode="auto">
                  <a:xfrm flipH="1" flipV="1">
                    <a:off x="2184879" y="1722072"/>
                    <a:ext cx="3780" cy="120962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/>
                  <p:cNvCxnSpPr/>
                  <p:nvPr/>
                </p:nvCxnSpPr>
                <p:spPr bwMode="auto">
                  <a:xfrm flipH="1" flipV="1">
                    <a:off x="3379845" y="1730512"/>
                    <a:ext cx="3780" cy="120960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8" name="Group 27"/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391" name="Freeform 390"/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CC0000"/>
                  </a:solidFill>
                </a:endParaRPr>
              </a:p>
            </p:txBody>
          </p:sp>
          <p:sp>
            <p:nvSpPr>
              <p:cNvPr id="392" name="Freeform 391"/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393" name="Straight Arrow Connector 392"/>
              <p:cNvCxnSpPr/>
              <p:nvPr/>
            </p:nvCxnSpPr>
            <p:spPr>
              <a:xfrm flipV="1">
                <a:off x="5791457" y="2687586"/>
                <a:ext cx="8309" cy="2062635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Arrow Connector 393"/>
              <p:cNvCxnSpPr/>
              <p:nvPr/>
            </p:nvCxnSpPr>
            <p:spPr>
              <a:xfrm flipV="1">
                <a:off x="4598735" y="2708225"/>
                <a:ext cx="18344" cy="2037167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Arrow Connector 394"/>
              <p:cNvCxnSpPr/>
              <p:nvPr/>
            </p:nvCxnSpPr>
            <p:spPr>
              <a:xfrm flipH="1" flipV="1">
                <a:off x="3807455" y="2762199"/>
                <a:ext cx="9009" cy="1983193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2" name="Group 347"/>
            <p:cNvGrpSpPr>
              <a:grpSpLocks/>
            </p:cNvGrpSpPr>
            <p:nvPr/>
          </p:nvGrpSpPr>
          <p:grpSpPr bwMode="auto"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363" name="Oval 3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4" name="Rectangle 3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66" name="Freeform 3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7" name="Freeform 3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8" name="Freeform 3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9" name="Freeform 3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70" name="Straight Connector 369"/>
              <p:cNvCxnSpPr>
                <a:endCxn id="3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2" name="Group 347"/>
            <p:cNvGrpSpPr>
              <a:grpSpLocks/>
            </p:cNvGrpSpPr>
            <p:nvPr/>
          </p:nvGrpSpPr>
          <p:grpSpPr bwMode="auto"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373" name="Oval 37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5" name="Oval 37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76" name="Freeform 37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7" name="Freeform 3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8" name="Freeform 3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9" name="Freeform 3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0" name="Straight Connector 379"/>
              <p:cNvCxnSpPr>
                <a:endCxn id="3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2" name="Group 347"/>
            <p:cNvGrpSpPr>
              <a:grpSpLocks/>
            </p:cNvGrpSpPr>
            <p:nvPr/>
          </p:nvGrpSpPr>
          <p:grpSpPr bwMode="auto"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383" name="Oval 3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5" name="Oval 3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86" name="Freeform 3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7" name="Freeform 3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0" name="Freeform 389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7" name="Freeform 3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99" name="Straight Connector 398"/>
              <p:cNvCxnSpPr>
                <a:endCxn id="3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347"/>
            <p:cNvGrpSpPr>
              <a:grpSpLocks/>
            </p:cNvGrpSpPr>
            <p:nvPr/>
          </p:nvGrpSpPr>
          <p:grpSpPr bwMode="auto"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402" name="Oval 40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07" name="Rectangle 406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2" name="Oval 4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17" name="Freeform 416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2" name="Freeform 421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7" name="Freeform 42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28" name="Freeform 42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9" name="Straight Connector 428"/>
              <p:cNvCxnSpPr>
                <a:endCxn id="4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Group 347"/>
            <p:cNvGrpSpPr>
              <a:grpSpLocks/>
            </p:cNvGrpSpPr>
            <p:nvPr/>
          </p:nvGrpSpPr>
          <p:grpSpPr bwMode="auto"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432" name="Oval 43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3" name="Rectangle 43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4" name="Oval 43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35" name="Freeform 43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6" name="Freeform 43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7" name="Freeform 43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8" name="Freeform 43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39" name="Straight Connector 438"/>
              <p:cNvCxnSpPr>
                <a:endCxn id="43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342" name="Oval 341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9" name="Oval 388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0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452664" y="2127167"/>
                  <a:ext cx="2057700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>
                      <a:solidFill>
                        <a:schemeClr val="bg1"/>
                      </a:solidFill>
                    </a:rPr>
                    <a:t>Remote Controller</a:t>
                  </a:r>
                </a:p>
              </p:txBody>
            </p:sp>
          </p:grpSp>
          <p:grpSp>
            <p:nvGrpSpPr>
              <p:cNvPr id="442" name="Group 441"/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443" name="Oval 442"/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4" name="Oval 443"/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5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901810" y="2127167"/>
                  <a:ext cx="1159411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800" dirty="0">
                      <a:solidFill>
                        <a:schemeClr val="bg1"/>
                      </a:solidFill>
                    </a:rPr>
                    <a:t>CA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7" name="Oval 446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8" name="Oval 447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49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1" name="Group 450"/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4" name="Oval 45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5" name="Oval 45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6" name="Group 455"/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57" name="Group 456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59" name="Oval 458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0" name="Oval 459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5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61" name="Group 460"/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62" name="Group 461"/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64" name="Oval 463"/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5" name="Oval 464"/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</p:grpSp>
            <p:sp>
              <p:nvSpPr>
                <p:cNvPr id="463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lnSpc>
                      <a:spcPts val="1475"/>
                    </a:lnSpc>
                  </a:pPr>
                  <a:r>
                    <a:rPr lang="en-US" sz="1400" dirty="0">
                      <a:solidFill>
                        <a:schemeClr val="bg1"/>
                      </a:solidFill>
                    </a:rPr>
                    <a:t>CA</a:t>
                  </a:r>
                  <a:endParaRPr lang="en-US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" name="Group 1"/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48273" name="Group 554"/>
              <p:cNvGrpSpPr>
                <a:grpSpLocks/>
              </p:cNvGrpSpPr>
              <p:nvPr/>
            </p:nvGrpSpPr>
            <p:grpSpPr bwMode="auto"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59" name="Straight Connector 5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7" name="Group 554"/>
              <p:cNvGrpSpPr>
                <a:grpSpLocks/>
              </p:cNvGrpSpPr>
              <p:nvPr/>
            </p:nvGrpSpPr>
            <p:grpSpPr bwMode="auto"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358" name="Rectangle 357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 flipV="1">
                  <a:off x="3182588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 flipV="1">
                  <a:off x="3093297" y="4009316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 flipH="1" flipV="1">
                  <a:off x="3278747" y="4008109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3" name="Group 554"/>
              <p:cNvGrpSpPr>
                <a:grpSpLocks/>
              </p:cNvGrpSpPr>
              <p:nvPr/>
            </p:nvGrpSpPr>
            <p:grpSpPr bwMode="auto"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554"/>
              <p:cNvGrpSpPr>
                <a:grpSpLocks/>
              </p:cNvGrpSpPr>
              <p:nvPr/>
            </p:nvGrpSpPr>
            <p:grpSpPr bwMode="auto"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351" name="Rectangle 350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2" name="Straight Connector 351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554"/>
              <p:cNvGrpSpPr>
                <a:grpSpLocks/>
              </p:cNvGrpSpPr>
              <p:nvPr/>
            </p:nvGrpSpPr>
            <p:grpSpPr bwMode="auto"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446" name="Rectangle 445"/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148169" y="4974167"/>
            <a:ext cx="2561167" cy="1458683"/>
            <a:chOff x="148169" y="4974167"/>
            <a:chExt cx="2561167" cy="1458683"/>
          </a:xfrm>
        </p:grpSpPr>
        <p:sp>
          <p:nvSpPr>
            <p:cNvPr id="4" name="TextBox 3"/>
            <p:cNvSpPr txBox="1"/>
            <p:nvPr/>
          </p:nvSpPr>
          <p:spPr>
            <a:xfrm>
              <a:off x="148169" y="558800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>
                  <a:solidFill>
                    <a:srgbClr val="000090"/>
                  </a:solidFill>
                </a:rPr>
                <a:t>1: </a:t>
              </a:r>
              <a:r>
                <a:rPr lang="en-US" i="1" dirty="0"/>
                <a:t>generalized“ flow-based” forwarding (e.g., OpenFlow)</a:t>
              </a: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V="1">
              <a:off x="1428753" y="4974167"/>
              <a:ext cx="730247" cy="61383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72" name="Group 471"/>
          <p:cNvGrpSpPr/>
          <p:nvPr/>
        </p:nvGrpSpPr>
        <p:grpSpPr>
          <a:xfrm>
            <a:off x="7590196" y="3506318"/>
            <a:ext cx="1667931" cy="1399445"/>
            <a:chOff x="69488" y="5026085"/>
            <a:chExt cx="2561167" cy="1399445"/>
          </a:xfrm>
        </p:grpSpPr>
        <p:sp>
          <p:nvSpPr>
            <p:cNvPr id="473" name="TextBox 472"/>
            <p:cNvSpPr txBox="1"/>
            <p:nvPr/>
          </p:nvSpPr>
          <p:spPr>
            <a:xfrm>
              <a:off x="69488" y="5580683"/>
              <a:ext cx="25611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>
                  <a:solidFill>
                    <a:srgbClr val="000090"/>
                  </a:solidFill>
                </a:rPr>
                <a:t>2. </a:t>
              </a:r>
              <a:r>
                <a:rPr lang="en-US" i="1" dirty="0"/>
                <a:t>control, data plane separation</a:t>
              </a:r>
            </a:p>
          </p:txBody>
        </p:sp>
        <p:cxnSp>
          <p:nvCxnSpPr>
            <p:cNvPr id="474" name="Straight Connector 473"/>
            <p:cNvCxnSpPr>
              <a:stCxn id="473" idx="0"/>
            </p:cNvCxnSpPr>
            <p:nvPr/>
          </p:nvCxnSpPr>
          <p:spPr bwMode="auto">
            <a:xfrm flipV="1">
              <a:off x="1350072" y="5026085"/>
              <a:ext cx="1703" cy="5545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6" name="TextBox 475"/>
          <p:cNvSpPr txBox="1"/>
          <p:nvPr/>
        </p:nvSpPr>
        <p:spPr>
          <a:xfrm>
            <a:off x="7057798" y="1089172"/>
            <a:ext cx="2086202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lnSpc>
                <a:spcPct val="90000"/>
              </a:lnSpc>
            </a:pPr>
            <a:r>
              <a:rPr lang="en-US" b="1" i="1" dirty="0">
                <a:solidFill>
                  <a:srgbClr val="000090"/>
                </a:solidFill>
              </a:rPr>
              <a:t>3. </a:t>
            </a:r>
            <a:r>
              <a:rPr lang="en-US" i="1" dirty="0"/>
              <a:t>control plane functions external to data-plane switches</a:t>
            </a:r>
          </a:p>
        </p:txBody>
      </p:sp>
      <p:cxnSp>
        <p:nvCxnSpPr>
          <p:cNvPr id="477" name="Straight Connector 476"/>
          <p:cNvCxnSpPr/>
          <p:nvPr/>
        </p:nvCxnSpPr>
        <p:spPr bwMode="auto">
          <a:xfrm flipV="1">
            <a:off x="6672036" y="1468338"/>
            <a:ext cx="618473" cy="645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/>
          <p:cNvSpPr/>
          <p:nvPr/>
        </p:nvSpPr>
        <p:spPr bwMode="auto">
          <a:xfrm>
            <a:off x="2015762" y="1310125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/>
          <p:cNvSpPr/>
          <p:nvPr/>
        </p:nvSpPr>
        <p:spPr bwMode="auto">
          <a:xfrm>
            <a:off x="3014783" y="1301278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Oval 478"/>
          <p:cNvSpPr/>
          <p:nvPr/>
        </p:nvSpPr>
        <p:spPr bwMode="auto">
          <a:xfrm>
            <a:off x="5827987" y="1292433"/>
            <a:ext cx="725674" cy="342648"/>
          </a:xfrm>
          <a:prstGeom prst="ellipse">
            <a:avLst/>
          </a:prstGeom>
          <a:solidFill>
            <a:srgbClr val="008000">
              <a:alpha val="70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33211" y="1065530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…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11998" y="1037741"/>
            <a:ext cx="2273067" cy="844847"/>
            <a:chOff x="111998" y="1037741"/>
            <a:chExt cx="2273067" cy="844847"/>
          </a:xfrm>
        </p:grpSpPr>
        <p:sp>
          <p:nvSpPr>
            <p:cNvPr id="481" name="TextBox 480"/>
            <p:cNvSpPr txBox="1"/>
            <p:nvPr/>
          </p:nvSpPr>
          <p:spPr>
            <a:xfrm>
              <a:off x="111998" y="1037741"/>
              <a:ext cx="2273067" cy="84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indent="-233363">
                <a:lnSpc>
                  <a:spcPct val="90000"/>
                </a:lnSpc>
              </a:pPr>
              <a:r>
                <a:rPr lang="en-US" b="1" i="1" dirty="0">
                  <a:solidFill>
                    <a:srgbClr val="000090"/>
                  </a:solidFill>
                </a:rPr>
                <a:t>4. </a:t>
              </a:r>
              <a:r>
                <a:rPr lang="en-US" i="1" dirty="0"/>
                <a:t>programmable control applications</a:t>
              </a:r>
            </a:p>
          </p:txBody>
        </p:sp>
        <p:cxnSp>
          <p:nvCxnSpPr>
            <p:cNvPr id="482" name="Straight Connector 481"/>
            <p:cNvCxnSpPr/>
            <p:nvPr/>
          </p:nvCxnSpPr>
          <p:spPr bwMode="auto">
            <a:xfrm flipV="1">
              <a:off x="1182107" y="1458376"/>
              <a:ext cx="652881" cy="110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3" name="Straight Connector 482"/>
          <p:cNvCxnSpPr/>
          <p:nvPr/>
        </p:nvCxnSpPr>
        <p:spPr bwMode="auto">
          <a:xfrm flipV="1">
            <a:off x="6625009" y="1469572"/>
            <a:ext cx="663883" cy="10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2013724" y="1306405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routing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3041161" y="126814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200" dirty="0"/>
              <a:t>access control</a:t>
            </a:r>
          </a:p>
        </p:txBody>
      </p:sp>
      <p:sp>
        <p:nvSpPr>
          <p:cNvPr id="467" name="TextBox 466"/>
          <p:cNvSpPr txBox="1"/>
          <p:nvPr/>
        </p:nvSpPr>
        <p:spPr>
          <a:xfrm>
            <a:off x="5784611" y="1253711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200" dirty="0"/>
              <a:t>load</a:t>
            </a:r>
          </a:p>
          <a:p>
            <a:pPr algn="ctr">
              <a:lnSpc>
                <a:spcPct val="85000"/>
              </a:lnSpc>
            </a:pPr>
            <a:r>
              <a:rPr lang="en-US" sz="1200" dirty="0"/>
              <a:t>balance</a:t>
            </a:r>
          </a:p>
        </p:txBody>
      </p:sp>
      <p:sp>
        <p:nvSpPr>
          <p:cNvPr id="4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687845" cy="38210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4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4641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162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SDN perspective: data plane switches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7"/>
            <a:ext cx="7078870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94684" y="1256540"/>
            <a:ext cx="4571424" cy="5010892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</a:rPr>
              <a:t>Data plane switches</a:t>
            </a:r>
          </a:p>
          <a:p>
            <a:r>
              <a:rPr lang="en-US" sz="2400" dirty="0"/>
              <a:t>fast, simple, commodity switches implementing generalized data-plane forwarding (Section 4.4) in hardware</a:t>
            </a:r>
          </a:p>
          <a:p>
            <a:r>
              <a:rPr lang="en-US" sz="2400" dirty="0"/>
              <a:t>switch flow table computed, installed by controller</a:t>
            </a:r>
          </a:p>
          <a:p>
            <a:r>
              <a:rPr lang="en-US" sz="2400" dirty="0"/>
              <a:t>API for table-based switch control (e.g., OpenFlow)</a:t>
            </a:r>
          </a:p>
          <a:p>
            <a:pPr lvl="1"/>
            <a:r>
              <a:rPr lang="en-US" sz="2000" dirty="0"/>
              <a:t>defines what is controllable and what is not</a:t>
            </a:r>
          </a:p>
          <a:p>
            <a:r>
              <a:rPr lang="en-US" sz="2400" dirty="0"/>
              <a:t>protocol for communicating with controller (e.g., OpenFlow)</a:t>
            </a:r>
          </a:p>
          <a:p>
            <a:endParaRPr lang="en-US" dirty="0"/>
          </a:p>
        </p:txBody>
      </p:sp>
      <p:grpSp>
        <p:nvGrpSpPr>
          <p:cNvPr id="1053" name="Group 1052"/>
          <p:cNvGrpSpPr/>
          <p:nvPr/>
        </p:nvGrpSpPr>
        <p:grpSpPr>
          <a:xfrm>
            <a:off x="4990227" y="1414364"/>
            <a:ext cx="3846765" cy="5169840"/>
            <a:chOff x="4990227" y="910464"/>
            <a:chExt cx="3846765" cy="5169840"/>
          </a:xfrm>
        </p:grpSpPr>
        <p:sp>
          <p:nvSpPr>
            <p:cNvPr id="1054" name="TextBox 399"/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/>
                <a:t>plane</a:t>
              </a:r>
            </a:p>
          </p:txBody>
        </p:sp>
        <p:sp>
          <p:nvSpPr>
            <p:cNvPr id="1055" name="TextBox 400"/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dirty="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 dirty="0"/>
                <a:t>plane</a:t>
              </a:r>
            </a:p>
          </p:txBody>
        </p:sp>
        <p:cxnSp>
          <p:nvCxnSpPr>
            <p:cNvPr id="1056" name="Straight Connector 1055"/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/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Group 1057"/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1114" name="Freeform 2"/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115" name="Straight Connector 1114"/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/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2" name="Straight Connector 1121"/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3" name="Group 347"/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64" name="Oval 1163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5" name="Rectangle 1164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6" name="Oval 1165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67" name="Freeform 1166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8" name="Freeform 1167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9" name="Freeform 1168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70" name="Freeform 1169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71" name="Straight Connector 1170"/>
                <p:cNvCxnSpPr>
                  <a:endCxn id="116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4" name="Group 347"/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55" name="Oval 1154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6" name="Rectangle 1155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7" name="Oval 1156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58" name="Freeform 1157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9" name="Freeform 1158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0" name="Freeform 1159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61" name="Freeform 1160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62" name="Straight Connector 1161"/>
                <p:cNvCxnSpPr>
                  <a:endCxn id="115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5" name="Group 347"/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46" name="Oval 1145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7" name="Rectangle 1146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8" name="Oval 1147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9" name="Freeform 1148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0" name="Freeform 1149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1" name="Freeform 1150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52" name="Freeform 1151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53" name="Straight Connector 1152"/>
                <p:cNvCxnSpPr>
                  <a:endCxn id="114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4" name="Straight Connector 1153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6" name="Group 347"/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37" name="Oval 1136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8" name="Rectangle 1137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9" name="Oval 1138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40" name="Freeform 1139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1" name="Freeform 1140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2" name="Freeform 1141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43" name="Freeform 1142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44" name="Straight Connector 1143"/>
                <p:cNvCxnSpPr>
                  <a:endCxn id="1139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Straight Connector 1144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7" name="Group 347"/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1128" name="Oval 1127"/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29" name="Rectangle 1128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0" name="Oval 1129"/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131" name="Freeform 1130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2" name="Freeform 1131"/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3" name="Freeform 1132"/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4" name="Freeform 1133"/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135" name="Straight Connector 1134"/>
                <p:cNvCxnSpPr>
                  <a:endCxn id="1130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/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59" name="Group 1058"/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1078" name="Rectangle 1077"/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079" name="Freeform 1078"/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grpSp>
            <p:nvGrpSpPr>
              <p:cNvPr id="1080" name="Group 950"/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1082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7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12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88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89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10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0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92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8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3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94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106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5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6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9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0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1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2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3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04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5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81" name="TextBox 1080"/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SDN Controller</a:t>
                </a:r>
              </a:p>
              <a:p>
                <a:pPr algn="ctr"/>
                <a:r>
                  <a:rPr lang="en-US" sz="1600" dirty="0"/>
                  <a:t>(network operating system)</a:t>
                </a:r>
              </a:p>
            </p:txBody>
          </p:sp>
        </p:grpSp>
        <p:sp>
          <p:nvSpPr>
            <p:cNvPr id="1060" name="TextBox 1059"/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8000"/>
                  </a:solidFill>
                </a:rPr>
                <a:t>…</a:t>
              </a:r>
            </a:p>
          </p:txBody>
        </p:sp>
        <p:grpSp>
          <p:nvGrpSpPr>
            <p:cNvPr id="1061" name="Group 1060"/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1076" name="Oval 1075"/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7" name="TextBox 1076"/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routing</a:t>
                </a:r>
              </a:p>
            </p:txBody>
          </p:sp>
        </p:grpSp>
        <p:grpSp>
          <p:nvGrpSpPr>
            <p:cNvPr id="1062" name="Group 1061"/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1074" name="Oval 1073"/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5" name="TextBox 1074"/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/>
                  <a:t>access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/>
                  <a:t>control</a:t>
                </a:r>
              </a:p>
            </p:txBody>
          </p:sp>
        </p:grpSp>
        <p:grpSp>
          <p:nvGrpSpPr>
            <p:cNvPr id="1063" name="Group 1062"/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1072" name="Oval 1071"/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3" name="TextBox 1072"/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/>
                  <a:t>load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dirty="0"/>
                  <a:t>balance</a:t>
                </a:r>
              </a:p>
            </p:txBody>
          </p:sp>
        </p:grpSp>
        <p:cxnSp>
          <p:nvCxnSpPr>
            <p:cNvPr id="1064" name="Straight Arrow Connector 1063"/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5" name="Straight Arrow Connector 1064"/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6" name="Straight Arrow Connector 1065"/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7" name="Straight Arrow Connector 1066"/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8" name="TextBox 399"/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southbound API</a:t>
              </a:r>
            </a:p>
          </p:txBody>
        </p:sp>
        <p:sp>
          <p:nvSpPr>
            <p:cNvPr id="1069" name="TextBox 399"/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northbound API</a:t>
              </a:r>
            </a:p>
          </p:txBody>
        </p:sp>
        <p:sp>
          <p:nvSpPr>
            <p:cNvPr id="1070" name="TextBox 399"/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SDN-controlled switches</a:t>
              </a:r>
            </a:p>
          </p:txBody>
        </p:sp>
        <p:sp>
          <p:nvSpPr>
            <p:cNvPr id="1071" name="TextBox 399"/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 i="1" dirty="0"/>
                <a:t>network-control applications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4785895" y="1147462"/>
            <a:ext cx="4134334" cy="3947271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6470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812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947935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4703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SDN perspective: SDN controller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94299" cy="21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524550" y="1248707"/>
            <a:ext cx="4333436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</a:rPr>
              <a:t>SDN controller (network OS): </a:t>
            </a:r>
          </a:p>
          <a:p>
            <a:r>
              <a:rPr lang="en-US" sz="2400" dirty="0"/>
              <a:t>maintain network state information</a:t>
            </a:r>
          </a:p>
          <a:p>
            <a:r>
              <a:rPr lang="en-US" sz="2400" dirty="0"/>
              <a:t>interacts with network control applications “above” via northbound API</a:t>
            </a:r>
          </a:p>
          <a:p>
            <a:r>
              <a:rPr lang="en-US" sz="2400" dirty="0"/>
              <a:t>interacts with network switches “below” via southbound API</a:t>
            </a:r>
          </a:p>
          <a:p>
            <a:r>
              <a:rPr lang="en-US" sz="2400" dirty="0"/>
              <a:t>implemented as distributed system for performance, scalability, fault-tolerance, robustness</a:t>
            </a:r>
          </a:p>
          <a:p>
            <a:endParaRPr lang="en-US" dirty="0"/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8518490" y="5440585"/>
            <a:ext cx="28693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8494972" y="2978227"/>
            <a:ext cx="34202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5272718" y="5033566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5192283" y="3213235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64667" y="5329900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4990227" y="3550652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SDN Controller</a:t>
              </a:r>
            </a:p>
            <a:p>
              <a:pPr algn="ctr"/>
              <a:r>
                <a:rPr lang="en-US" sz="1600" dirty="0"/>
                <a:t>(network operating system)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7708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65914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628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control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0837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balance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8627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652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661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8653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6650715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southbound API</a:t>
            </a:r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6646778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northbound API</a:t>
            </a:r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5507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SDN-controlled switches</a:t>
            </a:r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5707907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network-control applications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4574869" y="1147463"/>
            <a:ext cx="3794540" cy="1851240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/>
          <p:cNvSpPr/>
          <p:nvPr/>
        </p:nvSpPr>
        <p:spPr bwMode="auto">
          <a:xfrm>
            <a:off x="4558963" y="1315163"/>
            <a:ext cx="3794540" cy="18512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/>
          <p:cNvSpPr/>
          <p:nvPr/>
        </p:nvSpPr>
        <p:spPr bwMode="auto">
          <a:xfrm>
            <a:off x="4587026" y="5099336"/>
            <a:ext cx="3794540" cy="1592337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6470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812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1711993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72209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SDN perspective: control applications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7159501" cy="19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6" name="Content Placeholder 6"/>
          <p:cNvSpPr txBox="1">
            <a:spLocks/>
          </p:cNvSpPr>
          <p:nvPr/>
        </p:nvSpPr>
        <p:spPr bwMode="auto">
          <a:xfrm>
            <a:off x="524550" y="1248707"/>
            <a:ext cx="4333436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C0000"/>
                </a:solidFill>
              </a:rPr>
              <a:t>network-control apps:</a:t>
            </a:r>
          </a:p>
          <a:p>
            <a:r>
              <a:rPr lang="en-US" sz="2400" dirty="0"/>
              <a:t>“brains” of control:  implement control functions using lower-level services, API provided by SND controller</a:t>
            </a:r>
          </a:p>
          <a:p>
            <a:r>
              <a:rPr lang="en-US" sz="2400" i="1" dirty="0">
                <a:solidFill>
                  <a:srgbClr val="000000"/>
                </a:solidFill>
              </a:rPr>
              <a:t>unbundled: </a:t>
            </a:r>
            <a:r>
              <a:rPr lang="en-US" sz="2400" dirty="0"/>
              <a:t>can be provided by 3</a:t>
            </a:r>
            <a:r>
              <a:rPr lang="en-US" sz="2400" baseline="30000" dirty="0"/>
              <a:t>rd</a:t>
            </a:r>
            <a:r>
              <a:rPr lang="en-US" sz="2400" dirty="0"/>
              <a:t> party: distinct from routing vendor, or SDN controller</a:t>
            </a:r>
          </a:p>
          <a:p>
            <a:endParaRPr lang="en-US" dirty="0"/>
          </a:p>
        </p:txBody>
      </p:sp>
      <p:sp>
        <p:nvSpPr>
          <p:cNvPr id="9" name="TextBox 399"/>
          <p:cNvSpPr txBox="1">
            <a:spLocks noChangeArrowheads="1"/>
          </p:cNvSpPr>
          <p:nvPr/>
        </p:nvSpPr>
        <p:spPr bwMode="auto">
          <a:xfrm>
            <a:off x="8518490" y="5440585"/>
            <a:ext cx="28693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data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sp>
        <p:nvSpPr>
          <p:cNvPr id="10" name="TextBox 400"/>
          <p:cNvSpPr txBox="1">
            <a:spLocks noChangeArrowheads="1"/>
          </p:cNvSpPr>
          <p:nvPr/>
        </p:nvSpPr>
        <p:spPr bwMode="auto">
          <a:xfrm>
            <a:off x="8494972" y="2978227"/>
            <a:ext cx="34202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dirty="0"/>
              <a:t>control</a:t>
            </a:r>
          </a:p>
          <a:p>
            <a:pPr algn="ctr">
              <a:lnSpc>
                <a:spcPts val="1463"/>
              </a:lnSpc>
            </a:pPr>
            <a:r>
              <a:rPr lang="en-US" sz="1400" dirty="0"/>
              <a:t>plane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5272718" y="5033566"/>
            <a:ext cx="2791783" cy="143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V="1">
            <a:off x="5192283" y="3213235"/>
            <a:ext cx="3041550" cy="1856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164667" y="5329900"/>
            <a:ext cx="2979208" cy="973667"/>
            <a:chOff x="2592388" y="5601756"/>
            <a:chExt cx="4027487" cy="939800"/>
          </a:xfrm>
        </p:grpSpPr>
        <p:sp>
          <p:nvSpPr>
            <p:cNvPr id="6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119" name="Oval 118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6" name="Straight Connector 125"/>
              <p:cNvCxnSpPr>
                <a:endCxn id="12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10" name="Oval 10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7" name="Straight Connector 116"/>
              <p:cNvCxnSpPr>
                <a:endCxn id="11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01" name="Oval 10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8" name="Straight Connector 107"/>
              <p:cNvCxnSpPr>
                <a:endCxn id="10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92" name="Oval 9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9" name="Straight Connector 98"/>
              <p:cNvCxnSpPr>
                <a:endCxn id="9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83" name="Oval 8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>
                <a:endCxn id="8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4990227" y="3550652"/>
            <a:ext cx="3116606" cy="1053561"/>
            <a:chOff x="4990227" y="2877416"/>
            <a:chExt cx="3116606" cy="1053561"/>
          </a:xfrm>
        </p:grpSpPr>
        <p:sp>
          <p:nvSpPr>
            <p:cNvPr id="33" name="Rectangle 32"/>
            <p:cNvSpPr/>
            <p:nvPr/>
          </p:nvSpPr>
          <p:spPr bwMode="auto">
            <a:xfrm>
              <a:off x="5418665" y="2913389"/>
              <a:ext cx="268816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5218221" y="2877416"/>
              <a:ext cx="213773" cy="102816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20385 w 220240"/>
                <a:gd name="connsiteY0" fmla="*/ 745656 h 1058154"/>
                <a:gd name="connsiteX1" fmla="*/ 214305 w 220240"/>
                <a:gd name="connsiteY1" fmla="*/ 0 h 1058154"/>
                <a:gd name="connsiteX2" fmla="*/ 220240 w 220240"/>
                <a:gd name="connsiteY2" fmla="*/ 1027869 h 1058154"/>
                <a:gd name="connsiteX3" fmla="*/ 68 w 220240"/>
                <a:gd name="connsiteY3" fmla="*/ 986902 h 1058154"/>
                <a:gd name="connsiteX4" fmla="*/ 20385 w 220240"/>
                <a:gd name="connsiteY4" fmla="*/ 745656 h 1058154"/>
                <a:gd name="connsiteX0" fmla="*/ 20385 w 220240"/>
                <a:gd name="connsiteY0" fmla="*/ 745656 h 1068836"/>
                <a:gd name="connsiteX1" fmla="*/ 214305 w 220240"/>
                <a:gd name="connsiteY1" fmla="*/ 0 h 1068836"/>
                <a:gd name="connsiteX2" fmla="*/ 220240 w 220240"/>
                <a:gd name="connsiteY2" fmla="*/ 1027869 h 1068836"/>
                <a:gd name="connsiteX3" fmla="*/ 68 w 220240"/>
                <a:gd name="connsiteY3" fmla="*/ 986902 h 1068836"/>
                <a:gd name="connsiteX4" fmla="*/ 20385 w 220240"/>
                <a:gd name="connsiteY4" fmla="*/ 745656 h 1068836"/>
                <a:gd name="connsiteX0" fmla="*/ 15446 w 215301"/>
                <a:gd name="connsiteY0" fmla="*/ 745656 h 1057581"/>
                <a:gd name="connsiteX1" fmla="*/ 209366 w 215301"/>
                <a:gd name="connsiteY1" fmla="*/ 0 h 1057581"/>
                <a:gd name="connsiteX2" fmla="*/ 215301 w 215301"/>
                <a:gd name="connsiteY2" fmla="*/ 1027869 h 1057581"/>
                <a:gd name="connsiteX3" fmla="*/ 87 w 215301"/>
                <a:gd name="connsiteY3" fmla="*/ 888484 h 1057581"/>
                <a:gd name="connsiteX4" fmla="*/ 15446 w 215301"/>
                <a:gd name="connsiteY4" fmla="*/ 745656 h 1057581"/>
                <a:gd name="connsiteX0" fmla="*/ 15446 w 215301"/>
                <a:gd name="connsiteY0" fmla="*/ 745656 h 1063397"/>
                <a:gd name="connsiteX1" fmla="*/ 209366 w 215301"/>
                <a:gd name="connsiteY1" fmla="*/ 0 h 1063397"/>
                <a:gd name="connsiteX2" fmla="*/ 215301 w 215301"/>
                <a:gd name="connsiteY2" fmla="*/ 1027869 h 1063397"/>
                <a:gd name="connsiteX3" fmla="*/ 87 w 215301"/>
                <a:gd name="connsiteY3" fmla="*/ 888484 h 1063397"/>
                <a:gd name="connsiteX4" fmla="*/ 15446 w 215301"/>
                <a:gd name="connsiteY4" fmla="*/ 745656 h 1063397"/>
                <a:gd name="connsiteX0" fmla="*/ 15446 w 215301"/>
                <a:gd name="connsiteY0" fmla="*/ 745656 h 1027869"/>
                <a:gd name="connsiteX1" fmla="*/ 209366 w 215301"/>
                <a:gd name="connsiteY1" fmla="*/ 0 h 1027869"/>
                <a:gd name="connsiteX2" fmla="*/ 215301 w 215301"/>
                <a:gd name="connsiteY2" fmla="*/ 1027869 h 1027869"/>
                <a:gd name="connsiteX3" fmla="*/ 87 w 215301"/>
                <a:gd name="connsiteY3" fmla="*/ 888484 h 1027869"/>
                <a:gd name="connsiteX4" fmla="*/ 15446 w 215301"/>
                <a:gd name="connsiteY4" fmla="*/ 745656 h 10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01" h="1027869">
                  <a:moveTo>
                    <a:pt x="15446" y="745656"/>
                  </a:moveTo>
                  <a:lnTo>
                    <a:pt x="209366" y="0"/>
                  </a:lnTo>
                  <a:cubicBezTo>
                    <a:pt x="211344" y="342623"/>
                    <a:pt x="213323" y="685246"/>
                    <a:pt x="215301" y="1027869"/>
                  </a:cubicBezTo>
                  <a:cubicBezTo>
                    <a:pt x="115469" y="960083"/>
                    <a:pt x="99918" y="931665"/>
                    <a:pt x="87" y="888484"/>
                  </a:cubicBezTo>
                  <a:cubicBezTo>
                    <a:pt x="-1403" y="675204"/>
                    <a:pt x="16936" y="958936"/>
                    <a:pt x="15446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5" name="Group 950"/>
            <p:cNvGrpSpPr>
              <a:grpSpLocks/>
            </p:cNvGrpSpPr>
            <p:nvPr/>
          </p:nvGrpSpPr>
          <p:grpSpPr bwMode="auto">
            <a:xfrm>
              <a:off x="4990227" y="3351862"/>
              <a:ext cx="251561" cy="564103"/>
              <a:chOff x="4140" y="429"/>
              <a:chExt cx="1425" cy="2396"/>
            </a:xfrm>
          </p:grpSpPr>
          <p:sp>
            <p:nvSpPr>
              <p:cNvPr id="3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377031" y="3090332"/>
              <a:ext cx="265920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SDN Controller</a:t>
              </a:r>
            </a:p>
            <a:p>
              <a:pPr algn="ctr"/>
              <a:r>
                <a:rPr lang="en-US" sz="1600" dirty="0"/>
                <a:t>(network operating system)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837708" y="1562205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65914" y="1781366"/>
            <a:ext cx="1023471" cy="590176"/>
            <a:chOff x="4721412" y="1277470"/>
            <a:chExt cx="1023471" cy="590176"/>
          </a:xfrm>
        </p:grpSpPr>
        <p:sp>
          <p:nvSpPr>
            <p:cNvPr id="31" name="Oval 3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628" y="2302316"/>
            <a:ext cx="1023471" cy="590176"/>
            <a:chOff x="6106459" y="1967753"/>
            <a:chExt cx="1023471" cy="590176"/>
          </a:xfrm>
        </p:grpSpPr>
        <p:sp>
          <p:nvSpPr>
            <p:cNvPr id="29" name="Oval 28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control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30837" y="2260771"/>
            <a:ext cx="1023471" cy="590176"/>
            <a:chOff x="6938682" y="977153"/>
            <a:chExt cx="1023471" cy="590176"/>
          </a:xfrm>
        </p:grpSpPr>
        <p:sp>
          <p:nvSpPr>
            <p:cNvPr id="27" name="Oval 2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balance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8627245" y="1721848"/>
            <a:ext cx="0" cy="1248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8652645" y="3470081"/>
            <a:ext cx="0" cy="152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8661016" y="5885529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8653320" y="5049925"/>
            <a:ext cx="0" cy="4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399"/>
          <p:cNvSpPr txBox="1">
            <a:spLocks noChangeArrowheads="1"/>
          </p:cNvSpPr>
          <p:nvPr/>
        </p:nvSpPr>
        <p:spPr bwMode="auto">
          <a:xfrm>
            <a:off x="6650715" y="4739499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southbound API</a:t>
            </a:r>
          </a:p>
        </p:txBody>
      </p:sp>
      <p:sp>
        <p:nvSpPr>
          <p:cNvPr id="24" name="TextBox 399"/>
          <p:cNvSpPr txBox="1">
            <a:spLocks noChangeArrowheads="1"/>
          </p:cNvSpPr>
          <p:nvPr/>
        </p:nvSpPr>
        <p:spPr bwMode="auto">
          <a:xfrm>
            <a:off x="6646778" y="3221681"/>
            <a:ext cx="163588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northbound API</a:t>
            </a:r>
          </a:p>
        </p:txBody>
      </p:sp>
      <p:sp>
        <p:nvSpPr>
          <p:cNvPr id="25" name="TextBox 399"/>
          <p:cNvSpPr txBox="1">
            <a:spLocks noChangeArrowheads="1"/>
          </p:cNvSpPr>
          <p:nvPr/>
        </p:nvSpPr>
        <p:spPr bwMode="auto">
          <a:xfrm>
            <a:off x="5507651" y="6299618"/>
            <a:ext cx="2302688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SDN-controlled switches</a:t>
            </a:r>
          </a:p>
        </p:txBody>
      </p:sp>
      <p:sp>
        <p:nvSpPr>
          <p:cNvPr id="26" name="TextBox 399"/>
          <p:cNvSpPr txBox="1">
            <a:spLocks noChangeArrowheads="1"/>
          </p:cNvSpPr>
          <p:nvPr/>
        </p:nvSpPr>
        <p:spPr bwMode="auto">
          <a:xfrm>
            <a:off x="5707907" y="1414364"/>
            <a:ext cx="2381659" cy="28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ts val="1463"/>
              </a:lnSpc>
            </a:pPr>
            <a:r>
              <a:rPr lang="en-US" sz="1400" i="1" dirty="0"/>
              <a:t>network-control applications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4697273" y="3090498"/>
            <a:ext cx="3549731" cy="3442387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26470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812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778111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 bwMode="auto">
          <a:xfrm>
            <a:off x="2341231" y="2082088"/>
            <a:ext cx="5228030" cy="3568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438" name="Straight Connector 437"/>
          <p:cNvCxnSpPr>
            <a:endCxn id="217" idx="4"/>
          </p:cNvCxnSpPr>
          <p:nvPr/>
        </p:nvCxnSpPr>
        <p:spPr bwMode="auto">
          <a:xfrm flipH="1" flipV="1">
            <a:off x="5777281" y="1910774"/>
            <a:ext cx="605" cy="4077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" name="Rounded Rectangle 374"/>
          <p:cNvSpPr/>
          <p:nvPr/>
        </p:nvSpPr>
        <p:spPr>
          <a:xfrm>
            <a:off x="2479739" y="3165861"/>
            <a:ext cx="4945030" cy="15537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2479739" y="4779178"/>
            <a:ext cx="4959028" cy="7379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6" name="Straight Connector 385"/>
          <p:cNvCxnSpPr/>
          <p:nvPr/>
        </p:nvCxnSpPr>
        <p:spPr bwMode="auto">
          <a:xfrm>
            <a:off x="2564746" y="5687428"/>
            <a:ext cx="48600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" name="TextBox 388"/>
          <p:cNvSpPr txBox="1"/>
          <p:nvPr/>
        </p:nvSpPr>
        <p:spPr>
          <a:xfrm>
            <a:off x="2496429" y="3773215"/>
            <a:ext cx="5089063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latin typeface="Arial"/>
                <a:cs typeface="Arial"/>
              </a:rPr>
              <a:t>Network-wide distributed, robust  state management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2884907" y="5171961"/>
            <a:ext cx="4033912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latin typeface="Arial"/>
                <a:cs typeface="Arial"/>
              </a:rPr>
              <a:t>Communication to/from controlled devices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2798837" y="4140643"/>
            <a:ext cx="1244650" cy="459826"/>
            <a:chOff x="3128876" y="457817"/>
            <a:chExt cx="1432326" cy="459826"/>
          </a:xfrm>
        </p:grpSpPr>
        <p:sp>
          <p:nvSpPr>
            <p:cNvPr id="402" name="Rounded Rectangle 40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98388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Link-state info</a:t>
              </a: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5882441" y="4140643"/>
            <a:ext cx="1022824" cy="459826"/>
            <a:chOff x="3086839" y="457817"/>
            <a:chExt cx="1525489" cy="459826"/>
          </a:xfrm>
        </p:grpSpPr>
        <p:sp>
          <p:nvSpPr>
            <p:cNvPr id="405" name="Rounded Rectangle 404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086839" y="541671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switch info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4190969" y="4140643"/>
            <a:ext cx="960359" cy="459826"/>
            <a:chOff x="3128876" y="457817"/>
            <a:chExt cx="1432326" cy="459826"/>
          </a:xfrm>
        </p:grpSpPr>
        <p:sp>
          <p:nvSpPr>
            <p:cNvPr id="408" name="Rounded Rectangle 407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host info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3647075" y="3277496"/>
            <a:ext cx="889706" cy="459826"/>
            <a:chOff x="3128876" y="457817"/>
            <a:chExt cx="1432326" cy="459826"/>
          </a:xfrm>
        </p:grpSpPr>
        <p:sp>
          <p:nvSpPr>
            <p:cNvPr id="411" name="Rounded Rectangle 410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3198565" y="541671"/>
              <a:ext cx="130204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statistics</a:t>
              </a:r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5445049" y="3289355"/>
            <a:ext cx="1032905" cy="459826"/>
            <a:chOff x="3079326" y="457817"/>
            <a:chExt cx="1540525" cy="459826"/>
          </a:xfrm>
        </p:grpSpPr>
        <p:sp>
          <p:nvSpPr>
            <p:cNvPr id="414" name="Rounded Rectangle 413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079326" y="541671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flow tables</a:t>
              </a:r>
            </a:p>
          </p:txBody>
        </p:sp>
      </p:grpSp>
      <p:sp>
        <p:nvSpPr>
          <p:cNvPr id="416" name="TextBox 415"/>
          <p:cNvSpPr txBox="1"/>
          <p:nvPr/>
        </p:nvSpPr>
        <p:spPr>
          <a:xfrm>
            <a:off x="4667424" y="307320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213945" y="3979419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grpSp>
        <p:nvGrpSpPr>
          <p:cNvPr id="418" name="Group 417"/>
          <p:cNvGrpSpPr/>
          <p:nvPr/>
        </p:nvGrpSpPr>
        <p:grpSpPr>
          <a:xfrm>
            <a:off x="3400736" y="4871857"/>
            <a:ext cx="1257452" cy="286824"/>
            <a:chOff x="3128876" y="457775"/>
            <a:chExt cx="1432326" cy="459868"/>
          </a:xfrm>
        </p:grpSpPr>
        <p:sp>
          <p:nvSpPr>
            <p:cNvPr id="419" name="Rounded Rectangle 41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OpenFlow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5269968" y="4876640"/>
            <a:ext cx="1244650" cy="307410"/>
            <a:chOff x="3128876" y="457817"/>
            <a:chExt cx="1432326" cy="459826"/>
          </a:xfrm>
        </p:grpSpPr>
        <p:sp>
          <p:nvSpPr>
            <p:cNvPr id="422" name="Rounded Rectangle 42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SNMP</a:t>
              </a:r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4652725" y="458514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cxnSp>
        <p:nvCxnSpPr>
          <p:cNvPr id="436" name="Straight Connector 435"/>
          <p:cNvCxnSpPr>
            <a:endCxn id="211" idx="4"/>
          </p:cNvCxnSpPr>
          <p:nvPr/>
        </p:nvCxnSpPr>
        <p:spPr bwMode="auto">
          <a:xfrm flipV="1">
            <a:off x="3368749" y="1866354"/>
            <a:ext cx="4943" cy="3880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7" name="Straight Connector 436"/>
          <p:cNvCxnSpPr>
            <a:endCxn id="215" idx="2"/>
          </p:cNvCxnSpPr>
          <p:nvPr/>
        </p:nvCxnSpPr>
        <p:spPr bwMode="auto">
          <a:xfrm flipH="1" flipV="1">
            <a:off x="4598166" y="1876324"/>
            <a:ext cx="5609" cy="30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/>
          <p:nvPr/>
        </p:nvCxnSpPr>
        <p:spPr bwMode="auto">
          <a:xfrm>
            <a:off x="2606437" y="2342893"/>
            <a:ext cx="481833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6" name="Rounded Rectangle 145"/>
          <p:cNvSpPr/>
          <p:nvPr/>
        </p:nvSpPr>
        <p:spPr>
          <a:xfrm>
            <a:off x="2479739" y="2182258"/>
            <a:ext cx="4951677" cy="9329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25" name="Group 424"/>
          <p:cNvGrpSpPr/>
          <p:nvPr/>
        </p:nvGrpSpPr>
        <p:grpSpPr>
          <a:xfrm>
            <a:off x="2969133" y="2550631"/>
            <a:ext cx="1033900" cy="504412"/>
            <a:chOff x="3103238" y="432317"/>
            <a:chExt cx="1461287" cy="504412"/>
          </a:xfrm>
        </p:grpSpPr>
        <p:sp>
          <p:nvSpPr>
            <p:cNvPr id="426" name="Rounded Rectangle 425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network graph</a:t>
              </a:r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5936687" y="2596585"/>
            <a:ext cx="1033900" cy="459826"/>
            <a:chOff x="3103238" y="457817"/>
            <a:chExt cx="1461287" cy="459826"/>
          </a:xfrm>
        </p:grpSpPr>
        <p:sp>
          <p:nvSpPr>
            <p:cNvPr id="429" name="Rounded Rectangle 428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intent</a:t>
              </a:r>
            </a:p>
          </p:txBody>
        </p:sp>
      </p:grpSp>
      <p:grpSp>
        <p:nvGrpSpPr>
          <p:cNvPr id="431" name="Group 430"/>
          <p:cNvGrpSpPr/>
          <p:nvPr/>
        </p:nvGrpSpPr>
        <p:grpSpPr>
          <a:xfrm>
            <a:off x="4160760" y="2549087"/>
            <a:ext cx="1033900" cy="504412"/>
            <a:chOff x="3103238" y="432317"/>
            <a:chExt cx="1461287" cy="504412"/>
          </a:xfrm>
        </p:grpSpPr>
        <p:sp>
          <p:nvSpPr>
            <p:cNvPr id="432" name="Rounded Rectangle 431"/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1">
                  <a:lumMod val="75000"/>
                  <a:alpha val="99000"/>
                </a:scheme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400" dirty="0" err="1">
                  <a:latin typeface="Arial"/>
                  <a:cs typeface="Arial"/>
                </a:rPr>
                <a:t>RESTful</a:t>
              </a:r>
              <a:endParaRPr lang="en-US" sz="1400" dirty="0"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</a:pPr>
              <a:r>
                <a:rPr lang="en-US" sz="1400" dirty="0">
                  <a:latin typeface="Arial"/>
                  <a:cs typeface="Arial"/>
                </a:rPr>
                <a:t>API</a:t>
              </a:r>
            </a:p>
          </p:txBody>
        </p:sp>
      </p:grpSp>
      <p:sp>
        <p:nvSpPr>
          <p:cNvPr id="434" name="TextBox 433"/>
          <p:cNvSpPr txBox="1"/>
          <p:nvPr/>
        </p:nvSpPr>
        <p:spPr>
          <a:xfrm>
            <a:off x="5282722" y="23996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…  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2710618" y="2216488"/>
            <a:ext cx="4914815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>
                <a:latin typeface="Arial"/>
                <a:cs typeface="Arial"/>
              </a:rPr>
              <a:t>Interface, abstractions for network control apps</a:t>
            </a:r>
          </a:p>
        </p:txBody>
      </p:sp>
      <p:cxnSp>
        <p:nvCxnSpPr>
          <p:cNvPr id="549" name="Straight Connector 548"/>
          <p:cNvCxnSpPr/>
          <p:nvPr/>
        </p:nvCxnSpPr>
        <p:spPr bwMode="auto">
          <a:xfrm>
            <a:off x="2561183" y="2010842"/>
            <a:ext cx="4753400" cy="19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493875" y="3521589"/>
            <a:ext cx="146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SDN</a:t>
            </a:r>
          </a:p>
          <a:p>
            <a:pPr algn="ctr"/>
            <a:r>
              <a:rPr lang="en-US" sz="2400" dirty="0"/>
              <a:t>controller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3471457" y="5780474"/>
            <a:ext cx="2979208" cy="973667"/>
            <a:chOff x="2592388" y="5601756"/>
            <a:chExt cx="4027487" cy="939800"/>
          </a:xfrm>
        </p:grpSpPr>
        <p:sp>
          <p:nvSpPr>
            <p:cNvPr id="149" name="Freeform 2"/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347"/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200" name="Oval 199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3" name="Freeform 202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" name="Freeform 203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5" name="Freeform 204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6" name="Freeform 205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7" name="Straight Connector 206"/>
              <p:cNvCxnSpPr>
                <a:endCxn id="20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347"/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191" name="Oval 190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4" name="Freeform 193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8" name="Straight Connector 197"/>
              <p:cNvCxnSpPr>
                <a:endCxn id="19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347"/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182" name="Oval 18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5" name="Freeform 18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6" name="Freeform 185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" name="Freeform 187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9" name="Straight Connector 188"/>
              <p:cNvCxnSpPr>
                <a:endCxn id="18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 347"/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172" name="Oval 171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5" name="Freeform 174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Freeform 17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Freeform 17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Freeform 17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0" name="Straight Connector 179"/>
              <p:cNvCxnSpPr>
                <a:endCxn id="17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347"/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163" name="Oval 162"/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" name="Freeform 168"/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" name="Straight Connector 169"/>
              <p:cNvCxnSpPr>
                <a:endCxn id="16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1" name="Rectangle 630"/>
          <p:cNvSpPr/>
          <p:nvPr/>
        </p:nvSpPr>
        <p:spPr>
          <a:xfrm>
            <a:off x="2606860" y="5724971"/>
            <a:ext cx="5334198" cy="1133029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10" name="Group 209"/>
          <p:cNvGrpSpPr/>
          <p:nvPr/>
        </p:nvGrpSpPr>
        <p:grpSpPr>
          <a:xfrm>
            <a:off x="2861956" y="1276178"/>
            <a:ext cx="1023471" cy="590176"/>
            <a:chOff x="4721412" y="1277470"/>
            <a:chExt cx="1023471" cy="590176"/>
          </a:xfrm>
        </p:grpSpPr>
        <p:sp>
          <p:nvSpPr>
            <p:cNvPr id="211" name="Oval 210"/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routing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075652" y="1301675"/>
            <a:ext cx="1023471" cy="590176"/>
            <a:chOff x="6106459" y="1967753"/>
            <a:chExt cx="1023471" cy="590176"/>
          </a:xfrm>
        </p:grpSpPr>
        <p:sp>
          <p:nvSpPr>
            <p:cNvPr id="214" name="Oval 213"/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access 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control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265545" y="1320598"/>
            <a:ext cx="1023471" cy="590176"/>
            <a:chOff x="6938682" y="977153"/>
            <a:chExt cx="1023471" cy="590176"/>
          </a:xfrm>
        </p:grpSpPr>
        <p:sp>
          <p:nvSpPr>
            <p:cNvPr id="217" name="Oval 216"/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load</a:t>
              </a:r>
            </a:p>
            <a:p>
              <a:pPr algn="ctr">
                <a:lnSpc>
                  <a:spcPct val="80000"/>
                </a:lnSpc>
              </a:pPr>
              <a:r>
                <a:rPr lang="en-US" dirty="0"/>
                <a:t>balance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43683" y="1143000"/>
            <a:ext cx="4965002" cy="78359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 rot="10800000">
            <a:off x="7562568" y="4626242"/>
            <a:ext cx="222179" cy="1166655"/>
          </a:xfrm>
          <a:custGeom>
            <a:avLst/>
            <a:gdLst>
              <a:gd name="connsiteX0" fmla="*/ 0 w 312616"/>
              <a:gd name="connsiteY0" fmla="*/ 644770 h 1367693"/>
              <a:gd name="connsiteX1" fmla="*/ 312616 w 312616"/>
              <a:gd name="connsiteY1" fmla="*/ 0 h 1367693"/>
              <a:gd name="connsiteX2" fmla="*/ 312616 w 312616"/>
              <a:gd name="connsiteY2" fmla="*/ 1016000 h 1367693"/>
              <a:gd name="connsiteX3" fmla="*/ 117231 w 312616"/>
              <a:gd name="connsiteY3" fmla="*/ 1367693 h 1367693"/>
              <a:gd name="connsiteX4" fmla="*/ 0 w 312616"/>
              <a:gd name="connsiteY4" fmla="*/ 644770 h 1367693"/>
              <a:gd name="connsiteX0" fmla="*/ 0 w 199855"/>
              <a:gd name="connsiteY0" fmla="*/ 733787 h 1367693"/>
              <a:gd name="connsiteX1" fmla="*/ 199855 w 199855"/>
              <a:gd name="connsiteY1" fmla="*/ 0 h 1367693"/>
              <a:gd name="connsiteX2" fmla="*/ 199855 w 199855"/>
              <a:gd name="connsiteY2" fmla="*/ 1016000 h 1367693"/>
              <a:gd name="connsiteX3" fmla="*/ 4470 w 199855"/>
              <a:gd name="connsiteY3" fmla="*/ 1367693 h 1367693"/>
              <a:gd name="connsiteX4" fmla="*/ 0 w 199855"/>
              <a:gd name="connsiteY4" fmla="*/ 733787 h 1367693"/>
              <a:gd name="connsiteX0" fmla="*/ 25203 w 225058"/>
              <a:gd name="connsiteY0" fmla="*/ 733787 h 1361758"/>
              <a:gd name="connsiteX1" fmla="*/ 225058 w 225058"/>
              <a:gd name="connsiteY1" fmla="*/ 0 h 1361758"/>
              <a:gd name="connsiteX2" fmla="*/ 225058 w 225058"/>
              <a:gd name="connsiteY2" fmla="*/ 1016000 h 1361758"/>
              <a:gd name="connsiteX3" fmla="*/ 0 w 225058"/>
              <a:gd name="connsiteY3" fmla="*/ 1361758 h 1361758"/>
              <a:gd name="connsiteX4" fmla="*/ 25203 w 225058"/>
              <a:gd name="connsiteY4" fmla="*/ 733787 h 1361758"/>
              <a:gd name="connsiteX0" fmla="*/ 25203 w 230992"/>
              <a:gd name="connsiteY0" fmla="*/ 787197 h 1415168"/>
              <a:gd name="connsiteX1" fmla="*/ 230992 w 230992"/>
              <a:gd name="connsiteY1" fmla="*/ 0 h 1415168"/>
              <a:gd name="connsiteX2" fmla="*/ 225058 w 230992"/>
              <a:gd name="connsiteY2" fmla="*/ 1069410 h 1415168"/>
              <a:gd name="connsiteX3" fmla="*/ 0 w 230992"/>
              <a:gd name="connsiteY3" fmla="*/ 1415168 h 1415168"/>
              <a:gd name="connsiteX4" fmla="*/ 25203 w 230992"/>
              <a:gd name="connsiteY4" fmla="*/ 787197 h 1415168"/>
              <a:gd name="connsiteX0" fmla="*/ 0 w 205789"/>
              <a:gd name="connsiteY0" fmla="*/ 787197 h 1427037"/>
              <a:gd name="connsiteX1" fmla="*/ 205789 w 205789"/>
              <a:gd name="connsiteY1" fmla="*/ 0 h 1427037"/>
              <a:gd name="connsiteX2" fmla="*/ 199855 w 205789"/>
              <a:gd name="connsiteY2" fmla="*/ 1069410 h 1427037"/>
              <a:gd name="connsiteX3" fmla="*/ 4471 w 205789"/>
              <a:gd name="connsiteY3" fmla="*/ 1427037 h 1427037"/>
              <a:gd name="connsiteX4" fmla="*/ 0 w 205789"/>
              <a:gd name="connsiteY4" fmla="*/ 787197 h 1427037"/>
              <a:gd name="connsiteX0" fmla="*/ 0 w 199855"/>
              <a:gd name="connsiteY0" fmla="*/ 745656 h 1385496"/>
              <a:gd name="connsiteX1" fmla="*/ 193920 w 199855"/>
              <a:gd name="connsiteY1" fmla="*/ 0 h 1385496"/>
              <a:gd name="connsiteX2" fmla="*/ 199855 w 199855"/>
              <a:gd name="connsiteY2" fmla="*/ 1027869 h 1385496"/>
              <a:gd name="connsiteX3" fmla="*/ 4471 w 199855"/>
              <a:gd name="connsiteY3" fmla="*/ 1385496 h 1385496"/>
              <a:gd name="connsiteX4" fmla="*/ 0 w 199855"/>
              <a:gd name="connsiteY4" fmla="*/ 745656 h 1385496"/>
              <a:gd name="connsiteX0" fmla="*/ 20385 w 220240"/>
              <a:gd name="connsiteY0" fmla="*/ 745656 h 1058154"/>
              <a:gd name="connsiteX1" fmla="*/ 214305 w 220240"/>
              <a:gd name="connsiteY1" fmla="*/ 0 h 1058154"/>
              <a:gd name="connsiteX2" fmla="*/ 220240 w 220240"/>
              <a:gd name="connsiteY2" fmla="*/ 1027869 h 1058154"/>
              <a:gd name="connsiteX3" fmla="*/ 68 w 220240"/>
              <a:gd name="connsiteY3" fmla="*/ 986902 h 1058154"/>
              <a:gd name="connsiteX4" fmla="*/ 20385 w 220240"/>
              <a:gd name="connsiteY4" fmla="*/ 745656 h 1058154"/>
              <a:gd name="connsiteX0" fmla="*/ 20385 w 220240"/>
              <a:gd name="connsiteY0" fmla="*/ 745656 h 1068836"/>
              <a:gd name="connsiteX1" fmla="*/ 214305 w 220240"/>
              <a:gd name="connsiteY1" fmla="*/ 0 h 1068836"/>
              <a:gd name="connsiteX2" fmla="*/ 220240 w 220240"/>
              <a:gd name="connsiteY2" fmla="*/ 1027869 h 1068836"/>
              <a:gd name="connsiteX3" fmla="*/ 68 w 220240"/>
              <a:gd name="connsiteY3" fmla="*/ 986902 h 1068836"/>
              <a:gd name="connsiteX4" fmla="*/ 20385 w 220240"/>
              <a:gd name="connsiteY4" fmla="*/ 745656 h 1068836"/>
              <a:gd name="connsiteX0" fmla="*/ 15446 w 215301"/>
              <a:gd name="connsiteY0" fmla="*/ 745656 h 1057581"/>
              <a:gd name="connsiteX1" fmla="*/ 209366 w 215301"/>
              <a:gd name="connsiteY1" fmla="*/ 0 h 1057581"/>
              <a:gd name="connsiteX2" fmla="*/ 215301 w 215301"/>
              <a:gd name="connsiteY2" fmla="*/ 1027869 h 1057581"/>
              <a:gd name="connsiteX3" fmla="*/ 87 w 215301"/>
              <a:gd name="connsiteY3" fmla="*/ 888484 h 1057581"/>
              <a:gd name="connsiteX4" fmla="*/ 15446 w 215301"/>
              <a:gd name="connsiteY4" fmla="*/ 745656 h 1057581"/>
              <a:gd name="connsiteX0" fmla="*/ 15446 w 215301"/>
              <a:gd name="connsiteY0" fmla="*/ 745656 h 1063397"/>
              <a:gd name="connsiteX1" fmla="*/ 209366 w 215301"/>
              <a:gd name="connsiteY1" fmla="*/ 0 h 1063397"/>
              <a:gd name="connsiteX2" fmla="*/ 215301 w 215301"/>
              <a:gd name="connsiteY2" fmla="*/ 1027869 h 1063397"/>
              <a:gd name="connsiteX3" fmla="*/ 87 w 215301"/>
              <a:gd name="connsiteY3" fmla="*/ 888484 h 1063397"/>
              <a:gd name="connsiteX4" fmla="*/ 15446 w 215301"/>
              <a:gd name="connsiteY4" fmla="*/ 745656 h 1063397"/>
              <a:gd name="connsiteX0" fmla="*/ 15446 w 215301"/>
              <a:gd name="connsiteY0" fmla="*/ 745656 h 1027869"/>
              <a:gd name="connsiteX1" fmla="*/ 209366 w 215301"/>
              <a:gd name="connsiteY1" fmla="*/ 0 h 1027869"/>
              <a:gd name="connsiteX2" fmla="*/ 215301 w 215301"/>
              <a:gd name="connsiteY2" fmla="*/ 1027869 h 1027869"/>
              <a:gd name="connsiteX3" fmla="*/ 87 w 215301"/>
              <a:gd name="connsiteY3" fmla="*/ 888484 h 1027869"/>
              <a:gd name="connsiteX4" fmla="*/ 15446 w 215301"/>
              <a:gd name="connsiteY4" fmla="*/ 745656 h 1027869"/>
              <a:gd name="connsiteX0" fmla="*/ 2945 w 215465"/>
              <a:gd name="connsiteY0" fmla="*/ 0 h 1166325"/>
              <a:gd name="connsiteX1" fmla="*/ 209530 w 215465"/>
              <a:gd name="connsiteY1" fmla="*/ 138456 h 1166325"/>
              <a:gd name="connsiteX2" fmla="*/ 215465 w 215465"/>
              <a:gd name="connsiteY2" fmla="*/ 1166325 h 1166325"/>
              <a:gd name="connsiteX3" fmla="*/ 251 w 215465"/>
              <a:gd name="connsiteY3" fmla="*/ 1026940 h 1166325"/>
              <a:gd name="connsiteX4" fmla="*/ 2945 w 215465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7" h="1166325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24" name="Group 950"/>
          <p:cNvGrpSpPr>
            <a:grpSpLocks/>
          </p:cNvGrpSpPr>
          <p:nvPr/>
        </p:nvGrpSpPr>
        <p:grpSpPr bwMode="auto">
          <a:xfrm>
            <a:off x="7763077" y="5170004"/>
            <a:ext cx="251561" cy="564103"/>
            <a:chOff x="4140" y="429"/>
            <a:chExt cx="1425" cy="2396"/>
          </a:xfrm>
        </p:grpSpPr>
        <p:sp>
          <p:nvSpPr>
            <p:cNvPr id="226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1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6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2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3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4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4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2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7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8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0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9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8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168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Components of SDN controller</a:t>
            </a:r>
          </a:p>
        </p:txBody>
      </p:sp>
      <p:pic>
        <p:nvPicPr>
          <p:cNvPr id="209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181825" cy="15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9508" y="4804221"/>
            <a:ext cx="1989074" cy="134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CC0000"/>
                </a:solidFill>
                <a:latin typeface="+mn-lt"/>
              </a:rPr>
              <a:t>communication layer</a:t>
            </a:r>
            <a:r>
              <a:rPr lang="en-US" dirty="0">
                <a:latin typeface="+mn-lt"/>
              </a:rPr>
              <a:t>: communicate between SDN controller and controlled switches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13602" y="3120682"/>
            <a:ext cx="2127384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latin typeface="+mn-lt"/>
              </a:rPr>
              <a:t>Network-wide state management layer</a:t>
            </a:r>
            <a:r>
              <a:rPr lang="en-US" dirty="0">
                <a:latin typeface="+mn-lt"/>
              </a:rPr>
              <a:t>: state of networks links, switches, services: a </a:t>
            </a:r>
            <a:r>
              <a:rPr lang="en-US" i="1" dirty="0">
                <a:solidFill>
                  <a:srgbClr val="000099"/>
                </a:solidFill>
                <a:latin typeface="+mn-lt"/>
              </a:rPr>
              <a:t>distributed database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67459" y="1957325"/>
            <a:ext cx="2127384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latin typeface="+mn-lt"/>
              </a:rPr>
              <a:t>Interface layer to network control apps:  </a:t>
            </a:r>
            <a:r>
              <a:rPr lang="en-US" dirty="0">
                <a:latin typeface="+mn-lt"/>
              </a:rPr>
              <a:t>abstractions API</a:t>
            </a:r>
            <a:endParaRPr lang="en-US" i="1" dirty="0">
              <a:latin typeface="+mn-lt"/>
            </a:endParaRPr>
          </a:p>
        </p:txBody>
      </p:sp>
      <p:sp>
        <p:nvSpPr>
          <p:cNvPr id="2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2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630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9" grpId="0"/>
      <p:bldP spid="2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371475" y="179919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en-US" dirty="0">
                <a:latin typeface="Gill Sans MT" charset="0"/>
              </a:rPr>
              <a:t>SDN:  selected challenges</a:t>
            </a:r>
          </a:p>
        </p:txBody>
      </p:sp>
      <p:pic>
        <p:nvPicPr>
          <p:cNvPr id="42" name="Picture 1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0" y="836758"/>
            <a:ext cx="5845283" cy="186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7364"/>
            <a:ext cx="77724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hardening the control plane: dependable, reliable, performance-scalable, secure distributed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robustness to failures: leverage strong theory of reliable distributed system for control plane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dependability, security: “baked in” from day one? 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networks, protocols meeting mission-specific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e.g., real-time, ultra-reliable, ultra-secure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Internet-scaling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63845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6590966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866696"/>
            <a:ext cx="4165600" cy="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184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Chapter 5: </a:t>
            </a:r>
            <a:r>
              <a:rPr lang="en-US" sz="3600" dirty="0">
                <a:cs typeface="+mj-cs"/>
              </a:rPr>
              <a:t>summary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347" y="1199153"/>
            <a:ext cx="8503653" cy="368032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we’ve learned a lot!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logically centralized control (software defined networking)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traditional routing algorithms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implementation in Internet: OSPF, BGP</a:t>
            </a:r>
          </a:p>
          <a:p>
            <a:pPr>
              <a:defRPr/>
            </a:pPr>
            <a:r>
              <a:rPr lang="en-US" dirty="0">
                <a:cs typeface="+mn-cs"/>
              </a:rPr>
              <a:t>SDN controllers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implementation in practice: ODL, ONOS</a:t>
            </a:r>
          </a:p>
          <a:p>
            <a:pPr>
              <a:defRPr/>
            </a:pPr>
            <a:r>
              <a:rPr lang="en-US" dirty="0">
                <a:solidFill>
                  <a:srgbClr val="DDDDDD"/>
                </a:solidFill>
              </a:rPr>
              <a:t>Internet Control Message Protocol</a:t>
            </a:r>
            <a:endParaRPr lang="en-US" dirty="0">
              <a:solidFill>
                <a:srgbClr val="DDDDDD"/>
              </a:solidFill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DDDDDD"/>
                </a:solidFill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530" y="5721690"/>
            <a:ext cx="35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99"/>
                </a:solidFill>
              </a:rPr>
              <a:t>next stop:  link layer!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04050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Routing</a:t>
            </a:r>
            <a:r>
              <a:rPr lang="en-US" altLang="ja-JP" sz="4000" dirty="0">
                <a:latin typeface="Gill Sans MT" charset="0"/>
              </a:rPr>
              <a:t> protocols</a:t>
            </a:r>
            <a:endParaRPr lang="en-US" dirty="0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261" y="1363819"/>
            <a:ext cx="7353300" cy="427460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Routing protocol goal:</a:t>
            </a:r>
            <a:r>
              <a:rPr lang="en-US" sz="3200" dirty="0"/>
              <a:t>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+mn-cs"/>
              </a:rPr>
              <a:t>path: sequence of routers packets will traverse in going from given initial source host to given final destination host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“good”: least “cost”, “fastest”, “least congested”</a:t>
            </a:r>
            <a:endParaRPr lang="en-US" sz="2400" dirty="0"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routing: a “top-10” networking challenge!</a:t>
            </a:r>
            <a:endParaRPr lang="en-US" sz="3200" dirty="0">
              <a:cs typeface="+mn-cs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2623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4"/>
            <a:ext cx="6924508" cy="21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graph: G = (N,E)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N = set of routers = { u, v, w, x, y, z }</a:t>
            </a:r>
          </a:p>
          <a:p>
            <a:pPr eaLnBrk="1" hangingPunct="1"/>
            <a:endParaRPr lang="en-US" sz="1800"/>
          </a:p>
          <a:p>
            <a:pPr eaLnBrk="1" hangingPunct="1"/>
            <a:r>
              <a:rPr lang="en-US" sz="1800"/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Graph abstraction of the network</a:t>
            </a:r>
          </a:p>
        </p:txBody>
      </p:sp>
      <p:sp>
        <p:nvSpPr>
          <p:cNvPr id="120839" name="Text Box 74"/>
          <p:cNvSpPr txBox="1">
            <a:spLocks noChangeArrowheads="1"/>
          </p:cNvSpPr>
          <p:nvPr/>
        </p:nvSpPr>
        <p:spPr bwMode="auto">
          <a:xfrm>
            <a:off x="1150938" y="5157788"/>
            <a:ext cx="676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 dirty="0"/>
              <a:t>aside:</a:t>
            </a:r>
            <a:r>
              <a:rPr lang="en-US" sz="1800" dirty="0"/>
              <a:t> graph abstraction is useful in other network contexts, e.g., </a:t>
            </a:r>
          </a:p>
          <a:p>
            <a:r>
              <a:rPr lang="en-US" sz="1800" dirty="0"/>
              <a:t>P2P, where </a:t>
            </a:r>
            <a:r>
              <a:rPr lang="en-US" sz="1800" i="1" dirty="0"/>
              <a:t>N</a:t>
            </a:r>
            <a:r>
              <a:rPr lang="en-US" sz="1800" dirty="0"/>
              <a:t> is set of peers and </a:t>
            </a:r>
            <a:r>
              <a:rPr lang="en-US" sz="1800" i="1" dirty="0"/>
              <a:t>E</a:t>
            </a:r>
            <a:r>
              <a:rPr lang="en-US" sz="1800" dirty="0"/>
              <a:t> is set of TCP connections</a:t>
            </a: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250113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34318</TotalTime>
  <Words>6219</Words>
  <Application>Microsoft Office PowerPoint</Application>
  <PresentationFormat>On-screen Show (4:3)</PresentationFormat>
  <Paragraphs>1521</Paragraphs>
  <Slides>70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ZapfDingbats</vt:lpstr>
      <vt:lpstr>Default Design</vt:lpstr>
      <vt:lpstr>PowerPoint Presentation</vt:lpstr>
      <vt:lpstr>Chapter 5: network layer control plane</vt:lpstr>
      <vt:lpstr>PowerPoint Presentation</vt:lpstr>
      <vt:lpstr>Network-layer functions</vt:lpstr>
      <vt:lpstr>PowerPoint Presentation</vt:lpstr>
      <vt:lpstr>PowerPoint Presentation</vt:lpstr>
      <vt:lpstr>PowerPoint Presentation</vt:lpstr>
      <vt:lpstr>Routing protocols</vt:lpstr>
      <vt:lpstr>Graph abstraction of the network</vt:lpstr>
      <vt:lpstr>Graph abstraction: costs</vt:lpstr>
      <vt:lpstr>Routing algorithm classification</vt:lpstr>
      <vt:lpstr>PowerPoint Presentation</vt:lpstr>
      <vt:lpstr>A link-state routing algorithm</vt:lpstr>
      <vt:lpstr>Dijsktra’s algorithm</vt:lpstr>
      <vt:lpstr>PowerPoint Presentation</vt:lpstr>
      <vt:lpstr>Dijkstra’s algorithm: another example</vt:lpstr>
      <vt:lpstr>Dijkstra’s algorithm: example (2) </vt:lpstr>
      <vt:lpstr>Dijkstra’s algorithm, discussion</vt:lpstr>
      <vt:lpstr>PowerPoint Presentation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PowerPoint Presentation</vt:lpstr>
      <vt:lpstr>PowerPoint Presentation</vt:lpstr>
      <vt:lpstr>Distance vector: link cost changes</vt:lpstr>
      <vt:lpstr>Distance vector: link cost changes</vt:lpstr>
      <vt:lpstr>Comparison of LS and DV algorithms</vt:lpstr>
      <vt:lpstr>PowerPoint Presentation</vt:lpstr>
      <vt:lpstr>Making routing scalable</vt:lpstr>
      <vt:lpstr>Internet approach to scalable routing</vt:lpstr>
      <vt:lpstr>Interconnected ASes</vt:lpstr>
      <vt:lpstr>Inter-AS tasks</vt:lpstr>
      <vt:lpstr>Intra-AS Routing</vt:lpstr>
      <vt:lpstr>OSPF (Open Shortest Path First)</vt:lpstr>
      <vt:lpstr>OSPF “advanced” features</vt:lpstr>
      <vt:lpstr>Hierarchical OSPF</vt:lpstr>
      <vt:lpstr>Hierarchical OSPF</vt:lpstr>
      <vt:lpstr>PowerPoint Presentation</vt:lpstr>
      <vt:lpstr>Internet inter-AS routing: BGP</vt:lpstr>
      <vt:lpstr>eBGP, iBGP connections</vt:lpstr>
      <vt:lpstr>BGP basics</vt:lpstr>
      <vt:lpstr>Path attributes and BGP routes</vt:lpstr>
      <vt:lpstr>BGP path advertisement</vt:lpstr>
      <vt:lpstr>BGP path advertisement</vt:lpstr>
      <vt:lpstr>BGP messages</vt:lpstr>
      <vt:lpstr>BGP, OSPF, forwarding table entries</vt:lpstr>
      <vt:lpstr>BGP, OSPF, forwarding table entries</vt:lpstr>
      <vt:lpstr>BGP route selection</vt:lpstr>
      <vt:lpstr>Hot Potato Routing</vt:lpstr>
      <vt:lpstr>BGP: achieving policy via advertisements</vt:lpstr>
      <vt:lpstr>BGP: achieving policy via advertisements</vt:lpstr>
      <vt:lpstr>Why different Intra-, Inter-AS routing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Analogy: mainframe to PC evolution*</vt:lpstr>
      <vt:lpstr>Traffic engineering: difficult traditional routing</vt:lpstr>
      <vt:lpstr>Traffic engineering: difficult</vt:lpstr>
      <vt:lpstr>Traffic engineering: difficult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5: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Rui Zhang</cp:lastModifiedBy>
  <cp:revision>498</cp:revision>
  <dcterms:created xsi:type="dcterms:W3CDTF">1999-10-08T19:08:27Z</dcterms:created>
  <dcterms:modified xsi:type="dcterms:W3CDTF">2020-04-28T01:42:14Z</dcterms:modified>
</cp:coreProperties>
</file>