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notesSlides/notesSlide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2.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325" r:id="rId3"/>
    <p:sldId id="259" r:id="rId4"/>
    <p:sldId id="260" r:id="rId5"/>
    <p:sldId id="261" r:id="rId6"/>
    <p:sldId id="262" r:id="rId7"/>
    <p:sldId id="263" r:id="rId8"/>
    <p:sldId id="264" r:id="rId9"/>
    <p:sldId id="265" r:id="rId10"/>
    <p:sldId id="267" r:id="rId11"/>
    <p:sldId id="268" r:id="rId12"/>
    <p:sldId id="269" r:id="rId13"/>
    <p:sldId id="326" r:id="rId14"/>
    <p:sldId id="327" r:id="rId15"/>
    <p:sldId id="295" r:id="rId16"/>
    <p:sldId id="296" r:id="rId17"/>
    <p:sldId id="322" r:id="rId18"/>
    <p:sldId id="323" r:id="rId19"/>
    <p:sldId id="270" r:id="rId20"/>
    <p:sldId id="297" r:id="rId21"/>
    <p:sldId id="298" r:id="rId22"/>
    <p:sldId id="324" r:id="rId23"/>
    <p:sldId id="316" r:id="rId24"/>
    <p:sldId id="299" r:id="rId25"/>
    <p:sldId id="301" r:id="rId26"/>
    <p:sldId id="302" r:id="rId27"/>
    <p:sldId id="288" r:id="rId28"/>
    <p:sldId id="314" r:id="rId29"/>
    <p:sldId id="289" r:id="rId30"/>
    <p:sldId id="290" r:id="rId31"/>
    <p:sldId id="291" r:id="rId32"/>
    <p:sldId id="315" r:id="rId33"/>
    <p:sldId id="308" r:id="rId34"/>
    <p:sldId id="317" r:id="rId35"/>
    <p:sldId id="318" r:id="rId36"/>
    <p:sldId id="319" r:id="rId37"/>
    <p:sldId id="320" r:id="rId38"/>
    <p:sldId id="321" r:id="rId39"/>
    <p:sldId id="309" r:id="rId40"/>
    <p:sldId id="310" r:id="rId41"/>
    <p:sldId id="312" r:id="rId42"/>
    <p:sldId id="311" r:id="rId43"/>
    <p:sldId id="313"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026" y="9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05FED3C1-C448-4BF2-9D12-87B3A643E3E5}" type="datetimeFigureOut">
              <a:rPr lang="en-US" smtClean="0"/>
              <a:t>3/26/2020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65F04CC1-0D85-40BA-85DF-08CD7B4EFFE8}" type="slidenum">
              <a:rPr lang="en-US" smtClean="0"/>
              <a:t>‹#›</a:t>
            </a:fld>
            <a:endParaRPr lang="en-US"/>
          </a:p>
        </p:txBody>
      </p:sp>
    </p:spTree>
    <p:extLst>
      <p:ext uri="{BB962C8B-B14F-4D97-AF65-F5344CB8AC3E}">
        <p14:creationId xmlns:p14="http://schemas.microsoft.com/office/powerpoint/2010/main" val="284701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1CAC7-49FA-46D6-9C4E-5476534D9728}" type="slidenum">
              <a:rPr lang="en-US"/>
              <a:pPr/>
              <a:t>1</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40317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F04CC1-0D85-40BA-85DF-08CD7B4EFFE8}" type="slidenum">
              <a:rPr lang="en-US" smtClean="0"/>
              <a:t>13</a:t>
            </a:fld>
            <a:endParaRPr lang="en-US"/>
          </a:p>
        </p:txBody>
      </p:sp>
    </p:spTree>
    <p:extLst>
      <p:ext uri="{BB962C8B-B14F-4D97-AF65-F5344CB8AC3E}">
        <p14:creationId xmlns:p14="http://schemas.microsoft.com/office/powerpoint/2010/main" val="1638358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04CC1-0D85-40BA-85DF-08CD7B4EFFE8}" type="slidenum">
              <a:rPr lang="en-US" smtClean="0"/>
              <a:t>32</a:t>
            </a:fld>
            <a:endParaRPr lang="en-US"/>
          </a:p>
        </p:txBody>
      </p:sp>
    </p:spTree>
    <p:extLst>
      <p:ext uri="{BB962C8B-B14F-4D97-AF65-F5344CB8AC3E}">
        <p14:creationId xmlns:p14="http://schemas.microsoft.com/office/powerpoint/2010/main" val="1955887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F04CC1-0D85-40BA-85DF-08CD7B4EFFE8}" type="slidenum">
              <a:rPr lang="en-US" smtClean="0"/>
              <a:t>36</a:t>
            </a:fld>
            <a:endParaRPr lang="en-US"/>
          </a:p>
        </p:txBody>
      </p:sp>
    </p:spTree>
    <p:extLst>
      <p:ext uri="{BB962C8B-B14F-4D97-AF65-F5344CB8AC3E}">
        <p14:creationId xmlns:p14="http://schemas.microsoft.com/office/powerpoint/2010/main" val="22131864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1.xml"/><Relationship Id="rId5" Type="http://schemas.openxmlformats.org/officeDocument/2006/relationships/tags" Target="../tags/tag10.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Master" Target="../slideMasters/slideMaster1.xml"/><Relationship Id="rId5" Type="http://schemas.openxmlformats.org/officeDocument/2006/relationships/tags" Target="../tags/tag58.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slideMaster" Target="../slideMasters/slideMaster1.xml"/><Relationship Id="rId4" Type="http://schemas.openxmlformats.org/officeDocument/2006/relationships/tags" Target="../tags/tag38.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custDataLst>
              <p:tags r:id="rId3"/>
            </p:custDataLst>
          </p:nvPr>
        </p:nvSpPr>
        <p:spPr/>
        <p:txBody>
          <a:bodyPr/>
          <a:lstStyle/>
          <a:p>
            <a:fld id="{4E0F50FB-1520-44C7-B03C-5A333E4D370A}" type="datetimeFigureOut">
              <a:rPr lang="en-US" smtClean="0"/>
              <a:t>3/26/2020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021A64F8-93D4-4BC7-842B-47807FEC388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Vertical Text Placeholder 2"/>
          <p:cNvSpPr>
            <a:spLocks noGrp="1"/>
          </p:cNvSpPr>
          <p:nvPr>
            <p:ph type="body" orient="vert" idx="1"/>
            <p:custDataLst>
              <p:tags r:id="rId2"/>
            </p:custDataLst>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3"/>
            </p:custDataLst>
          </p:nvPr>
        </p:nvSpPr>
        <p:spPr/>
        <p:txBody>
          <a:bodyPr/>
          <a:lstStyle/>
          <a:p>
            <a:fld id="{4E0F50FB-1520-44C7-B03C-5A333E4D370A}" type="datetimeFigureOut">
              <a:rPr lang="en-US" smtClean="0"/>
              <a:t>3/26/2020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021A64F8-93D4-4BC7-842B-47807FEC388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3"/>
            </p:custDataLst>
          </p:nvPr>
        </p:nvSpPr>
        <p:spPr/>
        <p:txBody>
          <a:bodyPr/>
          <a:lstStyle/>
          <a:p>
            <a:fld id="{4E0F50FB-1520-44C7-B03C-5A333E4D370A}" type="datetimeFigureOut">
              <a:rPr lang="en-US" smtClean="0"/>
              <a:t>3/26/2020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021A64F8-93D4-4BC7-842B-47807FEC38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idx="1"/>
            <p:custDataLst>
              <p:tags r:id="rId2"/>
            </p:custDataLst>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custDataLst>
              <p:tags r:id="rId3"/>
            </p:custDataLst>
          </p:nvPr>
        </p:nvSpPr>
        <p:spPr/>
        <p:txBody>
          <a:bodyPr/>
          <a:lstStyle/>
          <a:p>
            <a:fld id="{4E0F50FB-1520-44C7-B03C-5A333E4D370A}" type="datetimeFigureOut">
              <a:rPr lang="en-US" smtClean="0"/>
              <a:t>3/26/2020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021A64F8-93D4-4BC7-842B-47807FEC38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custDataLst>
              <p:tags r:id="rId3"/>
            </p:custDataLst>
          </p:nvPr>
        </p:nvSpPr>
        <p:spPr/>
        <p:txBody>
          <a:bodyPr/>
          <a:lstStyle/>
          <a:p>
            <a:fld id="{4E0F50FB-1520-44C7-B03C-5A333E4D370A}" type="datetimeFigureOut">
              <a:rPr lang="en-US" smtClean="0"/>
              <a:t>3/26/2020</a:t>
            </a:fld>
            <a:endParaRPr lang="en-US"/>
          </a:p>
        </p:txBody>
      </p:sp>
      <p:sp>
        <p:nvSpPr>
          <p:cNvPr id="5" name="Footer Placeholder 4"/>
          <p:cNvSpPr>
            <a:spLocks noGrp="1"/>
          </p:cNvSpPr>
          <p:nvPr>
            <p:ph type="ftr" sz="quarter" idx="11"/>
            <p:custDataLst>
              <p:tags r:id="rId4"/>
            </p:custDataLst>
          </p:nvPr>
        </p:nvSpPr>
        <p:spPr/>
        <p:txBody>
          <a:bodyPr/>
          <a:lstStyle/>
          <a:p>
            <a:endParaRPr lang="en-US"/>
          </a:p>
        </p:txBody>
      </p:sp>
      <p:sp>
        <p:nvSpPr>
          <p:cNvPr id="6" name="Slide Number Placeholder 5"/>
          <p:cNvSpPr>
            <a:spLocks noGrp="1"/>
          </p:cNvSpPr>
          <p:nvPr>
            <p:ph type="sldNum" sz="quarter" idx="12"/>
            <p:custDataLst>
              <p:tags r:id="rId5"/>
            </p:custDataLst>
          </p:nvPr>
        </p:nvSpPr>
        <p:spPr/>
        <p:txBody>
          <a:bodyPr/>
          <a:lstStyle/>
          <a:p>
            <a:fld id="{021A64F8-93D4-4BC7-842B-47807FEC388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custDataLst>
              <p:tags r:id="rId4"/>
            </p:custDataLst>
          </p:nvPr>
        </p:nvSpPr>
        <p:spPr/>
        <p:txBody>
          <a:bodyPr/>
          <a:lstStyle/>
          <a:p>
            <a:fld id="{4E0F50FB-1520-44C7-B03C-5A333E4D370A}" type="datetimeFigureOut">
              <a:rPr lang="en-US" smtClean="0"/>
              <a:t>3/26/2020</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021A64F8-93D4-4BC7-842B-47807FEC388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defRPr/>
            </a:lvl1pPr>
          </a:lstStyle>
          <a:p>
            <a:r>
              <a:rPr lang="en-US"/>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custDataLst>
              <p:tags r:id="rId6"/>
            </p:custDataLst>
          </p:nvPr>
        </p:nvSpPr>
        <p:spPr/>
        <p:txBody>
          <a:bodyPr/>
          <a:lstStyle/>
          <a:p>
            <a:fld id="{4E0F50FB-1520-44C7-B03C-5A333E4D370A}" type="datetimeFigureOut">
              <a:rPr lang="en-US" smtClean="0"/>
              <a:t>3/26/2020</a:t>
            </a:fld>
            <a:endParaRPr lang="en-US"/>
          </a:p>
        </p:txBody>
      </p:sp>
      <p:sp>
        <p:nvSpPr>
          <p:cNvPr id="8" name="Footer Placeholder 7"/>
          <p:cNvSpPr>
            <a:spLocks noGrp="1"/>
          </p:cNvSpPr>
          <p:nvPr>
            <p:ph type="ftr" sz="quarter" idx="11"/>
            <p:custDataLst>
              <p:tags r:id="rId7"/>
            </p:custDataLst>
          </p:nvPr>
        </p:nvSpPr>
        <p:spPr/>
        <p:txBody>
          <a:bodyPr/>
          <a:lstStyle/>
          <a:p>
            <a:endParaRPr lang="en-US"/>
          </a:p>
        </p:txBody>
      </p:sp>
      <p:sp>
        <p:nvSpPr>
          <p:cNvPr id="9" name="Slide Number Placeholder 8"/>
          <p:cNvSpPr>
            <a:spLocks noGrp="1"/>
          </p:cNvSpPr>
          <p:nvPr>
            <p:ph type="sldNum" sz="quarter" idx="12"/>
            <p:custDataLst>
              <p:tags r:id="rId8"/>
            </p:custDataLst>
          </p:nvPr>
        </p:nvSpPr>
        <p:spPr/>
        <p:txBody>
          <a:bodyPr/>
          <a:lstStyle/>
          <a:p>
            <a:fld id="{021A64F8-93D4-4BC7-842B-47807FEC388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Date Placeholder 2"/>
          <p:cNvSpPr>
            <a:spLocks noGrp="1"/>
          </p:cNvSpPr>
          <p:nvPr>
            <p:ph type="dt" sz="half" idx="10"/>
            <p:custDataLst>
              <p:tags r:id="rId2"/>
            </p:custDataLst>
          </p:nvPr>
        </p:nvSpPr>
        <p:spPr/>
        <p:txBody>
          <a:bodyPr/>
          <a:lstStyle/>
          <a:p>
            <a:fld id="{4E0F50FB-1520-44C7-B03C-5A333E4D370A}" type="datetimeFigureOut">
              <a:rPr lang="en-US" smtClean="0"/>
              <a:t>3/26/2020</a:t>
            </a:fld>
            <a:endParaRPr lang="en-US"/>
          </a:p>
        </p:txBody>
      </p:sp>
      <p:sp>
        <p:nvSpPr>
          <p:cNvPr id="4" name="Footer Placeholder 3"/>
          <p:cNvSpPr>
            <a:spLocks noGrp="1"/>
          </p:cNvSpPr>
          <p:nvPr>
            <p:ph type="ftr" sz="quarter" idx="11"/>
            <p:custDataLst>
              <p:tags r:id="rId3"/>
            </p:custDataLst>
          </p:nvPr>
        </p:nvSpPr>
        <p:spPr/>
        <p:txBody>
          <a:bodyPr/>
          <a:lstStyle/>
          <a:p>
            <a:endParaRPr lang="en-US"/>
          </a:p>
        </p:txBody>
      </p:sp>
      <p:sp>
        <p:nvSpPr>
          <p:cNvPr id="5" name="Slide Number Placeholder 4"/>
          <p:cNvSpPr>
            <a:spLocks noGrp="1"/>
          </p:cNvSpPr>
          <p:nvPr>
            <p:ph type="sldNum" sz="quarter" idx="12"/>
            <p:custDataLst>
              <p:tags r:id="rId4"/>
            </p:custDataLst>
          </p:nvPr>
        </p:nvSpPr>
        <p:spPr/>
        <p:txBody>
          <a:bodyPr/>
          <a:lstStyle/>
          <a:p>
            <a:fld id="{021A64F8-93D4-4BC7-842B-47807FEC388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custDataLst>
              <p:tags r:id="rId1"/>
            </p:custDataLst>
          </p:nvPr>
        </p:nvSpPr>
        <p:spPr/>
        <p:txBody>
          <a:bodyPr/>
          <a:lstStyle/>
          <a:p>
            <a:fld id="{4E0F50FB-1520-44C7-B03C-5A333E4D370A}" type="datetimeFigureOut">
              <a:rPr lang="en-US" smtClean="0"/>
              <a:t>3/26/2020</a:t>
            </a:fld>
            <a:endParaRPr lang="en-US"/>
          </a:p>
        </p:txBody>
      </p:sp>
      <p:sp>
        <p:nvSpPr>
          <p:cNvPr id="3" name="Footer Placeholder 2"/>
          <p:cNvSpPr>
            <a:spLocks noGrp="1"/>
          </p:cNvSpPr>
          <p:nvPr>
            <p:ph type="ftr" sz="quarter" idx="11"/>
            <p:custDataLst>
              <p:tags r:id="rId2"/>
            </p:custDataLst>
          </p:nvPr>
        </p:nvSpPr>
        <p:spPr/>
        <p:txBody>
          <a:bodyPr/>
          <a:lstStyle/>
          <a:p>
            <a:endParaRPr lang="en-US"/>
          </a:p>
        </p:txBody>
      </p:sp>
      <p:sp>
        <p:nvSpPr>
          <p:cNvPr id="4" name="Slide Number Placeholder 3"/>
          <p:cNvSpPr>
            <a:spLocks noGrp="1"/>
          </p:cNvSpPr>
          <p:nvPr>
            <p:ph type="sldNum" sz="quarter" idx="12"/>
            <p:custDataLst>
              <p:tags r:id="rId3"/>
            </p:custDataLst>
          </p:nvPr>
        </p:nvSpPr>
        <p:spPr/>
        <p:txBody>
          <a:bodyPr/>
          <a:lstStyle/>
          <a:p>
            <a:fld id="{021A64F8-93D4-4BC7-842B-47807FEC388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custDataLst>
              <p:tags r:id="rId4"/>
            </p:custDataLst>
          </p:nvPr>
        </p:nvSpPr>
        <p:spPr/>
        <p:txBody>
          <a:bodyPr/>
          <a:lstStyle/>
          <a:p>
            <a:fld id="{4E0F50FB-1520-44C7-B03C-5A333E4D370A}" type="datetimeFigureOut">
              <a:rPr lang="en-US" smtClean="0"/>
              <a:t>3/26/2020</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021A64F8-93D4-4BC7-842B-47807FEC388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custDataLst>
              <p:tags r:id="rId4"/>
            </p:custDataLst>
          </p:nvPr>
        </p:nvSpPr>
        <p:spPr/>
        <p:txBody>
          <a:bodyPr/>
          <a:lstStyle/>
          <a:p>
            <a:fld id="{4E0F50FB-1520-44C7-B03C-5A333E4D370A}" type="datetimeFigureOut">
              <a:rPr lang="en-US" smtClean="0"/>
              <a:t>3/26/2020</a:t>
            </a:fld>
            <a:endParaRPr lang="en-US"/>
          </a:p>
        </p:txBody>
      </p:sp>
      <p:sp>
        <p:nvSpPr>
          <p:cNvPr id="6" name="Footer Placeholder 5"/>
          <p:cNvSpPr>
            <a:spLocks noGrp="1"/>
          </p:cNvSpPr>
          <p:nvPr>
            <p:ph type="ftr" sz="quarter" idx="11"/>
            <p:custDataLst>
              <p:tags r:id="rId5"/>
            </p:custDataLst>
          </p:nvPr>
        </p:nvSpPr>
        <p:spPr/>
        <p:txBody>
          <a:bodyPr/>
          <a:lstStyle/>
          <a:p>
            <a:endParaRPr lang="en-US"/>
          </a:p>
        </p:txBody>
      </p:sp>
      <p:sp>
        <p:nvSpPr>
          <p:cNvPr id="7" name="Slide Number Placeholder 6"/>
          <p:cNvSpPr>
            <a:spLocks noGrp="1"/>
          </p:cNvSpPr>
          <p:nvPr>
            <p:ph type="sldNum" sz="quarter" idx="12"/>
            <p:custDataLst>
              <p:tags r:id="rId6"/>
            </p:custDataLst>
          </p:nvPr>
        </p:nvSpPr>
        <p:spPr/>
        <p:txBody>
          <a:bodyPr/>
          <a:lstStyle/>
          <a:p>
            <a:fld id="{021A64F8-93D4-4BC7-842B-47807FEC388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3"/>
            </p:custDataLst>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custDataLst>
              <p:tags r:id="rId14"/>
            </p:custDataLst>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15"/>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0F50FB-1520-44C7-B03C-5A333E4D370A}" type="datetimeFigureOut">
              <a:rPr lang="en-US" smtClean="0"/>
              <a:t>3/26/2020</a:t>
            </a:fld>
            <a:endParaRPr lang="en-US"/>
          </a:p>
        </p:txBody>
      </p:sp>
      <p:sp>
        <p:nvSpPr>
          <p:cNvPr id="5" name="Footer Placeholder 4"/>
          <p:cNvSpPr>
            <a:spLocks noGrp="1"/>
          </p:cNvSpPr>
          <p:nvPr>
            <p:ph type="ftr" sz="quarter" idx="3"/>
            <p:custDataLst>
              <p:tags r:id="rId16"/>
            </p:custDataLst>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A64F8-93D4-4BC7-842B-47807FEC388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tags" Target="../tags/tag64.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 Id="rId5" Type="http://schemas.openxmlformats.org/officeDocument/2006/relationships/notesSlide" Target="../notesSlides/notesSlide2.xml"/><Relationship Id="rId4"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tags" Target="../tags/tag133.xml"/><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tags" Target="../tags/tag132.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tags" Target="../tags/tag131.xml"/><Relationship Id="rId5" Type="http://schemas.openxmlformats.org/officeDocument/2006/relationships/tags" Target="../tags/tag125.xml"/><Relationship Id="rId15" Type="http://schemas.openxmlformats.org/officeDocument/2006/relationships/slideLayout" Target="../slideLayouts/slideLayout6.xml"/><Relationship Id="rId10" Type="http://schemas.openxmlformats.org/officeDocument/2006/relationships/tags" Target="../tags/tag130.xml"/><Relationship Id="rId4" Type="http://schemas.openxmlformats.org/officeDocument/2006/relationships/tags" Target="../tags/tag124.xml"/><Relationship Id="rId9" Type="http://schemas.openxmlformats.org/officeDocument/2006/relationships/tags" Target="../tags/tag129.xml"/><Relationship Id="rId14" Type="http://schemas.openxmlformats.org/officeDocument/2006/relationships/tags" Target="../tags/tag134.xml"/></Relationships>
</file>

<file path=ppt/slides/_rels/slide28.xml.rels><?xml version="1.0" encoding="UTF-8" standalone="yes"?>
<Relationships xmlns="http://schemas.openxmlformats.org/package/2006/relationships"><Relationship Id="rId3" Type="http://schemas.openxmlformats.org/officeDocument/2006/relationships/hyperlink" Target="http://en.wikipedia.org/wiki/Device_driver" TargetMode="External"/><Relationship Id="rId2" Type="http://schemas.openxmlformats.org/officeDocument/2006/relationships/hyperlink" Target="http://en.wikipedia.org/wiki/Spywar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73.xml"/><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tags" Target="../tags/tag76.xml"/><Relationship Id="rId5" Type="http://schemas.openxmlformats.org/officeDocument/2006/relationships/tags" Target="../tags/tag70.xml"/><Relationship Id="rId10" Type="http://schemas.openxmlformats.org/officeDocument/2006/relationships/tags" Target="../tags/tag75.xml"/><Relationship Id="rId4" Type="http://schemas.openxmlformats.org/officeDocument/2006/relationships/tags" Target="../tags/tag69.xml"/><Relationship Id="rId9" Type="http://schemas.openxmlformats.org/officeDocument/2006/relationships/tags" Target="../tags/tag74.xml"/></Relationships>
</file>

<file path=ppt/slides/_rels/slide30.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5" Type="http://schemas.openxmlformats.org/officeDocument/2006/relationships/slideLayout" Target="../slideLayouts/slideLayout2.xml"/><Relationship Id="rId4" Type="http://schemas.openxmlformats.org/officeDocument/2006/relationships/tags" Target="../tags/tag141.xml"/></Relationships>
</file>

<file path=ppt/slides/_rels/slide31.xml.rels><?xml version="1.0" encoding="UTF-8" standalone="yes"?>
<Relationships xmlns="http://schemas.openxmlformats.org/package/2006/relationships"><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 Id="rId5" Type="http://schemas.openxmlformats.org/officeDocument/2006/relationships/hyperlink" Target="http://mymachine.com/my_pic.jpeg" TargetMode="External"/><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e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jpeg"/></Relationships>
</file>

<file path=ppt/slides/_rels/slide37.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9.jpeg"/><Relationship Id="rId7"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10.png"/><Relationship Id="rId9"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3.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slideLayout" Target="../slideLayouts/slideLayout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s>
</file>

<file path=ppt/slides/_rels/slide6.xml.rels><?xml version="1.0" encoding="UTF-8" standalone="yes"?>
<Relationships xmlns="http://schemas.openxmlformats.org/package/2006/relationships"><Relationship Id="rId8" Type="http://schemas.openxmlformats.org/officeDocument/2006/relationships/tags" Target="../tags/tag93.xml"/><Relationship Id="rId3" Type="http://schemas.openxmlformats.org/officeDocument/2006/relationships/tags" Target="../tags/tag88.xml"/><Relationship Id="rId7" Type="http://schemas.openxmlformats.org/officeDocument/2006/relationships/tags" Target="../tags/tag92.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slideLayout" Target="../slideLayouts/slideLayout2.xml"/><Relationship Id="rId5" Type="http://schemas.openxmlformats.org/officeDocument/2006/relationships/tags" Target="../tags/tag90.xml"/><Relationship Id="rId10" Type="http://schemas.openxmlformats.org/officeDocument/2006/relationships/tags" Target="../tags/tag95.xml"/><Relationship Id="rId4" Type="http://schemas.openxmlformats.org/officeDocument/2006/relationships/tags" Target="../tags/tag89.xml"/><Relationship Id="rId9" Type="http://schemas.openxmlformats.org/officeDocument/2006/relationships/tags" Target="../tags/tag94.xml"/></Relationships>
</file>

<file path=ppt/slides/_rels/slide7.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slideLayout" Target="../slideLayouts/slideLayout2.xml"/><Relationship Id="rId4" Type="http://schemas.openxmlformats.org/officeDocument/2006/relationships/tags" Target="../tags/tag99.xml"/></Relationships>
</file>

<file path=ppt/slides/_rels/slide8.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ctrTitle"/>
            <p:custDataLst>
              <p:tags r:id="rId2"/>
            </p:custDataLst>
          </p:nvPr>
        </p:nvSpPr>
        <p:spPr/>
        <p:txBody>
          <a:bodyPr>
            <a:normAutofit/>
          </a:bodyPr>
          <a:lstStyle/>
          <a:p>
            <a:r>
              <a:rPr lang="en-US" dirty="0"/>
              <a:t>Access Control Mechanisms</a:t>
            </a:r>
          </a:p>
        </p:txBody>
      </p:sp>
      <p:sp>
        <p:nvSpPr>
          <p:cNvPr id="3" name="Subtitle 2">
            <a:extLst>
              <a:ext uri="{FF2B5EF4-FFF2-40B4-BE49-F238E27FC236}">
                <a16:creationId xmlns:a16="http://schemas.microsoft.com/office/drawing/2014/main" id="{C611AB08-45BF-4F7C-9AD5-184E49F83F3D}"/>
              </a:ext>
            </a:extLst>
          </p:cNvPr>
          <p:cNvSpPr>
            <a:spLocks noGrp="1"/>
          </p:cNvSpPr>
          <p:nvPr>
            <p:ph type="subTitle" idx="1"/>
          </p:nvPr>
        </p:nvSpPr>
        <p:spPr/>
        <p:txBody>
          <a:bodyPr/>
          <a:lstStyle/>
          <a:p>
            <a:endParaRPr 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custDataLst>
              <p:tags r:id="rId2"/>
            </p:custDataLst>
          </p:nvPr>
        </p:nvSpPr>
        <p:spPr/>
        <p:txBody>
          <a:bodyPr/>
          <a:lstStyle/>
          <a:p>
            <a:r>
              <a:rPr lang="en-US"/>
              <a:t>Conflicts</a:t>
            </a:r>
          </a:p>
        </p:txBody>
      </p:sp>
      <p:sp>
        <p:nvSpPr>
          <p:cNvPr id="48131" name="Rectangle 3"/>
          <p:cNvSpPr>
            <a:spLocks noGrp="1" noChangeArrowheads="1"/>
          </p:cNvSpPr>
          <p:nvPr>
            <p:ph type="body" idx="1"/>
            <p:custDataLst>
              <p:tags r:id="rId3"/>
            </p:custDataLst>
          </p:nvPr>
        </p:nvSpPr>
        <p:spPr/>
        <p:txBody>
          <a:bodyPr/>
          <a:lstStyle/>
          <a:p>
            <a:pPr>
              <a:lnSpc>
                <a:spcPct val="90000"/>
              </a:lnSpc>
            </a:pPr>
            <a:r>
              <a:rPr lang="en-US" sz="2800" dirty="0"/>
              <a:t>Deny access if any entry would deny access</a:t>
            </a:r>
          </a:p>
          <a:p>
            <a:pPr lvl="1">
              <a:lnSpc>
                <a:spcPct val="90000"/>
              </a:lnSpc>
            </a:pPr>
            <a:r>
              <a:rPr lang="en-US" sz="2400" dirty="0"/>
              <a:t>AIX: if any entry denies access, </a:t>
            </a:r>
            <a:r>
              <a:rPr lang="en-US" sz="2400" i="1" dirty="0"/>
              <a:t>regardless or rights given so far</a:t>
            </a:r>
            <a:r>
              <a:rPr lang="en-US" sz="2400" dirty="0"/>
              <a:t>, access is denied</a:t>
            </a:r>
          </a:p>
          <a:p>
            <a:pPr>
              <a:lnSpc>
                <a:spcPct val="90000"/>
              </a:lnSpc>
            </a:pPr>
            <a:r>
              <a:rPr lang="en-US" sz="2800" dirty="0"/>
              <a:t>Apply first entry matching subject</a:t>
            </a:r>
          </a:p>
          <a:p>
            <a:pPr lvl="1">
              <a:lnSpc>
                <a:spcPct val="90000"/>
              </a:lnSpc>
            </a:pPr>
            <a:r>
              <a:rPr lang="en-US" sz="2400" dirty="0"/>
              <a:t>Cisco routers: run packet through access control rules (ACL entries) in order; on a match, stop, and forward the packet; if no matches, deny</a:t>
            </a:r>
          </a:p>
          <a:p>
            <a:pPr lvl="2">
              <a:lnSpc>
                <a:spcPct val="90000"/>
              </a:lnSpc>
            </a:pPr>
            <a:r>
              <a:rPr lang="en-US" sz="2000" dirty="0"/>
              <a:t>Note default is deny so honors </a:t>
            </a:r>
            <a:r>
              <a:rPr lang="en-US" sz="2000" u="sng" dirty="0"/>
              <a:t>principle of fail-safe defaults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13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custDataLst>
              <p:tags r:id="rId2"/>
            </p:custDataLst>
          </p:nvPr>
        </p:nvSpPr>
        <p:spPr/>
        <p:txBody>
          <a:bodyPr/>
          <a:lstStyle/>
          <a:p>
            <a:r>
              <a:rPr lang="en-US"/>
              <a:t>Handling Default Permissions</a:t>
            </a:r>
          </a:p>
        </p:txBody>
      </p:sp>
      <p:sp>
        <p:nvSpPr>
          <p:cNvPr id="49155" name="Rectangle 3"/>
          <p:cNvSpPr>
            <a:spLocks noGrp="1" noChangeArrowheads="1"/>
          </p:cNvSpPr>
          <p:nvPr>
            <p:ph type="body" idx="1"/>
            <p:custDataLst>
              <p:tags r:id="rId3"/>
            </p:custDataLst>
          </p:nvPr>
        </p:nvSpPr>
        <p:spPr/>
        <p:txBody>
          <a:bodyPr/>
          <a:lstStyle/>
          <a:p>
            <a:r>
              <a:rPr lang="en-US" dirty="0"/>
              <a:t>Apply ACL entry, and if none, then use defaults</a:t>
            </a:r>
          </a:p>
          <a:p>
            <a:pPr lvl="1"/>
            <a:r>
              <a:rPr lang="en-US" dirty="0"/>
              <a:t>Cisco router: apply matching access control rule, if any; otherwise, use default rule (deny)</a:t>
            </a:r>
          </a:p>
          <a:p>
            <a:r>
              <a:rPr lang="en-US" dirty="0"/>
              <a:t>Augment ACL can augment the defaults</a:t>
            </a:r>
          </a:p>
          <a:p>
            <a:pPr lvl="1"/>
            <a:r>
              <a:rPr lang="en-US" dirty="0"/>
              <a:t>AIX: extended permissions augment base permissions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custDataLst>
              <p:tags r:id="rId2"/>
            </p:custDataLst>
          </p:nvPr>
        </p:nvSpPr>
        <p:spPr/>
        <p:txBody>
          <a:bodyPr/>
          <a:lstStyle/>
          <a:p>
            <a:r>
              <a:rPr lang="en-US"/>
              <a:t>Revocation Question</a:t>
            </a:r>
          </a:p>
        </p:txBody>
      </p:sp>
      <p:sp>
        <p:nvSpPr>
          <p:cNvPr id="50179" name="Rectangle 3"/>
          <p:cNvSpPr>
            <a:spLocks noGrp="1" noChangeArrowheads="1"/>
          </p:cNvSpPr>
          <p:nvPr>
            <p:ph type="body" idx="1"/>
            <p:custDataLst>
              <p:tags r:id="rId3"/>
            </p:custDataLst>
          </p:nvPr>
        </p:nvSpPr>
        <p:spPr/>
        <p:txBody>
          <a:bodyPr>
            <a:normAutofit fontScale="85000" lnSpcReduction="20000"/>
          </a:bodyPr>
          <a:lstStyle/>
          <a:p>
            <a:pPr>
              <a:lnSpc>
                <a:spcPct val="90000"/>
              </a:lnSpc>
            </a:pPr>
            <a:r>
              <a:rPr lang="en-US" dirty="0"/>
              <a:t>How do you remove subject’s rights to a file?</a:t>
            </a:r>
          </a:p>
          <a:p>
            <a:pPr lvl="1">
              <a:lnSpc>
                <a:spcPct val="90000"/>
              </a:lnSpc>
            </a:pPr>
            <a:r>
              <a:rPr lang="en-US" dirty="0"/>
              <a:t>Owner deletes subject’s entries from ACL, or rights from subject’s entry in ACL</a:t>
            </a:r>
          </a:p>
          <a:p>
            <a:pPr>
              <a:lnSpc>
                <a:spcPct val="90000"/>
              </a:lnSpc>
            </a:pPr>
            <a:r>
              <a:rPr lang="en-US" dirty="0"/>
              <a:t>What if ownership not involved?</a:t>
            </a:r>
          </a:p>
          <a:p>
            <a:pPr lvl="1">
              <a:lnSpc>
                <a:spcPct val="90000"/>
              </a:lnSpc>
            </a:pPr>
            <a:r>
              <a:rPr lang="en-US" dirty="0"/>
              <a:t>Depends on system</a:t>
            </a:r>
          </a:p>
          <a:p>
            <a:pPr lvl="1">
              <a:lnSpc>
                <a:spcPct val="90000"/>
              </a:lnSpc>
            </a:pPr>
            <a:r>
              <a:rPr lang="en-US" dirty="0"/>
              <a:t>System R: restore protection state to what it was before right was given</a:t>
            </a:r>
          </a:p>
          <a:p>
            <a:pPr lvl="2">
              <a:lnSpc>
                <a:spcPct val="90000"/>
              </a:lnSpc>
            </a:pPr>
            <a:r>
              <a:rPr lang="en-US" dirty="0"/>
              <a:t>May mean deleting descendent rights too …</a:t>
            </a:r>
          </a:p>
          <a:p>
            <a:pPr>
              <a:lnSpc>
                <a:spcPct val="90000"/>
              </a:lnSpc>
            </a:pPr>
            <a:r>
              <a:rPr lang="en-US" dirty="0"/>
              <a:t>If file is already open, then ACL might not have any impact</a:t>
            </a:r>
          </a:p>
          <a:p>
            <a:pPr lvl="1">
              <a:lnSpc>
                <a:spcPct val="90000"/>
              </a:lnSpc>
            </a:pPr>
            <a:r>
              <a:rPr lang="en-US" dirty="0"/>
              <a:t>Or if user is logged into the system, it might not have any impact</a:t>
            </a:r>
          </a:p>
          <a:p>
            <a:pPr lvl="2">
              <a:lnSpc>
                <a:spcPct val="90000"/>
              </a:lnSpc>
            </a:pPr>
            <a:r>
              <a:rPr lang="en-US" dirty="0"/>
              <a:t>Because during the log on process, the user system is given a secure id that includes all permissions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1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17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1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custDataLst>
              <p:tags r:id="rId2"/>
            </p:custDataLst>
          </p:nvPr>
        </p:nvSpPr>
        <p:spPr>
          <a:xfrm>
            <a:off x="457200" y="-13855"/>
            <a:ext cx="8229600" cy="792162"/>
          </a:xfrm>
        </p:spPr>
        <p:txBody>
          <a:bodyPr>
            <a:normAutofit/>
          </a:bodyPr>
          <a:lstStyle/>
          <a:p>
            <a:r>
              <a:rPr lang="en-US" dirty="0"/>
              <a:t>Linux ACLs</a:t>
            </a:r>
          </a:p>
        </p:txBody>
      </p:sp>
      <p:sp>
        <p:nvSpPr>
          <p:cNvPr id="51203" name="Rectangle 3"/>
          <p:cNvSpPr>
            <a:spLocks noGrp="1" noChangeArrowheads="1"/>
          </p:cNvSpPr>
          <p:nvPr>
            <p:ph sz="half" idx="1"/>
            <p:custDataLst>
              <p:tags r:id="rId3"/>
            </p:custDataLst>
          </p:nvPr>
        </p:nvSpPr>
        <p:spPr>
          <a:xfrm>
            <a:off x="76200" y="1066800"/>
            <a:ext cx="4876800" cy="5791200"/>
          </a:xfrm>
        </p:spPr>
        <p:txBody>
          <a:bodyPr>
            <a:normAutofit fontScale="92500" lnSpcReduction="20000"/>
          </a:bodyPr>
          <a:lstStyle/>
          <a:p>
            <a:pPr lvl="1"/>
            <a:r>
              <a:rPr lang="en-US" sz="2000" dirty="0"/>
              <a:t>In </a:t>
            </a:r>
            <a:r>
              <a:rPr lang="en-US" sz="2000" dirty="0" err="1"/>
              <a:t>linux</a:t>
            </a:r>
            <a:r>
              <a:rPr lang="en-US" sz="2000" dirty="0"/>
              <a:t>, </a:t>
            </a:r>
          </a:p>
          <a:p>
            <a:pPr lvl="2"/>
            <a:r>
              <a:rPr lang="en-US" sz="1600" dirty="0"/>
              <a:t>type ls –l</a:t>
            </a:r>
          </a:p>
          <a:p>
            <a:pPr lvl="3"/>
            <a:r>
              <a:rPr lang="en-US" sz="1300" dirty="0"/>
              <a:t>Shows user | group | others</a:t>
            </a:r>
          </a:p>
          <a:p>
            <a:pPr lvl="3"/>
            <a:r>
              <a:rPr lang="en-US" sz="1300" dirty="0"/>
              <a:t>Too limited</a:t>
            </a:r>
          </a:p>
          <a:p>
            <a:pPr lvl="1"/>
            <a:r>
              <a:rPr lang="en-US" sz="2000" dirty="0"/>
              <a:t>Users and groups</a:t>
            </a:r>
          </a:p>
          <a:p>
            <a:pPr lvl="2"/>
            <a:r>
              <a:rPr lang="en-US" sz="1600" dirty="0"/>
              <a:t>View current groups</a:t>
            </a:r>
          </a:p>
          <a:p>
            <a:pPr lvl="3"/>
            <a:r>
              <a:rPr lang="en-US" sz="1300" dirty="0"/>
              <a:t>groups</a:t>
            </a:r>
          </a:p>
          <a:p>
            <a:pPr lvl="3"/>
            <a:r>
              <a:rPr lang="en-US" sz="1200" dirty="0"/>
              <a:t>Or</a:t>
            </a:r>
          </a:p>
          <a:p>
            <a:pPr lvl="3"/>
            <a:r>
              <a:rPr lang="en-US" sz="1200" dirty="0"/>
              <a:t>cat /</a:t>
            </a:r>
            <a:r>
              <a:rPr lang="en-US" sz="1200" dirty="0" err="1"/>
              <a:t>etc</a:t>
            </a:r>
            <a:r>
              <a:rPr lang="en-US" sz="1200" dirty="0"/>
              <a:t>/group</a:t>
            </a:r>
          </a:p>
          <a:p>
            <a:pPr lvl="2"/>
            <a:r>
              <a:rPr lang="en-US" sz="1600" dirty="0"/>
              <a:t>List all users</a:t>
            </a:r>
          </a:p>
          <a:p>
            <a:pPr lvl="3"/>
            <a:r>
              <a:rPr lang="en-US" sz="1300" dirty="0"/>
              <a:t>cut –d: -f1 /</a:t>
            </a:r>
            <a:r>
              <a:rPr lang="en-US" sz="1300" dirty="0" err="1"/>
              <a:t>etc</a:t>
            </a:r>
            <a:r>
              <a:rPr lang="en-US" sz="1300" dirty="0"/>
              <a:t>/passwd</a:t>
            </a:r>
          </a:p>
          <a:p>
            <a:pPr lvl="2"/>
            <a:r>
              <a:rPr lang="en-US" sz="1600" dirty="0"/>
              <a:t>List groups a user belongs to</a:t>
            </a:r>
          </a:p>
          <a:p>
            <a:pPr lvl="3"/>
            <a:r>
              <a:rPr lang="en-US" sz="1300" dirty="0"/>
              <a:t>groups user</a:t>
            </a:r>
          </a:p>
          <a:p>
            <a:pPr lvl="2"/>
            <a:r>
              <a:rPr lang="en-US" sz="1600" dirty="0"/>
              <a:t>make a user</a:t>
            </a:r>
          </a:p>
          <a:p>
            <a:pPr lvl="3"/>
            <a:r>
              <a:rPr lang="en-US" sz="1300" dirty="0" err="1"/>
              <a:t>sudo</a:t>
            </a:r>
            <a:r>
              <a:rPr lang="en-US" sz="1300" dirty="0"/>
              <a:t> </a:t>
            </a:r>
            <a:r>
              <a:rPr lang="en-US" sz="1300" dirty="0" err="1"/>
              <a:t>adduser</a:t>
            </a:r>
            <a:r>
              <a:rPr lang="en-US" sz="1300" dirty="0"/>
              <a:t> </a:t>
            </a:r>
            <a:r>
              <a:rPr lang="en-US" sz="1300" dirty="0" err="1"/>
              <a:t>my_test_user</a:t>
            </a:r>
            <a:endParaRPr lang="en-US" sz="1300" dirty="0"/>
          </a:p>
          <a:p>
            <a:pPr lvl="2"/>
            <a:r>
              <a:rPr lang="en-US" sz="1400" dirty="0"/>
              <a:t>Add user to a group</a:t>
            </a:r>
          </a:p>
          <a:p>
            <a:pPr lvl="3"/>
            <a:r>
              <a:rPr lang="en-US" sz="1300" dirty="0"/>
              <a:t>Check groups and groups id</a:t>
            </a:r>
          </a:p>
          <a:p>
            <a:pPr lvl="4"/>
            <a:r>
              <a:rPr lang="en-US" sz="1300" dirty="0"/>
              <a:t>cat /</a:t>
            </a:r>
            <a:r>
              <a:rPr lang="en-US" sz="1300" dirty="0" err="1"/>
              <a:t>etc</a:t>
            </a:r>
            <a:r>
              <a:rPr lang="en-US" sz="1300" dirty="0"/>
              <a:t>/groups</a:t>
            </a:r>
          </a:p>
          <a:p>
            <a:pPr lvl="4"/>
            <a:r>
              <a:rPr lang="en-US" sz="1300" dirty="0"/>
              <a:t>(see next slide for interpretation of values)</a:t>
            </a:r>
          </a:p>
          <a:p>
            <a:pPr lvl="3"/>
            <a:r>
              <a:rPr lang="en-US" sz="1300" dirty="0"/>
              <a:t>See the group id of the user we just added. Make a group with the next id (e.g., 1002)</a:t>
            </a:r>
          </a:p>
          <a:p>
            <a:pPr lvl="4"/>
            <a:r>
              <a:rPr lang="en-US" altLang="en-US" sz="1400" dirty="0" err="1">
                <a:solidFill>
                  <a:srgbClr val="323232"/>
                </a:solidFill>
                <a:latin typeface="ibm-plex-mono"/>
              </a:rPr>
              <a:t>sudo</a:t>
            </a:r>
            <a:r>
              <a:rPr lang="en-US" altLang="en-US" sz="1400" dirty="0">
                <a:solidFill>
                  <a:srgbClr val="323232"/>
                </a:solidFill>
                <a:latin typeface="ibm-plex-mono"/>
              </a:rPr>
              <a:t> </a:t>
            </a:r>
            <a:r>
              <a:rPr lang="en-US" altLang="en-US" sz="1400" dirty="0" err="1">
                <a:solidFill>
                  <a:srgbClr val="323232"/>
                </a:solidFill>
                <a:latin typeface="ibm-plex-mono"/>
              </a:rPr>
              <a:t>groupadd</a:t>
            </a:r>
            <a:r>
              <a:rPr lang="en-US" altLang="en-US" sz="1400" dirty="0">
                <a:solidFill>
                  <a:srgbClr val="323232"/>
                </a:solidFill>
                <a:latin typeface="ibm-plex-mono"/>
              </a:rPr>
              <a:t> -g </a:t>
            </a:r>
            <a:r>
              <a:rPr lang="en-US" altLang="en-US" sz="1400" i="1" dirty="0">
                <a:solidFill>
                  <a:srgbClr val="5A5A5A"/>
                </a:solidFill>
                <a:latin typeface="ibm-plex-mono"/>
              </a:rPr>
              <a:t>group-ID</a:t>
            </a:r>
            <a:r>
              <a:rPr lang="en-US" altLang="en-US" sz="1400" dirty="0">
                <a:solidFill>
                  <a:srgbClr val="323232"/>
                </a:solidFill>
                <a:latin typeface="ibm-plex-mono"/>
              </a:rPr>
              <a:t> </a:t>
            </a:r>
            <a:r>
              <a:rPr lang="en-US" altLang="en-US" sz="1400" i="1" dirty="0">
                <a:solidFill>
                  <a:srgbClr val="5A5A5A"/>
                </a:solidFill>
                <a:latin typeface="ibm-plex-mono"/>
              </a:rPr>
              <a:t>test-group</a:t>
            </a:r>
            <a:r>
              <a:rPr lang="en-US" altLang="en-US" sz="800" dirty="0"/>
              <a:t> </a:t>
            </a:r>
            <a:endParaRPr lang="en-US" sz="1300" dirty="0"/>
          </a:p>
          <a:p>
            <a:pPr lvl="3"/>
            <a:r>
              <a:rPr lang="en-US" sz="1300" dirty="0"/>
              <a:t>Check</a:t>
            </a:r>
          </a:p>
          <a:p>
            <a:pPr lvl="4"/>
            <a:r>
              <a:rPr lang="en-US" sz="1300" dirty="0"/>
              <a:t>cat /</a:t>
            </a:r>
            <a:r>
              <a:rPr lang="en-US" sz="1300" dirty="0" err="1"/>
              <a:t>etc</a:t>
            </a:r>
            <a:r>
              <a:rPr lang="en-US" sz="1300" dirty="0"/>
              <a:t>/groups</a:t>
            </a:r>
          </a:p>
          <a:p>
            <a:pPr lvl="3"/>
            <a:r>
              <a:rPr lang="en-US" sz="1300" dirty="0" err="1"/>
              <a:t>sudo</a:t>
            </a:r>
            <a:r>
              <a:rPr lang="en-US" sz="1300" dirty="0"/>
              <a:t> </a:t>
            </a:r>
            <a:r>
              <a:rPr lang="en-US" sz="1300"/>
              <a:t>usermod </a:t>
            </a:r>
            <a:r>
              <a:rPr lang="en-US" sz="1300" dirty="0"/>
              <a:t>-G {group-name} username</a:t>
            </a:r>
          </a:p>
          <a:p>
            <a:pPr lvl="3"/>
            <a:r>
              <a:rPr lang="en-US" sz="1300" dirty="0"/>
              <a:t>Check</a:t>
            </a:r>
          </a:p>
          <a:p>
            <a:pPr lvl="4"/>
            <a:r>
              <a:rPr lang="en-US" sz="1300" dirty="0"/>
              <a:t>cat /</a:t>
            </a:r>
            <a:r>
              <a:rPr lang="en-US" sz="1300" dirty="0" err="1"/>
              <a:t>etc</a:t>
            </a:r>
            <a:r>
              <a:rPr lang="en-US" sz="1300" dirty="0"/>
              <a:t>/groups</a:t>
            </a:r>
          </a:p>
          <a:p>
            <a:pPr lvl="2"/>
            <a:endParaRPr lang="en-US" sz="1600" dirty="0"/>
          </a:p>
          <a:p>
            <a:pPr lvl="2"/>
            <a:endParaRPr lang="en-US" sz="1600" dirty="0"/>
          </a:p>
        </p:txBody>
      </p:sp>
      <p:sp>
        <p:nvSpPr>
          <p:cNvPr id="5" name="Content Placeholder 4"/>
          <p:cNvSpPr>
            <a:spLocks noGrp="1"/>
          </p:cNvSpPr>
          <p:nvPr>
            <p:ph sz="half" idx="2"/>
          </p:nvPr>
        </p:nvSpPr>
        <p:spPr>
          <a:xfrm>
            <a:off x="4648200" y="1600200"/>
            <a:ext cx="4495800" cy="5257800"/>
          </a:xfrm>
        </p:spPr>
        <p:txBody>
          <a:bodyPr>
            <a:normAutofit fontScale="92500" lnSpcReduction="20000"/>
          </a:bodyPr>
          <a:lstStyle/>
          <a:p>
            <a:pPr lvl="1"/>
            <a:r>
              <a:rPr lang="en-US" sz="2000" dirty="0"/>
              <a:t>Allow </a:t>
            </a:r>
            <a:r>
              <a:rPr lang="en-US" sz="2000" dirty="0" err="1"/>
              <a:t>my_test_user</a:t>
            </a:r>
            <a:r>
              <a:rPr lang="en-US" sz="2000" dirty="0"/>
              <a:t> access via ACL</a:t>
            </a:r>
          </a:p>
          <a:p>
            <a:pPr lvl="2"/>
            <a:r>
              <a:rPr lang="en-US" sz="1600" dirty="0"/>
              <a:t>Make file my_test_file.txt</a:t>
            </a:r>
          </a:p>
          <a:p>
            <a:pPr lvl="3"/>
            <a:r>
              <a:rPr lang="en-US" sz="1300" dirty="0" err="1"/>
              <a:t>gedit</a:t>
            </a:r>
            <a:r>
              <a:rPr lang="en-US" sz="1300" dirty="0"/>
              <a:t> my_test_file.txt &amp;</a:t>
            </a:r>
          </a:p>
          <a:p>
            <a:pPr lvl="3"/>
            <a:r>
              <a:rPr lang="en-US" sz="1300" dirty="0"/>
              <a:t>Type something and save</a:t>
            </a:r>
          </a:p>
          <a:p>
            <a:pPr lvl="2"/>
            <a:r>
              <a:rPr lang="en-US" sz="1600" dirty="0"/>
              <a:t>Show ACL</a:t>
            </a:r>
          </a:p>
          <a:p>
            <a:pPr lvl="3"/>
            <a:r>
              <a:rPr lang="en-US" sz="1300" dirty="0" err="1"/>
              <a:t>getfacl</a:t>
            </a:r>
            <a:r>
              <a:rPr lang="en-US" sz="1300" dirty="0"/>
              <a:t> my_tets_file.txt</a:t>
            </a:r>
            <a:endParaRPr lang="en-US" sz="1200" dirty="0"/>
          </a:p>
          <a:p>
            <a:pPr lvl="2"/>
            <a:r>
              <a:rPr lang="en-US" sz="1600" dirty="0"/>
              <a:t>Add user</a:t>
            </a:r>
          </a:p>
          <a:p>
            <a:pPr lvl="3"/>
            <a:r>
              <a:rPr lang="en-US" sz="1300" dirty="0" err="1"/>
              <a:t>setfacl</a:t>
            </a:r>
            <a:r>
              <a:rPr lang="en-US" sz="1300" dirty="0"/>
              <a:t>  –m  u:my_test_user:rwx my_test_file.txt</a:t>
            </a:r>
            <a:endParaRPr lang="en-US" sz="1600" dirty="0"/>
          </a:p>
          <a:p>
            <a:pPr lvl="2"/>
            <a:r>
              <a:rPr lang="en-US" sz="1600" dirty="0"/>
              <a:t>Check </a:t>
            </a:r>
          </a:p>
          <a:p>
            <a:pPr lvl="3"/>
            <a:r>
              <a:rPr lang="en-US" sz="1600" dirty="0" err="1"/>
              <a:t>getfacl</a:t>
            </a:r>
            <a:r>
              <a:rPr lang="en-US" sz="1600" dirty="0"/>
              <a:t> my_test_file.txt</a:t>
            </a:r>
          </a:p>
          <a:p>
            <a:pPr lvl="1"/>
            <a:r>
              <a:rPr lang="en-US" sz="2200" dirty="0"/>
              <a:t>Clean up</a:t>
            </a:r>
          </a:p>
          <a:p>
            <a:pPr lvl="2"/>
            <a:r>
              <a:rPr lang="en-US" sz="1800" dirty="0"/>
              <a:t>Remove group</a:t>
            </a:r>
          </a:p>
          <a:p>
            <a:pPr lvl="3"/>
            <a:r>
              <a:rPr lang="en-US" altLang="en-US" sz="1600" dirty="0" err="1">
                <a:solidFill>
                  <a:srgbClr val="000000"/>
                </a:solidFill>
                <a:latin typeface="Arial Unicode MS"/>
              </a:rPr>
              <a:t>sudo</a:t>
            </a:r>
            <a:r>
              <a:rPr lang="en-US" altLang="en-US" sz="1600" dirty="0">
                <a:solidFill>
                  <a:srgbClr val="000000"/>
                </a:solidFill>
                <a:latin typeface="Arial Unicode MS"/>
              </a:rPr>
              <a:t> </a:t>
            </a:r>
            <a:r>
              <a:rPr lang="en-US" altLang="en-US" sz="1600" dirty="0" err="1">
                <a:solidFill>
                  <a:srgbClr val="000000"/>
                </a:solidFill>
                <a:latin typeface="Arial Unicode MS"/>
              </a:rPr>
              <a:t>groupdel</a:t>
            </a:r>
            <a:r>
              <a:rPr lang="en-US" altLang="en-US" sz="1600" dirty="0">
                <a:solidFill>
                  <a:srgbClr val="000000"/>
                </a:solidFill>
                <a:latin typeface="Arial Unicode MS"/>
              </a:rPr>
              <a:t> </a:t>
            </a:r>
            <a:r>
              <a:rPr lang="en-US" altLang="en-US" sz="1600" i="1" dirty="0" err="1">
                <a:solidFill>
                  <a:srgbClr val="000000"/>
                </a:solidFill>
                <a:latin typeface="Arial Unicode MS"/>
              </a:rPr>
              <a:t>group_name</a:t>
            </a:r>
            <a:r>
              <a:rPr lang="en-US" altLang="en-US" sz="800" dirty="0"/>
              <a:t> </a:t>
            </a:r>
          </a:p>
          <a:p>
            <a:pPr lvl="2"/>
            <a:r>
              <a:rPr lang="en-US" sz="1500" dirty="0"/>
              <a:t>Check</a:t>
            </a:r>
          </a:p>
          <a:p>
            <a:pPr lvl="3"/>
            <a:r>
              <a:rPr lang="en-US" sz="1100" dirty="0"/>
              <a:t>cat /</a:t>
            </a:r>
            <a:r>
              <a:rPr lang="en-US" sz="1100" dirty="0" err="1"/>
              <a:t>etc</a:t>
            </a:r>
            <a:r>
              <a:rPr lang="en-US" sz="1100" dirty="0"/>
              <a:t>/groups</a:t>
            </a:r>
          </a:p>
          <a:p>
            <a:pPr lvl="3"/>
            <a:r>
              <a:rPr lang="en-US" sz="1100" dirty="0"/>
              <a:t>Is </a:t>
            </a:r>
            <a:r>
              <a:rPr lang="en-US" sz="1100" dirty="0" err="1"/>
              <a:t>test_user</a:t>
            </a:r>
            <a:r>
              <a:rPr lang="en-US" sz="1100" dirty="0"/>
              <a:t> in this group still?</a:t>
            </a:r>
          </a:p>
          <a:p>
            <a:pPr lvl="2"/>
            <a:r>
              <a:rPr lang="en-US" sz="1300" dirty="0"/>
              <a:t>Remove user</a:t>
            </a:r>
          </a:p>
          <a:p>
            <a:pPr lvl="3"/>
            <a:r>
              <a:rPr lang="en-US" sz="1100" dirty="0" err="1"/>
              <a:t>sudo</a:t>
            </a:r>
            <a:r>
              <a:rPr lang="en-US" sz="1100" dirty="0"/>
              <a:t> </a:t>
            </a:r>
            <a:r>
              <a:rPr lang="en-US" sz="1100" dirty="0" err="1"/>
              <a:t>userdel</a:t>
            </a:r>
            <a:r>
              <a:rPr lang="en-US" sz="1100" dirty="0"/>
              <a:t> </a:t>
            </a:r>
            <a:r>
              <a:rPr lang="en-US" sz="1100" dirty="0" err="1"/>
              <a:t>test_user</a:t>
            </a:r>
            <a:endParaRPr lang="en-US" dirty="0"/>
          </a:p>
        </p:txBody>
      </p:sp>
    </p:spTree>
    <p:custDataLst>
      <p:tags r:id="rId1"/>
    </p:custDataLst>
    <p:extLst>
      <p:ext uri="{BB962C8B-B14F-4D97-AF65-F5344CB8AC3E}">
        <p14:creationId xmlns:p14="http://schemas.microsoft.com/office/powerpoint/2010/main" val="348869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561AC7-DE50-45C1-A43B-3A0EB36DBDFD}"/>
              </a:ext>
            </a:extLst>
          </p:cNvPr>
          <p:cNvSpPr>
            <a:spLocks noGrp="1"/>
          </p:cNvSpPr>
          <p:nvPr>
            <p:ph type="title"/>
          </p:nvPr>
        </p:nvSpPr>
        <p:spPr/>
        <p:txBody>
          <a:bodyPr/>
          <a:lstStyle/>
          <a:p>
            <a:r>
              <a:rPr lang="en-US" dirty="0"/>
              <a:t>cat /</a:t>
            </a:r>
            <a:r>
              <a:rPr lang="en-US" dirty="0" err="1"/>
              <a:t>etc</a:t>
            </a:r>
            <a:r>
              <a:rPr lang="en-US" dirty="0"/>
              <a:t>/groups</a:t>
            </a:r>
          </a:p>
        </p:txBody>
      </p:sp>
      <p:sp>
        <p:nvSpPr>
          <p:cNvPr id="7" name="Content Placeholder 6">
            <a:extLst>
              <a:ext uri="{FF2B5EF4-FFF2-40B4-BE49-F238E27FC236}">
                <a16:creationId xmlns:a16="http://schemas.microsoft.com/office/drawing/2014/main" id="{794D28B7-CB9B-48BA-8BB2-964DFE4800A8}"/>
              </a:ext>
            </a:extLst>
          </p:cNvPr>
          <p:cNvSpPr>
            <a:spLocks noGrp="1"/>
          </p:cNvSpPr>
          <p:nvPr>
            <p:ph idx="1"/>
          </p:nvPr>
        </p:nvSpPr>
        <p:spPr>
          <a:xfrm>
            <a:off x="304800" y="3703637"/>
            <a:ext cx="8229600" cy="3154363"/>
          </a:xfrm>
        </p:spPr>
        <p:txBody>
          <a:bodyPr>
            <a:normAutofit fontScale="70000" lnSpcReduction="20000"/>
          </a:bodyPr>
          <a:lstStyle/>
          <a:p>
            <a:r>
              <a:rPr lang="en-US" dirty="0" err="1"/>
              <a:t>group_name</a:t>
            </a:r>
            <a:r>
              <a:rPr lang="en-US" dirty="0"/>
              <a:t>: It is the name of group. If you run ls -l command, you will see this name printed in the group field.</a:t>
            </a:r>
          </a:p>
          <a:p>
            <a:r>
              <a:rPr lang="en-US" dirty="0"/>
              <a:t>Password: Generally password is not used, hence it is empty/blank. It can store encrypted password. This is useful to implement privileged groups.</a:t>
            </a:r>
          </a:p>
          <a:p>
            <a:r>
              <a:rPr lang="en-US" dirty="0"/>
              <a:t>Group ID (GID): Each user must be assigned a group ID. You can see this number in your /</a:t>
            </a:r>
            <a:r>
              <a:rPr lang="en-US" dirty="0" err="1"/>
              <a:t>etc</a:t>
            </a:r>
            <a:r>
              <a:rPr lang="en-US" dirty="0"/>
              <a:t>/passwd file.</a:t>
            </a:r>
          </a:p>
          <a:p>
            <a:r>
              <a:rPr lang="en-US" dirty="0"/>
              <a:t>Group List: It is a list of user names of users who are members of the group. The user names, must be separated by commas</a:t>
            </a:r>
          </a:p>
          <a:p>
            <a:endParaRPr lang="en-US" dirty="0"/>
          </a:p>
        </p:txBody>
      </p:sp>
      <p:pic>
        <p:nvPicPr>
          <p:cNvPr id="2050" name="Picture 2" descr="Fig.01: Sample entry in /etc/group file">
            <a:extLst>
              <a:ext uri="{FF2B5EF4-FFF2-40B4-BE49-F238E27FC236}">
                <a16:creationId xmlns:a16="http://schemas.microsoft.com/office/drawing/2014/main" id="{7A0A6C0E-918F-442F-8CB6-AB753E205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143000"/>
            <a:ext cx="4392471"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7591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 Access Control Lists</a:t>
            </a:r>
          </a:p>
        </p:txBody>
      </p:sp>
      <p:sp>
        <p:nvSpPr>
          <p:cNvPr id="3" name="Content Placeholder 2"/>
          <p:cNvSpPr>
            <a:spLocks noGrp="1"/>
          </p:cNvSpPr>
          <p:nvPr>
            <p:ph idx="1"/>
          </p:nvPr>
        </p:nvSpPr>
        <p:spPr>
          <a:xfrm>
            <a:off x="457200" y="1600200"/>
            <a:ext cx="8229600" cy="4953000"/>
          </a:xfrm>
        </p:spPr>
        <p:txBody>
          <a:bodyPr>
            <a:normAutofit fontScale="55000" lnSpcReduction="20000"/>
          </a:bodyPr>
          <a:lstStyle/>
          <a:p>
            <a:r>
              <a:rPr lang="en-US" dirty="0"/>
              <a:t>ACLs contain access control entries (ACE)</a:t>
            </a:r>
          </a:p>
          <a:p>
            <a:r>
              <a:rPr lang="en-US" dirty="0"/>
              <a:t>ACE has a trustee and access rights</a:t>
            </a:r>
          </a:p>
          <a:p>
            <a:r>
              <a:rPr lang="en-US" i="1" dirty="0"/>
              <a:t>Trustee</a:t>
            </a:r>
          </a:p>
          <a:p>
            <a:pPr lvl="1"/>
            <a:r>
              <a:rPr lang="en-US" dirty="0"/>
              <a:t>User account</a:t>
            </a:r>
          </a:p>
          <a:p>
            <a:pPr lvl="1"/>
            <a:r>
              <a:rPr lang="en-US" dirty="0"/>
              <a:t>Group account</a:t>
            </a:r>
          </a:p>
          <a:p>
            <a:pPr lvl="1"/>
            <a:r>
              <a:rPr lang="en-US" dirty="0"/>
              <a:t>Logon session</a:t>
            </a:r>
          </a:p>
          <a:p>
            <a:pPr lvl="2"/>
            <a:r>
              <a:rPr lang="en-US" dirty="0"/>
              <a:t>Recall that in windows you can right-click to run with admin privileges</a:t>
            </a:r>
          </a:p>
          <a:p>
            <a:r>
              <a:rPr lang="en-US" dirty="0"/>
              <a:t>A </a:t>
            </a:r>
            <a:r>
              <a:rPr lang="en-US" i="1" dirty="0"/>
              <a:t>securable object </a:t>
            </a:r>
            <a:r>
              <a:rPr lang="en-US" dirty="0"/>
              <a:t>has an associated  </a:t>
            </a:r>
            <a:r>
              <a:rPr lang="en-US" i="1" dirty="0"/>
              <a:t>security descriptor</a:t>
            </a:r>
          </a:p>
          <a:p>
            <a:r>
              <a:rPr lang="en-US" dirty="0"/>
              <a:t>security descriptor has two types of ACLs, namely, DACLs and SACL</a:t>
            </a:r>
          </a:p>
          <a:p>
            <a:pPr lvl="1"/>
            <a:r>
              <a:rPr lang="en-US" dirty="0"/>
              <a:t>DACL – discretionary ACL</a:t>
            </a:r>
          </a:p>
          <a:p>
            <a:pPr lvl="2"/>
            <a:r>
              <a:rPr lang="en-US" dirty="0"/>
              <a:t>Discretionary means set by people as oppose to mandatory, which we will see later</a:t>
            </a:r>
          </a:p>
          <a:p>
            <a:pPr lvl="1"/>
            <a:r>
              <a:rPr lang="en-US" dirty="0"/>
              <a:t>SACL – system ACL: access controlled by SACL triggers a log entry when access is successful or unsuccessful (auditing)</a:t>
            </a:r>
          </a:p>
          <a:p>
            <a:endParaRPr lang="en-US" dirty="0"/>
          </a:p>
          <a:p>
            <a:r>
              <a:rPr lang="en-US" dirty="0"/>
              <a:t>Windows has an API for working with ACL, they are not accessed directly by an application</a:t>
            </a:r>
          </a:p>
          <a:p>
            <a:pPr lvl="1"/>
            <a:r>
              <a:rPr lang="en-US" dirty="0"/>
              <a:t>The application  cannot read the DACL object, only get the results (that is, access allowed or access is denied)</a:t>
            </a:r>
            <a:br>
              <a:rPr lang="en-US" dirty="0"/>
            </a:br>
            <a:r>
              <a:rPr lang="en-US" dirty="0"/>
              <a:t>	</a:t>
            </a:r>
          </a:p>
          <a:p>
            <a:endParaRPr lang="en-US" dirty="0"/>
          </a:p>
          <a:p>
            <a:pPr lvl="2"/>
            <a:endParaRPr lang="en-US" dirty="0"/>
          </a:p>
          <a:p>
            <a:endParaRPr lang="en-US" dirty="0"/>
          </a:p>
        </p:txBody>
      </p:sp>
    </p:spTree>
    <p:extLst>
      <p:ext uri="{BB962C8B-B14F-4D97-AF65-F5344CB8AC3E}">
        <p14:creationId xmlns:p14="http://schemas.microsoft.com/office/powerpoint/2010/main" val="114855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1662"/>
          </a:xfrm>
        </p:spPr>
        <p:txBody>
          <a:bodyPr>
            <a:normAutofit fontScale="90000"/>
          </a:bodyPr>
          <a:lstStyle/>
          <a:p>
            <a:r>
              <a:rPr lang="en-US" dirty="0"/>
              <a:t>Windows: Search ACL</a:t>
            </a:r>
          </a:p>
        </p:txBody>
      </p:sp>
      <p:pic>
        <p:nvPicPr>
          <p:cNvPr id="4" name="Content Placeholder 3"/>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56" y="1524000"/>
            <a:ext cx="3667125" cy="2476500"/>
          </a:xfrm>
        </p:spPr>
      </p:pic>
      <p:sp>
        <p:nvSpPr>
          <p:cNvPr id="5" name="Content Placeholder 4"/>
          <p:cNvSpPr>
            <a:spLocks noGrp="1"/>
          </p:cNvSpPr>
          <p:nvPr>
            <p:ph sz="half" idx="2"/>
          </p:nvPr>
        </p:nvSpPr>
        <p:spPr>
          <a:xfrm>
            <a:off x="3672381" y="601662"/>
            <a:ext cx="5319220" cy="6256338"/>
          </a:xfrm>
        </p:spPr>
        <p:txBody>
          <a:bodyPr>
            <a:normAutofit fontScale="62500" lnSpcReduction="20000"/>
          </a:bodyPr>
          <a:lstStyle/>
          <a:p>
            <a:r>
              <a:rPr lang="en-US" dirty="0"/>
              <a:t>Trustee (or subject)</a:t>
            </a:r>
          </a:p>
          <a:p>
            <a:pPr lvl="1"/>
            <a:r>
              <a:rPr lang="en-US" dirty="0"/>
              <a:t>Token is used to identify the trustee</a:t>
            </a:r>
          </a:p>
          <a:p>
            <a:pPr lvl="1"/>
            <a:r>
              <a:rPr lang="en-US" dirty="0"/>
              <a:t>Primary access token</a:t>
            </a:r>
          </a:p>
          <a:p>
            <a:pPr lvl="2"/>
            <a:r>
              <a:rPr lang="en-US" dirty="0"/>
              <a:t>Belongs to the thread/process</a:t>
            </a:r>
          </a:p>
          <a:p>
            <a:pPr lvl="1"/>
            <a:r>
              <a:rPr lang="en-US" dirty="0"/>
              <a:t> Impersonation token</a:t>
            </a:r>
          </a:p>
          <a:p>
            <a:pPr lvl="2"/>
            <a:r>
              <a:rPr lang="en-US" dirty="0"/>
              <a:t>E.g., database process has a token, but when a user is accessing data, the database should impersonate the user</a:t>
            </a:r>
          </a:p>
          <a:p>
            <a:pPr lvl="3"/>
            <a:r>
              <a:rPr lang="en-US" dirty="0"/>
              <a:t>When a user is accessing the database, the database app is accessing data on behalf of the user. The database app uses an impersonation token</a:t>
            </a:r>
          </a:p>
          <a:p>
            <a:pPr lvl="3"/>
            <a:r>
              <a:rPr lang="en-US" dirty="0"/>
              <a:t>Note that the database is always running, so the database app cannot use the users token, as oppose to when a user starts an app</a:t>
            </a:r>
          </a:p>
          <a:p>
            <a:r>
              <a:rPr lang="en-US" dirty="0"/>
              <a:t>When a set of access (e.g., </a:t>
            </a:r>
            <a:r>
              <a:rPr lang="en-US" dirty="0" err="1"/>
              <a:t>r+w</a:t>
            </a:r>
            <a:r>
              <a:rPr lang="en-US" dirty="0"/>
              <a:t>) are requested, the system examines each ACE in sequence until one of the following events occurs:</a:t>
            </a:r>
          </a:p>
          <a:p>
            <a:pPr lvl="1"/>
            <a:r>
              <a:rPr lang="en-US" dirty="0"/>
              <a:t>An access-denied ACE explicitly denies any of the requested access rights to one of the trustees listed in the thread's access token.</a:t>
            </a:r>
          </a:p>
          <a:p>
            <a:pPr lvl="1"/>
            <a:r>
              <a:rPr lang="en-US" dirty="0"/>
              <a:t>One or more access-allowed ACEs for trustees listed in the thread's access token explicitly grant all the requested access rights.</a:t>
            </a:r>
          </a:p>
          <a:p>
            <a:pPr lvl="1"/>
            <a:r>
              <a:rPr lang="en-US" dirty="0"/>
              <a:t>All ACEs have been checked and there is still at least one requested access right that has not been explicitly allowed, in which case, access is implicitly denied.</a:t>
            </a:r>
          </a:p>
          <a:p>
            <a:r>
              <a:rPr lang="en-US" dirty="0"/>
              <a:t>Deny by default</a:t>
            </a:r>
          </a:p>
          <a:p>
            <a:r>
              <a:rPr lang="en-US" dirty="0"/>
              <a:t>Sequence of ACE is used to resolve conflicts</a:t>
            </a:r>
          </a:p>
          <a:p>
            <a:endParaRPr lang="en-US" dirty="0"/>
          </a:p>
          <a:p>
            <a:pPr lvl="1"/>
            <a:endParaRPr lang="en-US" dirty="0"/>
          </a:p>
          <a:p>
            <a:pPr lvl="1"/>
            <a:endParaRPr lang="en-US" dirty="0"/>
          </a:p>
        </p:txBody>
      </p:sp>
      <p:sp>
        <p:nvSpPr>
          <p:cNvPr id="6" name="TextBox 5"/>
          <p:cNvSpPr txBox="1"/>
          <p:nvPr/>
        </p:nvSpPr>
        <p:spPr>
          <a:xfrm>
            <a:off x="457200" y="3981033"/>
            <a:ext cx="2895600"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Thread A requests </a:t>
            </a:r>
            <a:r>
              <a:rPr lang="en-US" sz="1600" dirty="0" err="1"/>
              <a:t>r+w</a:t>
            </a:r>
            <a:r>
              <a:rPr lang="en-US" sz="1600" dirty="0"/>
              <a:t> access. Denied because ACE is checked before ACE 2</a:t>
            </a:r>
          </a:p>
          <a:p>
            <a:pPr marL="285750" indent="-285750">
              <a:buFont typeface="Arial" panose="020B0604020202020204" pitchFamily="34" charset="0"/>
              <a:buChar char="•"/>
            </a:pPr>
            <a:r>
              <a:rPr lang="en-US" sz="1600" dirty="0"/>
              <a:t>ACE 3 implements allow by default, but this needed to be explicitly configured</a:t>
            </a:r>
          </a:p>
          <a:p>
            <a:pPr marL="285750" indent="-285750">
              <a:buFont typeface="Arial" panose="020B0604020202020204" pitchFamily="34" charset="0"/>
              <a:buChar char="•"/>
            </a:pPr>
            <a:r>
              <a:rPr lang="en-US" sz="1600" dirty="0"/>
              <a:t>If ACE 1 is last, then Andres would get access, because once the access question is answered, iteration through the list is stopped</a:t>
            </a:r>
          </a:p>
        </p:txBody>
      </p:sp>
    </p:spTree>
    <p:extLst>
      <p:ext uri="{BB962C8B-B14F-4D97-AF65-F5344CB8AC3E}">
        <p14:creationId xmlns:p14="http://schemas.microsoft.com/office/powerpoint/2010/main" val="26287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22685" y="937244"/>
            <a:ext cx="2642289" cy="4986276"/>
            <a:chOff x="1363580" y="106659"/>
            <a:chExt cx="3523052" cy="6648368"/>
          </a:xfrm>
        </p:grpSpPr>
        <p:sp>
          <p:nvSpPr>
            <p:cNvPr id="5" name="Oval 4"/>
            <p:cNvSpPr/>
            <p:nvPr/>
          </p:nvSpPr>
          <p:spPr>
            <a:xfrm>
              <a:off x="1884031" y="106659"/>
              <a:ext cx="2472855" cy="4293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Object</a:t>
              </a:r>
            </a:p>
          </p:txBody>
        </p:sp>
        <p:sp>
          <p:nvSpPr>
            <p:cNvPr id="6" name="Rectangle 5"/>
            <p:cNvSpPr/>
            <p:nvPr/>
          </p:nvSpPr>
          <p:spPr>
            <a:xfrm>
              <a:off x="1363580" y="738974"/>
              <a:ext cx="3503390" cy="319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DACL</a:t>
              </a:r>
            </a:p>
          </p:txBody>
        </p:sp>
        <p:sp>
          <p:nvSpPr>
            <p:cNvPr id="7" name="Rectangle 6"/>
            <p:cNvSpPr/>
            <p:nvPr/>
          </p:nvSpPr>
          <p:spPr>
            <a:xfrm>
              <a:off x="2821857" y="1202338"/>
              <a:ext cx="1966453" cy="1050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US" sz="1350" dirty="0">
                  <a:solidFill>
                    <a:schemeClr val="tx1"/>
                  </a:solidFill>
                </a:rPr>
                <a:t>Access denied</a:t>
              </a:r>
            </a:p>
            <a:p>
              <a:pPr marL="214313" indent="-214313">
                <a:buFont typeface="Arial" panose="020B0604020202020204" pitchFamily="34" charset="0"/>
                <a:buChar char="•"/>
              </a:pPr>
              <a:r>
                <a:rPr lang="en-US" sz="1350" dirty="0">
                  <a:solidFill>
                    <a:schemeClr val="tx1"/>
                  </a:solidFill>
                </a:rPr>
                <a:t>Stephan</a:t>
              </a:r>
            </a:p>
            <a:p>
              <a:pPr marL="214313" indent="-214313">
                <a:buFont typeface="Arial" panose="020B0604020202020204" pitchFamily="34" charset="0"/>
                <a:buChar char="•"/>
              </a:pPr>
              <a:r>
                <a:rPr lang="en-US" sz="1350" dirty="0">
                  <a:solidFill>
                    <a:schemeClr val="tx1"/>
                  </a:solidFill>
                </a:rPr>
                <a:t>Read, write, execute</a:t>
              </a:r>
            </a:p>
          </p:txBody>
        </p:sp>
        <p:sp>
          <p:nvSpPr>
            <p:cNvPr id="8" name="Rectangle 7"/>
            <p:cNvSpPr/>
            <p:nvPr/>
          </p:nvSpPr>
          <p:spPr>
            <a:xfrm>
              <a:off x="1448441" y="1192506"/>
              <a:ext cx="1291659" cy="1050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ACE 1</a:t>
              </a:r>
            </a:p>
          </p:txBody>
        </p:sp>
        <p:sp>
          <p:nvSpPr>
            <p:cNvPr id="9" name="Rectangle 8"/>
            <p:cNvSpPr/>
            <p:nvPr/>
          </p:nvSpPr>
          <p:spPr>
            <a:xfrm>
              <a:off x="2831687" y="2314981"/>
              <a:ext cx="1966453" cy="1050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US" sz="1350" dirty="0">
                  <a:solidFill>
                    <a:schemeClr val="tx1"/>
                  </a:solidFill>
                </a:rPr>
                <a:t>Access allowed</a:t>
              </a:r>
            </a:p>
            <a:p>
              <a:pPr marL="214313" indent="-214313">
                <a:buFont typeface="Arial" panose="020B0604020202020204" pitchFamily="34" charset="0"/>
                <a:buChar char="•"/>
              </a:pPr>
              <a:r>
                <a:rPr lang="en-US" sz="1350" dirty="0">
                  <a:solidFill>
                    <a:schemeClr val="tx1"/>
                  </a:solidFill>
                </a:rPr>
                <a:t>Group A</a:t>
              </a:r>
            </a:p>
            <a:p>
              <a:pPr marL="214313" indent="-214313">
                <a:buFont typeface="Arial" panose="020B0604020202020204" pitchFamily="34" charset="0"/>
                <a:buChar char="•"/>
              </a:pPr>
              <a:r>
                <a:rPr lang="en-US" sz="1350" dirty="0">
                  <a:solidFill>
                    <a:schemeClr val="tx1"/>
                  </a:solidFill>
                </a:rPr>
                <a:t>Write, execute</a:t>
              </a:r>
            </a:p>
          </p:txBody>
        </p:sp>
        <p:sp>
          <p:nvSpPr>
            <p:cNvPr id="10" name="Rectangle 9"/>
            <p:cNvSpPr/>
            <p:nvPr/>
          </p:nvSpPr>
          <p:spPr>
            <a:xfrm>
              <a:off x="1458271" y="2313387"/>
              <a:ext cx="1291659" cy="1050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ACE 2</a:t>
              </a:r>
            </a:p>
          </p:txBody>
        </p:sp>
        <p:sp>
          <p:nvSpPr>
            <p:cNvPr id="11" name="Rectangle 10"/>
            <p:cNvSpPr/>
            <p:nvPr/>
          </p:nvSpPr>
          <p:spPr>
            <a:xfrm>
              <a:off x="2821857" y="4493097"/>
              <a:ext cx="1966453" cy="1050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US" sz="1350" dirty="0">
                  <a:solidFill>
                    <a:schemeClr val="tx1"/>
                  </a:solidFill>
                </a:rPr>
                <a:t>Access allowed</a:t>
              </a:r>
            </a:p>
            <a:p>
              <a:pPr marL="214313" indent="-214313">
                <a:buFont typeface="Arial" panose="020B0604020202020204" pitchFamily="34" charset="0"/>
                <a:buChar char="•"/>
              </a:pPr>
              <a:r>
                <a:rPr lang="en-US" sz="1350" dirty="0">
                  <a:solidFill>
                    <a:schemeClr val="tx1"/>
                  </a:solidFill>
                </a:rPr>
                <a:t>Group B</a:t>
              </a:r>
            </a:p>
            <a:p>
              <a:pPr marL="214313" indent="-214313">
                <a:buFont typeface="Arial" panose="020B0604020202020204" pitchFamily="34" charset="0"/>
                <a:buChar char="•"/>
              </a:pPr>
              <a:r>
                <a:rPr lang="en-US" sz="1350" dirty="0">
                  <a:solidFill>
                    <a:schemeClr val="tx1"/>
                  </a:solidFill>
                </a:rPr>
                <a:t>Read</a:t>
              </a:r>
            </a:p>
          </p:txBody>
        </p:sp>
        <p:sp>
          <p:nvSpPr>
            <p:cNvPr id="12" name="Rectangle 11"/>
            <p:cNvSpPr/>
            <p:nvPr/>
          </p:nvSpPr>
          <p:spPr>
            <a:xfrm>
              <a:off x="1448441" y="4483265"/>
              <a:ext cx="1291659" cy="1050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ACE 4</a:t>
              </a:r>
            </a:p>
          </p:txBody>
        </p:sp>
        <p:sp>
          <p:nvSpPr>
            <p:cNvPr id="13" name="Rectangle 12"/>
            <p:cNvSpPr/>
            <p:nvPr/>
          </p:nvSpPr>
          <p:spPr>
            <a:xfrm>
              <a:off x="2838420" y="5629123"/>
              <a:ext cx="1966453" cy="1050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US" sz="1350" dirty="0">
                  <a:solidFill>
                    <a:schemeClr val="tx1"/>
                  </a:solidFill>
                </a:rPr>
                <a:t>Access allowed</a:t>
              </a:r>
            </a:p>
            <a:p>
              <a:pPr marL="214313" indent="-214313">
                <a:buFont typeface="Arial" panose="020B0604020202020204" pitchFamily="34" charset="0"/>
                <a:buChar char="•"/>
              </a:pPr>
              <a:r>
                <a:rPr lang="en-US" sz="1350" dirty="0">
                  <a:solidFill>
                    <a:schemeClr val="tx1"/>
                  </a:solidFill>
                </a:rPr>
                <a:t>everyone</a:t>
              </a:r>
            </a:p>
            <a:p>
              <a:pPr marL="214313" indent="-214313">
                <a:buFont typeface="Arial" panose="020B0604020202020204" pitchFamily="34" charset="0"/>
                <a:buChar char="•"/>
              </a:pPr>
              <a:r>
                <a:rPr lang="en-US" sz="1350" dirty="0">
                  <a:solidFill>
                    <a:schemeClr val="tx1"/>
                  </a:solidFill>
                </a:rPr>
                <a:t>Read</a:t>
              </a:r>
            </a:p>
          </p:txBody>
        </p:sp>
        <p:sp>
          <p:nvSpPr>
            <p:cNvPr id="14" name="Rectangle 13"/>
            <p:cNvSpPr/>
            <p:nvPr/>
          </p:nvSpPr>
          <p:spPr>
            <a:xfrm>
              <a:off x="1465004" y="5629123"/>
              <a:ext cx="1291659" cy="1050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ACE 5</a:t>
              </a:r>
              <a:endParaRPr lang="en-US" sz="1350" dirty="0">
                <a:solidFill>
                  <a:schemeClr val="tx1"/>
                </a:solidFill>
              </a:endParaRPr>
            </a:p>
          </p:txBody>
        </p:sp>
        <p:sp>
          <p:nvSpPr>
            <p:cNvPr id="15" name="Rectangle 14"/>
            <p:cNvSpPr/>
            <p:nvPr/>
          </p:nvSpPr>
          <p:spPr>
            <a:xfrm>
              <a:off x="1366684" y="738742"/>
              <a:ext cx="3519948" cy="60162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7" name="Straight Connector 16"/>
            <p:cNvCxnSpPr>
              <a:stCxn id="5" idx="4"/>
              <a:endCxn id="6" idx="0"/>
            </p:cNvCxnSpPr>
            <p:nvPr/>
          </p:nvCxnSpPr>
          <p:spPr>
            <a:xfrm flipH="1">
              <a:off x="3115275" y="536029"/>
              <a:ext cx="5184" cy="202945"/>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821857" y="3385768"/>
              <a:ext cx="1966453" cy="1050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US" sz="1350" dirty="0">
                  <a:solidFill>
                    <a:schemeClr val="tx1"/>
                  </a:solidFill>
                </a:rPr>
                <a:t>Access denied</a:t>
              </a:r>
            </a:p>
            <a:p>
              <a:pPr marL="214313" indent="-214313">
                <a:buFont typeface="Arial" panose="020B0604020202020204" pitchFamily="34" charset="0"/>
                <a:buChar char="•"/>
              </a:pPr>
              <a:r>
                <a:rPr lang="en-US" sz="1350" dirty="0">
                  <a:solidFill>
                    <a:schemeClr val="tx1"/>
                  </a:solidFill>
                </a:rPr>
                <a:t>Group B</a:t>
              </a:r>
            </a:p>
            <a:p>
              <a:pPr marL="214313" indent="-214313">
                <a:buFont typeface="Arial" panose="020B0604020202020204" pitchFamily="34" charset="0"/>
                <a:buChar char="•"/>
              </a:pPr>
              <a:r>
                <a:rPr lang="en-US" sz="1350" dirty="0">
                  <a:solidFill>
                    <a:schemeClr val="tx1"/>
                  </a:solidFill>
                </a:rPr>
                <a:t>Write</a:t>
              </a:r>
            </a:p>
          </p:txBody>
        </p:sp>
        <p:sp>
          <p:nvSpPr>
            <p:cNvPr id="18" name="Rectangle 17"/>
            <p:cNvSpPr/>
            <p:nvPr/>
          </p:nvSpPr>
          <p:spPr>
            <a:xfrm>
              <a:off x="1448441" y="3384174"/>
              <a:ext cx="1291659" cy="1050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ACE 3</a:t>
              </a:r>
            </a:p>
          </p:txBody>
        </p:sp>
      </p:grpSp>
      <p:sp>
        <p:nvSpPr>
          <p:cNvPr id="3" name="TextBox 2"/>
          <p:cNvSpPr txBox="1"/>
          <p:nvPr/>
        </p:nvSpPr>
        <p:spPr>
          <a:xfrm>
            <a:off x="3962400" y="1554070"/>
            <a:ext cx="5042420" cy="4524315"/>
          </a:xfrm>
          <a:prstGeom prst="rect">
            <a:avLst/>
          </a:prstGeom>
          <a:noFill/>
        </p:spPr>
        <p:txBody>
          <a:bodyPr wrap="square" rtlCol="0">
            <a:spAutoFit/>
          </a:bodyPr>
          <a:lstStyle/>
          <a:p>
            <a:pPr marL="342900" indent="-342900">
              <a:buFont typeface="+mj-lt"/>
              <a:buAutoNum type="arabicPeriod"/>
            </a:pPr>
            <a:r>
              <a:rPr lang="en-US" dirty="0"/>
              <a:t>Suppose Stephan is in group C</a:t>
            </a:r>
          </a:p>
          <a:p>
            <a:pPr marL="800100" lvl="1" indent="-342900">
              <a:buFont typeface="+mj-lt"/>
              <a:buAutoNum type="arabicPeriod"/>
            </a:pPr>
            <a:r>
              <a:rPr lang="en-US" dirty="0"/>
              <a:t>Can Stephan read the file?</a:t>
            </a:r>
          </a:p>
          <a:p>
            <a:pPr marL="342900" indent="-342900">
              <a:buFont typeface="+mj-lt"/>
              <a:buAutoNum type="arabicPeriod"/>
            </a:pPr>
            <a:r>
              <a:rPr lang="en-US" dirty="0"/>
              <a:t>Suppose Stephan and in Group B</a:t>
            </a:r>
          </a:p>
          <a:p>
            <a:pPr marL="800100" lvl="1" indent="-342900">
              <a:buFont typeface="+mj-lt"/>
              <a:buAutoNum type="arabicPeriod"/>
            </a:pPr>
            <a:r>
              <a:rPr lang="en-US" dirty="0"/>
              <a:t>Can Stephan Write to the file?</a:t>
            </a:r>
          </a:p>
          <a:p>
            <a:pPr marL="342900" indent="-342900">
              <a:buFont typeface="+mj-lt"/>
              <a:buAutoNum type="arabicPeriod"/>
            </a:pPr>
            <a:r>
              <a:rPr lang="en-US" dirty="0"/>
              <a:t>Suppose Sam is in Group A and B</a:t>
            </a:r>
          </a:p>
          <a:p>
            <a:pPr marL="800100" lvl="1" indent="-342900">
              <a:buFont typeface="+mj-lt"/>
              <a:buAutoNum type="arabicPeriod"/>
            </a:pPr>
            <a:r>
              <a:rPr lang="en-US" dirty="0"/>
              <a:t>Can Sam Write to the file?</a:t>
            </a:r>
          </a:p>
          <a:p>
            <a:pPr marL="342900" indent="-342900">
              <a:buFont typeface="+mj-lt"/>
              <a:buAutoNum type="arabicPeriod"/>
            </a:pPr>
            <a:r>
              <a:rPr lang="en-US" dirty="0"/>
              <a:t>Suppose Sam is in Group A and B</a:t>
            </a:r>
          </a:p>
          <a:p>
            <a:pPr marL="800100" lvl="1" indent="-342900">
              <a:buFont typeface="+mj-lt"/>
              <a:buAutoNum type="arabicPeriod"/>
            </a:pPr>
            <a:r>
              <a:rPr lang="en-US" dirty="0"/>
              <a:t>Can Sam Read to the file?</a:t>
            </a:r>
          </a:p>
          <a:p>
            <a:pPr marL="342900" indent="-342900">
              <a:buFont typeface="+mj-lt"/>
              <a:buAutoNum type="arabicPeriod"/>
            </a:pPr>
            <a:r>
              <a:rPr lang="en-US" dirty="0"/>
              <a:t>Suppose Sam is in Group B</a:t>
            </a:r>
          </a:p>
          <a:p>
            <a:pPr marL="800100" lvl="1" indent="-342900">
              <a:buFont typeface="+mj-lt"/>
              <a:buAutoNum type="arabicPeriod"/>
            </a:pPr>
            <a:r>
              <a:rPr lang="en-US" dirty="0"/>
              <a:t>Can Sam get </a:t>
            </a:r>
            <a:r>
              <a:rPr lang="en-US" dirty="0" err="1"/>
              <a:t>Read+Write</a:t>
            </a:r>
            <a:r>
              <a:rPr lang="en-US" dirty="0"/>
              <a:t> access to the file?</a:t>
            </a:r>
          </a:p>
          <a:p>
            <a:pPr marL="342900" indent="-342900">
              <a:buFont typeface="+mj-lt"/>
              <a:buAutoNum type="arabicPeriod"/>
            </a:pPr>
            <a:r>
              <a:rPr lang="en-US" dirty="0"/>
              <a:t>Suppose Mary is in Group C</a:t>
            </a:r>
          </a:p>
          <a:p>
            <a:pPr marL="800100" lvl="1" indent="-342900">
              <a:buFont typeface="+mj-lt"/>
              <a:buAutoNum type="arabicPeriod"/>
            </a:pPr>
            <a:r>
              <a:rPr lang="en-US" dirty="0"/>
              <a:t>Can Mary read the file?</a:t>
            </a:r>
          </a:p>
          <a:p>
            <a:pPr marL="342900" indent="-342900">
              <a:buFont typeface="+mj-lt"/>
              <a:buAutoNum type="arabicPeriod"/>
            </a:pPr>
            <a:r>
              <a:rPr lang="en-US" dirty="0"/>
              <a:t>Suppose Mary is in Group C</a:t>
            </a:r>
          </a:p>
          <a:p>
            <a:pPr marL="800100" lvl="1" indent="-342900">
              <a:buFont typeface="+mj-lt"/>
              <a:buAutoNum type="arabicPeriod"/>
            </a:pPr>
            <a:r>
              <a:rPr lang="en-US" dirty="0"/>
              <a:t>Can Mary write to the file?</a:t>
            </a:r>
          </a:p>
          <a:p>
            <a:pPr marL="342900" indent="-342900">
              <a:buFont typeface="+mj-lt"/>
              <a:buAutoNum type="arabicPeriod"/>
            </a:pP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573643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413023" y="937244"/>
            <a:ext cx="1854641" cy="3220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Object</a:t>
            </a:r>
          </a:p>
        </p:txBody>
      </p:sp>
      <p:sp>
        <p:nvSpPr>
          <p:cNvPr id="6" name="Rectangle 5"/>
          <p:cNvSpPr/>
          <p:nvPr/>
        </p:nvSpPr>
        <p:spPr>
          <a:xfrm>
            <a:off x="1022685" y="1411480"/>
            <a:ext cx="2627543" cy="2394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DACL</a:t>
            </a:r>
          </a:p>
        </p:txBody>
      </p:sp>
      <p:sp>
        <p:nvSpPr>
          <p:cNvPr id="7" name="Rectangle 6"/>
          <p:cNvSpPr/>
          <p:nvPr/>
        </p:nvSpPr>
        <p:spPr>
          <a:xfrm>
            <a:off x="2057400" y="6019800"/>
            <a:ext cx="1474840" cy="7879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US" sz="1350" dirty="0">
                <a:solidFill>
                  <a:schemeClr val="tx1"/>
                </a:solidFill>
              </a:rPr>
              <a:t>Access denied</a:t>
            </a:r>
          </a:p>
          <a:p>
            <a:pPr marL="214313" indent="-214313">
              <a:buFont typeface="Arial" panose="020B0604020202020204" pitchFamily="34" charset="0"/>
              <a:buChar char="•"/>
            </a:pPr>
            <a:r>
              <a:rPr lang="en-US" sz="1350" dirty="0">
                <a:solidFill>
                  <a:schemeClr val="tx1"/>
                </a:solidFill>
              </a:rPr>
              <a:t>Stephan</a:t>
            </a:r>
          </a:p>
          <a:p>
            <a:pPr marL="214313" indent="-214313">
              <a:buFont typeface="Arial" panose="020B0604020202020204" pitchFamily="34" charset="0"/>
              <a:buChar char="•"/>
            </a:pPr>
            <a:r>
              <a:rPr lang="en-US" sz="1350" dirty="0">
                <a:solidFill>
                  <a:schemeClr val="tx1"/>
                </a:solidFill>
              </a:rPr>
              <a:t>Read, write, execute</a:t>
            </a:r>
          </a:p>
        </p:txBody>
      </p:sp>
      <p:sp>
        <p:nvSpPr>
          <p:cNvPr id="8" name="Rectangle 7"/>
          <p:cNvSpPr/>
          <p:nvPr/>
        </p:nvSpPr>
        <p:spPr>
          <a:xfrm>
            <a:off x="1066800" y="6019800"/>
            <a:ext cx="968744" cy="7879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ACE 1</a:t>
            </a:r>
          </a:p>
        </p:txBody>
      </p:sp>
      <p:sp>
        <p:nvSpPr>
          <p:cNvPr id="9" name="Rectangle 8"/>
          <p:cNvSpPr/>
          <p:nvPr/>
        </p:nvSpPr>
        <p:spPr>
          <a:xfrm>
            <a:off x="2123765" y="2593486"/>
            <a:ext cx="1474840" cy="7879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US" sz="1350" dirty="0">
                <a:solidFill>
                  <a:schemeClr val="tx1"/>
                </a:solidFill>
              </a:rPr>
              <a:t>Access allowed</a:t>
            </a:r>
          </a:p>
          <a:p>
            <a:pPr marL="214313" indent="-214313">
              <a:buFont typeface="Arial" panose="020B0604020202020204" pitchFamily="34" charset="0"/>
              <a:buChar char="•"/>
            </a:pPr>
            <a:r>
              <a:rPr lang="en-US" sz="1350" dirty="0">
                <a:solidFill>
                  <a:schemeClr val="tx1"/>
                </a:solidFill>
              </a:rPr>
              <a:t>Sam</a:t>
            </a:r>
          </a:p>
          <a:p>
            <a:pPr marL="214313" indent="-214313">
              <a:buFont typeface="Arial" panose="020B0604020202020204" pitchFamily="34" charset="0"/>
              <a:buChar char="•"/>
            </a:pPr>
            <a:r>
              <a:rPr lang="en-US" sz="1350" dirty="0">
                <a:solidFill>
                  <a:schemeClr val="tx1"/>
                </a:solidFill>
              </a:rPr>
              <a:t>Write, execute</a:t>
            </a:r>
          </a:p>
        </p:txBody>
      </p:sp>
      <p:sp>
        <p:nvSpPr>
          <p:cNvPr id="10" name="Rectangle 9"/>
          <p:cNvSpPr/>
          <p:nvPr/>
        </p:nvSpPr>
        <p:spPr>
          <a:xfrm>
            <a:off x="1093703" y="2592290"/>
            <a:ext cx="968744" cy="7879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ACE 2</a:t>
            </a:r>
          </a:p>
        </p:txBody>
      </p:sp>
      <p:sp>
        <p:nvSpPr>
          <p:cNvPr id="11" name="Rectangle 10"/>
          <p:cNvSpPr/>
          <p:nvPr/>
        </p:nvSpPr>
        <p:spPr>
          <a:xfrm>
            <a:off x="2116393" y="4227073"/>
            <a:ext cx="1474840" cy="7879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US" sz="1350" dirty="0">
                <a:solidFill>
                  <a:schemeClr val="tx1"/>
                </a:solidFill>
              </a:rPr>
              <a:t>Access allowed</a:t>
            </a:r>
          </a:p>
          <a:p>
            <a:pPr marL="214313" indent="-214313">
              <a:buFont typeface="Arial" panose="020B0604020202020204" pitchFamily="34" charset="0"/>
              <a:buChar char="•"/>
            </a:pPr>
            <a:r>
              <a:rPr lang="en-US" sz="1350" dirty="0">
                <a:solidFill>
                  <a:schemeClr val="tx1"/>
                </a:solidFill>
              </a:rPr>
              <a:t>Group B</a:t>
            </a:r>
          </a:p>
          <a:p>
            <a:pPr marL="214313" indent="-214313">
              <a:buFont typeface="Arial" panose="020B0604020202020204" pitchFamily="34" charset="0"/>
              <a:buChar char="•"/>
            </a:pPr>
            <a:r>
              <a:rPr lang="en-US" sz="1350" dirty="0">
                <a:solidFill>
                  <a:schemeClr val="tx1"/>
                </a:solidFill>
              </a:rPr>
              <a:t>Read</a:t>
            </a:r>
          </a:p>
        </p:txBody>
      </p:sp>
      <p:sp>
        <p:nvSpPr>
          <p:cNvPr id="12" name="Rectangle 11"/>
          <p:cNvSpPr/>
          <p:nvPr/>
        </p:nvSpPr>
        <p:spPr>
          <a:xfrm>
            <a:off x="1086331" y="4219699"/>
            <a:ext cx="968744" cy="7879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ACE 4</a:t>
            </a:r>
          </a:p>
        </p:txBody>
      </p:sp>
      <p:sp>
        <p:nvSpPr>
          <p:cNvPr id="13" name="Rectangle 12"/>
          <p:cNvSpPr/>
          <p:nvPr/>
        </p:nvSpPr>
        <p:spPr>
          <a:xfrm>
            <a:off x="2128815" y="5079092"/>
            <a:ext cx="1474840" cy="7879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US" sz="1350" dirty="0">
                <a:solidFill>
                  <a:schemeClr val="tx1"/>
                </a:solidFill>
              </a:rPr>
              <a:t>Access allowed</a:t>
            </a:r>
          </a:p>
          <a:p>
            <a:pPr marL="214313" indent="-214313">
              <a:buFont typeface="Arial" panose="020B0604020202020204" pitchFamily="34" charset="0"/>
              <a:buChar char="•"/>
            </a:pPr>
            <a:r>
              <a:rPr lang="en-US" sz="1350" dirty="0">
                <a:solidFill>
                  <a:schemeClr val="tx1"/>
                </a:solidFill>
              </a:rPr>
              <a:t>everyone</a:t>
            </a:r>
          </a:p>
          <a:p>
            <a:pPr marL="214313" indent="-214313">
              <a:buFont typeface="Arial" panose="020B0604020202020204" pitchFamily="34" charset="0"/>
              <a:buChar char="•"/>
            </a:pPr>
            <a:r>
              <a:rPr lang="en-US" sz="1350" dirty="0">
                <a:solidFill>
                  <a:schemeClr val="tx1"/>
                </a:solidFill>
              </a:rPr>
              <a:t>Read</a:t>
            </a:r>
          </a:p>
        </p:txBody>
      </p:sp>
      <p:sp>
        <p:nvSpPr>
          <p:cNvPr id="14" name="Rectangle 13"/>
          <p:cNvSpPr/>
          <p:nvPr/>
        </p:nvSpPr>
        <p:spPr>
          <a:xfrm>
            <a:off x="1098753" y="5079092"/>
            <a:ext cx="968744" cy="7879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solidFill>
                  <a:schemeClr val="tx1"/>
                </a:solidFill>
              </a:rPr>
              <a:t>ACE 5</a:t>
            </a:r>
            <a:endParaRPr lang="en-US" sz="1350" dirty="0">
              <a:solidFill>
                <a:schemeClr val="tx1"/>
              </a:solidFill>
            </a:endParaRPr>
          </a:p>
        </p:txBody>
      </p:sp>
      <p:sp>
        <p:nvSpPr>
          <p:cNvPr id="15" name="Rectangle 14"/>
          <p:cNvSpPr/>
          <p:nvPr/>
        </p:nvSpPr>
        <p:spPr>
          <a:xfrm>
            <a:off x="1025013" y="1411306"/>
            <a:ext cx="2639961" cy="54466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7" name="Straight Connector 16"/>
          <p:cNvCxnSpPr>
            <a:stCxn id="5" idx="4"/>
            <a:endCxn id="6" idx="0"/>
          </p:cNvCxnSpPr>
          <p:nvPr/>
        </p:nvCxnSpPr>
        <p:spPr>
          <a:xfrm flipH="1">
            <a:off x="2336456" y="1259272"/>
            <a:ext cx="3888" cy="152209"/>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116393" y="3396576"/>
            <a:ext cx="1474840" cy="7879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14313" indent="-214313">
              <a:buFont typeface="Arial" panose="020B0604020202020204" pitchFamily="34" charset="0"/>
              <a:buChar char="•"/>
            </a:pPr>
            <a:r>
              <a:rPr lang="en-US" sz="1350" dirty="0">
                <a:solidFill>
                  <a:schemeClr val="tx1"/>
                </a:solidFill>
              </a:rPr>
              <a:t>Access denied</a:t>
            </a:r>
          </a:p>
          <a:p>
            <a:pPr marL="214313" indent="-214313">
              <a:buFont typeface="Arial" panose="020B0604020202020204" pitchFamily="34" charset="0"/>
              <a:buChar char="•"/>
            </a:pPr>
            <a:r>
              <a:rPr lang="en-US" sz="1350" dirty="0">
                <a:solidFill>
                  <a:schemeClr val="tx1"/>
                </a:solidFill>
              </a:rPr>
              <a:t>Group B</a:t>
            </a:r>
          </a:p>
          <a:p>
            <a:pPr marL="214313" indent="-214313">
              <a:buFont typeface="Arial" panose="020B0604020202020204" pitchFamily="34" charset="0"/>
              <a:buChar char="•"/>
            </a:pPr>
            <a:r>
              <a:rPr lang="en-US" sz="1350" dirty="0">
                <a:solidFill>
                  <a:schemeClr val="tx1"/>
                </a:solidFill>
              </a:rPr>
              <a:t>Write</a:t>
            </a:r>
          </a:p>
        </p:txBody>
      </p:sp>
      <p:sp>
        <p:nvSpPr>
          <p:cNvPr id="18" name="Rectangle 17"/>
          <p:cNvSpPr/>
          <p:nvPr/>
        </p:nvSpPr>
        <p:spPr>
          <a:xfrm>
            <a:off x="1086331" y="3395380"/>
            <a:ext cx="968744" cy="78792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solidFill>
                  <a:schemeClr val="tx1"/>
                </a:solidFill>
              </a:rPr>
              <a:t>ACE 3</a:t>
            </a:r>
          </a:p>
        </p:txBody>
      </p:sp>
      <p:sp>
        <p:nvSpPr>
          <p:cNvPr id="3" name="TextBox 2"/>
          <p:cNvSpPr txBox="1"/>
          <p:nvPr/>
        </p:nvSpPr>
        <p:spPr>
          <a:xfrm>
            <a:off x="3962400" y="1554070"/>
            <a:ext cx="5042420" cy="4524315"/>
          </a:xfrm>
          <a:prstGeom prst="rect">
            <a:avLst/>
          </a:prstGeom>
          <a:noFill/>
        </p:spPr>
        <p:txBody>
          <a:bodyPr wrap="square" rtlCol="0">
            <a:spAutoFit/>
          </a:bodyPr>
          <a:lstStyle/>
          <a:p>
            <a:pPr marL="342900" indent="-342900">
              <a:buFont typeface="+mj-lt"/>
              <a:buAutoNum type="arabicPeriod"/>
            </a:pPr>
            <a:r>
              <a:rPr lang="en-US" dirty="0"/>
              <a:t>Suppose Stephan is in group C</a:t>
            </a:r>
          </a:p>
          <a:p>
            <a:pPr marL="800100" lvl="1" indent="-342900">
              <a:buFont typeface="+mj-lt"/>
              <a:buAutoNum type="arabicPeriod"/>
            </a:pPr>
            <a:r>
              <a:rPr lang="en-US" dirty="0"/>
              <a:t>Can Stephan read the file?</a:t>
            </a:r>
          </a:p>
          <a:p>
            <a:pPr marL="342900" indent="-342900">
              <a:buFont typeface="+mj-lt"/>
              <a:buAutoNum type="arabicPeriod"/>
            </a:pPr>
            <a:r>
              <a:rPr lang="en-US" dirty="0"/>
              <a:t>Suppose Stephan and in Group B</a:t>
            </a:r>
          </a:p>
          <a:p>
            <a:pPr marL="800100" lvl="1" indent="-342900">
              <a:buFont typeface="+mj-lt"/>
              <a:buAutoNum type="arabicPeriod"/>
            </a:pPr>
            <a:r>
              <a:rPr lang="en-US" dirty="0"/>
              <a:t>Can Stephan Write to the file?</a:t>
            </a:r>
          </a:p>
          <a:p>
            <a:pPr marL="342900" indent="-342900">
              <a:buFont typeface="+mj-lt"/>
              <a:buAutoNum type="arabicPeriod"/>
            </a:pPr>
            <a:r>
              <a:rPr lang="en-US" dirty="0"/>
              <a:t>Suppose Sam is in Group A and B</a:t>
            </a:r>
          </a:p>
          <a:p>
            <a:pPr marL="800100" lvl="1" indent="-342900">
              <a:buFont typeface="+mj-lt"/>
              <a:buAutoNum type="arabicPeriod"/>
            </a:pPr>
            <a:r>
              <a:rPr lang="en-US" dirty="0"/>
              <a:t>Can Sam Write to the file?</a:t>
            </a:r>
          </a:p>
          <a:p>
            <a:pPr marL="342900" indent="-342900">
              <a:buFont typeface="+mj-lt"/>
              <a:buAutoNum type="arabicPeriod"/>
            </a:pPr>
            <a:r>
              <a:rPr lang="en-US" dirty="0"/>
              <a:t>Suppose Sam is in Group A and B</a:t>
            </a:r>
          </a:p>
          <a:p>
            <a:pPr marL="800100" lvl="1" indent="-342900">
              <a:buFont typeface="+mj-lt"/>
              <a:buAutoNum type="arabicPeriod"/>
            </a:pPr>
            <a:r>
              <a:rPr lang="en-US" dirty="0"/>
              <a:t>Can Sam Read to the file?</a:t>
            </a:r>
          </a:p>
          <a:p>
            <a:pPr marL="342900" indent="-342900">
              <a:buFont typeface="+mj-lt"/>
              <a:buAutoNum type="arabicPeriod"/>
            </a:pPr>
            <a:r>
              <a:rPr lang="en-US" dirty="0"/>
              <a:t>Suppose Sam is in Group B</a:t>
            </a:r>
          </a:p>
          <a:p>
            <a:pPr marL="800100" lvl="1" indent="-342900">
              <a:buFont typeface="+mj-lt"/>
              <a:buAutoNum type="arabicPeriod"/>
            </a:pPr>
            <a:r>
              <a:rPr lang="en-US" dirty="0"/>
              <a:t>Can Sam get </a:t>
            </a:r>
            <a:r>
              <a:rPr lang="en-US" dirty="0" err="1"/>
              <a:t>Read+Write</a:t>
            </a:r>
            <a:r>
              <a:rPr lang="en-US" dirty="0"/>
              <a:t> access to the file?</a:t>
            </a:r>
          </a:p>
          <a:p>
            <a:pPr marL="342900" indent="-342900">
              <a:buFont typeface="+mj-lt"/>
              <a:buAutoNum type="arabicPeriod"/>
            </a:pPr>
            <a:r>
              <a:rPr lang="en-US" dirty="0"/>
              <a:t>Suppose Mary is in Group C</a:t>
            </a:r>
          </a:p>
          <a:p>
            <a:pPr marL="800100" lvl="1" indent="-342900">
              <a:buFont typeface="+mj-lt"/>
              <a:buAutoNum type="arabicPeriod"/>
            </a:pPr>
            <a:r>
              <a:rPr lang="en-US" dirty="0"/>
              <a:t>Can Mary read the file?</a:t>
            </a:r>
          </a:p>
          <a:p>
            <a:pPr marL="342900" indent="-342900">
              <a:buFont typeface="+mj-lt"/>
              <a:buAutoNum type="arabicPeriod"/>
            </a:pPr>
            <a:r>
              <a:rPr lang="en-US" dirty="0"/>
              <a:t>Suppose Mary is in Group C</a:t>
            </a:r>
          </a:p>
          <a:p>
            <a:pPr marL="800100" lvl="1" indent="-342900">
              <a:buFont typeface="+mj-lt"/>
              <a:buAutoNum type="arabicPeriod"/>
            </a:pPr>
            <a:r>
              <a:rPr lang="en-US" dirty="0"/>
              <a:t>Can Mary write to the file?</a:t>
            </a:r>
          </a:p>
          <a:p>
            <a:pPr marL="342900" indent="-342900">
              <a:buFont typeface="+mj-lt"/>
              <a:buAutoNum type="arabicPeriod"/>
            </a:pPr>
            <a:endParaRPr lang="en-US" dirty="0"/>
          </a:p>
          <a:p>
            <a:pPr marL="342900" indent="-342900">
              <a:buFont typeface="+mj-lt"/>
              <a:buAutoNum type="arabicPeriod"/>
            </a:pPr>
            <a:endParaRPr lang="en-US" dirty="0"/>
          </a:p>
        </p:txBody>
      </p:sp>
      <p:sp>
        <p:nvSpPr>
          <p:cNvPr id="2" name="Oval 1">
            <a:extLst>
              <a:ext uri="{FF2B5EF4-FFF2-40B4-BE49-F238E27FC236}">
                <a16:creationId xmlns:a16="http://schemas.microsoft.com/office/drawing/2014/main" id="{A584C377-0DAD-4A60-BF84-3B1D916838EB}"/>
              </a:ext>
            </a:extLst>
          </p:cNvPr>
          <p:cNvSpPr/>
          <p:nvPr/>
        </p:nvSpPr>
        <p:spPr>
          <a:xfrm>
            <a:off x="1066800" y="2057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onnector: Elbow 18">
            <a:extLst>
              <a:ext uri="{FF2B5EF4-FFF2-40B4-BE49-F238E27FC236}">
                <a16:creationId xmlns:a16="http://schemas.microsoft.com/office/drawing/2014/main" id="{26C0AB59-9EEE-40D7-88C2-E8BE7F184774}"/>
              </a:ext>
            </a:extLst>
          </p:cNvPr>
          <p:cNvCxnSpPr>
            <a:cxnSpLocks/>
            <a:stCxn id="2" idx="2"/>
            <a:endCxn id="8" idx="1"/>
          </p:cNvCxnSpPr>
          <p:nvPr/>
        </p:nvCxnSpPr>
        <p:spPr>
          <a:xfrm rot="10800000" flipV="1">
            <a:off x="1066800" y="2095499"/>
            <a:ext cx="12700" cy="4318265"/>
          </a:xfrm>
          <a:prstGeom prst="curvedConnector3">
            <a:avLst>
              <a:gd name="adj1" fmla="val 724696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3D4ADAD-1701-48EA-B579-BAA3247291CD}"/>
              </a:ext>
            </a:extLst>
          </p:cNvPr>
          <p:cNvSpPr txBox="1"/>
          <p:nvPr/>
        </p:nvSpPr>
        <p:spPr>
          <a:xfrm>
            <a:off x="4038600" y="762000"/>
            <a:ext cx="4077142" cy="369332"/>
          </a:xfrm>
          <a:prstGeom prst="rect">
            <a:avLst/>
          </a:prstGeom>
          <a:noFill/>
        </p:spPr>
        <p:txBody>
          <a:bodyPr wrap="none" rtlCol="0">
            <a:spAutoFit/>
          </a:bodyPr>
          <a:lstStyle/>
          <a:p>
            <a:r>
              <a:rPr lang="en-US" dirty="0"/>
              <a:t>Does changing the order have an impact?</a:t>
            </a:r>
          </a:p>
        </p:txBody>
      </p:sp>
    </p:spTree>
    <p:extLst>
      <p:ext uri="{BB962C8B-B14F-4D97-AF65-F5344CB8AC3E}">
        <p14:creationId xmlns:p14="http://schemas.microsoft.com/office/powerpoint/2010/main" val="2692107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custDataLst>
              <p:tags r:id="rId2"/>
            </p:custDataLst>
          </p:nvPr>
        </p:nvSpPr>
        <p:spPr/>
        <p:txBody>
          <a:bodyPr>
            <a:normAutofit/>
          </a:bodyPr>
          <a:lstStyle/>
          <a:p>
            <a:r>
              <a:rPr lang="en-US" dirty="0"/>
              <a:t>Windows NT ACLs</a:t>
            </a:r>
          </a:p>
        </p:txBody>
      </p:sp>
      <p:sp>
        <p:nvSpPr>
          <p:cNvPr id="51203" name="Rectangle 3"/>
          <p:cNvSpPr>
            <a:spLocks noGrp="1" noChangeArrowheads="1"/>
          </p:cNvSpPr>
          <p:nvPr>
            <p:ph idx="1"/>
            <p:custDataLst>
              <p:tags r:id="rId3"/>
            </p:custDataLst>
          </p:nvPr>
        </p:nvSpPr>
        <p:spPr/>
        <p:txBody>
          <a:bodyPr>
            <a:normAutofit fontScale="85000" lnSpcReduction="20000"/>
          </a:bodyPr>
          <a:lstStyle/>
          <a:p>
            <a:r>
              <a:rPr lang="en-US" sz="2400" dirty="0"/>
              <a:t>Different sets of rights</a:t>
            </a:r>
          </a:p>
          <a:p>
            <a:pPr lvl="1"/>
            <a:r>
              <a:rPr lang="en-US" sz="2000" dirty="0"/>
              <a:t>Basic: read, write, execute, delete, change permission, take ownership</a:t>
            </a:r>
          </a:p>
          <a:p>
            <a:pPr lvl="1"/>
            <a:r>
              <a:rPr lang="en-US" sz="2000" dirty="0"/>
              <a:t>Generic: </a:t>
            </a:r>
          </a:p>
          <a:p>
            <a:pPr lvl="2"/>
            <a:r>
              <a:rPr lang="en-US" sz="1600" dirty="0"/>
              <a:t>no access, </a:t>
            </a:r>
          </a:p>
          <a:p>
            <a:pPr lvl="2"/>
            <a:r>
              <a:rPr lang="en-US" sz="1600" dirty="0"/>
              <a:t>read (read/execute), </a:t>
            </a:r>
          </a:p>
          <a:p>
            <a:pPr lvl="2"/>
            <a:r>
              <a:rPr lang="en-US" sz="1600" dirty="0"/>
              <a:t>change (read/write/execute/delete), </a:t>
            </a:r>
          </a:p>
          <a:p>
            <a:pPr lvl="2"/>
            <a:r>
              <a:rPr lang="en-US" sz="1600" dirty="0"/>
              <a:t>full control (all), </a:t>
            </a:r>
          </a:p>
          <a:p>
            <a:pPr lvl="2"/>
            <a:r>
              <a:rPr lang="en-US" sz="1600" dirty="0"/>
              <a:t>special access (assign any combination of the basics)</a:t>
            </a:r>
          </a:p>
          <a:p>
            <a:pPr lvl="1"/>
            <a:r>
              <a:rPr lang="en-US" sz="2000" dirty="0"/>
              <a:t>Access control for a directory: </a:t>
            </a:r>
          </a:p>
          <a:p>
            <a:pPr lvl="2"/>
            <a:r>
              <a:rPr lang="en-US" sz="1600" dirty="0"/>
              <a:t>no access, </a:t>
            </a:r>
          </a:p>
          <a:p>
            <a:pPr lvl="2"/>
            <a:r>
              <a:rPr lang="en-US" sz="1600" dirty="0"/>
              <a:t>read (read/execute files in directory), </a:t>
            </a:r>
          </a:p>
          <a:p>
            <a:pPr lvl="2"/>
            <a:r>
              <a:rPr lang="en-US" sz="1600" dirty="0"/>
              <a:t>list, </a:t>
            </a:r>
          </a:p>
          <a:p>
            <a:pPr lvl="2"/>
            <a:r>
              <a:rPr lang="en-US" sz="1600" dirty="0"/>
              <a:t>add, </a:t>
            </a:r>
          </a:p>
          <a:p>
            <a:pPr lvl="2"/>
            <a:r>
              <a:rPr lang="en-US" sz="1600" dirty="0"/>
              <a:t>add and read, </a:t>
            </a:r>
          </a:p>
          <a:p>
            <a:pPr lvl="2"/>
            <a:r>
              <a:rPr lang="en-US" sz="1600" dirty="0"/>
              <a:t>change (create, add, read, execute, write files; delete subdirectories), </a:t>
            </a:r>
          </a:p>
          <a:p>
            <a:pPr lvl="2"/>
            <a:r>
              <a:rPr lang="en-US" sz="1600" dirty="0"/>
              <a:t>full control, </a:t>
            </a:r>
          </a:p>
          <a:p>
            <a:pPr lvl="2"/>
            <a:r>
              <a:rPr lang="en-US" sz="1600" dirty="0"/>
              <a:t>special access</a:t>
            </a:r>
          </a:p>
          <a:p>
            <a:pPr lvl="1"/>
            <a:r>
              <a:rPr lang="en-US" sz="2000" dirty="0"/>
              <a:t>Default is deny</a:t>
            </a:r>
          </a:p>
          <a:p>
            <a:pPr lvl="2"/>
            <a:endParaRPr lang="en-US" sz="1600" dirty="0"/>
          </a:p>
          <a:p>
            <a:pPr lvl="2"/>
            <a:endParaRPr lang="en-US" sz="16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0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20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0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20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20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20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20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203">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203">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203">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120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D574-396B-4DE1-99D8-AE9CD906D2F9}"/>
              </a:ext>
            </a:extLst>
          </p:cNvPr>
          <p:cNvSpPr>
            <a:spLocks noGrp="1"/>
          </p:cNvSpPr>
          <p:nvPr>
            <p:ph type="title"/>
          </p:nvPr>
        </p:nvSpPr>
        <p:spPr/>
        <p:txBody>
          <a:bodyPr/>
          <a:lstStyle/>
          <a:p>
            <a:r>
              <a:rPr lang="en-US" dirty="0"/>
              <a:t>Who gets access: Principal vs users</a:t>
            </a:r>
          </a:p>
        </p:txBody>
      </p:sp>
      <p:sp>
        <p:nvSpPr>
          <p:cNvPr id="3" name="Content Placeholder 2">
            <a:extLst>
              <a:ext uri="{FF2B5EF4-FFF2-40B4-BE49-F238E27FC236}">
                <a16:creationId xmlns:a16="http://schemas.microsoft.com/office/drawing/2014/main" id="{C11ADE84-DF76-4D2E-883A-7FAB1E90AA4F}"/>
              </a:ext>
            </a:extLst>
          </p:cNvPr>
          <p:cNvSpPr>
            <a:spLocks noGrp="1"/>
          </p:cNvSpPr>
          <p:nvPr>
            <p:ph idx="1"/>
          </p:nvPr>
        </p:nvSpPr>
        <p:spPr/>
        <p:txBody>
          <a:bodyPr/>
          <a:lstStyle/>
          <a:p>
            <a:r>
              <a:rPr lang="en-US" dirty="0"/>
              <a:t>Users are people</a:t>
            </a:r>
          </a:p>
          <a:p>
            <a:r>
              <a:rPr lang="en-US" dirty="0"/>
              <a:t>Principal: the agents/software representing users, communicating entities, or system processes are called principals. </a:t>
            </a:r>
          </a:p>
          <a:p>
            <a:r>
              <a:rPr lang="en-US" dirty="0"/>
              <a:t>A principal has associated privileges specifying the resources it is authorized to access. </a:t>
            </a:r>
          </a:p>
          <a:p>
            <a:pPr marL="0" indent="0">
              <a:buNone/>
            </a:pPr>
            <a:endParaRPr lang="en-US" dirty="0"/>
          </a:p>
        </p:txBody>
      </p:sp>
    </p:spTree>
    <p:extLst>
      <p:ext uri="{BB962C8B-B14F-4D97-AF65-F5344CB8AC3E}">
        <p14:creationId xmlns:p14="http://schemas.microsoft.com/office/powerpoint/2010/main" val="2686067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lstStyle/>
          <a:p>
            <a:r>
              <a:rPr lang="en-US" dirty="0"/>
              <a:t>Roll-based Access Control (RBAC)</a:t>
            </a:r>
          </a:p>
        </p:txBody>
      </p:sp>
      <p:sp>
        <p:nvSpPr>
          <p:cNvPr id="239619" name="Rectangle 3"/>
          <p:cNvSpPr>
            <a:spLocks noGrp="1" noChangeArrowheads="1"/>
          </p:cNvSpPr>
          <p:nvPr>
            <p:ph type="body" idx="1"/>
          </p:nvPr>
        </p:nvSpPr>
        <p:spPr/>
        <p:txBody>
          <a:bodyPr>
            <a:normAutofit fontScale="92500" lnSpcReduction="10000"/>
          </a:bodyPr>
          <a:lstStyle/>
          <a:p>
            <a:r>
              <a:rPr lang="en-US" dirty="0"/>
              <a:t>Access depends on function, not identity</a:t>
            </a:r>
          </a:p>
          <a:p>
            <a:pPr lvl="1"/>
            <a:r>
              <a:rPr lang="en-US" dirty="0"/>
              <a:t>Example:</a:t>
            </a:r>
          </a:p>
          <a:p>
            <a:pPr lvl="2"/>
            <a:r>
              <a:rPr lang="en-US" dirty="0"/>
              <a:t>Allison, bookkeeper for Math </a:t>
            </a:r>
            <a:r>
              <a:rPr lang="en-US" dirty="0" err="1"/>
              <a:t>Dept</a:t>
            </a:r>
            <a:r>
              <a:rPr lang="en-US" dirty="0"/>
              <a:t>, has access to financial records.</a:t>
            </a:r>
          </a:p>
          <a:p>
            <a:pPr lvl="2"/>
            <a:r>
              <a:rPr lang="en-US" dirty="0"/>
              <a:t>She leaves.</a:t>
            </a:r>
          </a:p>
          <a:p>
            <a:pPr lvl="2"/>
            <a:r>
              <a:rPr lang="en-US" dirty="0"/>
              <a:t>Betty hired as the new bookkeeper, so she now has access to those records</a:t>
            </a:r>
          </a:p>
          <a:p>
            <a:pPr lvl="1"/>
            <a:r>
              <a:rPr lang="en-US" dirty="0"/>
              <a:t>The role of “bookkeeper” dictates access, not the identity of the individual.</a:t>
            </a:r>
          </a:p>
          <a:p>
            <a:pPr lvl="1"/>
            <a:r>
              <a:rPr lang="en-US" dirty="0"/>
              <a:t>Automatically solves the problem is adjusting access control when people change jobs</a:t>
            </a:r>
          </a:p>
        </p:txBody>
      </p:sp>
    </p:spTree>
    <p:extLst>
      <p:ext uri="{BB962C8B-B14F-4D97-AF65-F5344CB8AC3E}">
        <p14:creationId xmlns:p14="http://schemas.microsoft.com/office/powerpoint/2010/main" val="262397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9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96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96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96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96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96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96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a:xfrm>
            <a:off x="457200" y="274638"/>
            <a:ext cx="8229600" cy="715962"/>
          </a:xfrm>
        </p:spPr>
        <p:txBody>
          <a:bodyPr>
            <a:normAutofit fontScale="90000"/>
          </a:bodyPr>
          <a:lstStyle/>
          <a:p>
            <a:r>
              <a:rPr lang="en-US" dirty="0"/>
              <a:t>Definitions</a:t>
            </a:r>
          </a:p>
        </p:txBody>
      </p:sp>
      <p:sp>
        <p:nvSpPr>
          <p:cNvPr id="240643" name="Rectangle 3"/>
          <p:cNvSpPr>
            <a:spLocks noGrp="1" noChangeArrowheads="1"/>
          </p:cNvSpPr>
          <p:nvPr>
            <p:ph type="body" idx="1"/>
          </p:nvPr>
        </p:nvSpPr>
        <p:spPr/>
        <p:txBody>
          <a:bodyPr>
            <a:normAutofit fontScale="92500" lnSpcReduction="10000"/>
          </a:bodyPr>
          <a:lstStyle/>
          <a:p>
            <a:pPr>
              <a:lnSpc>
                <a:spcPct val="90000"/>
              </a:lnSpc>
            </a:pPr>
            <a:r>
              <a:rPr lang="en-US" sz="2800" dirty="0"/>
              <a:t>Role </a:t>
            </a:r>
            <a:r>
              <a:rPr lang="en-US" sz="2800" i="1" dirty="0"/>
              <a:t>r</a:t>
            </a:r>
            <a:r>
              <a:rPr lang="en-US" sz="2800" dirty="0"/>
              <a:t>: collection of job functions</a:t>
            </a:r>
          </a:p>
          <a:p>
            <a:pPr lvl="1">
              <a:lnSpc>
                <a:spcPct val="90000"/>
              </a:lnSpc>
            </a:pPr>
            <a:r>
              <a:rPr lang="en-US" sz="2400" i="1" dirty="0"/>
              <a:t>trans</a:t>
            </a:r>
            <a:r>
              <a:rPr lang="en-US" sz="2400" dirty="0"/>
              <a:t>(</a:t>
            </a:r>
            <a:r>
              <a:rPr lang="en-US" sz="2400" i="1" dirty="0"/>
              <a:t>r</a:t>
            </a:r>
            <a:r>
              <a:rPr lang="en-US" sz="2400" dirty="0"/>
              <a:t>): set of authorized transactions for </a:t>
            </a:r>
            <a:r>
              <a:rPr lang="en-US" sz="2400" i="1" dirty="0"/>
              <a:t>r</a:t>
            </a:r>
            <a:endParaRPr lang="en-US" sz="2400" dirty="0"/>
          </a:p>
          <a:p>
            <a:pPr>
              <a:lnSpc>
                <a:spcPct val="90000"/>
              </a:lnSpc>
            </a:pPr>
            <a:r>
              <a:rPr lang="en-US" sz="2800" dirty="0"/>
              <a:t>Active role of subject </a:t>
            </a:r>
            <a:r>
              <a:rPr lang="en-US" sz="2800" i="1" dirty="0"/>
              <a:t>s</a:t>
            </a:r>
            <a:r>
              <a:rPr lang="en-US" sz="2800" dirty="0"/>
              <a:t>: role </a:t>
            </a:r>
            <a:r>
              <a:rPr lang="en-US" sz="2800" i="1" dirty="0"/>
              <a:t>s</a:t>
            </a:r>
            <a:r>
              <a:rPr lang="en-US" sz="2800" dirty="0"/>
              <a:t> is currently in</a:t>
            </a:r>
          </a:p>
          <a:p>
            <a:pPr lvl="1">
              <a:lnSpc>
                <a:spcPct val="90000"/>
              </a:lnSpc>
            </a:pPr>
            <a:r>
              <a:rPr lang="en-US" sz="2400" i="1" dirty="0" err="1"/>
              <a:t>actr</a:t>
            </a:r>
            <a:r>
              <a:rPr lang="en-US" sz="2400" dirty="0"/>
              <a:t>(</a:t>
            </a:r>
            <a:r>
              <a:rPr lang="en-US" sz="2400" i="1" dirty="0"/>
              <a:t>s</a:t>
            </a:r>
            <a:r>
              <a:rPr lang="en-US" sz="2400" dirty="0"/>
              <a:t>)</a:t>
            </a:r>
          </a:p>
          <a:p>
            <a:pPr lvl="1">
              <a:lnSpc>
                <a:spcPct val="90000"/>
              </a:lnSpc>
            </a:pPr>
            <a:r>
              <a:rPr lang="en-US" sz="2400" dirty="0"/>
              <a:t>Allows someone to logon as bookkeeper or as purchasing</a:t>
            </a:r>
          </a:p>
          <a:p>
            <a:pPr lvl="1">
              <a:lnSpc>
                <a:spcPct val="90000"/>
              </a:lnSpc>
            </a:pPr>
            <a:r>
              <a:rPr lang="en-US" sz="2400" dirty="0"/>
              <a:t>Recall adjustable level in multi-level access control</a:t>
            </a:r>
          </a:p>
          <a:p>
            <a:pPr>
              <a:lnSpc>
                <a:spcPct val="90000"/>
              </a:lnSpc>
            </a:pPr>
            <a:r>
              <a:rPr lang="en-US" sz="2800" dirty="0"/>
              <a:t>Authorized roles of a subject </a:t>
            </a:r>
            <a:r>
              <a:rPr lang="en-US" sz="2800" i="1" dirty="0"/>
              <a:t>s</a:t>
            </a:r>
            <a:r>
              <a:rPr lang="en-US" sz="2800" dirty="0"/>
              <a:t>: set of roles </a:t>
            </a:r>
            <a:r>
              <a:rPr lang="en-US" sz="2800" i="1" dirty="0"/>
              <a:t>s</a:t>
            </a:r>
            <a:r>
              <a:rPr lang="en-US" sz="2800" dirty="0"/>
              <a:t> is authorized to assume</a:t>
            </a:r>
          </a:p>
          <a:p>
            <a:pPr lvl="1">
              <a:lnSpc>
                <a:spcPct val="90000"/>
              </a:lnSpc>
            </a:pPr>
            <a:r>
              <a:rPr lang="en-US" sz="2400" i="1" dirty="0" err="1"/>
              <a:t>authr</a:t>
            </a:r>
            <a:r>
              <a:rPr lang="en-US" sz="2400" dirty="0"/>
              <a:t>(</a:t>
            </a:r>
            <a:r>
              <a:rPr lang="en-US" sz="2400" i="1" dirty="0"/>
              <a:t>s</a:t>
            </a:r>
            <a:r>
              <a:rPr lang="en-US" sz="2400" dirty="0"/>
              <a:t>)</a:t>
            </a:r>
          </a:p>
          <a:p>
            <a:pPr lvl="1">
              <a:lnSpc>
                <a:spcPct val="90000"/>
              </a:lnSpc>
            </a:pPr>
            <a:r>
              <a:rPr lang="en-US" sz="2400" dirty="0"/>
              <a:t>E.g., </a:t>
            </a:r>
            <a:r>
              <a:rPr lang="en-US" sz="2400" i="1" dirty="0" err="1"/>
              <a:t>authr</a:t>
            </a:r>
            <a:r>
              <a:rPr lang="en-US" sz="2400" dirty="0"/>
              <a:t>(</a:t>
            </a:r>
            <a:r>
              <a:rPr lang="en-US" sz="2400" i="1" dirty="0"/>
              <a:t>me</a:t>
            </a:r>
            <a:r>
              <a:rPr lang="en-US" sz="2400" dirty="0"/>
              <a:t>) = {professor, CTO}</a:t>
            </a:r>
          </a:p>
          <a:p>
            <a:pPr>
              <a:lnSpc>
                <a:spcPct val="90000"/>
              </a:lnSpc>
            </a:pPr>
            <a:r>
              <a:rPr lang="en-US" sz="2800" i="1" dirty="0" err="1"/>
              <a:t>canexec</a:t>
            </a:r>
            <a:r>
              <a:rPr lang="en-US" sz="2800" dirty="0"/>
              <a:t>(</a:t>
            </a:r>
            <a:r>
              <a:rPr lang="en-US" sz="2800" i="1" dirty="0"/>
              <a:t>s</a:t>
            </a:r>
            <a:r>
              <a:rPr lang="en-US" sz="2800" dirty="0"/>
              <a:t>, </a:t>
            </a:r>
            <a:r>
              <a:rPr lang="en-US" sz="2800" i="1" dirty="0"/>
              <a:t>t</a:t>
            </a:r>
            <a:r>
              <a:rPr lang="en-US" sz="2800" dirty="0"/>
              <a:t>) is true </a:t>
            </a:r>
            <a:r>
              <a:rPr lang="en-US" sz="2800" dirty="0" err="1"/>
              <a:t>iff</a:t>
            </a:r>
            <a:r>
              <a:rPr lang="en-US" sz="2800" dirty="0"/>
              <a:t> subject </a:t>
            </a:r>
            <a:r>
              <a:rPr lang="en-US" sz="2800" i="1" dirty="0"/>
              <a:t>s</a:t>
            </a:r>
            <a:r>
              <a:rPr lang="en-US" sz="2800" dirty="0"/>
              <a:t> can execute transaction </a:t>
            </a:r>
            <a:r>
              <a:rPr lang="en-US" sz="2800" i="1" dirty="0"/>
              <a:t>t</a:t>
            </a:r>
            <a:r>
              <a:rPr lang="en-US" sz="2800" dirty="0"/>
              <a:t> at current time</a:t>
            </a:r>
          </a:p>
        </p:txBody>
      </p:sp>
      <p:sp>
        <p:nvSpPr>
          <p:cNvPr id="2" name="TextBox 1"/>
          <p:cNvSpPr txBox="1"/>
          <p:nvPr/>
        </p:nvSpPr>
        <p:spPr>
          <a:xfrm>
            <a:off x="2732458" y="926068"/>
            <a:ext cx="3679084" cy="369332"/>
          </a:xfrm>
          <a:prstGeom prst="rect">
            <a:avLst/>
          </a:prstGeom>
          <a:noFill/>
        </p:spPr>
        <p:txBody>
          <a:bodyPr wrap="none" rtlCol="0">
            <a:spAutoFit/>
          </a:bodyPr>
          <a:lstStyle/>
          <a:p>
            <a:r>
              <a:rPr lang="en-US" dirty="0"/>
              <a:t>trans(r), </a:t>
            </a:r>
            <a:r>
              <a:rPr lang="en-US" dirty="0" err="1"/>
              <a:t>actr</a:t>
            </a:r>
            <a:r>
              <a:rPr lang="en-US" dirty="0"/>
              <a:t>(s), </a:t>
            </a:r>
            <a:r>
              <a:rPr lang="en-US" dirty="0" err="1"/>
              <a:t>authr</a:t>
            </a:r>
            <a:r>
              <a:rPr lang="en-US" dirty="0"/>
              <a:t>(s), </a:t>
            </a:r>
            <a:r>
              <a:rPr lang="en-US" dirty="0" err="1"/>
              <a:t>canexec</a:t>
            </a:r>
            <a:r>
              <a:rPr lang="en-US" dirty="0"/>
              <a:t>(</a:t>
            </a:r>
            <a:r>
              <a:rPr lang="en-US" dirty="0" err="1"/>
              <a:t>s,t</a:t>
            </a:r>
            <a:r>
              <a:rPr lang="en-US" dirty="0"/>
              <a:t>)</a:t>
            </a:r>
          </a:p>
        </p:txBody>
      </p:sp>
    </p:spTree>
    <p:extLst>
      <p:ext uri="{BB962C8B-B14F-4D97-AF65-F5344CB8AC3E}">
        <p14:creationId xmlns:p14="http://schemas.microsoft.com/office/powerpoint/2010/main" val="237909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06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06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06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06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06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06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06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06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06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32693"/>
          </a:xfrm>
        </p:spPr>
        <p:txBody>
          <a:bodyPr>
            <a:normAutofit fontScale="90000"/>
          </a:bodyPr>
          <a:lstStyle/>
          <a:p>
            <a:r>
              <a:rPr lang="en-US" dirty="0"/>
              <a:t>Examples</a:t>
            </a:r>
          </a:p>
        </p:txBody>
      </p:sp>
      <p:sp>
        <p:nvSpPr>
          <p:cNvPr id="5" name="Content Placeholder 4"/>
          <p:cNvSpPr>
            <a:spLocks noGrp="1"/>
          </p:cNvSpPr>
          <p:nvPr>
            <p:ph sz="half" idx="1"/>
          </p:nvPr>
        </p:nvSpPr>
        <p:spPr>
          <a:xfrm>
            <a:off x="0" y="1600200"/>
            <a:ext cx="4648200" cy="5029200"/>
          </a:xfrm>
        </p:spPr>
        <p:txBody>
          <a:bodyPr>
            <a:normAutofit fontScale="47500" lnSpcReduction="20000"/>
          </a:bodyPr>
          <a:lstStyle/>
          <a:p>
            <a:r>
              <a:rPr lang="en-US" dirty="0"/>
              <a:t>Trans(r): the set of files someone can read in role r</a:t>
            </a:r>
          </a:p>
          <a:p>
            <a:pPr lvl="1"/>
            <a:r>
              <a:rPr lang="en-US" dirty="0"/>
              <a:t>trans(professor) = {grading sheets, class list, homework assignments, turned in homework}</a:t>
            </a:r>
          </a:p>
          <a:p>
            <a:pPr lvl="1"/>
            <a:r>
              <a:rPr lang="en-US" dirty="0"/>
              <a:t>trans(student) = {homework assignment, class videos, graded homework}</a:t>
            </a:r>
          </a:p>
          <a:p>
            <a:pPr lvl="1"/>
            <a:r>
              <a:rPr lang="en-US" dirty="0"/>
              <a:t>trans(dean) = {homework assignment, class videos}</a:t>
            </a:r>
          </a:p>
          <a:p>
            <a:pPr lvl="1"/>
            <a:endParaRPr lang="en-US" dirty="0"/>
          </a:p>
          <a:p>
            <a:pPr lvl="1"/>
            <a:r>
              <a:rPr lang="en-US" dirty="0"/>
              <a:t>trans(CTO) = {plans for project A, plans for project B, hiring plans, code, engineering salaries, project A status, project B status}</a:t>
            </a:r>
          </a:p>
          <a:p>
            <a:pPr lvl="1"/>
            <a:r>
              <a:rPr lang="en-US" dirty="0"/>
              <a:t>trans(programmer in group A) = {code set A, plans for project A}</a:t>
            </a:r>
          </a:p>
          <a:p>
            <a:pPr lvl="1"/>
            <a:r>
              <a:rPr lang="en-US" dirty="0"/>
              <a:t>trans(programmer in group B) = {code set B, plans for project B}</a:t>
            </a:r>
          </a:p>
          <a:p>
            <a:pPr lvl="1"/>
            <a:r>
              <a:rPr lang="en-US" dirty="0"/>
              <a:t>trans(tech lead in group A) = {code set A, plans for project A, project A status}</a:t>
            </a:r>
          </a:p>
          <a:p>
            <a:pPr lvl="1"/>
            <a:r>
              <a:rPr lang="en-US" dirty="0"/>
              <a:t>trans(tech lead in group B) = {code set B, plans for project B, project B status}</a:t>
            </a:r>
          </a:p>
          <a:p>
            <a:pPr lvl="1"/>
            <a:r>
              <a:rPr lang="en-US" dirty="0"/>
              <a:t>trans(CEO) = {hiring place, engineering salaries, project A status, project B status}</a:t>
            </a:r>
          </a:p>
          <a:p>
            <a:pPr lvl="1"/>
            <a:endParaRPr lang="en-US" dirty="0"/>
          </a:p>
          <a:p>
            <a:endParaRPr lang="en-US" dirty="0"/>
          </a:p>
          <a:p>
            <a:r>
              <a:rPr lang="en-US" dirty="0" err="1"/>
              <a:t>actr</a:t>
            </a:r>
            <a:r>
              <a:rPr lang="en-US" dirty="0"/>
              <a:t>(s) role subject s is in at the current time (now) </a:t>
            </a:r>
          </a:p>
          <a:p>
            <a:pPr lvl="1"/>
            <a:r>
              <a:rPr lang="en-US" dirty="0" err="1"/>
              <a:t>Actr</a:t>
            </a:r>
            <a:r>
              <a:rPr lang="en-US" dirty="0"/>
              <a:t>(Stephan) = professor</a:t>
            </a:r>
          </a:p>
          <a:p>
            <a:pPr lvl="1"/>
            <a:r>
              <a:rPr lang="en-US" dirty="0" err="1"/>
              <a:t>Actr</a:t>
            </a:r>
            <a:r>
              <a:rPr lang="en-US" dirty="0"/>
              <a:t>(Olivia) = dean</a:t>
            </a:r>
          </a:p>
          <a:p>
            <a:pPr lvl="1"/>
            <a:r>
              <a:rPr lang="en-US" dirty="0" err="1"/>
              <a:t>Actr</a:t>
            </a:r>
            <a:r>
              <a:rPr lang="en-US" dirty="0"/>
              <a:t>(John) = student</a:t>
            </a:r>
          </a:p>
          <a:p>
            <a:pPr lvl="1"/>
            <a:endParaRPr lang="en-US" dirty="0"/>
          </a:p>
          <a:p>
            <a:pPr lvl="1"/>
            <a:r>
              <a:rPr lang="en-US" dirty="0" err="1"/>
              <a:t>Actr</a:t>
            </a:r>
            <a:r>
              <a:rPr lang="en-US" dirty="0"/>
              <a:t>(Sam) = CEO</a:t>
            </a:r>
          </a:p>
          <a:p>
            <a:pPr lvl="1"/>
            <a:r>
              <a:rPr lang="en-US" dirty="0" err="1"/>
              <a:t>Actr</a:t>
            </a:r>
            <a:r>
              <a:rPr lang="en-US" dirty="0"/>
              <a:t>(Lisa) = tech lead in group B</a:t>
            </a:r>
          </a:p>
          <a:p>
            <a:pPr lvl="1"/>
            <a:r>
              <a:rPr lang="en-US" dirty="0" err="1"/>
              <a:t>Actr</a:t>
            </a:r>
            <a:r>
              <a:rPr lang="en-US" dirty="0"/>
              <a:t>(Ivan) = programmer in group A</a:t>
            </a:r>
          </a:p>
          <a:p>
            <a:endParaRPr lang="en-US" dirty="0"/>
          </a:p>
        </p:txBody>
      </p:sp>
      <p:sp>
        <p:nvSpPr>
          <p:cNvPr id="6" name="Content Placeholder 5"/>
          <p:cNvSpPr>
            <a:spLocks noGrp="1"/>
          </p:cNvSpPr>
          <p:nvPr>
            <p:ph sz="half" idx="2"/>
          </p:nvPr>
        </p:nvSpPr>
        <p:spPr>
          <a:xfrm>
            <a:off x="4648200" y="1600200"/>
            <a:ext cx="4495800" cy="4525963"/>
          </a:xfrm>
        </p:spPr>
        <p:txBody>
          <a:bodyPr>
            <a:normAutofit fontScale="47500" lnSpcReduction="20000"/>
          </a:bodyPr>
          <a:lstStyle/>
          <a:p>
            <a:r>
              <a:rPr lang="en-US" dirty="0" err="1"/>
              <a:t>Authr</a:t>
            </a:r>
            <a:r>
              <a:rPr lang="en-US" dirty="0"/>
              <a:t>(s) is the set of all possible roles that subject s can take</a:t>
            </a:r>
          </a:p>
          <a:p>
            <a:pPr lvl="1"/>
            <a:r>
              <a:rPr lang="en-US" dirty="0" err="1"/>
              <a:t>Authr</a:t>
            </a:r>
            <a:r>
              <a:rPr lang="en-US" dirty="0"/>
              <a:t>(John) = {student}</a:t>
            </a:r>
          </a:p>
          <a:p>
            <a:pPr lvl="1"/>
            <a:r>
              <a:rPr lang="en-US" dirty="0" err="1"/>
              <a:t>Authr</a:t>
            </a:r>
            <a:r>
              <a:rPr lang="en-US" dirty="0"/>
              <a:t>(Stephan) = {CTO, Professor}</a:t>
            </a:r>
          </a:p>
          <a:p>
            <a:pPr lvl="1"/>
            <a:r>
              <a:rPr lang="en-US" dirty="0" err="1"/>
              <a:t>Authr</a:t>
            </a:r>
            <a:r>
              <a:rPr lang="en-US" dirty="0"/>
              <a:t>(Olivia) = {student}</a:t>
            </a:r>
          </a:p>
          <a:p>
            <a:pPr lvl="1"/>
            <a:endParaRPr lang="en-US" dirty="0"/>
          </a:p>
          <a:p>
            <a:pPr lvl="1"/>
            <a:r>
              <a:rPr lang="en-US" dirty="0" err="1"/>
              <a:t>Authr</a:t>
            </a:r>
            <a:r>
              <a:rPr lang="en-US" dirty="0"/>
              <a:t>(Sam) = {Tech lead in group A, programmer in group A)</a:t>
            </a:r>
          </a:p>
          <a:p>
            <a:pPr lvl="1"/>
            <a:r>
              <a:rPr lang="en-US" dirty="0" err="1"/>
              <a:t>Authr</a:t>
            </a:r>
            <a:r>
              <a:rPr lang="en-US" dirty="0"/>
              <a:t>(Lisa) = {tech lead in group B, programmer in group B)</a:t>
            </a:r>
          </a:p>
          <a:p>
            <a:pPr lvl="1"/>
            <a:r>
              <a:rPr lang="en-US" dirty="0" err="1"/>
              <a:t>Authr</a:t>
            </a:r>
            <a:r>
              <a:rPr lang="en-US" dirty="0"/>
              <a:t>(Ivan) = {programmer in group A)</a:t>
            </a:r>
          </a:p>
          <a:p>
            <a:endParaRPr lang="en-US" dirty="0"/>
          </a:p>
          <a:p>
            <a:r>
              <a:rPr lang="en-US" dirty="0">
                <a:solidFill>
                  <a:srgbClr val="FF0000"/>
                </a:solidFill>
              </a:rPr>
              <a:t>Homework: Answer the following true or false and if false explain why</a:t>
            </a:r>
          </a:p>
          <a:p>
            <a:pPr lvl="1"/>
            <a:r>
              <a:rPr lang="en-US" dirty="0" err="1"/>
              <a:t>Canexec</a:t>
            </a:r>
            <a:r>
              <a:rPr lang="en-US" dirty="0"/>
              <a:t>(John, open homework assignment) = true/false ?</a:t>
            </a:r>
          </a:p>
          <a:p>
            <a:pPr lvl="1"/>
            <a:r>
              <a:rPr lang="en-US" dirty="0" err="1"/>
              <a:t>Canexec</a:t>
            </a:r>
            <a:r>
              <a:rPr lang="en-US" dirty="0"/>
              <a:t>(Stephan, open plans for project A) = true/false ?</a:t>
            </a:r>
          </a:p>
          <a:p>
            <a:pPr lvl="1"/>
            <a:r>
              <a:rPr lang="en-US" dirty="0" err="1"/>
              <a:t>Canexec</a:t>
            </a:r>
            <a:r>
              <a:rPr lang="en-US" dirty="0"/>
              <a:t>(Olivia, open homework assignment) = true/false ?</a:t>
            </a:r>
          </a:p>
          <a:p>
            <a:r>
              <a:rPr lang="en-US" dirty="0"/>
              <a:t> </a:t>
            </a:r>
          </a:p>
          <a:p>
            <a:pPr lvl="1"/>
            <a:r>
              <a:rPr lang="en-US" dirty="0" err="1"/>
              <a:t>Canexec</a:t>
            </a:r>
            <a:r>
              <a:rPr lang="en-US" dirty="0"/>
              <a:t>(Ivan, code set A) = true/false ?</a:t>
            </a:r>
          </a:p>
          <a:p>
            <a:pPr lvl="1"/>
            <a:r>
              <a:rPr lang="en-US" dirty="0" err="1"/>
              <a:t>Canexec</a:t>
            </a:r>
            <a:r>
              <a:rPr lang="en-US" dirty="0"/>
              <a:t>(Sam, status project A) = true/false ?</a:t>
            </a:r>
          </a:p>
          <a:p>
            <a:pPr lvl="1"/>
            <a:r>
              <a:rPr lang="en-US" dirty="0" err="1"/>
              <a:t>Canexec</a:t>
            </a:r>
            <a:r>
              <a:rPr lang="en-US" dirty="0"/>
              <a:t>(Lisa, code set A) = true/false ?</a:t>
            </a:r>
          </a:p>
          <a:p>
            <a:pPr lvl="1"/>
            <a:endParaRPr lang="en-US" dirty="0"/>
          </a:p>
          <a:p>
            <a:pPr lvl="1"/>
            <a:endParaRPr lang="en-US" dirty="0"/>
          </a:p>
          <a:p>
            <a:endParaRPr lang="en-US" dirty="0"/>
          </a:p>
        </p:txBody>
      </p:sp>
      <p:sp>
        <p:nvSpPr>
          <p:cNvPr id="4" name="Rectangle 3"/>
          <p:cNvSpPr/>
          <p:nvPr/>
        </p:nvSpPr>
        <p:spPr>
          <a:xfrm>
            <a:off x="152400" y="609600"/>
            <a:ext cx="8839200" cy="584775"/>
          </a:xfrm>
          <a:prstGeom prst="rect">
            <a:avLst/>
          </a:prstGeom>
        </p:spPr>
        <p:txBody>
          <a:bodyPr wrap="square">
            <a:spAutoFit/>
          </a:bodyPr>
          <a:lstStyle/>
          <a:p>
            <a:r>
              <a:rPr lang="en-US" sz="1600" dirty="0"/>
              <a:t>trans(r) is the set of transactions allowed by someone in role r. Let’s consider the special case where</a:t>
            </a:r>
          </a:p>
          <a:p>
            <a:r>
              <a:rPr lang="en-US" sz="1600" dirty="0"/>
              <a:t>trans(r) = the set of files someone can read in role r</a:t>
            </a:r>
          </a:p>
        </p:txBody>
      </p:sp>
    </p:spTree>
    <p:extLst>
      <p:ext uri="{BB962C8B-B14F-4D97-AF65-F5344CB8AC3E}">
        <p14:creationId xmlns:p14="http://schemas.microsoft.com/office/powerpoint/2010/main" val="73331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xEl>
                                              <p:pRg st="10" end="1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xEl>
                                              <p:pRg st="11" end="11"/>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12" end="1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13" end="1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
                                            <p:txEl>
                                              <p:pRg st="14" end="1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xEl>
                                              <p:pRg st="15" end="1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32693"/>
          </a:xfrm>
        </p:spPr>
        <p:txBody>
          <a:bodyPr>
            <a:normAutofit fontScale="90000"/>
          </a:bodyPr>
          <a:lstStyle/>
          <a:p>
            <a:r>
              <a:rPr lang="en-US" dirty="0"/>
              <a:t>Examples</a:t>
            </a:r>
          </a:p>
        </p:txBody>
      </p:sp>
      <p:sp>
        <p:nvSpPr>
          <p:cNvPr id="5" name="Content Placeholder 4"/>
          <p:cNvSpPr>
            <a:spLocks noGrp="1"/>
          </p:cNvSpPr>
          <p:nvPr>
            <p:ph sz="half" idx="1"/>
          </p:nvPr>
        </p:nvSpPr>
        <p:spPr>
          <a:xfrm>
            <a:off x="0" y="1600200"/>
            <a:ext cx="4648200" cy="5029200"/>
          </a:xfrm>
        </p:spPr>
        <p:txBody>
          <a:bodyPr>
            <a:normAutofit fontScale="47500" lnSpcReduction="20000"/>
          </a:bodyPr>
          <a:lstStyle/>
          <a:p>
            <a:r>
              <a:rPr lang="en-US" dirty="0"/>
              <a:t>Trans(r): the set of files someone can read in role r</a:t>
            </a:r>
          </a:p>
          <a:p>
            <a:pPr lvl="1"/>
            <a:r>
              <a:rPr lang="en-US" dirty="0"/>
              <a:t>trans(professor) = {grading sheets, class list, homework assignments, turned in homework, to do list}</a:t>
            </a:r>
          </a:p>
          <a:p>
            <a:pPr lvl="1"/>
            <a:r>
              <a:rPr lang="en-US" dirty="0"/>
              <a:t>trans(student) = {homework assignment, class videos, graded homework}</a:t>
            </a:r>
          </a:p>
          <a:p>
            <a:pPr lvl="1"/>
            <a:r>
              <a:rPr lang="en-US" dirty="0"/>
              <a:t>trans(dean) = {homework assignment, class videos}</a:t>
            </a:r>
          </a:p>
          <a:p>
            <a:pPr lvl="1"/>
            <a:endParaRPr lang="en-US" dirty="0"/>
          </a:p>
          <a:p>
            <a:pPr lvl="1"/>
            <a:r>
              <a:rPr lang="en-US" dirty="0"/>
              <a:t>trans(CTO) = {plans for project A, plans for project B, hiring plans, code, engineering salaries, project A status, project B status, to do list}</a:t>
            </a:r>
          </a:p>
          <a:p>
            <a:pPr lvl="1"/>
            <a:r>
              <a:rPr lang="en-US" dirty="0"/>
              <a:t>trans(programmer in group A) = {code set A, plans for project A}</a:t>
            </a:r>
          </a:p>
          <a:p>
            <a:pPr lvl="1"/>
            <a:r>
              <a:rPr lang="en-US" dirty="0"/>
              <a:t>trans(programmer in group B) = {code set B, plans for project B}</a:t>
            </a:r>
          </a:p>
          <a:p>
            <a:pPr lvl="1"/>
            <a:r>
              <a:rPr lang="en-US" dirty="0"/>
              <a:t>trans(tech lead in group A) = {code set A, plans for project A, project A status}</a:t>
            </a:r>
          </a:p>
          <a:p>
            <a:pPr lvl="1"/>
            <a:r>
              <a:rPr lang="en-US" dirty="0"/>
              <a:t>trans(tech lead in group B) = {code set B, plans for project B, project B status}</a:t>
            </a:r>
          </a:p>
          <a:p>
            <a:pPr lvl="1"/>
            <a:r>
              <a:rPr lang="en-US" dirty="0"/>
              <a:t>trans(CEO) = {hiring place, engineering salaries, project A status, project B status}</a:t>
            </a:r>
          </a:p>
          <a:p>
            <a:pPr lvl="1"/>
            <a:endParaRPr lang="en-US" dirty="0"/>
          </a:p>
          <a:p>
            <a:endParaRPr lang="en-US" dirty="0"/>
          </a:p>
          <a:p>
            <a:r>
              <a:rPr lang="en-US" dirty="0" err="1"/>
              <a:t>actr</a:t>
            </a:r>
            <a:r>
              <a:rPr lang="en-US" dirty="0"/>
              <a:t>(s) role subject s is in at the current time (now) </a:t>
            </a:r>
          </a:p>
          <a:p>
            <a:pPr lvl="1"/>
            <a:r>
              <a:rPr lang="en-US" dirty="0" err="1"/>
              <a:t>Actr</a:t>
            </a:r>
            <a:r>
              <a:rPr lang="en-US" dirty="0"/>
              <a:t>(Stephan) = professor</a:t>
            </a:r>
          </a:p>
          <a:p>
            <a:pPr lvl="1"/>
            <a:r>
              <a:rPr lang="en-US" dirty="0" err="1"/>
              <a:t>Actr</a:t>
            </a:r>
            <a:r>
              <a:rPr lang="en-US" dirty="0"/>
              <a:t>(Olivia) = dean</a:t>
            </a:r>
          </a:p>
          <a:p>
            <a:pPr lvl="1"/>
            <a:r>
              <a:rPr lang="en-US" dirty="0" err="1"/>
              <a:t>Actr</a:t>
            </a:r>
            <a:r>
              <a:rPr lang="en-US" dirty="0"/>
              <a:t>(John) = student</a:t>
            </a:r>
          </a:p>
          <a:p>
            <a:pPr lvl="1"/>
            <a:endParaRPr lang="en-US" dirty="0"/>
          </a:p>
          <a:p>
            <a:pPr lvl="1"/>
            <a:r>
              <a:rPr lang="en-US" dirty="0" err="1"/>
              <a:t>Actr</a:t>
            </a:r>
            <a:r>
              <a:rPr lang="en-US" dirty="0"/>
              <a:t>(Sam) = CEO</a:t>
            </a:r>
          </a:p>
          <a:p>
            <a:pPr lvl="1"/>
            <a:r>
              <a:rPr lang="en-US" dirty="0" err="1"/>
              <a:t>Actr</a:t>
            </a:r>
            <a:r>
              <a:rPr lang="en-US" dirty="0"/>
              <a:t>(Lisa) = tech lead in group B</a:t>
            </a:r>
          </a:p>
          <a:p>
            <a:pPr lvl="1"/>
            <a:r>
              <a:rPr lang="en-US" dirty="0" err="1"/>
              <a:t>Actr</a:t>
            </a:r>
            <a:r>
              <a:rPr lang="en-US" dirty="0"/>
              <a:t>(Ivan) = programmer in group A</a:t>
            </a:r>
          </a:p>
          <a:p>
            <a:endParaRPr lang="en-US" dirty="0"/>
          </a:p>
        </p:txBody>
      </p:sp>
      <p:sp>
        <p:nvSpPr>
          <p:cNvPr id="6" name="Content Placeholder 5"/>
          <p:cNvSpPr>
            <a:spLocks noGrp="1"/>
          </p:cNvSpPr>
          <p:nvPr>
            <p:ph sz="half" idx="2"/>
          </p:nvPr>
        </p:nvSpPr>
        <p:spPr>
          <a:xfrm>
            <a:off x="4648200" y="1600200"/>
            <a:ext cx="4495800" cy="4525963"/>
          </a:xfrm>
        </p:spPr>
        <p:txBody>
          <a:bodyPr>
            <a:normAutofit fontScale="47500" lnSpcReduction="20000"/>
          </a:bodyPr>
          <a:lstStyle/>
          <a:p>
            <a:r>
              <a:rPr lang="en-US" dirty="0" err="1"/>
              <a:t>Authr</a:t>
            </a:r>
            <a:r>
              <a:rPr lang="en-US" dirty="0"/>
              <a:t>(s) is the set of all possible roles that subject s can take</a:t>
            </a:r>
          </a:p>
          <a:p>
            <a:pPr lvl="1"/>
            <a:r>
              <a:rPr lang="en-US" dirty="0" err="1"/>
              <a:t>Authr</a:t>
            </a:r>
            <a:r>
              <a:rPr lang="en-US" dirty="0"/>
              <a:t>(John) = {student}</a:t>
            </a:r>
          </a:p>
          <a:p>
            <a:pPr lvl="1"/>
            <a:r>
              <a:rPr lang="en-US" dirty="0" err="1"/>
              <a:t>Authr</a:t>
            </a:r>
            <a:r>
              <a:rPr lang="en-US" dirty="0"/>
              <a:t>(Stephan) = {CTO, Professor}</a:t>
            </a:r>
          </a:p>
          <a:p>
            <a:pPr lvl="1"/>
            <a:r>
              <a:rPr lang="en-US" dirty="0" err="1"/>
              <a:t>Authr</a:t>
            </a:r>
            <a:r>
              <a:rPr lang="en-US" dirty="0"/>
              <a:t>(Olivia) = {student}</a:t>
            </a:r>
          </a:p>
          <a:p>
            <a:pPr lvl="1"/>
            <a:endParaRPr lang="en-US" dirty="0"/>
          </a:p>
          <a:p>
            <a:pPr lvl="1"/>
            <a:r>
              <a:rPr lang="en-US" dirty="0" err="1"/>
              <a:t>Authr</a:t>
            </a:r>
            <a:r>
              <a:rPr lang="en-US" dirty="0"/>
              <a:t>(Sam) = {Tech lead in group A, programmer in group A)</a:t>
            </a:r>
          </a:p>
          <a:p>
            <a:pPr lvl="1"/>
            <a:r>
              <a:rPr lang="en-US" dirty="0" err="1"/>
              <a:t>Authr</a:t>
            </a:r>
            <a:r>
              <a:rPr lang="en-US" dirty="0"/>
              <a:t>(Lisa) = {tech lead in group B, programmer in group B)</a:t>
            </a:r>
          </a:p>
          <a:p>
            <a:pPr lvl="1"/>
            <a:r>
              <a:rPr lang="en-US" dirty="0" err="1"/>
              <a:t>Authr</a:t>
            </a:r>
            <a:r>
              <a:rPr lang="en-US" dirty="0"/>
              <a:t>(Ivan) = {programmer in group A)</a:t>
            </a:r>
          </a:p>
          <a:p>
            <a:endParaRPr lang="en-US" dirty="0"/>
          </a:p>
          <a:p>
            <a:r>
              <a:rPr lang="en-US" dirty="0">
                <a:solidFill>
                  <a:srgbClr val="FF0000"/>
                </a:solidFill>
              </a:rPr>
              <a:t>Homework: Answer the following true or false and if false explain why</a:t>
            </a:r>
          </a:p>
          <a:p>
            <a:pPr lvl="1"/>
            <a:r>
              <a:rPr lang="en-US" dirty="0" err="1"/>
              <a:t>Canexec</a:t>
            </a:r>
            <a:r>
              <a:rPr lang="en-US" dirty="0"/>
              <a:t>(John, open homework assignment) = true/false ?</a:t>
            </a:r>
          </a:p>
          <a:p>
            <a:pPr lvl="1"/>
            <a:r>
              <a:rPr lang="en-US" dirty="0" err="1"/>
              <a:t>Canexec</a:t>
            </a:r>
            <a:r>
              <a:rPr lang="en-US" dirty="0"/>
              <a:t>(Stephan, open plans for project A) = true/false ?</a:t>
            </a:r>
          </a:p>
          <a:p>
            <a:pPr lvl="1"/>
            <a:r>
              <a:rPr lang="en-US" dirty="0" err="1"/>
              <a:t>Canexec</a:t>
            </a:r>
            <a:r>
              <a:rPr lang="en-US" dirty="0"/>
              <a:t>(Olivia, open homework assignment) = true/false ?</a:t>
            </a:r>
          </a:p>
          <a:p>
            <a:r>
              <a:rPr lang="en-US" dirty="0"/>
              <a:t> </a:t>
            </a:r>
          </a:p>
          <a:p>
            <a:pPr lvl="1"/>
            <a:r>
              <a:rPr lang="en-US" dirty="0" err="1"/>
              <a:t>Canexec</a:t>
            </a:r>
            <a:r>
              <a:rPr lang="en-US" dirty="0"/>
              <a:t>(Ivan, code set A) = true/false ?</a:t>
            </a:r>
          </a:p>
          <a:p>
            <a:pPr lvl="1"/>
            <a:r>
              <a:rPr lang="en-US" dirty="0" err="1"/>
              <a:t>Canexec</a:t>
            </a:r>
            <a:r>
              <a:rPr lang="en-US" dirty="0"/>
              <a:t>(Sam, status project A) = true/false ?</a:t>
            </a:r>
          </a:p>
          <a:p>
            <a:pPr lvl="1"/>
            <a:r>
              <a:rPr lang="en-US" dirty="0" err="1"/>
              <a:t>Canexec</a:t>
            </a:r>
            <a:r>
              <a:rPr lang="en-US" dirty="0"/>
              <a:t>(Lisa, code set A) = true/false ?</a:t>
            </a:r>
          </a:p>
          <a:p>
            <a:pPr lvl="1"/>
            <a:endParaRPr lang="en-US" dirty="0"/>
          </a:p>
          <a:p>
            <a:pPr lvl="1"/>
            <a:r>
              <a:rPr lang="en-US" dirty="0"/>
              <a:t>Could Stephan allow student’s to get access to project plans A</a:t>
            </a:r>
          </a:p>
          <a:p>
            <a:pPr lvl="2"/>
            <a:r>
              <a:rPr lang="en-US" dirty="0"/>
              <a:t>Yes, entering into CTO role, copying project plans A to “to do list”, changing role to prof. Copying to do list to homework assignments</a:t>
            </a:r>
          </a:p>
          <a:p>
            <a:pPr lvl="1"/>
            <a:endParaRPr lang="en-US" dirty="0"/>
          </a:p>
          <a:p>
            <a:pPr lvl="1"/>
            <a:endParaRPr lang="en-US" dirty="0"/>
          </a:p>
          <a:p>
            <a:endParaRPr lang="en-US" dirty="0"/>
          </a:p>
        </p:txBody>
      </p:sp>
      <p:sp>
        <p:nvSpPr>
          <p:cNvPr id="4" name="Rectangle 3"/>
          <p:cNvSpPr/>
          <p:nvPr/>
        </p:nvSpPr>
        <p:spPr>
          <a:xfrm>
            <a:off x="152400" y="609600"/>
            <a:ext cx="8839200" cy="584775"/>
          </a:xfrm>
          <a:prstGeom prst="rect">
            <a:avLst/>
          </a:prstGeom>
        </p:spPr>
        <p:txBody>
          <a:bodyPr wrap="square">
            <a:spAutoFit/>
          </a:bodyPr>
          <a:lstStyle/>
          <a:p>
            <a:r>
              <a:rPr lang="en-US" sz="1600" dirty="0"/>
              <a:t>trans(r) is the set of transactions allowed by someone in role r. Let’s consider the special case where</a:t>
            </a:r>
          </a:p>
          <a:p>
            <a:r>
              <a:rPr lang="en-US" sz="1600" dirty="0"/>
              <a:t>trans(r) = the set of files someone can read in role r</a:t>
            </a:r>
          </a:p>
        </p:txBody>
      </p:sp>
    </p:spTree>
    <p:extLst>
      <p:ext uri="{BB962C8B-B14F-4D97-AF65-F5344CB8AC3E}">
        <p14:creationId xmlns:p14="http://schemas.microsoft.com/office/powerpoint/2010/main" val="391064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5" end="1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6" end="1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6" end="6"/>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xEl>
                                              <p:pRg st="10" end="1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xEl>
                                              <p:pRg st="11" end="11"/>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12" end="1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
                                            <p:txEl>
                                              <p:pRg st="13" end="1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
                                            <p:txEl>
                                              <p:pRg st="14" end="1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xEl>
                                              <p:pRg st="15" end="1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
                                            <p:txEl>
                                              <p:pRg st="16" end="1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18" end="18"/>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457200" y="274638"/>
            <a:ext cx="8229600" cy="792162"/>
          </a:xfrm>
        </p:spPr>
        <p:txBody>
          <a:bodyPr/>
          <a:lstStyle/>
          <a:p>
            <a:r>
              <a:rPr lang="en-US" dirty="0"/>
              <a:t>Axioms</a:t>
            </a:r>
          </a:p>
        </p:txBody>
      </p:sp>
      <p:sp>
        <p:nvSpPr>
          <p:cNvPr id="241667" name="Rectangle 3"/>
          <p:cNvSpPr>
            <a:spLocks noGrp="1" noChangeArrowheads="1"/>
          </p:cNvSpPr>
          <p:nvPr>
            <p:ph type="body" idx="1"/>
          </p:nvPr>
        </p:nvSpPr>
        <p:spPr>
          <a:xfrm>
            <a:off x="457200" y="1066800"/>
            <a:ext cx="8229600" cy="5059363"/>
          </a:xfrm>
        </p:spPr>
        <p:txBody>
          <a:bodyPr>
            <a:normAutofit fontScale="85000" lnSpcReduction="20000"/>
          </a:bodyPr>
          <a:lstStyle/>
          <a:p>
            <a:pPr>
              <a:lnSpc>
                <a:spcPct val="90000"/>
              </a:lnSpc>
            </a:pPr>
            <a:r>
              <a:rPr lang="en-US" sz="2800" dirty="0"/>
              <a:t>Let </a:t>
            </a:r>
            <a:r>
              <a:rPr lang="en-US" sz="2800" i="1" dirty="0" err="1"/>
              <a:t>S</a:t>
            </a:r>
            <a:r>
              <a:rPr lang="en-US" sz="2800" dirty="0"/>
              <a:t> be the set of subjects and </a:t>
            </a:r>
            <a:r>
              <a:rPr lang="en-US" sz="2800" i="1" dirty="0"/>
              <a:t>T</a:t>
            </a:r>
            <a:r>
              <a:rPr lang="en-US" sz="2800" dirty="0"/>
              <a:t> the set of transactions.</a:t>
            </a:r>
          </a:p>
          <a:p>
            <a:pPr>
              <a:lnSpc>
                <a:spcPct val="90000"/>
              </a:lnSpc>
            </a:pPr>
            <a:r>
              <a:rPr lang="en-US" sz="2800" i="1" dirty="0"/>
              <a:t>Rule of role assignment</a:t>
            </a:r>
            <a:r>
              <a:rPr lang="en-US" sz="2800" dirty="0"/>
              <a:t>:</a:t>
            </a:r>
          </a:p>
          <a:p>
            <a:pPr lvl="1">
              <a:lnSpc>
                <a:spcPct val="90000"/>
              </a:lnSpc>
            </a:pPr>
            <a:r>
              <a:rPr lang="en-US" sz="2400" dirty="0"/>
              <a:t>(</a:t>
            </a:r>
            <a:r>
              <a:rPr lang="en-US" sz="2400" dirty="0">
                <a:sym typeface="Symbol" panose="05050102010706020507" pitchFamily="18" charset="2"/>
              </a:rPr>
              <a:t></a:t>
            </a:r>
            <a:r>
              <a:rPr lang="en-US" sz="2400" i="1" dirty="0"/>
              <a:t>s </a:t>
            </a:r>
            <a:r>
              <a:rPr lang="en-US" sz="2400" dirty="0">
                <a:sym typeface="Symbol" panose="05050102010706020507" pitchFamily="18" charset="2"/>
              </a:rPr>
              <a:t> </a:t>
            </a:r>
            <a:r>
              <a:rPr lang="en-US" sz="2400" i="1" dirty="0"/>
              <a:t>S</a:t>
            </a:r>
            <a:r>
              <a:rPr lang="en-US" sz="2400" dirty="0"/>
              <a:t>)(</a:t>
            </a:r>
            <a:r>
              <a:rPr lang="en-US" sz="2400" dirty="0">
                <a:sym typeface="Symbol" panose="05050102010706020507" pitchFamily="18" charset="2"/>
              </a:rPr>
              <a:t></a:t>
            </a:r>
            <a:r>
              <a:rPr lang="en-US" sz="2400" i="1" dirty="0"/>
              <a:t>t </a:t>
            </a:r>
            <a:r>
              <a:rPr lang="en-US" sz="2400" dirty="0">
                <a:sym typeface="Symbol" panose="05050102010706020507" pitchFamily="18" charset="2"/>
              </a:rPr>
              <a:t> </a:t>
            </a:r>
            <a:r>
              <a:rPr lang="en-US" sz="2400" i="1" dirty="0"/>
              <a:t>T</a:t>
            </a:r>
            <a:r>
              <a:rPr lang="en-US" sz="2400" dirty="0"/>
              <a:t>) [</a:t>
            </a:r>
            <a:r>
              <a:rPr lang="en-US" sz="2400" i="1" dirty="0" err="1"/>
              <a:t>canexec</a:t>
            </a:r>
            <a:r>
              <a:rPr lang="en-US" sz="2400" dirty="0"/>
              <a:t>(</a:t>
            </a:r>
            <a:r>
              <a:rPr lang="en-US" sz="2400" i="1" dirty="0"/>
              <a:t>s</a:t>
            </a:r>
            <a:r>
              <a:rPr lang="en-US" sz="2400" dirty="0"/>
              <a:t>, </a:t>
            </a:r>
            <a:r>
              <a:rPr lang="en-US" sz="2400" i="1" dirty="0"/>
              <a:t>t</a:t>
            </a:r>
            <a:r>
              <a:rPr lang="en-US" sz="2400" dirty="0"/>
              <a:t>) </a:t>
            </a:r>
            <a:r>
              <a:rPr lang="en-US" sz="2000" dirty="0">
                <a:sym typeface="Symbol" panose="05050102010706020507" pitchFamily="18" charset="2"/>
              </a:rPr>
              <a:t></a:t>
            </a:r>
            <a:r>
              <a:rPr lang="en-US" sz="2400" dirty="0">
                <a:sym typeface="Symbol" panose="05050102010706020507" pitchFamily="18" charset="2"/>
              </a:rPr>
              <a:t> </a:t>
            </a:r>
            <a:r>
              <a:rPr lang="en-US" sz="2400" i="1" dirty="0" err="1"/>
              <a:t>actr</a:t>
            </a:r>
            <a:r>
              <a:rPr lang="en-US" sz="2400" dirty="0"/>
              <a:t>(</a:t>
            </a:r>
            <a:r>
              <a:rPr lang="en-US" sz="2400" i="1" dirty="0"/>
              <a:t>s</a:t>
            </a:r>
            <a:r>
              <a:rPr lang="en-US" sz="2400" dirty="0"/>
              <a:t>) ≠ </a:t>
            </a:r>
            <a:r>
              <a:rPr lang="en-US" sz="2400" dirty="0">
                <a:sym typeface="Symbol" panose="05050102010706020507" pitchFamily="18" charset="2"/>
              </a:rPr>
              <a:t></a:t>
            </a:r>
            <a:r>
              <a:rPr lang="en-US" sz="2400" dirty="0"/>
              <a:t>].</a:t>
            </a:r>
          </a:p>
          <a:p>
            <a:pPr lvl="2">
              <a:lnSpc>
                <a:spcPct val="90000"/>
              </a:lnSpc>
            </a:pPr>
            <a:r>
              <a:rPr lang="en-US" sz="1800" dirty="0">
                <a:sym typeface="Symbol" panose="05050102010706020507" pitchFamily="18" charset="2"/>
              </a:rPr>
              <a:t>“” = implies</a:t>
            </a:r>
            <a:endParaRPr lang="en-US" sz="2000" dirty="0"/>
          </a:p>
          <a:p>
            <a:pPr lvl="1">
              <a:lnSpc>
                <a:spcPct val="90000"/>
              </a:lnSpc>
            </a:pPr>
            <a:r>
              <a:rPr lang="en-US" sz="2400" dirty="0"/>
              <a:t>If </a:t>
            </a:r>
            <a:r>
              <a:rPr lang="en-US" sz="2400" i="1" dirty="0"/>
              <a:t>s</a:t>
            </a:r>
            <a:r>
              <a:rPr lang="en-US" sz="2400" dirty="0"/>
              <a:t> can execute a transaction, it has some role</a:t>
            </a:r>
          </a:p>
          <a:p>
            <a:pPr lvl="2">
              <a:lnSpc>
                <a:spcPct val="90000"/>
              </a:lnSpc>
            </a:pPr>
            <a:r>
              <a:rPr lang="en-US" sz="2000" dirty="0"/>
              <a:t>If a subject has no role, then they cannot execute anything</a:t>
            </a:r>
          </a:p>
          <a:p>
            <a:pPr lvl="1">
              <a:lnSpc>
                <a:spcPct val="90000"/>
              </a:lnSpc>
            </a:pPr>
            <a:r>
              <a:rPr lang="en-US" sz="2400" dirty="0"/>
              <a:t>This ties transactions to roles</a:t>
            </a:r>
          </a:p>
          <a:p>
            <a:pPr>
              <a:lnSpc>
                <a:spcPct val="90000"/>
              </a:lnSpc>
            </a:pPr>
            <a:r>
              <a:rPr lang="en-US" sz="2800" i="1" dirty="0"/>
              <a:t>Rule of role authorization</a:t>
            </a:r>
            <a:r>
              <a:rPr lang="en-US" sz="2800" dirty="0"/>
              <a:t>:			</a:t>
            </a:r>
          </a:p>
          <a:p>
            <a:pPr lvl="1">
              <a:lnSpc>
                <a:spcPct val="90000"/>
              </a:lnSpc>
            </a:pPr>
            <a:r>
              <a:rPr lang="en-US" sz="2400" dirty="0"/>
              <a:t>(</a:t>
            </a:r>
            <a:r>
              <a:rPr lang="en-US" sz="2400" dirty="0">
                <a:sym typeface="Symbol" panose="05050102010706020507" pitchFamily="18" charset="2"/>
              </a:rPr>
              <a:t></a:t>
            </a:r>
            <a:r>
              <a:rPr lang="en-US" sz="2400" i="1" dirty="0"/>
              <a:t>s </a:t>
            </a:r>
            <a:r>
              <a:rPr lang="en-US" sz="2400" dirty="0">
                <a:sym typeface="Symbol" panose="05050102010706020507" pitchFamily="18" charset="2"/>
              </a:rPr>
              <a:t> </a:t>
            </a:r>
            <a:r>
              <a:rPr lang="en-US" sz="2400" i="1" dirty="0"/>
              <a:t>S</a:t>
            </a:r>
            <a:r>
              <a:rPr lang="en-US" sz="2400" dirty="0"/>
              <a:t>) [</a:t>
            </a:r>
            <a:r>
              <a:rPr lang="en-US" sz="2400" i="1" dirty="0" err="1"/>
              <a:t>actr</a:t>
            </a:r>
            <a:r>
              <a:rPr lang="en-US" sz="2400" dirty="0"/>
              <a:t>(</a:t>
            </a:r>
            <a:r>
              <a:rPr lang="en-US" sz="2400" i="1" dirty="0"/>
              <a:t>s</a:t>
            </a:r>
            <a:r>
              <a:rPr lang="en-US" sz="2400" dirty="0"/>
              <a:t>) </a:t>
            </a:r>
            <a:r>
              <a:rPr lang="en-US" sz="2400" dirty="0">
                <a:sym typeface="Symbol" panose="05050102010706020507" pitchFamily="18" charset="2"/>
              </a:rPr>
              <a:t> </a:t>
            </a:r>
            <a:r>
              <a:rPr lang="en-US" sz="2400" i="1" dirty="0" err="1"/>
              <a:t>authr</a:t>
            </a:r>
            <a:r>
              <a:rPr lang="en-US" sz="2400" dirty="0"/>
              <a:t>(</a:t>
            </a:r>
            <a:r>
              <a:rPr lang="en-US" sz="2400" i="1" dirty="0"/>
              <a:t>s</a:t>
            </a:r>
            <a:r>
              <a:rPr lang="en-US" sz="2400" dirty="0"/>
              <a:t>)].</a:t>
            </a:r>
          </a:p>
          <a:p>
            <a:pPr lvl="1">
              <a:lnSpc>
                <a:spcPct val="90000"/>
              </a:lnSpc>
            </a:pPr>
            <a:r>
              <a:rPr lang="en-US" sz="2400" dirty="0"/>
              <a:t>Subject must be authorized to assume an active role (otherwise, any subject could assume any role)</a:t>
            </a:r>
          </a:p>
          <a:p>
            <a:r>
              <a:rPr lang="en-US" i="1" dirty="0"/>
              <a:t>Rule of transaction authorization</a:t>
            </a:r>
            <a:r>
              <a:rPr lang="en-US" dirty="0"/>
              <a:t>:</a:t>
            </a:r>
          </a:p>
          <a:p>
            <a:pPr lvl="1"/>
            <a:r>
              <a:rPr lang="en-US" dirty="0"/>
              <a:t>	(</a:t>
            </a:r>
            <a:r>
              <a:rPr lang="en-US" dirty="0">
                <a:sym typeface="Symbol" panose="05050102010706020507" pitchFamily="18" charset="2"/>
              </a:rPr>
              <a:t></a:t>
            </a:r>
            <a:r>
              <a:rPr lang="en-US" i="1" dirty="0"/>
              <a:t>s </a:t>
            </a:r>
            <a:r>
              <a:rPr lang="en-US" dirty="0">
                <a:sym typeface="Symbol" panose="05050102010706020507" pitchFamily="18" charset="2"/>
              </a:rPr>
              <a:t> </a:t>
            </a:r>
            <a:r>
              <a:rPr lang="en-US" i="1" dirty="0"/>
              <a:t>S</a:t>
            </a:r>
            <a:r>
              <a:rPr lang="en-US" dirty="0"/>
              <a:t>)(</a:t>
            </a:r>
            <a:r>
              <a:rPr lang="en-US" dirty="0">
                <a:sym typeface="Symbol" panose="05050102010706020507" pitchFamily="18" charset="2"/>
              </a:rPr>
              <a:t></a:t>
            </a:r>
            <a:r>
              <a:rPr lang="en-US" i="1" dirty="0"/>
              <a:t>t </a:t>
            </a:r>
            <a:r>
              <a:rPr lang="en-US" dirty="0">
                <a:sym typeface="Symbol" panose="05050102010706020507" pitchFamily="18" charset="2"/>
              </a:rPr>
              <a:t> </a:t>
            </a:r>
            <a:r>
              <a:rPr lang="en-US" i="1" dirty="0"/>
              <a:t>T</a:t>
            </a:r>
            <a:r>
              <a:rPr lang="en-US" dirty="0"/>
              <a:t>)						[</a:t>
            </a:r>
            <a:r>
              <a:rPr lang="en-US" i="1" dirty="0" err="1"/>
              <a:t>canexec</a:t>
            </a:r>
            <a:r>
              <a:rPr lang="en-US" dirty="0"/>
              <a:t>(</a:t>
            </a:r>
            <a:r>
              <a:rPr lang="en-US" i="1" dirty="0"/>
              <a:t>s</a:t>
            </a:r>
            <a:r>
              <a:rPr lang="en-US" dirty="0"/>
              <a:t>, </a:t>
            </a:r>
            <a:r>
              <a:rPr lang="en-US" i="1" dirty="0"/>
              <a:t>t</a:t>
            </a:r>
            <a:r>
              <a:rPr lang="en-US" dirty="0"/>
              <a:t>) </a:t>
            </a:r>
            <a:r>
              <a:rPr lang="en-US" dirty="0">
                <a:sym typeface="Symbol" panose="05050102010706020507" pitchFamily="18" charset="2"/>
              </a:rPr>
              <a:t> </a:t>
            </a:r>
            <a:r>
              <a:rPr lang="en-US" i="1" dirty="0"/>
              <a:t>t </a:t>
            </a:r>
            <a:r>
              <a:rPr lang="en-US" dirty="0">
                <a:sym typeface="Symbol" panose="05050102010706020507" pitchFamily="18" charset="2"/>
              </a:rPr>
              <a:t> </a:t>
            </a:r>
            <a:r>
              <a:rPr lang="en-US" i="1" dirty="0"/>
              <a:t>trans</a:t>
            </a:r>
            <a:r>
              <a:rPr lang="en-US" dirty="0"/>
              <a:t>(</a:t>
            </a:r>
            <a:r>
              <a:rPr lang="en-US" i="1" dirty="0" err="1"/>
              <a:t>actr</a:t>
            </a:r>
            <a:r>
              <a:rPr lang="en-US" dirty="0"/>
              <a:t>(</a:t>
            </a:r>
            <a:r>
              <a:rPr lang="en-US" i="1" dirty="0"/>
              <a:t>s</a:t>
            </a:r>
            <a:r>
              <a:rPr lang="en-US" dirty="0"/>
              <a:t>))].</a:t>
            </a:r>
          </a:p>
          <a:p>
            <a:pPr lvl="1"/>
            <a:r>
              <a:rPr lang="en-US" dirty="0"/>
              <a:t>If a subject </a:t>
            </a:r>
            <a:r>
              <a:rPr lang="en-US" i="1" dirty="0"/>
              <a:t>s</a:t>
            </a:r>
            <a:r>
              <a:rPr lang="en-US" dirty="0"/>
              <a:t> can execute a transaction, then the transaction is an authorized one for the role </a:t>
            </a:r>
            <a:r>
              <a:rPr lang="en-US" i="1" dirty="0"/>
              <a:t>s</a:t>
            </a:r>
            <a:r>
              <a:rPr lang="en-US" dirty="0"/>
              <a:t> has assumed</a:t>
            </a:r>
          </a:p>
          <a:p>
            <a:pPr>
              <a:lnSpc>
                <a:spcPct val="90000"/>
              </a:lnSpc>
            </a:pPr>
            <a:endParaRPr lang="en-US" dirty="0"/>
          </a:p>
        </p:txBody>
      </p:sp>
    </p:spTree>
    <p:extLst>
      <p:ext uri="{BB962C8B-B14F-4D97-AF65-F5344CB8AC3E}">
        <p14:creationId xmlns:p14="http://schemas.microsoft.com/office/powerpoint/2010/main" val="293750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16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16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16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16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16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16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166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166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166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166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166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4166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t>Containment of Roles</a:t>
            </a:r>
          </a:p>
        </p:txBody>
      </p:sp>
      <p:sp>
        <p:nvSpPr>
          <p:cNvPr id="243715" name="Rectangle 3"/>
          <p:cNvSpPr>
            <a:spLocks noGrp="1" noChangeArrowheads="1"/>
          </p:cNvSpPr>
          <p:nvPr>
            <p:ph type="body" idx="1"/>
          </p:nvPr>
        </p:nvSpPr>
        <p:spPr/>
        <p:txBody>
          <a:bodyPr/>
          <a:lstStyle/>
          <a:p>
            <a:r>
              <a:rPr lang="en-US"/>
              <a:t>Trainer can do all transactions that trainee can do (and then some). This means role </a:t>
            </a:r>
            <a:r>
              <a:rPr lang="en-US" i="1"/>
              <a:t>r</a:t>
            </a:r>
            <a:r>
              <a:rPr lang="en-US"/>
              <a:t> contains role </a:t>
            </a:r>
            <a:r>
              <a:rPr lang="en-US" i="1"/>
              <a:t>r</a:t>
            </a:r>
            <a:r>
              <a:rPr lang="en-US" i="1">
                <a:sym typeface="Symbol" panose="05050102010706020507" pitchFamily="18" charset="2"/>
              </a:rPr>
              <a:t> </a:t>
            </a:r>
            <a:r>
              <a:rPr lang="en-US"/>
              <a:t>(</a:t>
            </a:r>
            <a:r>
              <a:rPr lang="en-US" i="1"/>
              <a:t>r</a:t>
            </a:r>
            <a:r>
              <a:rPr lang="en-US"/>
              <a:t> &gt; </a:t>
            </a:r>
            <a:r>
              <a:rPr lang="en-US" i="1"/>
              <a:t>r</a:t>
            </a:r>
            <a:r>
              <a:rPr lang="en-US" i="1">
                <a:sym typeface="Symbol" panose="05050102010706020507" pitchFamily="18" charset="2"/>
              </a:rPr>
              <a:t></a:t>
            </a:r>
            <a:r>
              <a:rPr lang="en-US"/>
              <a:t>). So:</a:t>
            </a:r>
          </a:p>
          <a:p>
            <a:pPr lvl="1">
              <a:buFontTx/>
              <a:buNone/>
            </a:pPr>
            <a:r>
              <a:rPr lang="en-US"/>
              <a:t>(</a:t>
            </a:r>
            <a:r>
              <a:rPr lang="en-US">
                <a:sym typeface="Symbol" panose="05050102010706020507" pitchFamily="18" charset="2"/>
              </a:rPr>
              <a:t></a:t>
            </a:r>
            <a:r>
              <a:rPr lang="en-US" i="1"/>
              <a:t>s</a:t>
            </a:r>
            <a:r>
              <a:rPr lang="en-US"/>
              <a:t> </a:t>
            </a:r>
            <a:r>
              <a:rPr lang="en-US">
                <a:sym typeface="Symbol" panose="05050102010706020507" pitchFamily="18" charset="2"/>
              </a:rPr>
              <a:t></a:t>
            </a:r>
            <a:r>
              <a:rPr lang="en-US"/>
              <a:t> </a:t>
            </a:r>
            <a:r>
              <a:rPr lang="en-US" i="1"/>
              <a:t>S</a:t>
            </a:r>
            <a:r>
              <a:rPr lang="en-US"/>
              <a:t>)[ </a:t>
            </a:r>
            <a:r>
              <a:rPr lang="en-US" i="1"/>
              <a:t>r</a:t>
            </a:r>
            <a:r>
              <a:rPr lang="en-US" i="1">
                <a:sym typeface="Symbol" panose="05050102010706020507" pitchFamily="18" charset="2"/>
              </a:rPr>
              <a:t> </a:t>
            </a:r>
            <a:r>
              <a:rPr lang="en-US">
                <a:sym typeface="Symbol" panose="05050102010706020507" pitchFamily="18" charset="2"/>
              </a:rPr>
              <a:t></a:t>
            </a:r>
            <a:r>
              <a:rPr lang="en-US"/>
              <a:t> </a:t>
            </a:r>
            <a:r>
              <a:rPr lang="en-US" i="1"/>
              <a:t>authr</a:t>
            </a:r>
            <a:r>
              <a:rPr lang="en-US"/>
              <a:t>(</a:t>
            </a:r>
            <a:r>
              <a:rPr lang="en-US" i="1"/>
              <a:t>s</a:t>
            </a:r>
            <a:r>
              <a:rPr lang="en-US"/>
              <a:t>) </a:t>
            </a:r>
            <a:r>
              <a:rPr lang="en-US">
                <a:sym typeface="Symbol" panose="05050102010706020507" pitchFamily="18" charset="2"/>
              </a:rPr>
              <a:t></a:t>
            </a:r>
            <a:r>
              <a:rPr lang="en-US"/>
              <a:t> </a:t>
            </a:r>
            <a:r>
              <a:rPr lang="en-US" i="1"/>
              <a:t>r</a:t>
            </a:r>
            <a:r>
              <a:rPr lang="en-US"/>
              <a:t> &gt; </a:t>
            </a:r>
            <a:r>
              <a:rPr lang="en-US" i="1"/>
              <a:t>r</a:t>
            </a:r>
            <a:r>
              <a:rPr lang="en-US" i="1">
                <a:sym typeface="Symbol" panose="05050102010706020507" pitchFamily="18" charset="2"/>
              </a:rPr>
              <a:t> </a:t>
            </a:r>
            <a:r>
              <a:rPr lang="en-US">
                <a:sym typeface="Symbol" panose="05050102010706020507" pitchFamily="18" charset="2"/>
              </a:rPr>
              <a:t></a:t>
            </a:r>
            <a:r>
              <a:rPr lang="en-US"/>
              <a:t> </a:t>
            </a:r>
            <a:r>
              <a:rPr lang="en-US" i="1"/>
              <a:t>r</a:t>
            </a:r>
            <a:r>
              <a:rPr lang="en-US"/>
              <a:t> </a:t>
            </a:r>
            <a:r>
              <a:rPr lang="en-US">
                <a:sym typeface="Symbol" panose="05050102010706020507" pitchFamily="18" charset="2"/>
              </a:rPr>
              <a:t></a:t>
            </a:r>
            <a:r>
              <a:rPr lang="en-US"/>
              <a:t> </a:t>
            </a:r>
            <a:r>
              <a:rPr lang="en-US" i="1"/>
              <a:t>authr</a:t>
            </a:r>
            <a:r>
              <a:rPr lang="en-US"/>
              <a:t>(</a:t>
            </a:r>
            <a:r>
              <a:rPr lang="en-US" i="1"/>
              <a:t>s</a:t>
            </a:r>
            <a:r>
              <a:rPr lang="en-US"/>
              <a:t>) ]</a:t>
            </a:r>
          </a:p>
        </p:txBody>
      </p:sp>
    </p:spTree>
    <p:extLst>
      <p:ext uri="{BB962C8B-B14F-4D97-AF65-F5344CB8AC3E}">
        <p14:creationId xmlns:p14="http://schemas.microsoft.com/office/powerpoint/2010/main" val="1296294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1026"/>
          <p:cNvSpPr>
            <a:spLocks noGrp="1" noChangeArrowheads="1"/>
          </p:cNvSpPr>
          <p:nvPr>
            <p:ph type="title"/>
          </p:nvPr>
        </p:nvSpPr>
        <p:spPr>
          <a:xfrm>
            <a:off x="457200" y="0"/>
            <a:ext cx="8229600" cy="563562"/>
          </a:xfrm>
        </p:spPr>
        <p:txBody>
          <a:bodyPr>
            <a:normAutofit fontScale="90000"/>
          </a:bodyPr>
          <a:lstStyle/>
          <a:p>
            <a:r>
              <a:rPr lang="en-US" dirty="0"/>
              <a:t>Separation of Duty / Privilege</a:t>
            </a:r>
          </a:p>
        </p:txBody>
      </p:sp>
      <p:sp>
        <p:nvSpPr>
          <p:cNvPr id="244739" name="Rectangle 1027"/>
          <p:cNvSpPr>
            <a:spLocks noGrp="1" noChangeArrowheads="1"/>
          </p:cNvSpPr>
          <p:nvPr>
            <p:ph type="body" idx="1"/>
          </p:nvPr>
        </p:nvSpPr>
        <p:spPr>
          <a:xfrm>
            <a:off x="457200" y="838200"/>
            <a:ext cx="8686800" cy="6019800"/>
          </a:xfrm>
        </p:spPr>
        <p:txBody>
          <a:bodyPr>
            <a:normAutofit fontScale="55000" lnSpcReduction="20000"/>
          </a:bodyPr>
          <a:lstStyle/>
          <a:p>
            <a:r>
              <a:rPr lang="en-US" dirty="0"/>
              <a:t>Recall risk-based analysis where we detected we could reduce risk by separating DB administrator from Back-up Administrator</a:t>
            </a:r>
          </a:p>
          <a:p>
            <a:pPr lvl="1"/>
            <a:r>
              <a:rPr lang="en-US" dirty="0"/>
              <a:t>How can we enforce this separation? DB admin and Back-up Admin often have similar resumes</a:t>
            </a:r>
          </a:p>
          <a:p>
            <a:pPr lvl="1"/>
            <a:r>
              <a:rPr lang="en-US" dirty="0"/>
              <a:t>Can we have a technical security mechanism?</a:t>
            </a:r>
          </a:p>
          <a:p>
            <a:r>
              <a:rPr lang="en-US" dirty="0"/>
              <a:t>Investment trader cannot also be a IT admin</a:t>
            </a:r>
          </a:p>
          <a:p>
            <a:pPr lvl="1"/>
            <a:r>
              <a:rPr lang="en-US" dirty="0" err="1"/>
              <a:t>Société</a:t>
            </a:r>
            <a:r>
              <a:rPr lang="en-US" dirty="0"/>
              <a:t> </a:t>
            </a:r>
            <a:r>
              <a:rPr lang="en-US" dirty="0" err="1"/>
              <a:t>Générale</a:t>
            </a:r>
            <a:endParaRPr lang="en-US" dirty="0"/>
          </a:p>
          <a:p>
            <a:pPr lvl="1"/>
            <a:r>
              <a:rPr lang="en-US" dirty="0" err="1"/>
              <a:t>Jérôme</a:t>
            </a:r>
            <a:r>
              <a:rPr lang="en-US" dirty="0"/>
              <a:t> </a:t>
            </a:r>
            <a:r>
              <a:rPr lang="en-US" dirty="0" err="1"/>
              <a:t>Kerviel</a:t>
            </a:r>
            <a:r>
              <a:rPr lang="en-US" dirty="0"/>
              <a:t> join the middle offices working on compliance</a:t>
            </a:r>
          </a:p>
          <a:p>
            <a:pPr lvl="1"/>
            <a:r>
              <a:rPr lang="en-US" dirty="0"/>
              <a:t>Promoted to junior trader</a:t>
            </a:r>
          </a:p>
          <a:p>
            <a:pPr lvl="1"/>
            <a:r>
              <a:rPr lang="en-US" dirty="0"/>
              <a:t>Made trades for more than authorized, like 49 billion</a:t>
            </a:r>
          </a:p>
          <a:p>
            <a:pPr lvl="1"/>
            <a:r>
              <a:rPr lang="en-US" dirty="0"/>
              <a:t>Access not updated</a:t>
            </a:r>
          </a:p>
          <a:p>
            <a:pPr lvl="1"/>
            <a:r>
              <a:rPr lang="en-US" dirty="0"/>
              <a:t>Also, </a:t>
            </a:r>
            <a:r>
              <a:rPr lang="en-US" dirty="0" err="1"/>
              <a:t>Jérôme</a:t>
            </a:r>
            <a:r>
              <a:rPr lang="en-US" dirty="0"/>
              <a:t> knew the details of the compliance system and knew how to get around it</a:t>
            </a:r>
          </a:p>
          <a:p>
            <a:pPr lvl="1"/>
            <a:r>
              <a:rPr lang="en-US" dirty="0"/>
              <a:t>Also, managers ignored the occasional violation</a:t>
            </a:r>
          </a:p>
          <a:p>
            <a:pPr lvl="1"/>
            <a:r>
              <a:rPr lang="en-US" dirty="0"/>
              <a:t>We need a technical security mechanism</a:t>
            </a:r>
          </a:p>
          <a:p>
            <a:endParaRPr lang="en-US" dirty="0"/>
          </a:p>
          <a:p>
            <a:r>
              <a:rPr lang="en-US" dirty="0"/>
              <a:t>RBAC enforced separation of duty/privilege</a:t>
            </a:r>
          </a:p>
          <a:p>
            <a:pPr lvl="1"/>
            <a:r>
              <a:rPr lang="en-US" dirty="0"/>
              <a:t>Let r be a role, and let s be a subject such that r </a:t>
            </a:r>
            <a:r>
              <a:rPr lang="en-US" dirty="0">
                <a:sym typeface="Symbol" panose="05050102010706020507" pitchFamily="18" charset="2"/>
              </a:rPr>
              <a:t></a:t>
            </a:r>
            <a:r>
              <a:rPr lang="en-US" dirty="0"/>
              <a:t> </a:t>
            </a:r>
            <a:r>
              <a:rPr lang="en-US" dirty="0" err="1"/>
              <a:t>auth</a:t>
            </a:r>
            <a:r>
              <a:rPr lang="en-US" dirty="0"/>
              <a:t>(s). Then the predicate </a:t>
            </a:r>
            <a:r>
              <a:rPr lang="en-US" dirty="0" err="1"/>
              <a:t>meauth</a:t>
            </a:r>
            <a:r>
              <a:rPr lang="en-US" dirty="0"/>
              <a:t>(r) (for mutually exclusive authorizations) is the set of roles that s cannot assume because of the separation of duty requirement.</a:t>
            </a:r>
          </a:p>
          <a:p>
            <a:pPr lvl="2"/>
            <a:r>
              <a:rPr lang="en-US" dirty="0"/>
              <a:t>If user s can perform role r (e.g., CTO), then user s cannot perform role </a:t>
            </a:r>
            <a:r>
              <a:rPr lang="en-US" dirty="0" err="1"/>
              <a:t>meauth</a:t>
            </a:r>
            <a:r>
              <a:rPr lang="en-US" dirty="0"/>
              <a:t>(r). E.g., CEO in </a:t>
            </a:r>
            <a:r>
              <a:rPr lang="en-US" dirty="0" err="1"/>
              <a:t>meauth</a:t>
            </a:r>
            <a:r>
              <a:rPr lang="en-US" dirty="0"/>
              <a:t>(CTO) means the CTO cannot also be the CEO</a:t>
            </a:r>
          </a:p>
          <a:p>
            <a:pPr lvl="1"/>
            <a:endParaRPr lang="en-US" dirty="0"/>
          </a:p>
          <a:p>
            <a:pPr lvl="1"/>
            <a:r>
              <a:rPr lang="en-US" dirty="0"/>
              <a:t>Separation of duty:</a:t>
            </a:r>
          </a:p>
          <a:p>
            <a:pPr lvl="2">
              <a:buFontTx/>
              <a:buNone/>
            </a:pPr>
            <a:r>
              <a:rPr lang="en-US" dirty="0"/>
              <a:t>(</a:t>
            </a:r>
            <a:r>
              <a:rPr lang="en-US" dirty="0">
                <a:sym typeface="Symbol" panose="05050102010706020507" pitchFamily="18" charset="2"/>
              </a:rPr>
              <a:t></a:t>
            </a:r>
            <a:r>
              <a:rPr lang="en-US" dirty="0"/>
              <a:t>r1, r2 </a:t>
            </a:r>
            <a:r>
              <a:rPr lang="en-US" dirty="0">
                <a:sym typeface="Symbol" panose="05050102010706020507" pitchFamily="18" charset="2"/>
              </a:rPr>
              <a:t> </a:t>
            </a:r>
            <a:r>
              <a:rPr lang="en-US" dirty="0"/>
              <a:t>R) [ r2 </a:t>
            </a:r>
            <a:r>
              <a:rPr lang="en-US" dirty="0">
                <a:sym typeface="Symbol" panose="05050102010706020507" pitchFamily="18" charset="2"/>
              </a:rPr>
              <a:t></a:t>
            </a:r>
            <a:r>
              <a:rPr lang="en-US" dirty="0"/>
              <a:t> </a:t>
            </a:r>
            <a:r>
              <a:rPr lang="en-US" dirty="0" err="1"/>
              <a:t>meauth</a:t>
            </a:r>
            <a:r>
              <a:rPr lang="en-US" dirty="0"/>
              <a:t>(r1) </a:t>
            </a:r>
            <a:r>
              <a:rPr lang="en-US" dirty="0">
                <a:sym typeface="Symbol" panose="05050102010706020507" pitchFamily="18" charset="2"/>
              </a:rPr>
              <a:t></a:t>
            </a:r>
            <a:endParaRPr lang="en-US" dirty="0"/>
          </a:p>
          <a:p>
            <a:pPr lvl="2">
              <a:buFontTx/>
              <a:buNone/>
            </a:pPr>
            <a:r>
              <a:rPr lang="en-US" dirty="0"/>
              <a:t>      [ (</a:t>
            </a:r>
            <a:r>
              <a:rPr lang="en-US" dirty="0">
                <a:sym typeface="Symbol" panose="05050102010706020507" pitchFamily="18" charset="2"/>
              </a:rPr>
              <a:t></a:t>
            </a:r>
            <a:r>
              <a:rPr lang="en-US" dirty="0"/>
              <a:t>s </a:t>
            </a:r>
            <a:r>
              <a:rPr lang="en-US" dirty="0">
                <a:sym typeface="Symbol" panose="05050102010706020507" pitchFamily="18" charset="2"/>
              </a:rPr>
              <a:t></a:t>
            </a:r>
            <a:r>
              <a:rPr lang="en-US" dirty="0"/>
              <a:t> S) [ r1</a:t>
            </a:r>
            <a:r>
              <a:rPr lang="en-US" dirty="0">
                <a:sym typeface="Symbol" panose="05050102010706020507" pitchFamily="18" charset="2"/>
              </a:rPr>
              <a:t></a:t>
            </a:r>
            <a:r>
              <a:rPr lang="en-US" dirty="0"/>
              <a:t> </a:t>
            </a:r>
            <a:r>
              <a:rPr lang="en-US" dirty="0" err="1"/>
              <a:t>authr</a:t>
            </a:r>
            <a:r>
              <a:rPr lang="en-US" dirty="0"/>
              <a:t>(s) </a:t>
            </a:r>
            <a:r>
              <a:rPr lang="en-US" dirty="0">
                <a:sym typeface="Symbol" panose="05050102010706020507" pitchFamily="18" charset="2"/>
              </a:rPr>
              <a:t></a:t>
            </a:r>
            <a:r>
              <a:rPr lang="en-US" dirty="0"/>
              <a:t> r2 </a:t>
            </a:r>
            <a:r>
              <a:rPr lang="en-US" dirty="0">
                <a:sym typeface="Symbol" panose="05050102010706020507" pitchFamily="18" charset="2"/>
              </a:rPr>
              <a:t></a:t>
            </a:r>
            <a:r>
              <a:rPr lang="en-US" dirty="0"/>
              <a:t> </a:t>
            </a:r>
            <a:r>
              <a:rPr lang="en-US" dirty="0" err="1"/>
              <a:t>authr</a:t>
            </a:r>
            <a:r>
              <a:rPr lang="en-US" dirty="0"/>
              <a:t>(s) ] ] ]</a:t>
            </a:r>
          </a:p>
          <a:p>
            <a:pPr lvl="1"/>
            <a:endParaRPr lang="en-US" dirty="0"/>
          </a:p>
          <a:p>
            <a:pPr lvl="1">
              <a:buFontTx/>
              <a:buNone/>
            </a:pPr>
            <a:r>
              <a:rPr lang="en-US" dirty="0"/>
              <a:t>	</a:t>
            </a:r>
          </a:p>
        </p:txBody>
      </p:sp>
    </p:spTree>
    <p:extLst>
      <p:ext uri="{BB962C8B-B14F-4D97-AF65-F5344CB8AC3E}">
        <p14:creationId xmlns:p14="http://schemas.microsoft.com/office/powerpoint/2010/main" val="24456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4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47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47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47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47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47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47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47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473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473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473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473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44739">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44739">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44739">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44739">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4739">
                                            <p:txEl>
                                              <p:pRg st="18" end="1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4739">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2"/>
          <p:cNvSpPr>
            <a:spLocks noGrp="1" noChangeArrowheads="1"/>
          </p:cNvSpPr>
          <p:nvPr>
            <p:ph type="title"/>
            <p:custDataLst>
              <p:tags r:id="rId2"/>
            </p:custDataLst>
          </p:nvPr>
        </p:nvSpPr>
        <p:spPr>
          <a:xfrm>
            <a:off x="540297" y="84138"/>
            <a:ext cx="8229600" cy="1143000"/>
          </a:xfrm>
        </p:spPr>
        <p:txBody>
          <a:bodyPr/>
          <a:lstStyle/>
          <a:p>
            <a:r>
              <a:rPr lang="en-US" dirty="0"/>
              <a:t>Ring-Based Access Control</a:t>
            </a:r>
          </a:p>
        </p:txBody>
      </p:sp>
      <p:sp>
        <p:nvSpPr>
          <p:cNvPr id="71683" name="Oval 3"/>
          <p:cNvSpPr>
            <a:spLocks noChangeArrowheads="1"/>
          </p:cNvSpPr>
          <p:nvPr>
            <p:custDataLst>
              <p:tags r:id="rId3"/>
            </p:custDataLst>
          </p:nvPr>
        </p:nvSpPr>
        <p:spPr bwMode="auto">
          <a:xfrm>
            <a:off x="2092325" y="3681413"/>
            <a:ext cx="376238" cy="376237"/>
          </a:xfrm>
          <a:prstGeom prst="ellipse">
            <a:avLst/>
          </a:prstGeom>
          <a:noFill/>
          <a:ln w="9525">
            <a:solidFill>
              <a:schemeClr val="tx1"/>
            </a:solidFill>
            <a:round/>
            <a:headEnd/>
            <a:tailEnd/>
          </a:ln>
          <a:effectLst/>
        </p:spPr>
        <p:txBody>
          <a:bodyPr wrap="none" anchor="ctr"/>
          <a:lstStyle/>
          <a:p>
            <a:endParaRPr lang="en-US"/>
          </a:p>
        </p:txBody>
      </p:sp>
      <p:sp>
        <p:nvSpPr>
          <p:cNvPr id="71684" name="Oval 4"/>
          <p:cNvSpPr>
            <a:spLocks noChangeArrowheads="1"/>
          </p:cNvSpPr>
          <p:nvPr>
            <p:custDataLst>
              <p:tags r:id="rId4"/>
            </p:custDataLst>
          </p:nvPr>
        </p:nvSpPr>
        <p:spPr bwMode="auto">
          <a:xfrm>
            <a:off x="1881188" y="3446463"/>
            <a:ext cx="822325" cy="869950"/>
          </a:xfrm>
          <a:prstGeom prst="ellipse">
            <a:avLst/>
          </a:prstGeom>
          <a:noFill/>
          <a:ln w="9525">
            <a:solidFill>
              <a:schemeClr val="tx1"/>
            </a:solidFill>
            <a:round/>
            <a:headEnd/>
            <a:tailEnd/>
          </a:ln>
          <a:effectLst/>
        </p:spPr>
        <p:txBody>
          <a:bodyPr wrap="none" anchor="ctr"/>
          <a:lstStyle/>
          <a:p>
            <a:endParaRPr lang="en-US"/>
          </a:p>
        </p:txBody>
      </p:sp>
      <p:sp>
        <p:nvSpPr>
          <p:cNvPr id="71685" name="Text Box 5"/>
          <p:cNvSpPr txBox="1">
            <a:spLocks noChangeArrowheads="1"/>
          </p:cNvSpPr>
          <p:nvPr>
            <p:custDataLst>
              <p:tags r:id="rId5"/>
            </p:custDataLst>
          </p:nvPr>
        </p:nvSpPr>
        <p:spPr bwMode="auto">
          <a:xfrm>
            <a:off x="2871788" y="3538538"/>
            <a:ext cx="184150" cy="457200"/>
          </a:xfrm>
          <a:prstGeom prst="rect">
            <a:avLst/>
          </a:prstGeom>
          <a:noFill/>
          <a:ln w="9525">
            <a:noFill/>
            <a:miter lim="800000"/>
            <a:headEnd/>
            <a:tailEnd/>
          </a:ln>
          <a:effectLst/>
        </p:spPr>
        <p:txBody>
          <a:bodyPr>
            <a:spAutoFit/>
          </a:bodyPr>
          <a:lstStyle/>
          <a:p>
            <a:pPr>
              <a:spcBef>
                <a:spcPct val="50000"/>
              </a:spcBef>
            </a:pPr>
            <a:r>
              <a:rPr lang="en-US"/>
              <a:t>…</a:t>
            </a:r>
          </a:p>
        </p:txBody>
      </p:sp>
      <p:sp>
        <p:nvSpPr>
          <p:cNvPr id="71686" name="Oval 6"/>
          <p:cNvSpPr>
            <a:spLocks noChangeArrowheads="1"/>
          </p:cNvSpPr>
          <p:nvPr>
            <p:custDataLst>
              <p:tags r:id="rId6"/>
            </p:custDataLst>
          </p:nvPr>
        </p:nvSpPr>
        <p:spPr bwMode="auto">
          <a:xfrm>
            <a:off x="1035050" y="2611438"/>
            <a:ext cx="2444750" cy="2538412"/>
          </a:xfrm>
          <a:prstGeom prst="ellipse">
            <a:avLst/>
          </a:prstGeom>
          <a:noFill/>
          <a:ln w="9525">
            <a:solidFill>
              <a:schemeClr val="tx1"/>
            </a:solidFill>
            <a:round/>
            <a:headEnd/>
            <a:tailEnd/>
          </a:ln>
          <a:effectLst/>
        </p:spPr>
        <p:txBody>
          <a:bodyPr wrap="none" anchor="ctr"/>
          <a:lstStyle/>
          <a:p>
            <a:endParaRPr lang="en-US"/>
          </a:p>
        </p:txBody>
      </p:sp>
      <p:sp>
        <p:nvSpPr>
          <p:cNvPr id="71687" name="Oval 7"/>
          <p:cNvSpPr>
            <a:spLocks noChangeArrowheads="1"/>
          </p:cNvSpPr>
          <p:nvPr>
            <p:custDataLst>
              <p:tags r:id="rId7"/>
            </p:custDataLst>
          </p:nvPr>
        </p:nvSpPr>
        <p:spPr bwMode="auto">
          <a:xfrm>
            <a:off x="565150" y="2176463"/>
            <a:ext cx="3375025" cy="3406775"/>
          </a:xfrm>
          <a:prstGeom prst="ellipse">
            <a:avLst/>
          </a:prstGeom>
          <a:noFill/>
          <a:ln w="9525">
            <a:solidFill>
              <a:schemeClr val="tx1"/>
            </a:solidFill>
            <a:round/>
            <a:headEnd/>
            <a:tailEnd/>
          </a:ln>
          <a:effectLst/>
        </p:spPr>
        <p:txBody>
          <a:bodyPr wrap="none" anchor="ctr"/>
          <a:lstStyle/>
          <a:p>
            <a:endParaRPr lang="en-US"/>
          </a:p>
        </p:txBody>
      </p:sp>
      <p:sp>
        <p:nvSpPr>
          <p:cNvPr id="71688" name="Line 8"/>
          <p:cNvSpPr>
            <a:spLocks noChangeShapeType="1"/>
          </p:cNvSpPr>
          <p:nvPr>
            <p:custDataLst>
              <p:tags r:id="rId8"/>
            </p:custDataLst>
          </p:nvPr>
        </p:nvSpPr>
        <p:spPr bwMode="auto">
          <a:xfrm>
            <a:off x="590550" y="3846513"/>
            <a:ext cx="1457325" cy="23812"/>
          </a:xfrm>
          <a:prstGeom prst="line">
            <a:avLst/>
          </a:prstGeom>
          <a:noFill/>
          <a:ln w="9525">
            <a:solidFill>
              <a:schemeClr val="tx1"/>
            </a:solidFill>
            <a:round/>
            <a:headEnd/>
            <a:tailEnd type="triangle" w="med" len="med"/>
          </a:ln>
          <a:effectLst/>
        </p:spPr>
        <p:txBody>
          <a:bodyPr wrap="none" anchor="ctr"/>
          <a:lstStyle/>
          <a:p>
            <a:endParaRPr lang="en-US"/>
          </a:p>
        </p:txBody>
      </p:sp>
      <p:sp>
        <p:nvSpPr>
          <p:cNvPr id="71689" name="Text Box 9"/>
          <p:cNvSpPr txBox="1">
            <a:spLocks noChangeArrowheads="1"/>
          </p:cNvSpPr>
          <p:nvPr>
            <p:custDataLst>
              <p:tags r:id="rId9"/>
            </p:custDataLst>
          </p:nvPr>
        </p:nvSpPr>
        <p:spPr bwMode="auto">
          <a:xfrm>
            <a:off x="577850" y="3406775"/>
            <a:ext cx="1403350" cy="822325"/>
          </a:xfrm>
          <a:prstGeom prst="rect">
            <a:avLst/>
          </a:prstGeom>
          <a:noFill/>
          <a:ln w="9525">
            <a:noFill/>
            <a:miter lim="800000"/>
            <a:headEnd/>
            <a:tailEnd/>
          </a:ln>
          <a:effectLst/>
        </p:spPr>
        <p:txBody>
          <a:bodyPr wrap="none">
            <a:spAutoFit/>
          </a:bodyPr>
          <a:lstStyle/>
          <a:p>
            <a:pPr algn="ctr"/>
            <a:r>
              <a:rPr lang="en-US"/>
              <a:t>Privileges</a:t>
            </a:r>
          </a:p>
          <a:p>
            <a:pPr algn="ctr"/>
            <a:r>
              <a:rPr lang="en-US"/>
              <a:t>increase</a:t>
            </a:r>
          </a:p>
        </p:txBody>
      </p:sp>
      <p:sp>
        <p:nvSpPr>
          <p:cNvPr id="71690" name="Text Box 10"/>
          <p:cNvSpPr txBox="1">
            <a:spLocks noChangeArrowheads="1"/>
          </p:cNvSpPr>
          <p:nvPr>
            <p:custDataLst>
              <p:tags r:id="rId10"/>
            </p:custDataLst>
          </p:nvPr>
        </p:nvSpPr>
        <p:spPr bwMode="auto">
          <a:xfrm>
            <a:off x="2106613" y="3617913"/>
            <a:ext cx="336550" cy="457200"/>
          </a:xfrm>
          <a:prstGeom prst="rect">
            <a:avLst/>
          </a:prstGeom>
          <a:noFill/>
          <a:ln w="9525">
            <a:noFill/>
            <a:miter lim="800000"/>
            <a:headEnd/>
            <a:tailEnd/>
          </a:ln>
          <a:effectLst/>
        </p:spPr>
        <p:txBody>
          <a:bodyPr wrap="none">
            <a:spAutoFit/>
          </a:bodyPr>
          <a:lstStyle/>
          <a:p>
            <a:r>
              <a:rPr lang="en-US"/>
              <a:t>0</a:t>
            </a:r>
          </a:p>
        </p:txBody>
      </p:sp>
      <p:sp>
        <p:nvSpPr>
          <p:cNvPr id="71691" name="Text Box 11"/>
          <p:cNvSpPr txBox="1">
            <a:spLocks noChangeArrowheads="1"/>
          </p:cNvSpPr>
          <p:nvPr>
            <p:custDataLst>
              <p:tags r:id="rId11"/>
            </p:custDataLst>
          </p:nvPr>
        </p:nvSpPr>
        <p:spPr bwMode="auto">
          <a:xfrm>
            <a:off x="2387600" y="3617913"/>
            <a:ext cx="336550" cy="457200"/>
          </a:xfrm>
          <a:prstGeom prst="rect">
            <a:avLst/>
          </a:prstGeom>
          <a:noFill/>
          <a:ln w="9525">
            <a:noFill/>
            <a:miter lim="800000"/>
            <a:headEnd/>
            <a:tailEnd/>
          </a:ln>
          <a:effectLst/>
        </p:spPr>
        <p:txBody>
          <a:bodyPr wrap="none">
            <a:spAutoFit/>
          </a:bodyPr>
          <a:lstStyle/>
          <a:p>
            <a:r>
              <a:rPr lang="en-US"/>
              <a:t>1</a:t>
            </a:r>
          </a:p>
        </p:txBody>
      </p:sp>
      <p:sp>
        <p:nvSpPr>
          <p:cNvPr id="71692" name="Text Box 12"/>
          <p:cNvSpPr txBox="1">
            <a:spLocks noChangeArrowheads="1"/>
          </p:cNvSpPr>
          <p:nvPr>
            <p:custDataLst>
              <p:tags r:id="rId12"/>
            </p:custDataLst>
          </p:nvPr>
        </p:nvSpPr>
        <p:spPr bwMode="auto">
          <a:xfrm>
            <a:off x="3527425" y="3605213"/>
            <a:ext cx="336550" cy="457200"/>
          </a:xfrm>
          <a:prstGeom prst="rect">
            <a:avLst/>
          </a:prstGeom>
          <a:noFill/>
          <a:ln w="9525">
            <a:noFill/>
            <a:miter lim="800000"/>
            <a:headEnd/>
            <a:tailEnd/>
          </a:ln>
          <a:effectLst/>
        </p:spPr>
        <p:txBody>
          <a:bodyPr wrap="none">
            <a:spAutoFit/>
          </a:bodyPr>
          <a:lstStyle/>
          <a:p>
            <a:r>
              <a:rPr lang="en-US" i="1"/>
              <a:t>n</a:t>
            </a:r>
          </a:p>
        </p:txBody>
      </p:sp>
      <p:sp>
        <p:nvSpPr>
          <p:cNvPr id="71693" name="Text Box 13"/>
          <p:cNvSpPr txBox="1">
            <a:spLocks noChangeArrowheads="1"/>
          </p:cNvSpPr>
          <p:nvPr>
            <p:custDataLst>
              <p:tags r:id="rId13"/>
            </p:custDataLst>
          </p:nvPr>
        </p:nvSpPr>
        <p:spPr bwMode="auto">
          <a:xfrm>
            <a:off x="4551364" y="1294686"/>
            <a:ext cx="4218534" cy="4801314"/>
          </a:xfrm>
          <a:prstGeom prst="rect">
            <a:avLst/>
          </a:prstGeom>
          <a:noFill/>
          <a:ln w="9525">
            <a:noFill/>
            <a:miter lim="800000"/>
            <a:headEnd/>
            <a:tailEnd/>
          </a:ln>
          <a:effectLst/>
        </p:spPr>
        <p:txBody>
          <a:bodyPr wrap="square">
            <a:spAutoFit/>
          </a:bodyPr>
          <a:lstStyle/>
          <a:p>
            <a:pPr marL="231775" indent="-231775">
              <a:buFontTx/>
              <a:buChar char="•"/>
            </a:pPr>
            <a:r>
              <a:rPr lang="en-US" dirty="0"/>
              <a:t>Process (segment) accesses</a:t>
            </a:r>
          </a:p>
          <a:p>
            <a:pPr marL="231775" indent="-231775"/>
            <a:r>
              <a:rPr lang="en-US" dirty="0"/>
              <a:t>	another memory segment</a:t>
            </a:r>
          </a:p>
          <a:p>
            <a:pPr marL="684213" lvl="1" indent="-227013">
              <a:buFontTx/>
              <a:buChar char="•"/>
            </a:pPr>
            <a:r>
              <a:rPr lang="en-US" dirty="0"/>
              <a:t>Read</a:t>
            </a:r>
          </a:p>
          <a:p>
            <a:pPr marL="684213" lvl="1" indent="-227013">
              <a:buFontTx/>
              <a:buChar char="•"/>
            </a:pPr>
            <a:r>
              <a:rPr lang="en-US" dirty="0"/>
              <a:t>Execute</a:t>
            </a:r>
          </a:p>
          <a:p>
            <a:pPr marL="231775" indent="-231775">
              <a:buFontTx/>
              <a:buChar char="•"/>
            </a:pPr>
            <a:r>
              <a:rPr lang="en-US" i="1" dirty="0"/>
              <a:t>Gate</a:t>
            </a:r>
            <a:r>
              <a:rPr lang="en-US" dirty="0"/>
              <a:t> is an entry point for</a:t>
            </a:r>
          </a:p>
          <a:p>
            <a:pPr marL="231775" indent="-231775"/>
            <a:r>
              <a:rPr lang="en-US" dirty="0"/>
              <a:t>	calling segment.  Gates between rings are provided to allow an outer ring to access an inner ring's resources in a predefined manner,</a:t>
            </a:r>
          </a:p>
          <a:p>
            <a:pPr marL="231775" indent="-231775">
              <a:buFontTx/>
              <a:buChar char="•"/>
            </a:pPr>
            <a:r>
              <a:rPr lang="en-US" dirty="0"/>
              <a:t>Rights:</a:t>
            </a:r>
          </a:p>
          <a:p>
            <a:pPr marL="684213" lvl="1" indent="-227013">
              <a:buFontTx/>
              <a:buChar char="•"/>
            </a:pPr>
            <a:r>
              <a:rPr lang="en-US" i="1" dirty="0"/>
              <a:t>r</a:t>
            </a:r>
            <a:r>
              <a:rPr lang="en-US" dirty="0"/>
              <a:t> read</a:t>
            </a:r>
          </a:p>
          <a:p>
            <a:pPr marL="684213" lvl="1" indent="-227013">
              <a:buFontTx/>
              <a:buChar char="•"/>
            </a:pPr>
            <a:r>
              <a:rPr lang="en-US" i="1" dirty="0"/>
              <a:t>w</a:t>
            </a:r>
            <a:r>
              <a:rPr lang="en-US" dirty="0"/>
              <a:t> write</a:t>
            </a:r>
          </a:p>
          <a:p>
            <a:pPr marL="684213" lvl="1" indent="-227013">
              <a:buFontTx/>
              <a:buChar char="•"/>
            </a:pPr>
            <a:r>
              <a:rPr lang="en-US" i="1" dirty="0"/>
              <a:t>a </a:t>
            </a:r>
            <a:r>
              <a:rPr lang="en-US" dirty="0"/>
              <a:t>append</a:t>
            </a:r>
          </a:p>
          <a:p>
            <a:pPr marL="684213" lvl="1" indent="-227013">
              <a:buFontTx/>
              <a:buChar char="•"/>
            </a:pPr>
            <a:r>
              <a:rPr lang="en-US" i="1" dirty="0"/>
              <a:t>e</a:t>
            </a:r>
            <a:r>
              <a:rPr lang="en-US" dirty="0"/>
              <a:t> execute</a:t>
            </a:r>
          </a:p>
          <a:p>
            <a:pPr marL="227013" indent="-227013">
              <a:buFontTx/>
              <a:buChar char="•"/>
            </a:pPr>
            <a:r>
              <a:rPr lang="en-US" dirty="0"/>
              <a:t>Two types of memory</a:t>
            </a:r>
          </a:p>
          <a:p>
            <a:pPr marL="684213" lvl="1" indent="-227013">
              <a:buFontTx/>
              <a:buChar char="•"/>
            </a:pPr>
            <a:r>
              <a:rPr lang="en-US" dirty="0"/>
              <a:t>Data</a:t>
            </a:r>
          </a:p>
          <a:p>
            <a:pPr marL="684213" lvl="1" indent="-227013">
              <a:buFontTx/>
              <a:buChar char="•"/>
            </a:pPr>
            <a:r>
              <a:rPr lang="en-US" dirty="0"/>
              <a:t>Procedure (code)</a:t>
            </a:r>
          </a:p>
        </p:txBody>
      </p:sp>
      <p:sp>
        <p:nvSpPr>
          <p:cNvPr id="17" name="TextBox 16"/>
          <p:cNvSpPr txBox="1"/>
          <p:nvPr>
            <p:custDataLst>
              <p:tags r:id="rId14"/>
            </p:custDataLst>
          </p:nvPr>
        </p:nvSpPr>
        <p:spPr>
          <a:xfrm>
            <a:off x="4127562" y="6019800"/>
            <a:ext cx="5016438" cy="646331"/>
          </a:xfrm>
          <a:prstGeom prst="rect">
            <a:avLst/>
          </a:prstGeom>
          <a:noFill/>
        </p:spPr>
        <p:txBody>
          <a:bodyPr wrap="none" rtlCol="0">
            <a:spAutoFit/>
          </a:bodyPr>
          <a:lstStyle/>
          <a:p>
            <a:r>
              <a:rPr lang="en-US" dirty="0"/>
              <a:t>Note: disk sectors can be mapped to memory.</a:t>
            </a:r>
          </a:p>
          <a:p>
            <a:r>
              <a:rPr lang="en-US" dirty="0"/>
              <a:t>So access to a file is the same as access to memory</a:t>
            </a:r>
          </a:p>
        </p:txBody>
      </p:sp>
      <p:sp>
        <p:nvSpPr>
          <p:cNvPr id="2" name="TextBox 1"/>
          <p:cNvSpPr txBox="1"/>
          <p:nvPr/>
        </p:nvSpPr>
        <p:spPr>
          <a:xfrm>
            <a:off x="2905857" y="1002268"/>
            <a:ext cx="3266343" cy="369332"/>
          </a:xfrm>
          <a:prstGeom prst="rect">
            <a:avLst/>
          </a:prstGeom>
          <a:noFill/>
        </p:spPr>
        <p:txBody>
          <a:bodyPr wrap="none" rtlCol="0">
            <a:spAutoFit/>
          </a:bodyPr>
          <a:lstStyle/>
          <a:p>
            <a:r>
              <a:rPr lang="en-US" dirty="0"/>
              <a:t>CPU helps enforce access control</a:t>
            </a: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Gates</a:t>
            </a:r>
          </a:p>
        </p:txBody>
      </p:sp>
      <p:sp>
        <p:nvSpPr>
          <p:cNvPr id="4" name="Content Placeholder 3"/>
          <p:cNvSpPr>
            <a:spLocks noGrp="1"/>
          </p:cNvSpPr>
          <p:nvPr>
            <p:ph idx="1"/>
          </p:nvPr>
        </p:nvSpPr>
        <p:spPr/>
        <p:txBody>
          <a:bodyPr>
            <a:normAutofit/>
          </a:bodyPr>
          <a:lstStyle/>
          <a:p>
            <a:r>
              <a:rPr lang="en-US" sz="2000" dirty="0"/>
              <a:t>For example, </a:t>
            </a:r>
            <a:r>
              <a:rPr lang="en-US" sz="2000" dirty="0">
                <a:hlinkClick r:id="rId2" tooltip="Spyware"/>
              </a:rPr>
              <a:t>spyware</a:t>
            </a:r>
            <a:r>
              <a:rPr lang="en-US" sz="2000" dirty="0"/>
              <a:t> running as a user program in Ring 3 should be prevented from turning on a web camera without informing the user, since hardware access should be a Ring 1 function reserved for </a:t>
            </a:r>
            <a:r>
              <a:rPr lang="en-US" sz="2000" dirty="0">
                <a:hlinkClick r:id="rId3" tooltip="Device driver"/>
              </a:rPr>
              <a:t>device drivers</a:t>
            </a:r>
            <a:r>
              <a:rPr lang="en-US" sz="2000" dirty="0"/>
              <a:t>. </a:t>
            </a:r>
          </a:p>
          <a:p>
            <a:r>
              <a:rPr lang="en-US" sz="2000" dirty="0"/>
              <a:t>Programs such as web browsers running in higher numbered rings must request access to the network, a resource restricted to a lower numbered ring.</a:t>
            </a:r>
          </a:p>
        </p:txBody>
      </p:sp>
    </p:spTree>
    <p:extLst>
      <p:ext uri="{BB962C8B-B14F-4D97-AF65-F5344CB8AC3E}">
        <p14:creationId xmlns:p14="http://schemas.microsoft.com/office/powerpoint/2010/main" val="3670716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2"/>
          <p:cNvSpPr>
            <a:spLocks noGrp="1" noChangeArrowheads="1"/>
          </p:cNvSpPr>
          <p:nvPr>
            <p:ph type="title"/>
            <p:custDataLst>
              <p:tags r:id="rId2"/>
            </p:custDataLst>
          </p:nvPr>
        </p:nvSpPr>
        <p:spPr>
          <a:xfrm>
            <a:off x="457200" y="0"/>
            <a:ext cx="8229600" cy="639762"/>
          </a:xfrm>
        </p:spPr>
        <p:txBody>
          <a:bodyPr>
            <a:noAutofit/>
          </a:bodyPr>
          <a:lstStyle/>
          <a:p>
            <a:r>
              <a:rPr lang="en-US" sz="3600" dirty="0"/>
              <a:t>Reading/Writing/Appending</a:t>
            </a:r>
          </a:p>
        </p:txBody>
      </p:sp>
      <p:sp>
        <p:nvSpPr>
          <p:cNvPr id="72707" name="Rectangle 3"/>
          <p:cNvSpPr>
            <a:spLocks noGrp="1" noChangeArrowheads="1"/>
          </p:cNvSpPr>
          <p:nvPr>
            <p:ph type="body" idx="1"/>
            <p:custDataLst>
              <p:tags r:id="rId3"/>
            </p:custDataLst>
          </p:nvPr>
        </p:nvSpPr>
        <p:spPr>
          <a:xfrm>
            <a:off x="457200" y="533400"/>
            <a:ext cx="8686800" cy="6324600"/>
          </a:xfrm>
        </p:spPr>
        <p:txBody>
          <a:bodyPr>
            <a:normAutofit fontScale="70000" lnSpcReduction="20000"/>
          </a:bodyPr>
          <a:lstStyle/>
          <a:p>
            <a:pPr>
              <a:tabLst>
                <a:tab pos="2516188" algn="l"/>
              </a:tabLst>
            </a:pPr>
            <a:r>
              <a:rPr lang="en-US" dirty="0"/>
              <a:t>A procedure executing in ring </a:t>
            </a:r>
            <a:r>
              <a:rPr lang="en-US" i="1" dirty="0"/>
              <a:t>r</a:t>
            </a:r>
          </a:p>
          <a:p>
            <a:pPr lvl="1">
              <a:tabLst>
                <a:tab pos="2516188" algn="l"/>
              </a:tabLst>
            </a:pPr>
            <a:r>
              <a:rPr lang="en-US" i="1" dirty="0"/>
              <a:t>i.e., with privilege level r </a:t>
            </a:r>
            <a:endParaRPr lang="en-US" dirty="0"/>
          </a:p>
          <a:p>
            <a:pPr>
              <a:tabLst>
                <a:tab pos="2516188" algn="l"/>
              </a:tabLst>
            </a:pPr>
            <a:r>
              <a:rPr lang="en-US" dirty="0"/>
              <a:t>Data segment with </a:t>
            </a:r>
            <a:r>
              <a:rPr lang="en-US" i="1" dirty="0"/>
              <a:t>access bracket </a:t>
            </a:r>
            <a:r>
              <a:rPr lang="en-US" dirty="0"/>
              <a:t>(</a:t>
            </a:r>
            <a:r>
              <a:rPr lang="en-US" i="1" dirty="0"/>
              <a:t>a</a:t>
            </a:r>
            <a:r>
              <a:rPr lang="en-US" baseline="-25000" dirty="0"/>
              <a:t>1</a:t>
            </a:r>
            <a:r>
              <a:rPr lang="en-US" dirty="0"/>
              <a:t>, </a:t>
            </a:r>
            <a:r>
              <a:rPr lang="en-US" i="1" dirty="0"/>
              <a:t>a</a:t>
            </a:r>
            <a:r>
              <a:rPr lang="en-US" baseline="-25000" dirty="0"/>
              <a:t>2</a:t>
            </a:r>
            <a:r>
              <a:rPr lang="en-US" dirty="0"/>
              <a:t>)</a:t>
            </a:r>
          </a:p>
          <a:p>
            <a:pPr>
              <a:tabLst>
                <a:tab pos="2516188" algn="l"/>
              </a:tabLst>
            </a:pPr>
            <a:r>
              <a:rPr lang="en-US" dirty="0"/>
              <a:t>Mandatory access rule</a:t>
            </a:r>
          </a:p>
          <a:p>
            <a:pPr lvl="1">
              <a:tabLst>
                <a:tab pos="2516188" algn="l"/>
              </a:tabLst>
            </a:pPr>
            <a:r>
              <a:rPr lang="en-US" i="1" dirty="0"/>
              <a:t>r</a:t>
            </a:r>
            <a:r>
              <a:rPr lang="en-US" dirty="0"/>
              <a:t> ≤ </a:t>
            </a:r>
            <a:r>
              <a:rPr lang="en-US" i="1" dirty="0"/>
              <a:t>a</a:t>
            </a:r>
            <a:r>
              <a:rPr lang="en-US" baseline="-25000" dirty="0"/>
              <a:t>1</a:t>
            </a:r>
            <a:r>
              <a:rPr lang="en-US" dirty="0"/>
              <a:t> 	procedure can access</a:t>
            </a:r>
          </a:p>
          <a:p>
            <a:pPr lvl="1">
              <a:tabLst>
                <a:tab pos="2516188" algn="l"/>
              </a:tabLst>
            </a:pPr>
            <a:r>
              <a:rPr lang="en-US" i="1" dirty="0"/>
              <a:t>a</a:t>
            </a:r>
            <a:r>
              <a:rPr lang="en-US" baseline="-25000" dirty="0"/>
              <a:t>1</a:t>
            </a:r>
            <a:r>
              <a:rPr lang="en-US" dirty="0"/>
              <a:t> &lt; </a:t>
            </a:r>
            <a:r>
              <a:rPr lang="en-US" i="1" dirty="0"/>
              <a:t>r</a:t>
            </a:r>
            <a:r>
              <a:rPr lang="en-US" dirty="0"/>
              <a:t> ≤ </a:t>
            </a:r>
            <a:r>
              <a:rPr lang="en-US" i="1" dirty="0"/>
              <a:t>a</a:t>
            </a:r>
            <a:r>
              <a:rPr lang="en-US" baseline="-25000" dirty="0"/>
              <a:t>2</a:t>
            </a:r>
            <a:r>
              <a:rPr lang="en-US" dirty="0"/>
              <a:t> 	procedure can read, not write or append</a:t>
            </a:r>
          </a:p>
          <a:p>
            <a:pPr lvl="1">
              <a:tabLst>
                <a:tab pos="2516188" algn="l"/>
              </a:tabLst>
            </a:pPr>
            <a:r>
              <a:rPr lang="en-US" i="1" dirty="0"/>
              <a:t>a</a:t>
            </a:r>
            <a:r>
              <a:rPr lang="en-US" baseline="-25000" dirty="0"/>
              <a:t>2</a:t>
            </a:r>
            <a:r>
              <a:rPr lang="en-US" dirty="0"/>
              <a:t> &lt; </a:t>
            </a:r>
            <a:r>
              <a:rPr lang="en-US" i="1" dirty="0"/>
              <a:t>r</a:t>
            </a:r>
            <a:r>
              <a:rPr lang="en-US" dirty="0"/>
              <a:t>	deny all access</a:t>
            </a:r>
          </a:p>
          <a:p>
            <a:pPr>
              <a:tabLst>
                <a:tab pos="2516188" algn="l"/>
              </a:tabLst>
            </a:pPr>
            <a:r>
              <a:rPr lang="en-US" dirty="0"/>
              <a:t>E.g.</a:t>
            </a:r>
          </a:p>
          <a:p>
            <a:pPr lvl="1"/>
            <a:r>
              <a:rPr lang="en-US" dirty="0"/>
              <a:t>assume that a data segment has the access bracket (2, 4)</a:t>
            </a:r>
          </a:p>
          <a:p>
            <a:pPr lvl="1"/>
            <a:r>
              <a:rPr lang="en-US" dirty="0"/>
              <a:t>User </a:t>
            </a:r>
            <a:r>
              <a:rPr lang="en-US" i="1" dirty="0" err="1"/>
              <a:t>heidi</a:t>
            </a:r>
            <a:r>
              <a:rPr lang="en-US" i="1" dirty="0"/>
              <a:t> has </a:t>
            </a:r>
            <a:r>
              <a:rPr lang="en-US" i="1" dirty="0" err="1"/>
              <a:t>rw</a:t>
            </a:r>
            <a:r>
              <a:rPr lang="en-US" i="1" dirty="0"/>
              <a:t> rights over the segment. </a:t>
            </a:r>
          </a:p>
          <a:p>
            <a:pPr lvl="1"/>
            <a:r>
              <a:rPr lang="en-US" i="1" dirty="0"/>
              <a:t>If </a:t>
            </a:r>
            <a:r>
              <a:rPr lang="en-US" i="1" dirty="0" err="1"/>
              <a:t>heidi’s</a:t>
            </a:r>
            <a:r>
              <a:rPr lang="en-US" i="1" dirty="0"/>
              <a:t> procedure </a:t>
            </a:r>
          </a:p>
          <a:p>
            <a:pPr lvl="2"/>
            <a:r>
              <a:rPr lang="en-US" i="1" dirty="0"/>
              <a:t>executes in ring 1, and </a:t>
            </a:r>
          </a:p>
          <a:p>
            <a:pPr lvl="2"/>
            <a:r>
              <a:rPr lang="en-US" i="1" dirty="0"/>
              <a:t>tries to read</a:t>
            </a:r>
            <a:r>
              <a:rPr lang="en-US" dirty="0"/>
              <a:t>, the read succeeds. </a:t>
            </a:r>
          </a:p>
          <a:p>
            <a:pPr lvl="1"/>
            <a:r>
              <a:rPr lang="en-US" dirty="0"/>
              <a:t>If </a:t>
            </a:r>
            <a:r>
              <a:rPr lang="en-US" i="1" dirty="0" err="1"/>
              <a:t>heidi’s</a:t>
            </a:r>
            <a:r>
              <a:rPr lang="en-US" i="1" dirty="0"/>
              <a:t> procedure </a:t>
            </a:r>
          </a:p>
          <a:p>
            <a:pPr lvl="2"/>
            <a:r>
              <a:rPr lang="en-US" i="1" dirty="0"/>
              <a:t>executes in ring 3, </a:t>
            </a:r>
          </a:p>
          <a:p>
            <a:pPr lvl="2"/>
            <a:r>
              <a:rPr lang="en-US" i="1" dirty="0"/>
              <a:t>any reads succeed</a:t>
            </a:r>
          </a:p>
          <a:p>
            <a:pPr lvl="2"/>
            <a:r>
              <a:rPr lang="en-US" dirty="0"/>
              <a:t>and any writes fail. </a:t>
            </a:r>
          </a:p>
          <a:p>
            <a:pPr lvl="1"/>
            <a:r>
              <a:rPr lang="en-US" dirty="0"/>
              <a:t>If </a:t>
            </a:r>
            <a:r>
              <a:rPr lang="en-US" i="1" dirty="0" err="1"/>
              <a:t>heidi’s</a:t>
            </a:r>
            <a:r>
              <a:rPr lang="en-US" i="1" dirty="0"/>
              <a:t> procedure </a:t>
            </a:r>
          </a:p>
          <a:p>
            <a:pPr lvl="2"/>
            <a:r>
              <a:rPr lang="en-US" i="1" dirty="0"/>
              <a:t>executes in ring 5, </a:t>
            </a:r>
          </a:p>
          <a:p>
            <a:pPr lvl="2"/>
            <a:r>
              <a:rPr lang="en-US" i="1" dirty="0"/>
              <a:t>all accesses fail.</a:t>
            </a: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7">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07">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707">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707">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707">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707">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2707">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2707">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2707">
                                            <p:txEl>
                                              <p:pRg st="16" end="1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2707">
                                            <p:txEl>
                                              <p:pRg st="17" end="1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707">
                                            <p:txEl>
                                              <p:pRg st="18" end="1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2707">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custDataLst>
              <p:tags r:id="rId2"/>
            </p:custDataLst>
          </p:nvPr>
        </p:nvSpPr>
        <p:spPr/>
        <p:txBody>
          <a:bodyPr/>
          <a:lstStyle/>
          <a:p>
            <a:r>
              <a:rPr lang="en-US" dirty="0"/>
              <a:t>Access Control Matrix</a:t>
            </a:r>
          </a:p>
        </p:txBody>
      </p:sp>
      <p:sp>
        <p:nvSpPr>
          <p:cNvPr id="39939" name="Rectangle 3"/>
          <p:cNvSpPr>
            <a:spLocks noGrp="1" noChangeArrowheads="1"/>
          </p:cNvSpPr>
          <p:nvPr>
            <p:ph type="body" idx="1"/>
            <p:custDataLst>
              <p:tags r:id="rId3"/>
            </p:custDataLst>
          </p:nvPr>
        </p:nvSpPr>
        <p:spPr>
          <a:xfrm>
            <a:off x="76200" y="1600200"/>
            <a:ext cx="8229600" cy="4525963"/>
          </a:xfrm>
        </p:spPr>
        <p:txBody>
          <a:bodyPr/>
          <a:lstStyle/>
          <a:p>
            <a:pPr>
              <a:lnSpc>
                <a:spcPct val="90000"/>
              </a:lnSpc>
              <a:tabLst>
                <a:tab pos="1825625" algn="l"/>
                <a:tab pos="3659188" algn="l"/>
                <a:tab pos="5483225" algn="l"/>
              </a:tabLst>
            </a:pPr>
            <a:r>
              <a:rPr lang="en-US" sz="2400" dirty="0"/>
              <a:t>Columns of access control matrix</a:t>
            </a:r>
          </a:p>
          <a:p>
            <a:pPr>
              <a:lnSpc>
                <a:spcPct val="90000"/>
              </a:lnSpc>
              <a:buFontTx/>
              <a:buNone/>
              <a:tabLst>
                <a:tab pos="1825625" algn="l"/>
                <a:tab pos="3659188" algn="l"/>
                <a:tab pos="5483225" algn="l"/>
              </a:tabLst>
            </a:pPr>
            <a:r>
              <a:rPr lang="en-US" sz="2400" dirty="0"/>
              <a:t> 		</a:t>
            </a:r>
            <a:r>
              <a:rPr lang="en-US" sz="2400" i="1" dirty="0"/>
              <a:t>file1</a:t>
            </a:r>
            <a:r>
              <a:rPr lang="en-US" sz="2400" dirty="0"/>
              <a:t>	</a:t>
            </a:r>
            <a:r>
              <a:rPr lang="en-US" sz="2400" i="1" dirty="0"/>
              <a:t>file2</a:t>
            </a:r>
            <a:r>
              <a:rPr lang="en-US" sz="2400" dirty="0"/>
              <a:t>	</a:t>
            </a:r>
            <a:r>
              <a:rPr lang="en-US" sz="2400" i="1" dirty="0"/>
              <a:t>file3</a:t>
            </a:r>
            <a:endParaRPr lang="en-US" sz="2400" dirty="0"/>
          </a:p>
          <a:p>
            <a:pPr>
              <a:lnSpc>
                <a:spcPct val="90000"/>
              </a:lnSpc>
              <a:buFontTx/>
              <a:buNone/>
              <a:tabLst>
                <a:tab pos="1825625" algn="l"/>
                <a:tab pos="3659188" algn="l"/>
                <a:tab pos="5483225" algn="l"/>
              </a:tabLst>
            </a:pPr>
            <a:r>
              <a:rPr lang="en-US" sz="2400" i="1" dirty="0"/>
              <a:t>   Andy</a:t>
            </a:r>
            <a:r>
              <a:rPr lang="en-US" sz="2400" dirty="0"/>
              <a:t>	</a:t>
            </a:r>
            <a:r>
              <a:rPr lang="en-US" sz="2400" dirty="0" err="1"/>
              <a:t>rx</a:t>
            </a:r>
            <a:r>
              <a:rPr lang="en-US" sz="2400" dirty="0"/>
              <a:t>	r	</a:t>
            </a:r>
            <a:r>
              <a:rPr lang="en-US" sz="2400" dirty="0" err="1"/>
              <a:t>rwo</a:t>
            </a:r>
            <a:endParaRPr lang="en-US" sz="2400" dirty="0"/>
          </a:p>
          <a:p>
            <a:pPr>
              <a:lnSpc>
                <a:spcPct val="90000"/>
              </a:lnSpc>
              <a:buFontTx/>
              <a:buNone/>
              <a:tabLst>
                <a:tab pos="1825625" algn="l"/>
                <a:tab pos="3659188" algn="l"/>
                <a:tab pos="5483225" algn="l"/>
              </a:tabLst>
            </a:pPr>
            <a:r>
              <a:rPr lang="en-US" sz="2400" i="1" dirty="0"/>
              <a:t>   Betty</a:t>
            </a:r>
            <a:r>
              <a:rPr lang="en-US" sz="2400" dirty="0"/>
              <a:t>	</a:t>
            </a:r>
            <a:r>
              <a:rPr lang="en-US" sz="2400" dirty="0" err="1"/>
              <a:t>rwxo</a:t>
            </a:r>
            <a:r>
              <a:rPr lang="en-US" sz="2400" dirty="0"/>
              <a:t>	r</a:t>
            </a:r>
          </a:p>
          <a:p>
            <a:pPr>
              <a:lnSpc>
                <a:spcPct val="90000"/>
              </a:lnSpc>
              <a:buFontTx/>
              <a:buNone/>
              <a:tabLst>
                <a:tab pos="1825625" algn="l"/>
                <a:tab pos="3659188" algn="l"/>
                <a:tab pos="5483225" algn="l"/>
              </a:tabLst>
            </a:pPr>
            <a:r>
              <a:rPr lang="en-US" sz="2400" i="1" dirty="0"/>
              <a:t>   Charlie</a:t>
            </a:r>
            <a:r>
              <a:rPr lang="en-US" sz="2400" dirty="0"/>
              <a:t>	</a:t>
            </a:r>
            <a:r>
              <a:rPr lang="en-US" sz="2400" dirty="0" err="1"/>
              <a:t>rx</a:t>
            </a:r>
            <a:r>
              <a:rPr lang="en-US" sz="2400" dirty="0"/>
              <a:t>	</a:t>
            </a:r>
            <a:r>
              <a:rPr lang="en-US" sz="2400" dirty="0" err="1"/>
              <a:t>rwo</a:t>
            </a:r>
            <a:r>
              <a:rPr lang="en-US" sz="2400" dirty="0"/>
              <a:t>	w</a:t>
            </a:r>
          </a:p>
          <a:p>
            <a:pPr>
              <a:lnSpc>
                <a:spcPct val="90000"/>
              </a:lnSpc>
              <a:buFontTx/>
              <a:buNone/>
              <a:tabLst>
                <a:tab pos="1825625" algn="l"/>
                <a:tab pos="3659188" algn="l"/>
                <a:tab pos="5483225" algn="l"/>
              </a:tabLst>
            </a:pPr>
            <a:endParaRPr lang="en-US" sz="2400" dirty="0"/>
          </a:p>
          <a:p>
            <a:pPr>
              <a:lnSpc>
                <a:spcPct val="90000"/>
              </a:lnSpc>
              <a:buFontTx/>
              <a:buNone/>
              <a:tabLst>
                <a:tab pos="1825625" algn="l"/>
                <a:tab pos="3659188" algn="l"/>
                <a:tab pos="5483225" algn="l"/>
              </a:tabLst>
            </a:pPr>
            <a:endParaRPr lang="en-US" sz="2400" dirty="0"/>
          </a:p>
          <a:p>
            <a:pPr>
              <a:lnSpc>
                <a:spcPct val="90000"/>
              </a:lnSpc>
              <a:buFontTx/>
              <a:buNone/>
              <a:tabLst>
                <a:tab pos="1825625" algn="l"/>
                <a:tab pos="3659188" algn="l"/>
                <a:tab pos="5483225" algn="l"/>
              </a:tabLst>
            </a:pPr>
            <a:r>
              <a:rPr lang="en-US" sz="2400" dirty="0"/>
              <a:t>Access control list/ACLs (ah-ka-al):</a:t>
            </a:r>
          </a:p>
          <a:p>
            <a:pPr>
              <a:lnSpc>
                <a:spcPct val="90000"/>
              </a:lnSpc>
              <a:tabLst>
                <a:tab pos="1825625" algn="l"/>
                <a:tab pos="3659188" algn="l"/>
                <a:tab pos="5483225" algn="l"/>
              </a:tabLst>
            </a:pPr>
            <a:r>
              <a:rPr lang="en-US" sz="2400" dirty="0"/>
              <a:t>file1: { (Andy, </a:t>
            </a:r>
            <a:r>
              <a:rPr lang="en-US" sz="2400" dirty="0" err="1"/>
              <a:t>rx</a:t>
            </a:r>
            <a:r>
              <a:rPr lang="en-US" sz="2400" dirty="0"/>
              <a:t>) (Betty, </a:t>
            </a:r>
            <a:r>
              <a:rPr lang="en-US" sz="2400" dirty="0" err="1"/>
              <a:t>rwxo</a:t>
            </a:r>
            <a:r>
              <a:rPr lang="en-US" sz="2400" dirty="0"/>
              <a:t>) (Charlie, </a:t>
            </a:r>
            <a:r>
              <a:rPr lang="en-US" sz="2400" dirty="0" err="1"/>
              <a:t>rx</a:t>
            </a:r>
            <a:r>
              <a:rPr lang="en-US" sz="2400" dirty="0"/>
              <a:t>) }</a:t>
            </a:r>
          </a:p>
          <a:p>
            <a:pPr>
              <a:lnSpc>
                <a:spcPct val="90000"/>
              </a:lnSpc>
              <a:tabLst>
                <a:tab pos="1825625" algn="l"/>
                <a:tab pos="3659188" algn="l"/>
                <a:tab pos="5483225" algn="l"/>
              </a:tabLst>
            </a:pPr>
            <a:r>
              <a:rPr lang="en-US" sz="2400" dirty="0"/>
              <a:t>file2: { (Andy, r) (Betty, r) (Charlie, </a:t>
            </a:r>
            <a:r>
              <a:rPr lang="en-US" sz="2400" dirty="0" err="1"/>
              <a:t>rwo</a:t>
            </a:r>
            <a:r>
              <a:rPr lang="en-US" sz="2400" dirty="0"/>
              <a:t>) }</a:t>
            </a:r>
          </a:p>
          <a:p>
            <a:pPr>
              <a:lnSpc>
                <a:spcPct val="90000"/>
              </a:lnSpc>
              <a:tabLst>
                <a:tab pos="1825625" algn="l"/>
                <a:tab pos="3659188" algn="l"/>
                <a:tab pos="5483225" algn="l"/>
              </a:tabLst>
            </a:pPr>
            <a:r>
              <a:rPr lang="en-US" sz="2400" dirty="0"/>
              <a:t>file3: { (Andy, </a:t>
            </a:r>
            <a:r>
              <a:rPr lang="en-US" sz="2400" dirty="0" err="1"/>
              <a:t>rwo</a:t>
            </a:r>
            <a:r>
              <a:rPr lang="en-US" sz="2400" dirty="0"/>
              <a:t>) (Charlie, w) }</a:t>
            </a:r>
          </a:p>
        </p:txBody>
      </p:sp>
      <p:sp>
        <p:nvSpPr>
          <p:cNvPr id="39940" name="Rectangle 4"/>
          <p:cNvSpPr>
            <a:spLocks noChangeArrowheads="1"/>
          </p:cNvSpPr>
          <p:nvPr>
            <p:custDataLst>
              <p:tags r:id="rId4"/>
            </p:custDataLst>
          </p:nvPr>
        </p:nvSpPr>
        <p:spPr bwMode="auto">
          <a:xfrm>
            <a:off x="304801" y="2362200"/>
            <a:ext cx="6095999" cy="1631950"/>
          </a:xfrm>
          <a:prstGeom prst="rect">
            <a:avLst/>
          </a:prstGeom>
          <a:noFill/>
          <a:ln w="9525">
            <a:solidFill>
              <a:schemeClr val="tx1"/>
            </a:solidFill>
            <a:miter lim="800000"/>
            <a:headEnd/>
            <a:tailEnd/>
          </a:ln>
          <a:effectLst/>
        </p:spPr>
        <p:txBody>
          <a:bodyPr wrap="none" anchor="ctr"/>
          <a:lstStyle/>
          <a:p>
            <a:endParaRPr lang="en-US"/>
          </a:p>
        </p:txBody>
      </p:sp>
      <p:sp>
        <p:nvSpPr>
          <p:cNvPr id="39941" name="Line 5"/>
          <p:cNvSpPr>
            <a:spLocks noChangeShapeType="1"/>
          </p:cNvSpPr>
          <p:nvPr>
            <p:custDataLst>
              <p:tags r:id="rId5"/>
            </p:custDataLst>
          </p:nvPr>
        </p:nvSpPr>
        <p:spPr bwMode="auto">
          <a:xfrm>
            <a:off x="304800" y="2743200"/>
            <a:ext cx="6096000" cy="0"/>
          </a:xfrm>
          <a:prstGeom prst="line">
            <a:avLst/>
          </a:prstGeom>
          <a:noFill/>
          <a:ln w="9525">
            <a:solidFill>
              <a:schemeClr val="tx1"/>
            </a:solidFill>
            <a:round/>
            <a:headEnd/>
            <a:tailEnd/>
          </a:ln>
          <a:effectLst/>
        </p:spPr>
        <p:txBody>
          <a:bodyPr wrap="none" anchor="ctr"/>
          <a:lstStyle/>
          <a:p>
            <a:endParaRPr lang="en-US"/>
          </a:p>
        </p:txBody>
      </p:sp>
      <p:sp>
        <p:nvSpPr>
          <p:cNvPr id="39942" name="Line 6"/>
          <p:cNvSpPr>
            <a:spLocks noChangeShapeType="1"/>
          </p:cNvSpPr>
          <p:nvPr>
            <p:custDataLst>
              <p:tags r:id="rId6"/>
            </p:custDataLst>
          </p:nvPr>
        </p:nvSpPr>
        <p:spPr bwMode="auto">
          <a:xfrm>
            <a:off x="304800" y="3200400"/>
            <a:ext cx="6096000" cy="0"/>
          </a:xfrm>
          <a:prstGeom prst="line">
            <a:avLst/>
          </a:prstGeom>
          <a:noFill/>
          <a:ln w="9525">
            <a:solidFill>
              <a:schemeClr val="tx1"/>
            </a:solidFill>
            <a:round/>
            <a:headEnd/>
            <a:tailEnd/>
          </a:ln>
          <a:effectLst/>
        </p:spPr>
        <p:txBody>
          <a:bodyPr wrap="none" anchor="ctr"/>
          <a:lstStyle/>
          <a:p>
            <a:endParaRPr lang="en-US"/>
          </a:p>
        </p:txBody>
      </p:sp>
      <p:sp>
        <p:nvSpPr>
          <p:cNvPr id="39943" name="Line 7"/>
          <p:cNvSpPr>
            <a:spLocks noChangeShapeType="1"/>
          </p:cNvSpPr>
          <p:nvPr>
            <p:custDataLst>
              <p:tags r:id="rId7"/>
            </p:custDataLst>
          </p:nvPr>
        </p:nvSpPr>
        <p:spPr bwMode="auto">
          <a:xfrm>
            <a:off x="298450" y="3554413"/>
            <a:ext cx="6102350" cy="26987"/>
          </a:xfrm>
          <a:prstGeom prst="line">
            <a:avLst/>
          </a:prstGeom>
          <a:noFill/>
          <a:ln w="9525">
            <a:solidFill>
              <a:schemeClr val="tx1"/>
            </a:solidFill>
            <a:round/>
            <a:headEnd/>
            <a:tailEnd/>
          </a:ln>
          <a:effectLst/>
        </p:spPr>
        <p:txBody>
          <a:bodyPr wrap="none" anchor="ctr"/>
          <a:lstStyle/>
          <a:p>
            <a:endParaRPr lang="en-US"/>
          </a:p>
        </p:txBody>
      </p:sp>
      <p:sp>
        <p:nvSpPr>
          <p:cNvPr id="39944" name="Line 8"/>
          <p:cNvSpPr>
            <a:spLocks noChangeShapeType="1"/>
          </p:cNvSpPr>
          <p:nvPr>
            <p:custDataLst>
              <p:tags r:id="rId8"/>
            </p:custDataLst>
          </p:nvPr>
        </p:nvSpPr>
        <p:spPr bwMode="auto">
          <a:xfrm flipH="1">
            <a:off x="1754188" y="2400300"/>
            <a:ext cx="14287" cy="1617663"/>
          </a:xfrm>
          <a:prstGeom prst="line">
            <a:avLst/>
          </a:prstGeom>
          <a:noFill/>
          <a:ln w="9525">
            <a:solidFill>
              <a:schemeClr val="tx1"/>
            </a:solidFill>
            <a:round/>
            <a:headEnd/>
            <a:tailEnd/>
          </a:ln>
          <a:effectLst/>
        </p:spPr>
        <p:txBody>
          <a:bodyPr wrap="none" anchor="ctr"/>
          <a:lstStyle/>
          <a:p>
            <a:endParaRPr lang="en-US"/>
          </a:p>
        </p:txBody>
      </p:sp>
      <p:sp>
        <p:nvSpPr>
          <p:cNvPr id="39945" name="Line 9"/>
          <p:cNvSpPr>
            <a:spLocks noChangeShapeType="1"/>
          </p:cNvSpPr>
          <p:nvPr>
            <p:custDataLst>
              <p:tags r:id="rId9"/>
            </p:custDataLst>
          </p:nvPr>
        </p:nvSpPr>
        <p:spPr bwMode="auto">
          <a:xfrm flipH="1">
            <a:off x="3411538" y="2384425"/>
            <a:ext cx="14287" cy="1617663"/>
          </a:xfrm>
          <a:prstGeom prst="line">
            <a:avLst/>
          </a:prstGeom>
          <a:noFill/>
          <a:ln w="9525">
            <a:solidFill>
              <a:schemeClr val="tx1"/>
            </a:solidFill>
            <a:round/>
            <a:headEnd/>
            <a:tailEnd/>
          </a:ln>
          <a:effectLst/>
        </p:spPr>
        <p:txBody>
          <a:bodyPr wrap="none" anchor="ctr"/>
          <a:lstStyle/>
          <a:p>
            <a:endParaRPr lang="en-US"/>
          </a:p>
        </p:txBody>
      </p:sp>
      <p:sp>
        <p:nvSpPr>
          <p:cNvPr id="39946" name="Line 10"/>
          <p:cNvSpPr>
            <a:spLocks noChangeShapeType="1"/>
          </p:cNvSpPr>
          <p:nvPr>
            <p:custDataLst>
              <p:tags r:id="rId10"/>
            </p:custDataLst>
          </p:nvPr>
        </p:nvSpPr>
        <p:spPr bwMode="auto">
          <a:xfrm flipH="1">
            <a:off x="5295900" y="2392363"/>
            <a:ext cx="14288" cy="1617662"/>
          </a:xfrm>
          <a:prstGeom prst="line">
            <a:avLst/>
          </a:prstGeom>
          <a:noFill/>
          <a:ln w="9525">
            <a:solidFill>
              <a:schemeClr val="tx1"/>
            </a:solidFill>
            <a:round/>
            <a:headEnd/>
            <a:tailEnd/>
          </a:ln>
          <a:effectLst/>
        </p:spPr>
        <p:txBody>
          <a:bodyPr wrap="none" anchor="ctr"/>
          <a:lstStyle/>
          <a:p>
            <a:endParaRPr lang="en-US"/>
          </a:p>
        </p:txBody>
      </p:sp>
      <p:sp>
        <p:nvSpPr>
          <p:cNvPr id="17" name="TextBox 16"/>
          <p:cNvSpPr txBox="1"/>
          <p:nvPr>
            <p:custDataLst>
              <p:tags r:id="rId11"/>
            </p:custDataLst>
          </p:nvPr>
        </p:nvSpPr>
        <p:spPr>
          <a:xfrm>
            <a:off x="6477000" y="2286000"/>
            <a:ext cx="2819400" cy="1754326"/>
          </a:xfrm>
          <a:prstGeom prst="rect">
            <a:avLst/>
          </a:prstGeom>
          <a:noFill/>
        </p:spPr>
        <p:txBody>
          <a:bodyPr wrap="square" rtlCol="0">
            <a:spAutoFit/>
          </a:bodyPr>
          <a:lstStyle/>
          <a:p>
            <a:r>
              <a:rPr lang="en-US" dirty="0"/>
              <a:t>r=read</a:t>
            </a:r>
          </a:p>
          <a:p>
            <a:r>
              <a:rPr lang="en-US" dirty="0"/>
              <a:t>w=write</a:t>
            </a:r>
          </a:p>
          <a:p>
            <a:r>
              <a:rPr lang="en-US" dirty="0"/>
              <a:t>x=execute</a:t>
            </a:r>
          </a:p>
          <a:p>
            <a:r>
              <a:rPr lang="en-US" dirty="0"/>
              <a:t>o=own (creator, allowed to change (discretionary) access control for the file</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p:cNvSpPr>
            <a:spLocks noGrp="1" noChangeArrowheads="1"/>
          </p:cNvSpPr>
          <p:nvPr>
            <p:ph type="title"/>
            <p:custDataLst>
              <p:tags r:id="rId2"/>
            </p:custDataLst>
          </p:nvPr>
        </p:nvSpPr>
        <p:spPr>
          <a:xfrm>
            <a:off x="381000" y="0"/>
            <a:ext cx="8229600" cy="487362"/>
          </a:xfrm>
        </p:spPr>
        <p:txBody>
          <a:bodyPr>
            <a:normAutofit fontScale="90000"/>
          </a:bodyPr>
          <a:lstStyle/>
          <a:p>
            <a:r>
              <a:rPr lang="en-US" dirty="0"/>
              <a:t>Executing</a:t>
            </a:r>
          </a:p>
        </p:txBody>
      </p:sp>
      <p:sp>
        <p:nvSpPr>
          <p:cNvPr id="73731" name="Rectangle 3"/>
          <p:cNvSpPr>
            <a:spLocks noGrp="1" noChangeArrowheads="1"/>
          </p:cNvSpPr>
          <p:nvPr>
            <p:ph type="body" idx="1"/>
            <p:custDataLst>
              <p:tags r:id="rId3"/>
            </p:custDataLst>
          </p:nvPr>
        </p:nvSpPr>
        <p:spPr>
          <a:xfrm>
            <a:off x="457200" y="533400"/>
            <a:ext cx="8229600" cy="4525963"/>
          </a:xfrm>
        </p:spPr>
        <p:txBody>
          <a:bodyPr/>
          <a:lstStyle/>
          <a:p>
            <a:pPr>
              <a:lnSpc>
                <a:spcPct val="90000"/>
              </a:lnSpc>
              <a:tabLst>
                <a:tab pos="2516188" algn="l"/>
              </a:tabLst>
            </a:pPr>
            <a:r>
              <a:rPr lang="en-US" sz="2800" dirty="0"/>
              <a:t>Procedure executing in ring </a:t>
            </a:r>
            <a:r>
              <a:rPr lang="en-US" sz="2800" i="1" dirty="0"/>
              <a:t>r</a:t>
            </a:r>
            <a:endParaRPr lang="en-US" sz="2800" dirty="0"/>
          </a:p>
          <a:p>
            <a:pPr>
              <a:lnSpc>
                <a:spcPct val="90000"/>
              </a:lnSpc>
              <a:tabLst>
                <a:tab pos="2516188" algn="l"/>
              </a:tabLst>
            </a:pPr>
            <a:r>
              <a:rPr lang="en-US" sz="2800" dirty="0"/>
              <a:t>This procedure calls procedure in segment with </a:t>
            </a:r>
            <a:r>
              <a:rPr lang="en-US" sz="2800" i="1" dirty="0"/>
              <a:t>access bracket </a:t>
            </a:r>
            <a:r>
              <a:rPr lang="en-US" sz="2800" dirty="0"/>
              <a:t>(</a:t>
            </a:r>
            <a:r>
              <a:rPr lang="en-US" sz="2800" i="1" dirty="0"/>
              <a:t>a</a:t>
            </a:r>
            <a:r>
              <a:rPr lang="en-US" sz="2800" baseline="-25000" dirty="0"/>
              <a:t>1</a:t>
            </a:r>
            <a:r>
              <a:rPr lang="en-US" sz="2800" dirty="0"/>
              <a:t>, </a:t>
            </a:r>
            <a:r>
              <a:rPr lang="en-US" sz="2800" i="1" dirty="0"/>
              <a:t>a</a:t>
            </a:r>
            <a:r>
              <a:rPr lang="en-US" sz="2800" baseline="-25000" dirty="0"/>
              <a:t>2</a:t>
            </a:r>
            <a:r>
              <a:rPr lang="en-US" sz="2800" dirty="0"/>
              <a:t>) and </a:t>
            </a:r>
            <a:r>
              <a:rPr lang="en-US" sz="2800" i="1" dirty="0"/>
              <a:t>call bracket</a:t>
            </a:r>
            <a:r>
              <a:rPr lang="en-US" sz="2800" dirty="0"/>
              <a:t> (</a:t>
            </a:r>
            <a:r>
              <a:rPr lang="en-US" sz="2800" i="1" dirty="0"/>
              <a:t>a</a:t>
            </a:r>
            <a:r>
              <a:rPr lang="en-US" sz="2800" baseline="-25000" dirty="0"/>
              <a:t>2</a:t>
            </a:r>
            <a:r>
              <a:rPr lang="en-US" sz="2800" dirty="0"/>
              <a:t>, </a:t>
            </a:r>
            <a:r>
              <a:rPr lang="en-US" sz="2800" i="1" dirty="0"/>
              <a:t>a</a:t>
            </a:r>
            <a:r>
              <a:rPr lang="en-US" sz="2800" baseline="-25000" dirty="0"/>
              <a:t>3</a:t>
            </a:r>
            <a:r>
              <a:rPr lang="en-US" sz="2800" dirty="0"/>
              <a:t>)</a:t>
            </a:r>
          </a:p>
          <a:p>
            <a:pPr lvl="1">
              <a:lnSpc>
                <a:spcPct val="90000"/>
              </a:lnSpc>
              <a:tabLst>
                <a:tab pos="2516188" algn="l"/>
              </a:tabLst>
            </a:pPr>
            <a:r>
              <a:rPr lang="en-US" sz="2400" dirty="0"/>
              <a:t>Often written (</a:t>
            </a:r>
            <a:r>
              <a:rPr lang="en-US" sz="2400" i="1" dirty="0"/>
              <a:t>a</a:t>
            </a:r>
            <a:r>
              <a:rPr lang="en-US" sz="2400" baseline="-25000" dirty="0"/>
              <a:t>1</a:t>
            </a:r>
            <a:r>
              <a:rPr lang="en-US" sz="2400" dirty="0"/>
              <a:t>, </a:t>
            </a:r>
            <a:r>
              <a:rPr lang="en-US" sz="2400" i="1" dirty="0"/>
              <a:t>a</a:t>
            </a:r>
            <a:r>
              <a:rPr lang="en-US" sz="2400" baseline="-25000" dirty="0"/>
              <a:t>2 </a:t>
            </a:r>
            <a:r>
              <a:rPr lang="en-US" sz="2400" dirty="0"/>
              <a:t>, </a:t>
            </a:r>
            <a:r>
              <a:rPr lang="en-US" sz="2400" i="1" dirty="0"/>
              <a:t>a</a:t>
            </a:r>
            <a:r>
              <a:rPr lang="en-US" sz="2400" baseline="-25000" dirty="0"/>
              <a:t>3 </a:t>
            </a:r>
            <a:r>
              <a:rPr lang="en-US" sz="2400" dirty="0"/>
              <a:t>)</a:t>
            </a:r>
          </a:p>
          <a:p>
            <a:pPr>
              <a:lnSpc>
                <a:spcPct val="90000"/>
              </a:lnSpc>
              <a:tabLst>
                <a:tab pos="2516188" algn="l"/>
              </a:tabLst>
            </a:pPr>
            <a:r>
              <a:rPr lang="en-US" sz="2800" dirty="0"/>
              <a:t>Mandatory access rule</a:t>
            </a:r>
          </a:p>
          <a:p>
            <a:pPr lvl="1">
              <a:lnSpc>
                <a:spcPct val="90000"/>
              </a:lnSpc>
              <a:tabLst>
                <a:tab pos="2516188" algn="l"/>
              </a:tabLst>
            </a:pPr>
            <a:r>
              <a:rPr lang="en-US" sz="2400" i="1" dirty="0"/>
              <a:t>r</a:t>
            </a:r>
            <a:r>
              <a:rPr lang="en-US" sz="2400" dirty="0"/>
              <a:t> &lt; </a:t>
            </a:r>
            <a:r>
              <a:rPr lang="en-US" sz="2400" i="1" dirty="0"/>
              <a:t>a</a:t>
            </a:r>
            <a:r>
              <a:rPr lang="en-US" sz="2400" baseline="-25000" dirty="0"/>
              <a:t>1</a:t>
            </a:r>
            <a:r>
              <a:rPr lang="en-US" sz="2400" dirty="0"/>
              <a:t> 	allow access; but privilege is lowered</a:t>
            </a:r>
          </a:p>
          <a:p>
            <a:pPr lvl="1">
              <a:lnSpc>
                <a:spcPct val="90000"/>
              </a:lnSpc>
              <a:tabLst>
                <a:tab pos="2516188" algn="l"/>
              </a:tabLst>
            </a:pPr>
            <a:r>
              <a:rPr lang="en-US" sz="2400" i="1" dirty="0"/>
              <a:t>a</a:t>
            </a:r>
            <a:r>
              <a:rPr lang="en-US" sz="2400" baseline="-25000" dirty="0"/>
              <a:t>1</a:t>
            </a:r>
            <a:r>
              <a:rPr lang="en-US" sz="2400" dirty="0"/>
              <a:t> ≤ </a:t>
            </a:r>
            <a:r>
              <a:rPr lang="en-US" sz="2400" i="1" dirty="0"/>
              <a:t>r</a:t>
            </a:r>
            <a:r>
              <a:rPr lang="en-US" sz="2400" dirty="0"/>
              <a:t> ≤ </a:t>
            </a:r>
            <a:r>
              <a:rPr lang="en-US" sz="2400" i="1" dirty="0"/>
              <a:t>a</a:t>
            </a:r>
            <a:r>
              <a:rPr lang="en-US" sz="2400" baseline="-25000" dirty="0"/>
              <a:t>2</a:t>
            </a:r>
            <a:r>
              <a:rPr lang="en-US" sz="2400" dirty="0"/>
              <a:t> 	allow access; no change in privilege</a:t>
            </a:r>
          </a:p>
          <a:p>
            <a:pPr lvl="1">
              <a:lnSpc>
                <a:spcPct val="90000"/>
              </a:lnSpc>
              <a:tabLst>
                <a:tab pos="2516188" algn="l"/>
              </a:tabLst>
            </a:pPr>
            <a:r>
              <a:rPr lang="en-US" sz="2400" i="1" dirty="0"/>
              <a:t>a</a:t>
            </a:r>
            <a:r>
              <a:rPr lang="en-US" sz="2400" baseline="-25000" dirty="0"/>
              <a:t>2</a:t>
            </a:r>
            <a:r>
              <a:rPr lang="en-US" sz="2400" dirty="0"/>
              <a:t> &lt; </a:t>
            </a:r>
            <a:r>
              <a:rPr lang="en-US" sz="2400" i="1" dirty="0"/>
              <a:t>r</a:t>
            </a:r>
            <a:r>
              <a:rPr lang="en-US" sz="2400" dirty="0"/>
              <a:t> ≤ </a:t>
            </a:r>
            <a:r>
              <a:rPr lang="en-US" sz="2400" i="1" dirty="0"/>
              <a:t>a</a:t>
            </a:r>
            <a:r>
              <a:rPr lang="en-US" sz="2400" baseline="-25000" dirty="0"/>
              <a:t>3</a:t>
            </a:r>
            <a:r>
              <a:rPr lang="en-US" sz="2400" dirty="0"/>
              <a:t> 	allow access if through valid gate</a:t>
            </a:r>
          </a:p>
          <a:p>
            <a:pPr lvl="1">
              <a:lnSpc>
                <a:spcPct val="90000"/>
              </a:lnSpc>
              <a:tabLst>
                <a:tab pos="2516188" algn="l"/>
              </a:tabLst>
            </a:pPr>
            <a:r>
              <a:rPr lang="en-US" sz="2400" i="1" dirty="0"/>
              <a:t>a</a:t>
            </a:r>
            <a:r>
              <a:rPr lang="en-US" sz="2400" baseline="-25000" dirty="0"/>
              <a:t>3</a:t>
            </a:r>
            <a:r>
              <a:rPr lang="en-US" sz="2400" dirty="0"/>
              <a:t> &lt; </a:t>
            </a:r>
            <a:r>
              <a:rPr lang="en-US" sz="2400" i="1" dirty="0"/>
              <a:t>r</a:t>
            </a:r>
            <a:r>
              <a:rPr lang="en-US" sz="2400" dirty="0"/>
              <a:t>	deny all access</a:t>
            </a:r>
          </a:p>
        </p:txBody>
      </p:sp>
      <p:sp>
        <p:nvSpPr>
          <p:cNvPr id="7" name="TextBox 6"/>
          <p:cNvSpPr txBox="1"/>
          <p:nvPr>
            <p:custDataLst>
              <p:tags r:id="rId4"/>
            </p:custDataLst>
          </p:nvPr>
        </p:nvSpPr>
        <p:spPr>
          <a:xfrm>
            <a:off x="533400" y="4800600"/>
            <a:ext cx="8458200" cy="2031325"/>
          </a:xfrm>
          <a:prstGeom prst="rect">
            <a:avLst/>
          </a:prstGeom>
          <a:noFill/>
        </p:spPr>
        <p:txBody>
          <a:bodyPr wrap="square" rtlCol="0">
            <a:spAutoFit/>
          </a:bodyPr>
          <a:lstStyle/>
          <a:p>
            <a:r>
              <a:rPr lang="en-US" dirty="0"/>
              <a:t>Explanation: Suppose that the procedure with access bracket (a1, a2, a3) is a service routine that the OS provides to users. </a:t>
            </a:r>
          </a:p>
          <a:p>
            <a:pPr>
              <a:buFont typeface="Arial" pitchFamily="34" charset="0"/>
              <a:buChar char="•"/>
            </a:pPr>
            <a:r>
              <a:rPr lang="en-US" dirty="0"/>
              <a:t> some users are not allowed to use the service (those with r&lt;a3)</a:t>
            </a:r>
          </a:p>
          <a:p>
            <a:pPr>
              <a:buFont typeface="Arial" pitchFamily="34" charset="0"/>
              <a:buChar char="•"/>
            </a:pPr>
            <a:r>
              <a:rPr lang="en-US" dirty="0"/>
              <a:t>some users are allowed to use the service but only in a particular way (i.e., through a gate, or function call)</a:t>
            </a:r>
          </a:p>
          <a:p>
            <a:pPr>
              <a:buFont typeface="Arial" pitchFamily="34" charset="0"/>
              <a:buChar char="•"/>
            </a:pPr>
            <a:endParaRPr lang="en-US" dirty="0"/>
          </a:p>
          <a:p>
            <a:pPr>
              <a:buFont typeface="Arial" pitchFamily="34" charset="0"/>
              <a:buChar char="•"/>
            </a:pP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73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73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731">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Rectangle 2"/>
          <p:cNvSpPr>
            <a:spLocks noGrp="1" noChangeArrowheads="1"/>
          </p:cNvSpPr>
          <p:nvPr>
            <p:ph type="title"/>
            <p:custDataLst>
              <p:tags r:id="rId2"/>
            </p:custDataLst>
          </p:nvPr>
        </p:nvSpPr>
        <p:spPr>
          <a:xfrm>
            <a:off x="457200" y="-152400"/>
            <a:ext cx="8229600" cy="563562"/>
          </a:xfrm>
        </p:spPr>
        <p:txBody>
          <a:bodyPr>
            <a:normAutofit fontScale="90000"/>
          </a:bodyPr>
          <a:lstStyle/>
          <a:p>
            <a:r>
              <a:rPr lang="en-US" dirty="0"/>
              <a:t>Versions</a:t>
            </a:r>
          </a:p>
        </p:txBody>
      </p:sp>
      <p:sp>
        <p:nvSpPr>
          <p:cNvPr id="74755" name="Rectangle 3"/>
          <p:cNvSpPr>
            <a:spLocks noGrp="1" noChangeArrowheads="1"/>
          </p:cNvSpPr>
          <p:nvPr>
            <p:ph type="body" idx="1"/>
            <p:custDataLst>
              <p:tags r:id="rId3"/>
            </p:custDataLst>
          </p:nvPr>
        </p:nvSpPr>
        <p:spPr>
          <a:xfrm>
            <a:off x="457200" y="411162"/>
            <a:ext cx="8229600" cy="6294438"/>
          </a:xfrm>
        </p:spPr>
        <p:txBody>
          <a:bodyPr>
            <a:normAutofit fontScale="47500" lnSpcReduction="20000"/>
          </a:bodyPr>
          <a:lstStyle/>
          <a:p>
            <a:r>
              <a:rPr lang="en-US" dirty="0" err="1"/>
              <a:t>Multics</a:t>
            </a:r>
            <a:endParaRPr lang="en-US" dirty="0"/>
          </a:p>
          <a:p>
            <a:pPr lvl="1"/>
            <a:r>
              <a:rPr lang="en-US" dirty="0"/>
              <a:t>8 rings (from 0 to 7)</a:t>
            </a:r>
          </a:p>
          <a:p>
            <a:pPr lvl="1"/>
            <a:r>
              <a:rPr lang="en-US" dirty="0"/>
              <a:t>Started the ring idea</a:t>
            </a:r>
          </a:p>
          <a:p>
            <a:r>
              <a:rPr lang="en-US" dirty="0"/>
              <a:t>Digital Equipment’s VAX</a:t>
            </a:r>
          </a:p>
          <a:p>
            <a:pPr lvl="1"/>
            <a:r>
              <a:rPr lang="en-US" dirty="0"/>
              <a:t>4 levels of privilege: user, monitor, executive, kernel</a:t>
            </a:r>
          </a:p>
          <a:p>
            <a:r>
              <a:rPr lang="en-US" dirty="0"/>
              <a:t>Older x86</a:t>
            </a:r>
          </a:p>
          <a:p>
            <a:pPr lvl="1"/>
            <a:r>
              <a:rPr lang="en-US" dirty="0"/>
              <a:t>2 levels of privilege: </a:t>
            </a:r>
          </a:p>
          <a:p>
            <a:pPr lvl="2"/>
            <a:r>
              <a:rPr lang="en-US" dirty="0"/>
              <a:t>User - ring 3</a:t>
            </a:r>
          </a:p>
          <a:p>
            <a:pPr lvl="2"/>
            <a:r>
              <a:rPr lang="en-US" dirty="0"/>
              <a:t>Kernel – ring 0</a:t>
            </a:r>
          </a:p>
          <a:p>
            <a:pPr lvl="2"/>
            <a:r>
              <a:rPr lang="en-US" dirty="0"/>
              <a:t>Seems funny, but it turned out to be a good idea</a:t>
            </a:r>
          </a:p>
          <a:p>
            <a:r>
              <a:rPr lang="en-US" dirty="0"/>
              <a:t>Newer x86</a:t>
            </a:r>
          </a:p>
          <a:p>
            <a:pPr lvl="1"/>
            <a:r>
              <a:rPr lang="en-US" dirty="0"/>
              <a:t>5 levels</a:t>
            </a:r>
          </a:p>
          <a:p>
            <a:pPr lvl="2"/>
            <a:r>
              <a:rPr lang="en-US" dirty="0"/>
              <a:t>User - ring 3</a:t>
            </a:r>
          </a:p>
          <a:p>
            <a:pPr lvl="2"/>
            <a:r>
              <a:rPr lang="en-US" dirty="0"/>
              <a:t>Kernel – ring 0</a:t>
            </a:r>
          </a:p>
          <a:p>
            <a:pPr lvl="2"/>
            <a:r>
              <a:rPr lang="en-US" dirty="0"/>
              <a:t>Hypervisor – ring -1</a:t>
            </a:r>
          </a:p>
          <a:p>
            <a:pPr lvl="2"/>
            <a:r>
              <a:rPr lang="en-US" dirty="0"/>
              <a:t>Older  x86 cannot run all types of virtual machines, e.g., an older laptop might not be able to run 64-bit OS on </a:t>
            </a:r>
            <a:r>
              <a:rPr lang="en-US" dirty="0" err="1"/>
              <a:t>vmware</a:t>
            </a:r>
            <a:endParaRPr lang="en-US" dirty="0"/>
          </a:p>
          <a:p>
            <a:pPr lvl="1"/>
            <a:r>
              <a:rPr lang="en-US" dirty="0"/>
              <a:t>Not fully utilized</a:t>
            </a:r>
          </a:p>
          <a:p>
            <a:pPr lvl="2"/>
            <a:r>
              <a:rPr lang="en-US" dirty="0"/>
              <a:t>Buffer overflow (next slide)</a:t>
            </a:r>
          </a:p>
          <a:p>
            <a:pPr lvl="2"/>
            <a:r>
              <a:rPr lang="en-US" dirty="0"/>
              <a:t>Use rings so that: only the OS can write to memory that is executable</a:t>
            </a:r>
          </a:p>
          <a:p>
            <a:pPr lvl="3"/>
            <a:r>
              <a:rPr lang="en-US" dirty="0"/>
              <a:t>Buffer overflow would cause a system fault, e.g., stop the programs (the program might be able to recover, but writing to executable memory would </a:t>
            </a:r>
            <a:r>
              <a:rPr lang="en-US" dirty="0" err="1"/>
              <a:t>nt</a:t>
            </a:r>
            <a:r>
              <a:rPr lang="en-US" dirty="0"/>
              <a:t> be possible)</a:t>
            </a:r>
          </a:p>
          <a:p>
            <a:pPr lvl="2"/>
            <a:r>
              <a:rPr lang="en-US" dirty="0"/>
              <a:t>Some apps write their executable code</a:t>
            </a:r>
          </a:p>
          <a:p>
            <a:pPr lvl="3"/>
            <a:r>
              <a:rPr lang="en-US" dirty="0"/>
              <a:t>E.g., java can not only compile just in time, but also get “data”, translate data into code, and execute that code</a:t>
            </a:r>
          </a:p>
          <a:p>
            <a:r>
              <a:rPr lang="en-US" dirty="0"/>
              <a:t>Switching between rings takes a long time, 100-1000s of cycles</a:t>
            </a:r>
          </a:p>
          <a:p>
            <a:pPr lvl="1"/>
            <a:r>
              <a:rPr lang="en-US" dirty="0"/>
              <a:t>Applications are built into the OS</a:t>
            </a:r>
          </a:p>
          <a:p>
            <a:pPr lvl="2"/>
            <a:r>
              <a:rPr lang="en-US" dirty="0"/>
              <a:t>MS http.sys is a web server built into the OS</a:t>
            </a:r>
          </a:p>
          <a:p>
            <a:pPr lvl="3"/>
            <a:r>
              <a:rPr lang="en-US" dirty="0"/>
              <a:t>Allows efficient processing of packets, removes contest switch between OS, web server, and app server (that eventually handles the packet</a:t>
            </a:r>
          </a:p>
          <a:p>
            <a:pPr lvl="3"/>
            <a:r>
              <a:rPr lang="en-US" dirty="0"/>
              <a:t>Allows the OS to directly respond when files are requested</a:t>
            </a:r>
          </a:p>
          <a:p>
            <a:pPr lvl="4"/>
            <a:r>
              <a:rPr lang="en-US" dirty="0"/>
              <a:t>E.g., </a:t>
            </a:r>
            <a:r>
              <a:rPr lang="en-US" dirty="0">
                <a:hlinkClick r:id="rId5"/>
              </a:rPr>
              <a:t>http://mymachine.com/my_pic.jpeg</a:t>
            </a:r>
            <a:endParaRPr lang="en-US" dirty="0"/>
          </a:p>
          <a:p>
            <a:pPr lvl="4"/>
            <a:r>
              <a:rPr lang="en-US" dirty="0"/>
              <a:t>HTTP.sys case: OS directly gets files</a:t>
            </a:r>
          </a:p>
          <a:p>
            <a:pPr lvl="4"/>
            <a:r>
              <a:rPr lang="en-US" dirty="0"/>
              <a:t>Traditional case</a:t>
            </a:r>
          </a:p>
          <a:p>
            <a:pPr lvl="5"/>
            <a:r>
              <a:rPr lang="en-US" dirty="0"/>
              <a:t>OS gets packet, gives packet to web server. Web server sees that a file is needed. Asks </a:t>
            </a:r>
            <a:r>
              <a:rPr lang="en-US" dirty="0" err="1"/>
              <a:t>os</a:t>
            </a:r>
            <a:r>
              <a:rPr lang="en-US" dirty="0"/>
              <a:t> to get file and reads file. Puts </a:t>
            </a:r>
            <a:r>
              <a:rPr lang="en-US" dirty="0" err="1"/>
              <a:t>fileinto</a:t>
            </a:r>
            <a:r>
              <a:rPr lang="en-US" dirty="0"/>
              <a:t> packets. Gives packets to OS to send</a:t>
            </a:r>
          </a:p>
          <a:p>
            <a:pPr lvl="2"/>
            <a:endParaRPr lang="en-US" dirty="0"/>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7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47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75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475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475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475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475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475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4755">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4755">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4755">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4755">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4755">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4755">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4755">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4755">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4755">
                                            <p:txEl>
                                              <p:pRg st="21" end="2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4755">
                                            <p:txEl>
                                              <p:pRg st="22" end="2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4755">
                                            <p:txEl>
                                              <p:pRg st="23" end="23"/>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74755">
                                            <p:txEl>
                                              <p:pRg st="24" end="24"/>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74755">
                                            <p:txEl>
                                              <p:pRg st="25" end="25"/>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74755">
                                            <p:txEl>
                                              <p:pRg st="26" end="26"/>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74755">
                                            <p:txEl>
                                              <p:pRg st="27" end="27"/>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4755">
                                            <p:txEl>
                                              <p:pRg st="28" end="28"/>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74755">
                                            <p:txEl>
                                              <p:pRg st="29" end="29"/>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74755">
                                            <p:txEl>
                                              <p:pRg st="30" end="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Rectangle 16"/>
          <p:cNvSpPr/>
          <p:nvPr/>
        </p:nvSpPr>
        <p:spPr>
          <a:xfrm>
            <a:off x="7162800" y="2819400"/>
            <a:ext cx="1828800" cy="1752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Where attackers writes</a:t>
            </a:r>
          </a:p>
          <a:p>
            <a:pPr algn="ctr"/>
            <a:endParaRPr lang="en-US" dirty="0"/>
          </a:p>
        </p:txBody>
      </p:sp>
      <p:sp>
        <p:nvSpPr>
          <p:cNvPr id="4" name="Title 3"/>
          <p:cNvSpPr>
            <a:spLocks noGrp="1"/>
          </p:cNvSpPr>
          <p:nvPr>
            <p:ph type="title"/>
          </p:nvPr>
        </p:nvSpPr>
        <p:spPr/>
        <p:txBody>
          <a:bodyPr/>
          <a:lstStyle/>
          <a:p>
            <a:r>
              <a:rPr lang="en-US" dirty="0"/>
              <a:t>Buffer overflow</a:t>
            </a:r>
          </a:p>
        </p:txBody>
      </p:sp>
      <p:sp>
        <p:nvSpPr>
          <p:cNvPr id="5" name="Content Placeholder 4"/>
          <p:cNvSpPr>
            <a:spLocks noGrp="1"/>
          </p:cNvSpPr>
          <p:nvPr>
            <p:ph sz="half" idx="1"/>
          </p:nvPr>
        </p:nvSpPr>
        <p:spPr/>
        <p:txBody>
          <a:bodyPr>
            <a:normAutofit fontScale="85000" lnSpcReduction="10000"/>
          </a:bodyPr>
          <a:lstStyle/>
          <a:p>
            <a:r>
              <a:rPr lang="en-US" dirty="0"/>
              <a:t>User code allows writing data to memory</a:t>
            </a:r>
          </a:p>
          <a:p>
            <a:pPr lvl="1"/>
            <a:r>
              <a:rPr lang="en-US" dirty="0"/>
              <a:t>E.g., user code allows a name (text) to be entered from the keyboard</a:t>
            </a:r>
          </a:p>
          <a:p>
            <a:r>
              <a:rPr lang="en-US" dirty="0"/>
              <a:t>However, the user code does not limit where or how much data can be written</a:t>
            </a:r>
          </a:p>
          <a:p>
            <a:r>
              <a:rPr lang="en-US" dirty="0"/>
              <a:t>Attacker writes lots of data and overwrites the code part, that is, the attacker is able to directly write the code that is executed</a:t>
            </a:r>
          </a:p>
        </p:txBody>
      </p:sp>
      <p:sp>
        <p:nvSpPr>
          <p:cNvPr id="7" name="Rectangle 6"/>
          <p:cNvSpPr/>
          <p:nvPr/>
        </p:nvSpPr>
        <p:spPr>
          <a:xfrm>
            <a:off x="5105400" y="3863181"/>
            <a:ext cx="18288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719941" y="4644394"/>
            <a:ext cx="599716" cy="369332"/>
          </a:xfrm>
          <a:prstGeom prst="rect">
            <a:avLst/>
          </a:prstGeom>
          <a:noFill/>
        </p:spPr>
        <p:txBody>
          <a:bodyPr wrap="none" rtlCol="0">
            <a:spAutoFit/>
          </a:bodyPr>
          <a:lstStyle/>
          <a:p>
            <a:r>
              <a:rPr lang="en-US" dirty="0"/>
              <a:t>data</a:t>
            </a:r>
          </a:p>
        </p:txBody>
      </p:sp>
      <p:sp>
        <p:nvSpPr>
          <p:cNvPr id="9" name="Rectangle 8"/>
          <p:cNvSpPr/>
          <p:nvPr/>
        </p:nvSpPr>
        <p:spPr>
          <a:xfrm>
            <a:off x="5105400" y="1523999"/>
            <a:ext cx="1828800" cy="23391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700000" y="2174660"/>
            <a:ext cx="639599" cy="369332"/>
          </a:xfrm>
          <a:prstGeom prst="rect">
            <a:avLst/>
          </a:prstGeom>
          <a:noFill/>
        </p:spPr>
        <p:txBody>
          <a:bodyPr wrap="none" rtlCol="0">
            <a:spAutoFit/>
          </a:bodyPr>
          <a:lstStyle/>
          <a:p>
            <a:r>
              <a:rPr lang="en-US" dirty="0"/>
              <a:t>code</a:t>
            </a:r>
          </a:p>
        </p:txBody>
      </p:sp>
      <p:sp>
        <p:nvSpPr>
          <p:cNvPr id="11" name="Rectangle 10"/>
          <p:cNvSpPr/>
          <p:nvPr/>
        </p:nvSpPr>
        <p:spPr>
          <a:xfrm>
            <a:off x="5105400" y="4120242"/>
            <a:ext cx="1828800" cy="451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Spot for user name</a:t>
            </a:r>
          </a:p>
        </p:txBody>
      </p:sp>
      <p:sp>
        <p:nvSpPr>
          <p:cNvPr id="12" name="Rectangle 11"/>
          <p:cNvSpPr/>
          <p:nvPr/>
        </p:nvSpPr>
        <p:spPr>
          <a:xfrm>
            <a:off x="7162800" y="3863182"/>
            <a:ext cx="1828800" cy="182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777341" y="4644395"/>
            <a:ext cx="599716" cy="369332"/>
          </a:xfrm>
          <a:prstGeom prst="rect">
            <a:avLst/>
          </a:prstGeom>
          <a:noFill/>
        </p:spPr>
        <p:txBody>
          <a:bodyPr wrap="none" rtlCol="0">
            <a:spAutoFit/>
          </a:bodyPr>
          <a:lstStyle/>
          <a:p>
            <a:r>
              <a:rPr lang="en-US" dirty="0"/>
              <a:t>data</a:t>
            </a:r>
          </a:p>
        </p:txBody>
      </p:sp>
      <p:sp>
        <p:nvSpPr>
          <p:cNvPr id="14" name="Rectangle 13"/>
          <p:cNvSpPr/>
          <p:nvPr/>
        </p:nvSpPr>
        <p:spPr>
          <a:xfrm>
            <a:off x="7162800" y="1524000"/>
            <a:ext cx="1828800" cy="23391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757400" y="2174661"/>
            <a:ext cx="639599" cy="369332"/>
          </a:xfrm>
          <a:prstGeom prst="rect">
            <a:avLst/>
          </a:prstGeom>
          <a:noFill/>
        </p:spPr>
        <p:txBody>
          <a:bodyPr wrap="none" rtlCol="0">
            <a:spAutoFit/>
          </a:bodyPr>
          <a:lstStyle/>
          <a:p>
            <a:r>
              <a:rPr lang="en-US" dirty="0"/>
              <a:t>code</a:t>
            </a:r>
          </a:p>
        </p:txBody>
      </p:sp>
      <p:sp>
        <p:nvSpPr>
          <p:cNvPr id="16" name="Rectangle 15"/>
          <p:cNvSpPr/>
          <p:nvPr/>
        </p:nvSpPr>
        <p:spPr>
          <a:xfrm>
            <a:off x="7162800" y="4120243"/>
            <a:ext cx="1828800" cy="451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Spot for user name</a:t>
            </a:r>
          </a:p>
        </p:txBody>
      </p:sp>
    </p:spTree>
    <p:extLst>
      <p:ext uri="{BB962C8B-B14F-4D97-AF65-F5344CB8AC3E}">
        <p14:creationId xmlns:p14="http://schemas.microsoft.com/office/powerpoint/2010/main" val="1595187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Virtualization</a:t>
            </a:r>
          </a:p>
        </p:txBody>
      </p:sp>
      <p:sp>
        <p:nvSpPr>
          <p:cNvPr id="3" name="Content Placeholder 2"/>
          <p:cNvSpPr>
            <a:spLocks noGrp="1"/>
          </p:cNvSpPr>
          <p:nvPr>
            <p:ph idx="1"/>
          </p:nvPr>
        </p:nvSpPr>
        <p:spPr/>
        <p:txBody>
          <a:bodyPr>
            <a:normAutofit fontScale="47500" lnSpcReduction="20000"/>
          </a:bodyPr>
          <a:lstStyle/>
          <a:p>
            <a:r>
              <a:rPr lang="en-US" dirty="0"/>
              <a:t>Overall goal</a:t>
            </a:r>
          </a:p>
          <a:p>
            <a:pPr lvl="1"/>
            <a:r>
              <a:rPr lang="en-US" dirty="0"/>
              <a:t>Allow multiple virtual machines to run on one physical machine</a:t>
            </a:r>
          </a:p>
          <a:p>
            <a:pPr lvl="1"/>
            <a:r>
              <a:rPr lang="en-US" dirty="0"/>
              <a:t>resources are shared among VMs</a:t>
            </a:r>
          </a:p>
          <a:p>
            <a:pPr lvl="1"/>
            <a:r>
              <a:rPr lang="en-US" dirty="0"/>
              <a:t>Eases deployment of machines (don’t need to buy a machine)</a:t>
            </a:r>
          </a:p>
          <a:p>
            <a:pPr lvl="1"/>
            <a:r>
              <a:rPr lang="en-US" dirty="0"/>
              <a:t>Instead of running multiple apps on a single machine (e.g., web server, app server, and database), they can each be run on a separate virtual machine</a:t>
            </a:r>
          </a:p>
          <a:p>
            <a:r>
              <a:rPr lang="en-US" dirty="0"/>
              <a:t>Without virtualization OS directly controls the physical machine</a:t>
            </a:r>
          </a:p>
          <a:p>
            <a:pPr lvl="1"/>
            <a:r>
              <a:rPr lang="en-US" dirty="0"/>
              <a:t>OS controls devices such as disks and memory</a:t>
            </a:r>
          </a:p>
          <a:p>
            <a:pPr lvl="1"/>
            <a:r>
              <a:rPr lang="en-US" dirty="0"/>
              <a:t>The app cannot directly write to disk</a:t>
            </a:r>
          </a:p>
          <a:p>
            <a:pPr lvl="1"/>
            <a:r>
              <a:rPr lang="en-US" dirty="0"/>
              <a:t>The app cannot directly write to memory. The address space the app “sees” is different from the physical address. E.g., the app writes to address 10000, but the data is actually stored in location 123842341</a:t>
            </a:r>
          </a:p>
          <a:p>
            <a:r>
              <a:rPr lang="en-US" dirty="0"/>
              <a:t>Hosted virtualization – the virtualization system runs as an application</a:t>
            </a:r>
          </a:p>
          <a:p>
            <a:r>
              <a:rPr lang="en-US" dirty="0"/>
              <a:t>Bare-metal virtualization – the hypervisor is installed on the physical machine. </a:t>
            </a:r>
          </a:p>
          <a:p>
            <a:pPr lvl="1"/>
            <a:r>
              <a:rPr lang="en-US" dirty="0"/>
              <a:t>Faster since a system call (e.g., </a:t>
            </a:r>
            <a:r>
              <a:rPr lang="en-US" dirty="0" err="1"/>
              <a:t>fopen</a:t>
            </a:r>
            <a:r>
              <a:rPr lang="en-US" dirty="0"/>
              <a:t>) does not have to pass through as many layers</a:t>
            </a:r>
          </a:p>
          <a:p>
            <a:pPr lvl="1"/>
            <a:r>
              <a:rPr lang="en-US" dirty="0"/>
              <a:t>Bare metal</a:t>
            </a:r>
          </a:p>
          <a:p>
            <a:pPr lvl="2"/>
            <a:r>
              <a:rPr lang="en-US" dirty="0"/>
              <a:t>App in </a:t>
            </a:r>
            <a:r>
              <a:rPr lang="en-US" dirty="0" err="1"/>
              <a:t>vm</a:t>
            </a:r>
            <a:r>
              <a:rPr lang="en-US" dirty="0"/>
              <a:t> call </a:t>
            </a:r>
            <a:r>
              <a:rPr lang="en-US" dirty="0" err="1"/>
              <a:t>fopen</a:t>
            </a:r>
            <a:endParaRPr lang="en-US" dirty="0"/>
          </a:p>
          <a:p>
            <a:pPr lvl="2"/>
            <a:r>
              <a:rPr lang="en-US" dirty="0"/>
              <a:t>OS in VM runs </a:t>
            </a:r>
            <a:r>
              <a:rPr lang="en-US" dirty="0" err="1"/>
              <a:t>fopen</a:t>
            </a:r>
            <a:endParaRPr lang="en-US" dirty="0"/>
          </a:p>
          <a:p>
            <a:pPr lvl="2"/>
            <a:r>
              <a:rPr lang="en-US" dirty="0"/>
              <a:t>Hypervisor gets </a:t>
            </a:r>
            <a:r>
              <a:rPr lang="en-US" dirty="0" err="1"/>
              <a:t>fopen</a:t>
            </a:r>
            <a:r>
              <a:rPr lang="en-US" dirty="0"/>
              <a:t> call and opens file</a:t>
            </a:r>
          </a:p>
          <a:p>
            <a:pPr lvl="1"/>
            <a:r>
              <a:rPr lang="en-US" dirty="0" err="1"/>
              <a:t>Vmware</a:t>
            </a:r>
            <a:r>
              <a:rPr lang="en-US" dirty="0"/>
              <a:t> workstation</a:t>
            </a:r>
          </a:p>
          <a:p>
            <a:pPr lvl="2"/>
            <a:r>
              <a:rPr lang="en-US" dirty="0"/>
              <a:t>App in </a:t>
            </a:r>
            <a:r>
              <a:rPr lang="en-US" dirty="0" err="1"/>
              <a:t>vm</a:t>
            </a:r>
            <a:r>
              <a:rPr lang="en-US" dirty="0"/>
              <a:t> call </a:t>
            </a:r>
            <a:r>
              <a:rPr lang="en-US" dirty="0" err="1"/>
              <a:t>fopen</a:t>
            </a:r>
            <a:endParaRPr lang="en-US" dirty="0"/>
          </a:p>
          <a:p>
            <a:pPr lvl="2"/>
            <a:r>
              <a:rPr lang="en-US" dirty="0"/>
              <a:t>OS in VM runs </a:t>
            </a:r>
            <a:r>
              <a:rPr lang="en-US" dirty="0" err="1"/>
              <a:t>fopen</a:t>
            </a:r>
            <a:endParaRPr lang="en-US" dirty="0"/>
          </a:p>
          <a:p>
            <a:pPr lvl="2"/>
            <a:r>
              <a:rPr lang="en-US" dirty="0" err="1"/>
              <a:t>Vmware</a:t>
            </a:r>
            <a:r>
              <a:rPr lang="en-US" dirty="0"/>
              <a:t> workstation gets </a:t>
            </a:r>
            <a:r>
              <a:rPr lang="en-US" dirty="0" err="1"/>
              <a:t>fopen</a:t>
            </a:r>
            <a:r>
              <a:rPr lang="en-US" dirty="0"/>
              <a:t> and runs </a:t>
            </a:r>
            <a:r>
              <a:rPr lang="en-US" dirty="0" err="1"/>
              <a:t>fopen</a:t>
            </a:r>
            <a:r>
              <a:rPr lang="en-US" dirty="0"/>
              <a:t> as an APP on the host machine</a:t>
            </a:r>
          </a:p>
          <a:p>
            <a:pPr lvl="2"/>
            <a:r>
              <a:rPr lang="en-US" dirty="0"/>
              <a:t>OS on host machine runs </a:t>
            </a:r>
            <a:r>
              <a:rPr lang="en-US" dirty="0" err="1"/>
              <a:t>fopen</a:t>
            </a:r>
            <a:endParaRPr lang="en-US" dirty="0"/>
          </a:p>
          <a:p>
            <a:endParaRPr lang="en-US" dirty="0"/>
          </a:p>
        </p:txBody>
      </p:sp>
    </p:spTree>
    <p:extLst>
      <p:ext uri="{BB962C8B-B14F-4D97-AF65-F5344CB8AC3E}">
        <p14:creationId xmlns:p14="http://schemas.microsoft.com/office/powerpoint/2010/main" val="44842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Impact Virtualization has on Performance</a:t>
            </a:r>
          </a:p>
        </p:txBody>
      </p:sp>
      <p:sp>
        <p:nvSpPr>
          <p:cNvPr id="3" name="Content Placeholder 2"/>
          <p:cNvSpPr>
            <a:spLocks noGrp="1"/>
          </p:cNvSpPr>
          <p:nvPr>
            <p:ph idx="1"/>
          </p:nvPr>
        </p:nvSpPr>
        <p:spPr/>
        <p:txBody>
          <a:bodyPr/>
          <a:lstStyle/>
          <a:p>
            <a:r>
              <a:rPr lang="en-US" dirty="0"/>
              <a:t>How does a program access a physical device</a:t>
            </a:r>
          </a:p>
          <a:p>
            <a:pPr lvl="1"/>
            <a:r>
              <a:rPr lang="en-US" dirty="0"/>
              <a:t>Bare mental case</a:t>
            </a:r>
          </a:p>
          <a:p>
            <a:pPr lvl="1"/>
            <a:r>
              <a:rPr lang="en-US" dirty="0"/>
              <a:t>Hypervisor case</a:t>
            </a:r>
          </a:p>
          <a:p>
            <a:pPr lvl="1"/>
            <a:r>
              <a:rPr lang="en-US" dirty="0" err="1"/>
              <a:t>Vmware</a:t>
            </a:r>
            <a:r>
              <a:rPr lang="en-US" dirty="0"/>
              <a:t> Workstation case</a:t>
            </a:r>
          </a:p>
        </p:txBody>
      </p:sp>
    </p:spTree>
    <p:extLst>
      <p:ext uri="{BB962C8B-B14F-4D97-AF65-F5344CB8AC3E}">
        <p14:creationId xmlns:p14="http://schemas.microsoft.com/office/powerpoint/2010/main" val="4150708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programs access devices: The bare metal OS case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905000"/>
            <a:ext cx="762000" cy="762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2600" y="2032203"/>
            <a:ext cx="507593" cy="50759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07776" y="1956002"/>
            <a:ext cx="659993" cy="659993"/>
          </a:xfrm>
          <a:prstGeom prst="rect">
            <a:avLst/>
          </a:prstGeom>
        </p:spPr>
      </p:pic>
      <p:sp>
        <p:nvSpPr>
          <p:cNvPr id="7" name="TextBox 6"/>
          <p:cNvSpPr txBox="1"/>
          <p:nvPr/>
        </p:nvSpPr>
        <p:spPr>
          <a:xfrm>
            <a:off x="3505200" y="2034380"/>
            <a:ext cx="4953000" cy="646331"/>
          </a:xfrm>
          <a:prstGeom prst="rect">
            <a:avLst/>
          </a:prstGeom>
          <a:noFill/>
        </p:spPr>
        <p:txBody>
          <a:bodyPr wrap="square" rtlCol="0">
            <a:spAutoFit/>
          </a:bodyPr>
          <a:lstStyle/>
          <a:p>
            <a:r>
              <a:rPr lang="en-US" dirty="0"/>
              <a:t>Programs: They cannot have direct access to the disk, the network, sound card, and other things</a:t>
            </a:r>
          </a:p>
        </p:txBody>
      </p:sp>
      <p:grpSp>
        <p:nvGrpSpPr>
          <p:cNvPr id="17" name="Group 16"/>
          <p:cNvGrpSpPr/>
          <p:nvPr/>
        </p:nvGrpSpPr>
        <p:grpSpPr>
          <a:xfrm>
            <a:off x="779813" y="3230560"/>
            <a:ext cx="7179523" cy="781050"/>
            <a:chOff x="779813" y="3230560"/>
            <a:chExt cx="7179523" cy="781050"/>
          </a:xfrm>
        </p:grpSpPr>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9813" y="3352800"/>
              <a:ext cx="573974" cy="5080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52600" y="3230560"/>
              <a:ext cx="1310148" cy="781050"/>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05200" y="3230560"/>
              <a:ext cx="1018113" cy="763585"/>
            </a:xfrm>
            <a:prstGeom prst="rect">
              <a:avLst/>
            </a:prstGeom>
          </p:spPr>
        </p:pic>
        <p:sp>
          <p:nvSpPr>
            <p:cNvPr id="11" name="TextBox 10"/>
            <p:cNvSpPr txBox="1"/>
            <p:nvPr/>
          </p:nvSpPr>
          <p:spPr>
            <a:xfrm>
              <a:off x="4987536" y="3283634"/>
              <a:ext cx="2971800" cy="646331"/>
            </a:xfrm>
            <a:prstGeom prst="rect">
              <a:avLst/>
            </a:prstGeom>
            <a:noFill/>
          </p:spPr>
          <p:txBody>
            <a:bodyPr wrap="square" rtlCol="0">
              <a:spAutoFit/>
            </a:bodyPr>
            <a:lstStyle/>
            <a:p>
              <a:r>
                <a:rPr lang="en-US" dirty="0"/>
                <a:t>Operating systems provide access to these things</a:t>
              </a:r>
            </a:p>
          </p:txBody>
        </p:sp>
      </p:grpSp>
      <p:grpSp>
        <p:nvGrpSpPr>
          <p:cNvPr id="19" name="Group 18"/>
          <p:cNvGrpSpPr/>
          <p:nvPr/>
        </p:nvGrpSpPr>
        <p:grpSpPr>
          <a:xfrm>
            <a:off x="781990" y="4648200"/>
            <a:ext cx="8062669" cy="2082800"/>
            <a:chOff x="781990" y="4648200"/>
            <a:chExt cx="8062669" cy="2082800"/>
          </a:xfrm>
        </p:grpSpPr>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990" y="4648200"/>
              <a:ext cx="762000" cy="762000"/>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7003" y="5588000"/>
              <a:ext cx="573974" cy="508000"/>
            </a:xfrm>
            <a:prstGeom prst="rect">
              <a:avLst/>
            </a:prstGeom>
          </p:spPr>
        </p:pic>
        <p:sp>
          <p:nvSpPr>
            <p:cNvPr id="15" name="TextBox 14"/>
            <p:cNvSpPr txBox="1"/>
            <p:nvPr/>
          </p:nvSpPr>
          <p:spPr>
            <a:xfrm>
              <a:off x="2518073" y="5068669"/>
              <a:ext cx="6326586" cy="646331"/>
            </a:xfrm>
            <a:prstGeom prst="rect">
              <a:avLst/>
            </a:prstGeom>
            <a:noFill/>
          </p:spPr>
          <p:txBody>
            <a:bodyPr wrap="square" rtlCol="0">
              <a:spAutoFit/>
            </a:bodyPr>
            <a:lstStyle/>
            <a:p>
              <a:r>
                <a:rPr lang="en-US" dirty="0"/>
                <a:t>MS Word wants to open a file. It needs to ask the OS to open the file and give it access. It does this with the </a:t>
              </a:r>
              <a:r>
                <a:rPr lang="en-US" dirty="0" err="1"/>
                <a:t>fopen</a:t>
              </a:r>
              <a:r>
                <a:rPr lang="en-US" dirty="0"/>
                <a:t> system call</a:t>
              </a:r>
            </a:p>
          </p:txBody>
        </p:sp>
        <p:sp>
          <p:nvSpPr>
            <p:cNvPr id="16" name="Flowchart: Magnetic Disk 15"/>
            <p:cNvSpPr/>
            <p:nvPr/>
          </p:nvSpPr>
          <p:spPr>
            <a:xfrm>
              <a:off x="894141" y="6273800"/>
              <a:ext cx="381000" cy="457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86973" y="4674007"/>
              <a:ext cx="659993" cy="659993"/>
            </a:xfrm>
            <a:prstGeom prst="rect">
              <a:avLst/>
            </a:prstGeom>
          </p:spPr>
        </p:pic>
      </p:grpSp>
    </p:spTree>
    <p:extLst>
      <p:ext uri="{BB962C8B-B14F-4D97-AF65-F5344CB8AC3E}">
        <p14:creationId xmlns:p14="http://schemas.microsoft.com/office/powerpoint/2010/main" val="7780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programs access devices: The bare metal OS case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1905000"/>
            <a:ext cx="762000" cy="7620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2600" y="2032203"/>
            <a:ext cx="507593" cy="507593"/>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69770" y="2026578"/>
            <a:ext cx="659993" cy="659993"/>
          </a:xfrm>
          <a:prstGeom prst="rect">
            <a:avLst/>
          </a:prstGeom>
        </p:spPr>
      </p:pic>
      <p:sp>
        <p:nvSpPr>
          <p:cNvPr id="7" name="TextBox 6"/>
          <p:cNvSpPr txBox="1"/>
          <p:nvPr/>
        </p:nvSpPr>
        <p:spPr>
          <a:xfrm>
            <a:off x="3505200" y="2034380"/>
            <a:ext cx="4953000" cy="646331"/>
          </a:xfrm>
          <a:prstGeom prst="rect">
            <a:avLst/>
          </a:prstGeom>
          <a:noFill/>
        </p:spPr>
        <p:txBody>
          <a:bodyPr wrap="square" rtlCol="0">
            <a:spAutoFit/>
          </a:bodyPr>
          <a:lstStyle/>
          <a:p>
            <a:r>
              <a:rPr lang="en-US" dirty="0"/>
              <a:t>Programs: They cannot have direct access to the disk, the network, sound card, and other things</a:t>
            </a:r>
          </a:p>
        </p:txBody>
      </p:sp>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9813" y="3352800"/>
            <a:ext cx="573974" cy="5080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52600" y="3230560"/>
            <a:ext cx="1310148" cy="781050"/>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05200" y="3230560"/>
            <a:ext cx="1018113" cy="763585"/>
          </a:xfrm>
          <a:prstGeom prst="rect">
            <a:avLst/>
          </a:prstGeom>
        </p:spPr>
      </p:pic>
      <p:sp>
        <p:nvSpPr>
          <p:cNvPr id="11" name="TextBox 10"/>
          <p:cNvSpPr txBox="1"/>
          <p:nvPr/>
        </p:nvSpPr>
        <p:spPr>
          <a:xfrm>
            <a:off x="4987536" y="3283634"/>
            <a:ext cx="2971800" cy="646331"/>
          </a:xfrm>
          <a:prstGeom prst="rect">
            <a:avLst/>
          </a:prstGeom>
          <a:noFill/>
        </p:spPr>
        <p:txBody>
          <a:bodyPr wrap="square" rtlCol="0">
            <a:spAutoFit/>
          </a:bodyPr>
          <a:lstStyle/>
          <a:p>
            <a:r>
              <a:rPr lang="en-US" dirty="0"/>
              <a:t>Operating systems provide access to these things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90" y="4648200"/>
            <a:ext cx="762000" cy="762000"/>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57003" y="5588000"/>
            <a:ext cx="573974" cy="508000"/>
          </a:xfrm>
          <a:prstGeom prst="rect">
            <a:avLst/>
          </a:prstGeom>
        </p:spPr>
      </p:pic>
      <p:sp>
        <p:nvSpPr>
          <p:cNvPr id="16" name="Flowchart: Magnetic Disk 15"/>
          <p:cNvSpPr/>
          <p:nvPr/>
        </p:nvSpPr>
        <p:spPr>
          <a:xfrm>
            <a:off x="609600" y="6299607"/>
            <a:ext cx="381000" cy="457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63311" y="6290526"/>
            <a:ext cx="572363" cy="475361"/>
          </a:xfrm>
          <a:prstGeom prst="rect">
            <a:avLst/>
          </a:prstGeom>
        </p:spPr>
      </p:pic>
      <p:pic>
        <p:nvPicPr>
          <p:cNvPr id="17" name="Picture 1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090630" y="6195706"/>
            <a:ext cx="360000" cy="572400"/>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86973" y="4648200"/>
            <a:ext cx="659993" cy="659993"/>
          </a:xfrm>
          <a:prstGeom prst="rect">
            <a:avLst/>
          </a:prstGeom>
        </p:spPr>
      </p:pic>
      <p:sp>
        <p:nvSpPr>
          <p:cNvPr id="19" name="TextBox 18"/>
          <p:cNvSpPr txBox="1"/>
          <p:nvPr/>
        </p:nvSpPr>
        <p:spPr>
          <a:xfrm>
            <a:off x="2730167" y="4953000"/>
            <a:ext cx="6326586" cy="1200329"/>
          </a:xfrm>
          <a:prstGeom prst="rect">
            <a:avLst/>
          </a:prstGeom>
          <a:noFill/>
        </p:spPr>
        <p:txBody>
          <a:bodyPr wrap="square" rtlCol="0">
            <a:spAutoFit/>
          </a:bodyPr>
          <a:lstStyle/>
          <a:p>
            <a:r>
              <a:rPr lang="en-US" dirty="0"/>
              <a:t>Spotify wants to read network data and play the data through the speakers open a file. It needs to ask the OS to read the packet from the network, then it needs to give the data to the OS to play through the speakers.</a:t>
            </a:r>
          </a:p>
        </p:txBody>
      </p:sp>
    </p:spTree>
    <p:extLst>
      <p:ext uri="{BB962C8B-B14F-4D97-AF65-F5344CB8AC3E}">
        <p14:creationId xmlns:p14="http://schemas.microsoft.com/office/powerpoint/2010/main" val="30760759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programs access devices: The bare metal Hypervisor case</a:t>
            </a:r>
          </a:p>
        </p:txBody>
      </p:sp>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2245840"/>
            <a:ext cx="762000" cy="762000"/>
          </a:xfrm>
          <a:prstGeom prst="rect">
            <a:avLst/>
          </a:prstGeom>
        </p:spPr>
      </p:pic>
      <p:sp>
        <p:nvSpPr>
          <p:cNvPr id="14" name="Flowchart: Magnetic Disk 13"/>
          <p:cNvSpPr/>
          <p:nvPr/>
        </p:nvSpPr>
        <p:spPr>
          <a:xfrm>
            <a:off x="1882703" y="5150492"/>
            <a:ext cx="381000" cy="457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6414" y="5141411"/>
            <a:ext cx="572363" cy="475361"/>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63733" y="5046591"/>
            <a:ext cx="360000" cy="572400"/>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29183" y="2411461"/>
            <a:ext cx="659993" cy="659993"/>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2000" y="3919160"/>
            <a:ext cx="3940103" cy="1033840"/>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99213" y="3225800"/>
            <a:ext cx="573974" cy="508000"/>
          </a:xfrm>
          <a:prstGeom prst="rect">
            <a:avLst/>
          </a:prstGeom>
        </p:spPr>
      </p:pic>
      <p:pic>
        <p:nvPicPr>
          <p:cNvPr id="23" name="Picture 2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26126" y="3007840"/>
            <a:ext cx="1310148" cy="781050"/>
          </a:xfrm>
          <a:prstGeom prst="rect">
            <a:avLst/>
          </a:prstGeom>
        </p:spPr>
      </p:pic>
      <p:pic>
        <p:nvPicPr>
          <p:cNvPr id="24" name="Picture 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32410" y="2346261"/>
            <a:ext cx="901190" cy="456204"/>
          </a:xfrm>
          <a:prstGeom prst="rect">
            <a:avLst/>
          </a:prstGeom>
        </p:spPr>
      </p:pic>
      <p:sp>
        <p:nvSpPr>
          <p:cNvPr id="28" name="Rectangle 27"/>
          <p:cNvSpPr/>
          <p:nvPr/>
        </p:nvSpPr>
        <p:spPr>
          <a:xfrm>
            <a:off x="762000" y="1659465"/>
            <a:ext cx="2076018" cy="2286000"/>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2882133" y="1653855"/>
            <a:ext cx="2076018" cy="2286000"/>
          </a:xfrm>
          <a:prstGeom prst="rect">
            <a:avLst/>
          </a:prstGeom>
          <a:solidFill>
            <a:schemeClr val="accent1">
              <a:alpha val="1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506995" y="2173178"/>
            <a:ext cx="2438400" cy="646331"/>
          </a:xfrm>
          <a:prstGeom prst="rect">
            <a:avLst/>
          </a:prstGeom>
          <a:noFill/>
        </p:spPr>
        <p:txBody>
          <a:bodyPr wrap="square" rtlCol="0">
            <a:spAutoFit/>
          </a:bodyPr>
          <a:lstStyle/>
          <a:p>
            <a:r>
              <a:rPr lang="en-US" dirty="0"/>
              <a:t>Program asks the OS to open a file with </a:t>
            </a:r>
            <a:r>
              <a:rPr lang="en-US" dirty="0" err="1"/>
              <a:t>fopen</a:t>
            </a:r>
            <a:endParaRPr lang="en-US" dirty="0"/>
          </a:p>
        </p:txBody>
      </p:sp>
      <p:sp>
        <p:nvSpPr>
          <p:cNvPr id="31" name="TextBox 30"/>
          <p:cNvSpPr txBox="1"/>
          <p:nvPr/>
        </p:nvSpPr>
        <p:spPr>
          <a:xfrm>
            <a:off x="5486400" y="3142559"/>
            <a:ext cx="2590800" cy="646331"/>
          </a:xfrm>
          <a:prstGeom prst="rect">
            <a:avLst/>
          </a:prstGeom>
          <a:noFill/>
        </p:spPr>
        <p:txBody>
          <a:bodyPr wrap="square" rtlCol="0">
            <a:spAutoFit/>
          </a:bodyPr>
          <a:lstStyle/>
          <a:p>
            <a:r>
              <a:rPr lang="en-US" dirty="0"/>
              <a:t>OS “asks” the hypervisor to open a file</a:t>
            </a:r>
          </a:p>
        </p:txBody>
      </p:sp>
      <p:sp>
        <p:nvSpPr>
          <p:cNvPr id="32" name="TextBox 31"/>
          <p:cNvSpPr txBox="1"/>
          <p:nvPr/>
        </p:nvSpPr>
        <p:spPr>
          <a:xfrm>
            <a:off x="5486400" y="4218081"/>
            <a:ext cx="3048000" cy="646331"/>
          </a:xfrm>
          <a:prstGeom prst="rect">
            <a:avLst/>
          </a:prstGeom>
          <a:noFill/>
        </p:spPr>
        <p:txBody>
          <a:bodyPr wrap="square" rtlCol="0">
            <a:spAutoFit/>
          </a:bodyPr>
          <a:lstStyle/>
          <a:p>
            <a:r>
              <a:rPr lang="en-US" dirty="0"/>
              <a:t>Hypervisor provides access to disk, network, etc.</a:t>
            </a:r>
          </a:p>
        </p:txBody>
      </p:sp>
    </p:spTree>
    <p:extLst>
      <p:ext uri="{BB962C8B-B14F-4D97-AF65-F5344CB8AC3E}">
        <p14:creationId xmlns:p14="http://schemas.microsoft.com/office/powerpoint/2010/main" val="1785929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programs access devices: The bare metal </a:t>
            </a:r>
            <a:r>
              <a:rPr lang="en-US" dirty="0" err="1"/>
              <a:t>Vmware</a:t>
            </a:r>
            <a:r>
              <a:rPr lang="en-US" dirty="0"/>
              <a:t> Workstation case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4583" y="4539671"/>
            <a:ext cx="573974" cy="50800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3263379"/>
            <a:ext cx="762000" cy="7620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62183" y="3429000"/>
            <a:ext cx="659993" cy="659993"/>
          </a:xfrm>
          <a:prstGeom prst="rect">
            <a:avLst/>
          </a:prstGeom>
        </p:spPr>
      </p:pic>
      <p:sp>
        <p:nvSpPr>
          <p:cNvPr id="10" name="TextBox 9"/>
          <p:cNvSpPr txBox="1"/>
          <p:nvPr/>
        </p:nvSpPr>
        <p:spPr>
          <a:xfrm>
            <a:off x="3800583" y="1981200"/>
            <a:ext cx="4464556" cy="369332"/>
          </a:xfrm>
          <a:prstGeom prst="rect">
            <a:avLst/>
          </a:prstGeom>
          <a:noFill/>
        </p:spPr>
        <p:txBody>
          <a:bodyPr wrap="none" rtlCol="0">
            <a:spAutoFit/>
          </a:bodyPr>
          <a:lstStyle/>
          <a:p>
            <a:r>
              <a:rPr lang="en-US" dirty="0"/>
              <a:t>Chrome asks the OS to open a file with </a:t>
            </a:r>
            <a:r>
              <a:rPr lang="en-US" dirty="0" err="1"/>
              <a:t>fopen</a:t>
            </a:r>
            <a:r>
              <a:rPr lang="en-US" dirty="0"/>
              <a:t> </a:t>
            </a:r>
          </a:p>
        </p:txBody>
      </p:sp>
      <p:sp>
        <p:nvSpPr>
          <p:cNvPr id="12" name="TextBox 11"/>
          <p:cNvSpPr txBox="1"/>
          <p:nvPr/>
        </p:nvSpPr>
        <p:spPr>
          <a:xfrm>
            <a:off x="3800583" y="2704177"/>
            <a:ext cx="4994829" cy="369332"/>
          </a:xfrm>
          <a:prstGeom prst="rect">
            <a:avLst/>
          </a:prstGeom>
          <a:noFill/>
        </p:spPr>
        <p:txBody>
          <a:bodyPr wrap="none" rtlCol="0">
            <a:spAutoFit/>
          </a:bodyPr>
          <a:lstStyle/>
          <a:p>
            <a:r>
              <a:rPr lang="en-US" dirty="0"/>
              <a:t>The OS “asks” </a:t>
            </a:r>
            <a:r>
              <a:rPr lang="en-US" dirty="0" err="1"/>
              <a:t>Vmware</a:t>
            </a:r>
            <a:r>
              <a:rPr lang="en-US" dirty="0"/>
              <a:t> Workstation to open the file</a:t>
            </a:r>
          </a:p>
        </p:txBody>
      </p:sp>
      <p:sp>
        <p:nvSpPr>
          <p:cNvPr id="13" name="TextBox 12"/>
          <p:cNvSpPr txBox="1"/>
          <p:nvPr/>
        </p:nvSpPr>
        <p:spPr>
          <a:xfrm>
            <a:off x="3765572" y="3442662"/>
            <a:ext cx="5463097" cy="646331"/>
          </a:xfrm>
          <a:prstGeom prst="rect">
            <a:avLst/>
          </a:prstGeom>
          <a:noFill/>
        </p:spPr>
        <p:txBody>
          <a:bodyPr wrap="square" rtlCol="0">
            <a:spAutoFit/>
          </a:bodyPr>
          <a:lstStyle/>
          <a:p>
            <a:r>
              <a:rPr lang="en-US" dirty="0" err="1"/>
              <a:t>Vmware</a:t>
            </a:r>
            <a:r>
              <a:rPr lang="en-US" dirty="0"/>
              <a:t> workstation (is a program!) asks the OS to open the file</a:t>
            </a:r>
          </a:p>
        </p:txBody>
      </p:sp>
      <p:sp>
        <p:nvSpPr>
          <p:cNvPr id="14" name="TextBox 13"/>
          <p:cNvSpPr txBox="1"/>
          <p:nvPr/>
        </p:nvSpPr>
        <p:spPr>
          <a:xfrm>
            <a:off x="3962400" y="4401340"/>
            <a:ext cx="3048000" cy="646331"/>
          </a:xfrm>
          <a:prstGeom prst="rect">
            <a:avLst/>
          </a:prstGeom>
          <a:noFill/>
        </p:spPr>
        <p:txBody>
          <a:bodyPr wrap="square" rtlCol="0">
            <a:spAutoFit/>
          </a:bodyPr>
          <a:lstStyle/>
          <a:p>
            <a:r>
              <a:rPr lang="en-US" dirty="0"/>
              <a:t>The OS provides access to disk, network, etc.</a:t>
            </a:r>
          </a:p>
        </p:txBody>
      </p:sp>
      <p:sp>
        <p:nvSpPr>
          <p:cNvPr id="15" name="TextBox 14"/>
          <p:cNvSpPr txBox="1"/>
          <p:nvPr/>
        </p:nvSpPr>
        <p:spPr>
          <a:xfrm>
            <a:off x="685800" y="5652352"/>
            <a:ext cx="8167816" cy="830997"/>
          </a:xfrm>
          <a:prstGeom prst="rect">
            <a:avLst/>
          </a:prstGeom>
          <a:noFill/>
        </p:spPr>
        <p:txBody>
          <a:bodyPr wrap="square" rtlCol="0">
            <a:spAutoFit/>
          </a:bodyPr>
          <a:lstStyle/>
          <a:p>
            <a:r>
              <a:rPr lang="en-US" sz="1600" dirty="0"/>
              <a:t>What about computation, like x = y*cos(</a:t>
            </a:r>
            <a:r>
              <a:rPr lang="en-US" sz="1600" dirty="0" err="1"/>
              <a:t>wt</a:t>
            </a:r>
            <a:r>
              <a:rPr lang="en-US" sz="1600" dirty="0"/>
              <a:t>)?</a:t>
            </a:r>
          </a:p>
          <a:p>
            <a:r>
              <a:rPr lang="en-US" sz="1600" dirty="0"/>
              <a:t>The OS is not involved, so the performance is similar regardless of whether the program is running in a VM</a:t>
            </a:r>
          </a:p>
        </p:txBody>
      </p:sp>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52783" y="3365093"/>
            <a:ext cx="723900" cy="723900"/>
          </a:xfrm>
          <a:prstGeom prst="rect">
            <a:avLst/>
          </a:prstGeom>
        </p:spPr>
      </p:pic>
      <p:grpSp>
        <p:nvGrpSpPr>
          <p:cNvPr id="18" name="Group 17"/>
          <p:cNvGrpSpPr/>
          <p:nvPr/>
        </p:nvGrpSpPr>
        <p:grpSpPr>
          <a:xfrm>
            <a:off x="2088557" y="1676400"/>
            <a:ext cx="1264243" cy="1586979"/>
            <a:chOff x="2088557" y="1676400"/>
            <a:chExt cx="1264243" cy="1586979"/>
          </a:xfrm>
        </p:grpSpPr>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94127" y="1905000"/>
              <a:ext cx="507593" cy="507593"/>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06719" y="2566202"/>
              <a:ext cx="1082408" cy="645282"/>
            </a:xfrm>
            <a:prstGeom prst="rect">
              <a:avLst/>
            </a:prstGeom>
          </p:spPr>
        </p:pic>
        <p:sp>
          <p:nvSpPr>
            <p:cNvPr id="16" name="Rectangle 15"/>
            <p:cNvSpPr/>
            <p:nvPr/>
          </p:nvSpPr>
          <p:spPr>
            <a:xfrm>
              <a:off x="2088557" y="1676400"/>
              <a:ext cx="1264243" cy="1586979"/>
            </a:xfrm>
            <a:prstGeom prst="rect">
              <a:avLst/>
            </a:prstGeom>
            <a:solidFill>
              <a:srgbClr val="0070C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625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686800" cy="2895600"/>
          </a:xfrm>
        </p:spPr>
        <p:txBody>
          <a:bodyPr>
            <a:noAutofit/>
          </a:bodyPr>
          <a:lstStyle/>
          <a:p>
            <a:r>
              <a:rPr lang="en-US" sz="2000" dirty="0"/>
              <a:t>Without virtualization, the OS directly controls the physical system</a:t>
            </a:r>
          </a:p>
          <a:p>
            <a:r>
              <a:rPr lang="en-US" sz="2000" dirty="0"/>
              <a:t>Without hardware assist, </a:t>
            </a:r>
            <a:r>
              <a:rPr lang="en-US" sz="2000" dirty="0" err="1"/>
              <a:t>vmware</a:t>
            </a:r>
            <a:r>
              <a:rPr lang="en-US" sz="2000" dirty="0"/>
              <a:t> moved the OS to a different ring, like ring 1</a:t>
            </a:r>
          </a:p>
          <a:p>
            <a:pPr lvl="1"/>
            <a:r>
              <a:rPr lang="en-US" sz="1800" dirty="0"/>
              <a:t>Full virtualization without hardware asset </a:t>
            </a:r>
          </a:p>
          <a:p>
            <a:pPr lvl="1"/>
            <a:r>
              <a:rPr lang="en-US" sz="1800" dirty="0"/>
              <a:t>It is a good thing that windows and </a:t>
            </a:r>
            <a:r>
              <a:rPr lang="en-US" sz="1800" dirty="0" err="1"/>
              <a:t>linux</a:t>
            </a:r>
            <a:r>
              <a:rPr lang="en-US" sz="1800" dirty="0"/>
              <a:t> were not already using those other rings</a:t>
            </a:r>
          </a:p>
          <a:p>
            <a:pPr lvl="1"/>
            <a:r>
              <a:rPr lang="en-US" sz="1800" dirty="0"/>
              <a:t>If the OS attempts to execute a privileged instruction from ring 1, the call is trapped, and the VMM makes the request</a:t>
            </a:r>
          </a:p>
          <a:p>
            <a:pPr lvl="2"/>
            <a:r>
              <a:rPr lang="en-US" sz="1600" dirty="0"/>
              <a:t>E.g., OS attempts to write to disk</a:t>
            </a:r>
          </a:p>
          <a:p>
            <a:pPr lvl="2"/>
            <a:r>
              <a:rPr lang="en-US" sz="1600" dirty="0"/>
              <a:t>VMM traps the call and makes the disk to a physical disk, and so the OS actually writes to a virtual disk</a:t>
            </a:r>
          </a:p>
          <a:p>
            <a:pPr lvl="1"/>
            <a:r>
              <a:rPr lang="en-US" sz="2000" dirty="0"/>
              <a:t>OS does not know is it running as ring 1</a:t>
            </a:r>
          </a:p>
          <a:p>
            <a:pPr lvl="1"/>
            <a:r>
              <a:rPr lang="en-US" sz="2000" dirty="0"/>
              <a:t>VMM trapping and translation can be difficult and takes time</a:t>
            </a:r>
          </a:p>
          <a:p>
            <a:endParaRPr lang="en-US" sz="2000" dirty="0"/>
          </a:p>
        </p:txBody>
      </p:sp>
      <p:pic>
        <p:nvPicPr>
          <p:cNvPr id="4" name="Picture 3"/>
          <p:cNvPicPr>
            <a:picLocks noChangeAspect="1"/>
          </p:cNvPicPr>
          <p:nvPr/>
        </p:nvPicPr>
        <p:blipFill>
          <a:blip r:embed="rId2"/>
          <a:stretch>
            <a:fillRect/>
          </a:stretch>
        </p:blipFill>
        <p:spPr>
          <a:xfrm>
            <a:off x="457200" y="4191000"/>
            <a:ext cx="3331675" cy="2783490"/>
          </a:xfrm>
          <a:prstGeom prst="rect">
            <a:avLst/>
          </a:prstGeom>
        </p:spPr>
      </p:pic>
      <p:pic>
        <p:nvPicPr>
          <p:cNvPr id="5" name="Picture 4"/>
          <p:cNvPicPr>
            <a:picLocks noChangeAspect="1"/>
          </p:cNvPicPr>
          <p:nvPr/>
        </p:nvPicPr>
        <p:blipFill>
          <a:blip r:embed="rId3"/>
          <a:stretch>
            <a:fillRect/>
          </a:stretch>
        </p:blipFill>
        <p:spPr>
          <a:xfrm>
            <a:off x="5181600" y="4191000"/>
            <a:ext cx="3744639" cy="2740482"/>
          </a:xfrm>
          <a:prstGeom prst="rect">
            <a:avLst/>
          </a:prstGeom>
        </p:spPr>
      </p:pic>
    </p:spTree>
    <p:extLst>
      <p:ext uri="{BB962C8B-B14F-4D97-AF65-F5344CB8AC3E}">
        <p14:creationId xmlns:p14="http://schemas.microsoft.com/office/powerpoint/2010/main" val="107999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custDataLst>
              <p:tags r:id="rId2"/>
            </p:custDataLst>
          </p:nvPr>
        </p:nvSpPr>
        <p:spPr/>
        <p:txBody>
          <a:bodyPr/>
          <a:lstStyle/>
          <a:p>
            <a:r>
              <a:rPr lang="en-US"/>
              <a:t>Default Permissions</a:t>
            </a:r>
          </a:p>
        </p:txBody>
      </p:sp>
      <p:sp>
        <p:nvSpPr>
          <p:cNvPr id="40963" name="Rectangle 3"/>
          <p:cNvSpPr>
            <a:spLocks noGrp="1" noChangeArrowheads="1"/>
          </p:cNvSpPr>
          <p:nvPr>
            <p:ph type="body" idx="1"/>
            <p:custDataLst>
              <p:tags r:id="rId3"/>
            </p:custDataLst>
          </p:nvPr>
        </p:nvSpPr>
        <p:spPr/>
        <p:txBody>
          <a:bodyPr/>
          <a:lstStyle/>
          <a:p>
            <a:pPr>
              <a:lnSpc>
                <a:spcPct val="90000"/>
              </a:lnSpc>
            </a:pPr>
            <a:r>
              <a:rPr lang="en-US" dirty="0"/>
              <a:t>Normal: if not named, </a:t>
            </a:r>
            <a:r>
              <a:rPr lang="en-US" i="1" dirty="0"/>
              <a:t>no</a:t>
            </a:r>
            <a:r>
              <a:rPr lang="en-US" dirty="0"/>
              <a:t> rights over file</a:t>
            </a:r>
          </a:p>
          <a:p>
            <a:pPr lvl="1">
              <a:lnSpc>
                <a:spcPct val="90000"/>
              </a:lnSpc>
            </a:pPr>
            <a:r>
              <a:rPr lang="en-US" dirty="0"/>
              <a:t>Principle of Fail-Safe Defaults</a:t>
            </a:r>
          </a:p>
          <a:p>
            <a:pPr>
              <a:lnSpc>
                <a:spcPct val="90000"/>
              </a:lnSpc>
            </a:pPr>
            <a:r>
              <a:rPr lang="en-US" dirty="0"/>
              <a:t>If many subjects, may use groups or wildcards in ACL</a:t>
            </a:r>
          </a:p>
          <a:p>
            <a:pPr lvl="1">
              <a:lnSpc>
                <a:spcPct val="90000"/>
              </a:lnSpc>
            </a:pPr>
            <a:r>
              <a:rPr lang="en-US" dirty="0"/>
              <a:t>UNICOS (Cray OS): entries are (</a:t>
            </a:r>
            <a:r>
              <a:rPr lang="en-US" i="1" dirty="0"/>
              <a:t>user</a:t>
            </a:r>
            <a:r>
              <a:rPr lang="en-US" dirty="0"/>
              <a:t>, </a:t>
            </a:r>
            <a:r>
              <a:rPr lang="en-US" i="1" dirty="0"/>
              <a:t>group</a:t>
            </a:r>
            <a:r>
              <a:rPr lang="en-US" dirty="0"/>
              <a:t>, </a:t>
            </a:r>
            <a:r>
              <a:rPr lang="en-US" i="1" dirty="0"/>
              <a:t>rights</a:t>
            </a:r>
            <a:r>
              <a:rPr lang="en-US" dirty="0"/>
              <a:t>)</a:t>
            </a:r>
          </a:p>
          <a:p>
            <a:pPr lvl="2">
              <a:lnSpc>
                <a:spcPct val="90000"/>
              </a:lnSpc>
            </a:pPr>
            <a:r>
              <a:rPr lang="en-US" dirty="0"/>
              <a:t>If </a:t>
            </a:r>
            <a:r>
              <a:rPr lang="en-US" i="1" dirty="0"/>
              <a:t>user</a:t>
            </a:r>
            <a:r>
              <a:rPr lang="en-US" dirty="0"/>
              <a:t> is in </a:t>
            </a:r>
            <a:r>
              <a:rPr lang="en-US" i="1" dirty="0"/>
              <a:t>group</a:t>
            </a:r>
            <a:r>
              <a:rPr lang="en-US" dirty="0"/>
              <a:t>, has rights over file</a:t>
            </a:r>
          </a:p>
          <a:p>
            <a:pPr lvl="2">
              <a:lnSpc>
                <a:spcPct val="90000"/>
              </a:lnSpc>
            </a:pPr>
            <a:r>
              <a:rPr lang="en-US" dirty="0"/>
              <a:t>‘*’ is wildcard for </a:t>
            </a:r>
            <a:r>
              <a:rPr lang="en-US" i="1" dirty="0"/>
              <a:t>user</a:t>
            </a:r>
            <a:r>
              <a:rPr lang="en-US" dirty="0"/>
              <a:t>, </a:t>
            </a:r>
            <a:r>
              <a:rPr lang="en-US" i="1" dirty="0"/>
              <a:t>group</a:t>
            </a:r>
            <a:endParaRPr lang="en-US" dirty="0"/>
          </a:p>
          <a:p>
            <a:pPr lvl="3">
              <a:lnSpc>
                <a:spcPct val="90000"/>
              </a:lnSpc>
            </a:pPr>
            <a:r>
              <a:rPr lang="en-US" dirty="0"/>
              <a:t>(holly, *, r): holly can read file regardless of her group</a:t>
            </a:r>
          </a:p>
          <a:p>
            <a:pPr lvl="3">
              <a:lnSpc>
                <a:spcPct val="90000"/>
              </a:lnSpc>
            </a:pPr>
            <a:r>
              <a:rPr lang="en-US" dirty="0"/>
              <a:t>(*, </a:t>
            </a:r>
            <a:r>
              <a:rPr lang="en-US" dirty="0" err="1"/>
              <a:t>gleep</a:t>
            </a:r>
            <a:r>
              <a:rPr lang="en-US" dirty="0"/>
              <a:t>, w): anyone in group </a:t>
            </a:r>
            <a:r>
              <a:rPr lang="en-US" dirty="0" err="1"/>
              <a:t>gleep</a:t>
            </a:r>
            <a:r>
              <a:rPr lang="en-US" dirty="0"/>
              <a:t> can write file</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paravirtualization</a:t>
            </a:r>
            <a:endParaRPr lang="en-US" dirty="0"/>
          </a:p>
        </p:txBody>
      </p:sp>
      <p:sp>
        <p:nvSpPr>
          <p:cNvPr id="3" name="Content Placeholder 2"/>
          <p:cNvSpPr>
            <a:spLocks noGrp="1"/>
          </p:cNvSpPr>
          <p:nvPr>
            <p:ph idx="1"/>
          </p:nvPr>
        </p:nvSpPr>
        <p:spPr>
          <a:xfrm>
            <a:off x="457200" y="1600200"/>
            <a:ext cx="8229600" cy="5105400"/>
          </a:xfrm>
        </p:spPr>
        <p:txBody>
          <a:bodyPr>
            <a:normAutofit fontScale="55000" lnSpcReduction="20000"/>
          </a:bodyPr>
          <a:lstStyle/>
          <a:p>
            <a:r>
              <a:rPr lang="en-US" dirty="0"/>
              <a:t>Idea: the OS is written to be virtualized</a:t>
            </a:r>
          </a:p>
          <a:p>
            <a:r>
              <a:rPr lang="en-US" dirty="0"/>
              <a:t>Instead of trapping instructions that the virtualized OS is not allowed to make, the call is rewritten to make a call to the hypervisor</a:t>
            </a:r>
          </a:p>
          <a:p>
            <a:pPr lvl="1"/>
            <a:r>
              <a:rPr lang="en-US" dirty="0"/>
              <a:t>Typical: app wants to open a file -&gt; </a:t>
            </a:r>
            <a:r>
              <a:rPr lang="en-US" dirty="0" err="1"/>
              <a:t>systemcall</a:t>
            </a:r>
            <a:r>
              <a:rPr lang="en-US" dirty="0"/>
              <a:t>(</a:t>
            </a:r>
            <a:r>
              <a:rPr lang="en-US" dirty="0" err="1"/>
              <a:t>fopen</a:t>
            </a:r>
            <a:r>
              <a:rPr lang="en-US" dirty="0"/>
              <a:t>) -&gt; OS: calls drivers and code to access disk</a:t>
            </a:r>
          </a:p>
          <a:p>
            <a:pPr lvl="1"/>
            <a:r>
              <a:rPr lang="en-US" dirty="0"/>
              <a:t>Full virtualization: app wants to open a file -&gt; </a:t>
            </a:r>
            <a:r>
              <a:rPr lang="en-US" dirty="0" err="1"/>
              <a:t>systemcall</a:t>
            </a:r>
            <a:r>
              <a:rPr lang="en-US" dirty="0"/>
              <a:t>(</a:t>
            </a:r>
            <a:r>
              <a:rPr lang="en-US" dirty="0" err="1"/>
              <a:t>fopen</a:t>
            </a:r>
            <a:r>
              <a:rPr lang="en-US" dirty="0"/>
              <a:t>) -&gt; OS call drivers and code to access disk |-&gt; CPU trap -&gt; VMM executes </a:t>
            </a:r>
            <a:r>
              <a:rPr lang="en-US" dirty="0" err="1"/>
              <a:t>systemcall</a:t>
            </a:r>
            <a:r>
              <a:rPr lang="en-US" dirty="0"/>
              <a:t> to access disk</a:t>
            </a:r>
          </a:p>
          <a:p>
            <a:pPr lvl="1"/>
            <a:r>
              <a:rPr lang="en-US" dirty="0" err="1"/>
              <a:t>Paravirtualization</a:t>
            </a:r>
            <a:r>
              <a:rPr lang="en-US" dirty="0"/>
              <a:t>: app wants to open a file -&gt; </a:t>
            </a:r>
            <a:r>
              <a:rPr lang="en-US" dirty="0" err="1"/>
              <a:t>systemcall</a:t>
            </a:r>
            <a:r>
              <a:rPr lang="en-US" dirty="0"/>
              <a:t>(</a:t>
            </a:r>
            <a:r>
              <a:rPr lang="en-US" dirty="0" err="1"/>
              <a:t>fopen</a:t>
            </a:r>
            <a:r>
              <a:rPr lang="en-US" dirty="0"/>
              <a:t>) -&gt; OS calls </a:t>
            </a:r>
            <a:r>
              <a:rPr lang="en-US" dirty="0" err="1"/>
              <a:t>parasystemcall</a:t>
            </a:r>
            <a:r>
              <a:rPr lang="en-US" dirty="0"/>
              <a:t>(</a:t>
            </a:r>
            <a:r>
              <a:rPr lang="en-US" dirty="0" err="1"/>
              <a:t>fopen</a:t>
            </a:r>
            <a:r>
              <a:rPr lang="en-US" dirty="0"/>
              <a:t>) -&gt; VMM executes </a:t>
            </a:r>
            <a:r>
              <a:rPr lang="en-US" dirty="0" err="1"/>
              <a:t>systemcall</a:t>
            </a:r>
            <a:r>
              <a:rPr lang="en-US" dirty="0"/>
              <a:t>(</a:t>
            </a:r>
            <a:r>
              <a:rPr lang="en-US" dirty="0" err="1"/>
              <a:t>fopen</a:t>
            </a:r>
            <a:r>
              <a:rPr lang="en-US" dirty="0"/>
              <a:t>)</a:t>
            </a:r>
          </a:p>
          <a:p>
            <a:r>
              <a:rPr lang="en-US" dirty="0" err="1"/>
              <a:t>Paravirtualization</a:t>
            </a:r>
            <a:r>
              <a:rPr lang="en-US" dirty="0"/>
              <a:t> can be much faster</a:t>
            </a:r>
          </a:p>
          <a:p>
            <a:r>
              <a:rPr lang="en-US" dirty="0" err="1"/>
              <a:t>Paravirtualization</a:t>
            </a:r>
            <a:r>
              <a:rPr lang="en-US" dirty="0"/>
              <a:t> requires changing the OS</a:t>
            </a:r>
          </a:p>
          <a:p>
            <a:pPr lvl="1"/>
            <a:r>
              <a:rPr lang="en-US" dirty="0"/>
              <a:t>Possible for </a:t>
            </a:r>
            <a:r>
              <a:rPr lang="en-US" dirty="0" err="1"/>
              <a:t>linux</a:t>
            </a:r>
            <a:r>
              <a:rPr lang="en-US" dirty="0"/>
              <a:t>, not for windows</a:t>
            </a:r>
          </a:p>
          <a:p>
            <a:r>
              <a:rPr lang="en-US" dirty="0" err="1"/>
              <a:t>Paravirtualized</a:t>
            </a:r>
            <a:r>
              <a:rPr lang="en-US" dirty="0"/>
              <a:t> drivers are between full virtualization and </a:t>
            </a:r>
            <a:r>
              <a:rPr lang="en-US" dirty="0" err="1"/>
              <a:t>paravirtualization</a:t>
            </a:r>
            <a:endParaRPr lang="en-US" dirty="0"/>
          </a:p>
          <a:p>
            <a:pPr lvl="1"/>
            <a:r>
              <a:rPr lang="en-US" dirty="0"/>
              <a:t>In all cases, the OS calls the drivers to access a physical device such a disk or network interface</a:t>
            </a:r>
          </a:p>
          <a:p>
            <a:pPr lvl="1"/>
            <a:r>
              <a:rPr lang="en-US" dirty="0" err="1"/>
              <a:t>Paravirtualized</a:t>
            </a:r>
            <a:r>
              <a:rPr lang="en-US" dirty="0"/>
              <a:t> drivers make calls to the VMM, although they are running in ring 1</a:t>
            </a:r>
          </a:p>
          <a:p>
            <a:pPr lvl="1"/>
            <a:r>
              <a:rPr lang="en-US" dirty="0"/>
              <a:t>Much faster than full virtualization</a:t>
            </a:r>
          </a:p>
          <a:p>
            <a:pPr lvl="1"/>
            <a:r>
              <a:rPr lang="en-US" dirty="0"/>
              <a:t>Typical approach for virtualized windows</a:t>
            </a:r>
          </a:p>
        </p:txBody>
      </p:sp>
    </p:spTree>
    <p:extLst>
      <p:ext uri="{BB962C8B-B14F-4D97-AF65-F5344CB8AC3E}">
        <p14:creationId xmlns:p14="http://schemas.microsoft.com/office/powerpoint/2010/main" val="10706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Paravirtualized</a:t>
            </a:r>
            <a:r>
              <a:rPr lang="en-US" dirty="0"/>
              <a:t> Disk Driver</a:t>
            </a:r>
          </a:p>
        </p:txBody>
      </p:sp>
      <p:sp>
        <p:nvSpPr>
          <p:cNvPr id="3" name="Content Placeholder 2"/>
          <p:cNvSpPr>
            <a:spLocks noGrp="1"/>
          </p:cNvSpPr>
          <p:nvPr>
            <p:ph idx="1"/>
          </p:nvPr>
        </p:nvSpPr>
        <p:spPr/>
        <p:txBody>
          <a:bodyPr>
            <a:normAutofit fontScale="70000" lnSpcReduction="20000"/>
          </a:bodyPr>
          <a:lstStyle/>
          <a:p>
            <a:r>
              <a:rPr lang="en-US" dirty="0"/>
              <a:t>The data is storage at different locations on the disk. </a:t>
            </a:r>
          </a:p>
          <a:p>
            <a:r>
              <a:rPr lang="en-US" dirty="0"/>
              <a:t>To access data, the disk head must move to the location</a:t>
            </a:r>
          </a:p>
          <a:p>
            <a:r>
              <a:rPr lang="en-US" dirty="0"/>
              <a:t>Head moving is very </a:t>
            </a:r>
            <a:r>
              <a:rPr lang="en-US" dirty="0" err="1"/>
              <a:t>very</a:t>
            </a:r>
            <a:r>
              <a:rPr lang="en-US" dirty="0"/>
              <a:t> slow</a:t>
            </a:r>
          </a:p>
          <a:p>
            <a:r>
              <a:rPr lang="en-US" dirty="0"/>
              <a:t>So the OS will read or write other data along the way</a:t>
            </a:r>
          </a:p>
          <a:p>
            <a:r>
              <a:rPr lang="en-US" dirty="0"/>
              <a:t>E.g., </a:t>
            </a:r>
          </a:p>
          <a:p>
            <a:pPr lvl="1"/>
            <a:r>
              <a:rPr lang="en-US" dirty="0"/>
              <a:t>suppose that the disk is currently busy</a:t>
            </a:r>
          </a:p>
          <a:p>
            <a:pPr lvl="1"/>
            <a:r>
              <a:rPr lang="en-US" dirty="0"/>
              <a:t>at t=0 a request is made to read from location 100.</a:t>
            </a:r>
          </a:p>
          <a:p>
            <a:pPr lvl="1"/>
            <a:r>
              <a:rPr lang="en-US" dirty="0"/>
              <a:t>At t=1us, a request is made to read from location 10</a:t>
            </a:r>
          </a:p>
          <a:p>
            <a:pPr lvl="1"/>
            <a:r>
              <a:rPr lang="en-US" dirty="0"/>
              <a:t>Previous operation is finished and the head is at location 0</a:t>
            </a:r>
          </a:p>
          <a:p>
            <a:pPr lvl="1"/>
            <a:r>
              <a:rPr lang="en-US" dirty="0"/>
              <a:t>Non-</a:t>
            </a:r>
            <a:r>
              <a:rPr lang="en-US" dirty="0" err="1"/>
              <a:t>paravirtualized</a:t>
            </a:r>
            <a:r>
              <a:rPr lang="en-US" dirty="0"/>
              <a:t> driver asks disk to read from location 10</a:t>
            </a:r>
          </a:p>
          <a:p>
            <a:pPr lvl="1"/>
            <a:r>
              <a:rPr lang="en-US" dirty="0"/>
              <a:t>When done, the driver asks to read from location 100  </a:t>
            </a:r>
          </a:p>
          <a:p>
            <a:pPr lvl="1"/>
            <a:r>
              <a:rPr lang="en-US" dirty="0"/>
              <a:t>It much better to send both request to the VMM and let it reorder, if needed (the request might be on separate disk of  RAID system)</a:t>
            </a:r>
          </a:p>
          <a:p>
            <a:r>
              <a:rPr lang="en-US" dirty="0" err="1"/>
              <a:t>Paravirtualized</a:t>
            </a:r>
            <a:r>
              <a:rPr lang="en-US" dirty="0"/>
              <a:t> disk drivers are much faster than non-</a:t>
            </a:r>
            <a:r>
              <a:rPr lang="en-US" dirty="0" err="1"/>
              <a:t>paravirtualized</a:t>
            </a:r>
            <a:r>
              <a:rPr lang="en-US" dirty="0"/>
              <a:t> </a:t>
            </a:r>
          </a:p>
        </p:txBody>
      </p:sp>
    </p:spTree>
    <p:extLst>
      <p:ext uri="{BB962C8B-B14F-4D97-AF65-F5344CB8AC3E}">
        <p14:creationId xmlns:p14="http://schemas.microsoft.com/office/powerpoint/2010/main" val="46383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Hardware assisted virtualization</a:t>
            </a:r>
          </a:p>
        </p:txBody>
      </p:sp>
      <p:sp>
        <p:nvSpPr>
          <p:cNvPr id="3" name="Content Placeholder 2"/>
          <p:cNvSpPr>
            <a:spLocks noGrp="1"/>
          </p:cNvSpPr>
          <p:nvPr>
            <p:ph sz="half" idx="1"/>
          </p:nvPr>
        </p:nvSpPr>
        <p:spPr>
          <a:xfrm>
            <a:off x="152400" y="1600200"/>
            <a:ext cx="4800600" cy="4525963"/>
          </a:xfrm>
        </p:spPr>
        <p:txBody>
          <a:bodyPr>
            <a:normAutofit lnSpcReduction="10000"/>
          </a:bodyPr>
          <a:lstStyle/>
          <a:p>
            <a:r>
              <a:rPr lang="en-US" dirty="0"/>
              <a:t>Intel Virtualization Technology (VT-x) and AMD’s AMD-V allow ring -1</a:t>
            </a:r>
          </a:p>
          <a:p>
            <a:r>
              <a:rPr lang="en-US" dirty="0"/>
              <a:t>Hypervisors runs at ring -1</a:t>
            </a:r>
          </a:p>
          <a:p>
            <a:r>
              <a:rPr lang="en-US" dirty="0"/>
              <a:t>OS runs ring 0</a:t>
            </a:r>
          </a:p>
          <a:p>
            <a:r>
              <a:rPr lang="en-US" dirty="0"/>
              <a:t>But full virtualization is much older and highly optimized.</a:t>
            </a:r>
          </a:p>
          <a:p>
            <a:pPr lvl="1"/>
            <a:r>
              <a:rPr lang="en-US" dirty="0"/>
              <a:t>It might be faster than hardware assisted</a:t>
            </a:r>
          </a:p>
          <a:p>
            <a:pPr lvl="1"/>
            <a:r>
              <a:rPr lang="en-US" dirty="0"/>
              <a:t>But that will change over time</a:t>
            </a:r>
          </a:p>
        </p:txBody>
      </p:sp>
      <p:sp>
        <p:nvSpPr>
          <p:cNvPr id="5" name="Content Placeholder 4"/>
          <p:cNvSpPr>
            <a:spLocks noGrp="1"/>
          </p:cNvSpPr>
          <p:nvPr>
            <p:ph sz="half" idx="2"/>
          </p:nvPr>
        </p:nvSpPr>
        <p:spPr/>
        <p:txBody>
          <a:bodyPr>
            <a:normAutofit lnSpcReduction="10000"/>
          </a:bodyPr>
          <a:lstStyle/>
          <a:p>
            <a:endParaRPr lang="en-US"/>
          </a:p>
        </p:txBody>
      </p:sp>
      <p:pic>
        <p:nvPicPr>
          <p:cNvPr id="4" name="Picture 3"/>
          <p:cNvPicPr>
            <a:picLocks noChangeAspect="1"/>
          </p:cNvPicPr>
          <p:nvPr/>
        </p:nvPicPr>
        <p:blipFill>
          <a:blip r:embed="rId2"/>
          <a:stretch>
            <a:fillRect/>
          </a:stretch>
        </p:blipFill>
        <p:spPr>
          <a:xfrm>
            <a:off x="5113503" y="3863181"/>
            <a:ext cx="4030497" cy="2762250"/>
          </a:xfrm>
          <a:prstGeom prst="rect">
            <a:avLst/>
          </a:prstGeom>
        </p:spPr>
      </p:pic>
    </p:spTree>
    <p:extLst>
      <p:ext uri="{BB962C8B-B14F-4D97-AF65-F5344CB8AC3E}">
        <p14:creationId xmlns:p14="http://schemas.microsoft.com/office/powerpoint/2010/main" val="35474879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Network Hardware support for Virtualization</a:t>
            </a:r>
          </a:p>
        </p:txBody>
      </p:sp>
      <p:sp>
        <p:nvSpPr>
          <p:cNvPr id="6" name="Content Placeholder 5"/>
          <p:cNvSpPr>
            <a:spLocks noGrp="1"/>
          </p:cNvSpPr>
          <p:nvPr>
            <p:ph idx="1"/>
          </p:nvPr>
        </p:nvSpPr>
        <p:spPr/>
        <p:txBody>
          <a:bodyPr>
            <a:normAutofit fontScale="47500" lnSpcReduction="20000"/>
          </a:bodyPr>
          <a:lstStyle/>
          <a:p>
            <a:r>
              <a:rPr lang="en-US" dirty="0"/>
              <a:t>SR-IOV</a:t>
            </a:r>
          </a:p>
          <a:p>
            <a:pPr lvl="1"/>
            <a:r>
              <a:rPr lang="en-US" dirty="0"/>
              <a:t>Single root IO virtualization</a:t>
            </a:r>
          </a:p>
          <a:p>
            <a:r>
              <a:rPr lang="en-US" dirty="0"/>
              <a:t>Basic idea: The network interface card allows direct access from VMs</a:t>
            </a:r>
          </a:p>
          <a:p>
            <a:r>
              <a:rPr lang="en-US" dirty="0"/>
              <a:t>Traditional approach</a:t>
            </a:r>
          </a:p>
          <a:p>
            <a:pPr lvl="1"/>
            <a:r>
              <a:rPr lang="en-US" dirty="0"/>
              <a:t>Hypervisor controls hardware, like NIC</a:t>
            </a:r>
          </a:p>
          <a:p>
            <a:pPr lvl="1"/>
            <a:r>
              <a:rPr lang="en-US" dirty="0"/>
              <a:t>When app sends data to NIC</a:t>
            </a:r>
          </a:p>
          <a:p>
            <a:pPr lvl="2"/>
            <a:r>
              <a:rPr lang="en-US" dirty="0"/>
              <a:t>App calls guest OS system call</a:t>
            </a:r>
          </a:p>
          <a:p>
            <a:pPr lvl="2"/>
            <a:r>
              <a:rPr lang="en-US" dirty="0" err="1"/>
              <a:t>Paravirtualized</a:t>
            </a:r>
            <a:endParaRPr lang="en-US" dirty="0"/>
          </a:p>
          <a:p>
            <a:pPr lvl="3"/>
            <a:r>
              <a:rPr lang="en-US" dirty="0"/>
              <a:t>Guest OS calls hypervisor system call (sort of)</a:t>
            </a:r>
          </a:p>
          <a:p>
            <a:pPr lvl="3"/>
            <a:r>
              <a:rPr lang="en-US" dirty="0"/>
              <a:t>Hypervisor gives data to NIC, which requires sending data to a separate chip/processor (or a separate processor integrated into CPU)</a:t>
            </a:r>
          </a:p>
          <a:p>
            <a:pPr lvl="2"/>
            <a:r>
              <a:rPr lang="en-US" dirty="0"/>
              <a:t>Fully virtualize</a:t>
            </a:r>
          </a:p>
          <a:p>
            <a:pPr lvl="3"/>
            <a:r>
              <a:rPr lang="en-US" dirty="0"/>
              <a:t>Guest OS issues privileged instructions to send data to NIC</a:t>
            </a:r>
          </a:p>
          <a:p>
            <a:pPr lvl="3"/>
            <a:r>
              <a:rPr lang="en-US" dirty="0"/>
              <a:t>Hypervisor traps the instruction (the instruction privileged, so the guest OS cannot call the instruction, if it does, a fault (illegal instruction) is generated by the CPU)</a:t>
            </a:r>
          </a:p>
          <a:p>
            <a:pPr lvl="3"/>
            <a:r>
              <a:rPr lang="en-US" dirty="0"/>
              <a:t>The hypervisor figures out what the  guest OS was trying to send data to the NIC</a:t>
            </a:r>
          </a:p>
          <a:p>
            <a:pPr lvl="3"/>
            <a:r>
              <a:rPr lang="en-US" dirty="0"/>
              <a:t>Hypervisor sends data to NIC</a:t>
            </a:r>
          </a:p>
          <a:p>
            <a:pPr lvl="2"/>
            <a:r>
              <a:rPr lang="en-US" dirty="0"/>
              <a:t>Multiple steps. Multiple context and permission changes. Switch from guest OS to hypervisor is difficult and takes time</a:t>
            </a:r>
          </a:p>
          <a:p>
            <a:r>
              <a:rPr lang="en-US" dirty="0"/>
              <a:t>SR-IOV</a:t>
            </a:r>
          </a:p>
          <a:p>
            <a:pPr lvl="1"/>
            <a:r>
              <a:rPr lang="en-US" dirty="0"/>
              <a:t>Hypervisor configures NIC</a:t>
            </a:r>
          </a:p>
          <a:p>
            <a:pPr lvl="1"/>
            <a:r>
              <a:rPr lang="en-US" dirty="0"/>
              <a:t>VM can send data directly to NIC and NIC will make sure packets get to the right place</a:t>
            </a:r>
          </a:p>
          <a:p>
            <a:pPr lvl="2"/>
            <a:r>
              <a:rPr lang="en-US" dirty="0"/>
              <a:t>NIC can accept packets from one VM and forward them to another VM</a:t>
            </a:r>
          </a:p>
          <a:p>
            <a:pPr lvl="3"/>
            <a:r>
              <a:rPr lang="en-US" dirty="0"/>
              <a:t>If two VMs are communicating, then I’m not sure if this approach is better, since the data can reside in memory. </a:t>
            </a:r>
          </a:p>
          <a:p>
            <a:pPr lvl="2"/>
            <a:r>
              <a:rPr lang="en-US" dirty="0"/>
              <a:t>NIC ensures that the correct VM gets the packets (security)</a:t>
            </a:r>
          </a:p>
        </p:txBody>
      </p:sp>
    </p:spTree>
    <p:extLst>
      <p:ext uri="{BB962C8B-B14F-4D97-AF65-F5344CB8AC3E}">
        <p14:creationId xmlns:p14="http://schemas.microsoft.com/office/powerpoint/2010/main" val="267077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custDataLst>
              <p:tags r:id="rId2"/>
            </p:custDataLst>
          </p:nvPr>
        </p:nvSpPr>
        <p:spPr/>
        <p:txBody>
          <a:bodyPr/>
          <a:lstStyle/>
          <a:p>
            <a:r>
              <a:rPr lang="en-US"/>
              <a:t>Abbreviations</a:t>
            </a:r>
          </a:p>
        </p:txBody>
      </p:sp>
      <p:sp>
        <p:nvSpPr>
          <p:cNvPr id="41987" name="Rectangle 3"/>
          <p:cNvSpPr>
            <a:spLocks noGrp="1" noChangeArrowheads="1"/>
          </p:cNvSpPr>
          <p:nvPr>
            <p:ph type="body" idx="1"/>
            <p:custDataLst>
              <p:tags r:id="rId3"/>
            </p:custDataLst>
          </p:nvPr>
        </p:nvSpPr>
        <p:spPr/>
        <p:txBody>
          <a:bodyPr/>
          <a:lstStyle/>
          <a:p>
            <a:pPr>
              <a:tabLst>
                <a:tab pos="2741613" algn="l"/>
              </a:tabLst>
            </a:pPr>
            <a:r>
              <a:rPr lang="en-US" sz="2400" dirty="0"/>
              <a:t>ACLs can be long … so combine users</a:t>
            </a:r>
          </a:p>
          <a:p>
            <a:pPr lvl="1">
              <a:tabLst>
                <a:tab pos="2741613" algn="l"/>
              </a:tabLst>
            </a:pPr>
            <a:r>
              <a:rPr lang="en-US" sz="2000" dirty="0"/>
              <a:t>UNIX: 3 classes of users: owner, group, everyone else</a:t>
            </a:r>
          </a:p>
          <a:p>
            <a:pPr lvl="1">
              <a:tabLst>
                <a:tab pos="2741613" algn="l"/>
              </a:tabLst>
            </a:pPr>
            <a:r>
              <a:rPr lang="en-US" sz="2000" u="sng" dirty="0" err="1"/>
              <a:t>rwx</a:t>
            </a:r>
            <a:r>
              <a:rPr lang="en-US" sz="2000" dirty="0"/>
              <a:t> </a:t>
            </a:r>
            <a:r>
              <a:rPr lang="en-US" sz="2000" u="sng" dirty="0" err="1"/>
              <a:t>rwx</a:t>
            </a:r>
            <a:r>
              <a:rPr lang="en-US" sz="2000" dirty="0"/>
              <a:t> </a:t>
            </a:r>
            <a:r>
              <a:rPr lang="en-US" sz="2000" u="sng" dirty="0" err="1"/>
              <a:t>rwx</a:t>
            </a:r>
            <a:endParaRPr lang="en-US" sz="2000" dirty="0"/>
          </a:p>
          <a:p>
            <a:pPr lvl="1">
              <a:buFontTx/>
              <a:buNone/>
              <a:tabLst>
                <a:tab pos="2741613" algn="l"/>
              </a:tabLst>
            </a:pPr>
            <a:r>
              <a:rPr lang="en-US" sz="2000" dirty="0"/>
              <a:t>		rest</a:t>
            </a:r>
          </a:p>
          <a:p>
            <a:pPr lvl="1">
              <a:buFontTx/>
              <a:buNone/>
              <a:tabLst>
                <a:tab pos="2741613" algn="l"/>
              </a:tabLst>
            </a:pPr>
            <a:r>
              <a:rPr lang="en-US" sz="2000" dirty="0"/>
              <a:t>		group</a:t>
            </a:r>
          </a:p>
          <a:p>
            <a:pPr lvl="1">
              <a:buFontTx/>
              <a:buNone/>
              <a:tabLst>
                <a:tab pos="2741613" algn="l"/>
              </a:tabLst>
            </a:pPr>
            <a:r>
              <a:rPr lang="en-US" sz="2000" dirty="0"/>
              <a:t>		owner</a:t>
            </a:r>
          </a:p>
          <a:p>
            <a:pPr lvl="1">
              <a:tabLst>
                <a:tab pos="2741613" algn="l"/>
              </a:tabLst>
            </a:pPr>
            <a:r>
              <a:rPr lang="en-US" sz="2000" dirty="0"/>
              <a:t>Ownership assigned based on creating process</a:t>
            </a:r>
          </a:p>
          <a:p>
            <a:pPr lvl="2">
              <a:tabLst>
                <a:tab pos="2741613" algn="l"/>
              </a:tabLst>
            </a:pPr>
            <a:r>
              <a:rPr lang="en-US" sz="1800" dirty="0"/>
              <a:t>Group is the group of the creator of the file</a:t>
            </a:r>
          </a:p>
          <a:p>
            <a:pPr lvl="2">
              <a:tabLst>
                <a:tab pos="2741613" algn="l"/>
              </a:tabLst>
            </a:pPr>
            <a:r>
              <a:rPr lang="en-US" sz="1800" dirty="0"/>
              <a:t>Some systems: if directory has </a:t>
            </a:r>
            <a:r>
              <a:rPr lang="en-US" sz="1800" dirty="0" err="1"/>
              <a:t>setgid</a:t>
            </a:r>
            <a:r>
              <a:rPr lang="en-US" sz="1800" dirty="0"/>
              <a:t> permission, then file owned by group of directory (SunOS, Solaris). In this case, the access control for the group depends on the location of the file, not the creator</a:t>
            </a:r>
          </a:p>
        </p:txBody>
      </p:sp>
      <p:sp>
        <p:nvSpPr>
          <p:cNvPr id="41989" name="Line 5"/>
          <p:cNvSpPr>
            <a:spLocks noChangeShapeType="1"/>
          </p:cNvSpPr>
          <p:nvPr>
            <p:custDataLst>
              <p:tags r:id="rId4"/>
            </p:custDataLst>
          </p:nvPr>
        </p:nvSpPr>
        <p:spPr bwMode="auto">
          <a:xfrm>
            <a:off x="2438400" y="2743200"/>
            <a:ext cx="800100" cy="328613"/>
          </a:xfrm>
          <a:prstGeom prst="line">
            <a:avLst/>
          </a:prstGeom>
          <a:noFill/>
          <a:ln w="9525">
            <a:solidFill>
              <a:schemeClr val="tx1"/>
            </a:solidFill>
            <a:round/>
            <a:headEnd/>
            <a:tailEnd/>
          </a:ln>
          <a:effectLst/>
        </p:spPr>
        <p:txBody>
          <a:bodyPr wrap="none" anchor="ctr"/>
          <a:lstStyle/>
          <a:p>
            <a:endParaRPr lang="en-US"/>
          </a:p>
        </p:txBody>
      </p:sp>
      <p:sp>
        <p:nvSpPr>
          <p:cNvPr id="41991" name="Line 7"/>
          <p:cNvSpPr>
            <a:spLocks noChangeShapeType="1"/>
          </p:cNvSpPr>
          <p:nvPr>
            <p:custDataLst>
              <p:tags r:id="rId5"/>
            </p:custDataLst>
          </p:nvPr>
        </p:nvSpPr>
        <p:spPr bwMode="auto">
          <a:xfrm>
            <a:off x="1828800" y="2743200"/>
            <a:ext cx="1373188" cy="692150"/>
          </a:xfrm>
          <a:prstGeom prst="line">
            <a:avLst/>
          </a:prstGeom>
          <a:noFill/>
          <a:ln w="9525">
            <a:solidFill>
              <a:schemeClr val="tx1"/>
            </a:solidFill>
            <a:round/>
            <a:headEnd/>
            <a:tailEnd/>
          </a:ln>
          <a:effectLst/>
        </p:spPr>
        <p:txBody>
          <a:bodyPr wrap="none" anchor="ctr"/>
          <a:lstStyle/>
          <a:p>
            <a:endParaRPr lang="en-US"/>
          </a:p>
        </p:txBody>
      </p:sp>
      <p:sp>
        <p:nvSpPr>
          <p:cNvPr id="41993" name="Line 9"/>
          <p:cNvSpPr>
            <a:spLocks noChangeShapeType="1"/>
          </p:cNvSpPr>
          <p:nvPr>
            <p:custDataLst>
              <p:tags r:id="rId6"/>
            </p:custDataLst>
          </p:nvPr>
        </p:nvSpPr>
        <p:spPr bwMode="auto">
          <a:xfrm>
            <a:off x="1447800" y="2667000"/>
            <a:ext cx="1843088" cy="1033463"/>
          </a:xfrm>
          <a:prstGeom prst="line">
            <a:avLst/>
          </a:prstGeom>
          <a:noFill/>
          <a:ln w="9525">
            <a:solidFill>
              <a:schemeClr val="tx1"/>
            </a:solidFill>
            <a:round/>
            <a:headEnd/>
            <a:tailEnd/>
          </a:ln>
          <a:effectLst/>
        </p:spPr>
        <p:txBody>
          <a:bodyPr wrap="none" anchor="ctr"/>
          <a:lstStyle/>
          <a:p>
            <a:endParaRPr 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custDataLst>
              <p:tags r:id="rId2"/>
            </p:custDataLst>
          </p:nvPr>
        </p:nvSpPr>
        <p:spPr>
          <a:xfrm>
            <a:off x="457200" y="0"/>
            <a:ext cx="8229600" cy="685800"/>
          </a:xfrm>
        </p:spPr>
        <p:txBody>
          <a:bodyPr>
            <a:normAutofit fontScale="90000"/>
          </a:bodyPr>
          <a:lstStyle/>
          <a:p>
            <a:r>
              <a:rPr lang="en-US" dirty="0"/>
              <a:t>ACLs + Abbreviations</a:t>
            </a:r>
          </a:p>
        </p:txBody>
      </p:sp>
      <p:sp>
        <p:nvSpPr>
          <p:cNvPr id="43011" name="Rectangle 3"/>
          <p:cNvSpPr>
            <a:spLocks noGrp="1" noChangeArrowheads="1"/>
          </p:cNvSpPr>
          <p:nvPr>
            <p:ph type="body" idx="1"/>
            <p:custDataLst>
              <p:tags r:id="rId3"/>
            </p:custDataLst>
          </p:nvPr>
        </p:nvSpPr>
        <p:spPr/>
        <p:txBody>
          <a:bodyPr>
            <a:normAutofit fontScale="92500" lnSpcReduction="20000"/>
          </a:bodyPr>
          <a:lstStyle/>
          <a:p>
            <a:r>
              <a:rPr lang="en-US" sz="2400" dirty="0"/>
              <a:t>Augment abbreviated lists with ACLs</a:t>
            </a:r>
          </a:p>
          <a:p>
            <a:pPr lvl="1"/>
            <a:r>
              <a:rPr lang="en-US" sz="2000" dirty="0"/>
              <a:t>Intent is to shorten ACL</a:t>
            </a:r>
          </a:p>
          <a:p>
            <a:pPr lvl="1"/>
            <a:r>
              <a:rPr lang="en-US" sz="2000" dirty="0"/>
              <a:t>But it is too short</a:t>
            </a:r>
          </a:p>
          <a:p>
            <a:pPr lvl="2"/>
            <a:r>
              <a:rPr lang="en-US" sz="1600" dirty="0"/>
              <a:t>Suppose there are 5 users and I want to give each one different access to different files. </a:t>
            </a:r>
          </a:p>
          <a:p>
            <a:pPr lvl="2"/>
            <a:r>
              <a:rPr lang="en-US" sz="1600" dirty="0"/>
              <a:t>This is not possible with Unix-style access control</a:t>
            </a:r>
          </a:p>
          <a:p>
            <a:pPr lvl="2"/>
            <a:r>
              <a:rPr lang="en-US" sz="1600" dirty="0"/>
              <a:t>E.g., </a:t>
            </a:r>
          </a:p>
          <a:p>
            <a:pPr lvl="3"/>
            <a:r>
              <a:rPr lang="en-US" sz="1200" dirty="0"/>
              <a:t>sally: own A,. Peter: read A, </a:t>
            </a:r>
            <a:r>
              <a:rPr lang="en-US" sz="1200" dirty="0" err="1"/>
              <a:t>joe</a:t>
            </a:r>
            <a:r>
              <a:rPr lang="en-US" sz="1200" dirty="0"/>
              <a:t>: NA A </a:t>
            </a:r>
          </a:p>
          <a:p>
            <a:pPr lvl="4"/>
            <a:r>
              <a:rPr lang="en-US" sz="1200" dirty="0"/>
              <a:t>possible, if sally and peter are in the same group and </a:t>
            </a:r>
            <a:r>
              <a:rPr lang="en-US" sz="1200" dirty="0" err="1"/>
              <a:t>joe</a:t>
            </a:r>
            <a:r>
              <a:rPr lang="en-US" sz="1200" dirty="0"/>
              <a:t> is not in that group</a:t>
            </a:r>
          </a:p>
          <a:p>
            <a:pPr lvl="3"/>
            <a:r>
              <a:rPr lang="en-US" sz="1200" dirty="0"/>
              <a:t>Sally: read B, Peter: NA B, </a:t>
            </a:r>
            <a:r>
              <a:rPr lang="en-US" sz="1200" dirty="0" err="1"/>
              <a:t>joe</a:t>
            </a:r>
            <a:r>
              <a:rPr lang="en-US" sz="1200" dirty="0"/>
              <a:t>: own B</a:t>
            </a:r>
          </a:p>
          <a:p>
            <a:pPr lvl="4"/>
            <a:r>
              <a:rPr lang="en-US" sz="1200" dirty="0"/>
              <a:t>Possible if sally and </a:t>
            </a:r>
            <a:r>
              <a:rPr lang="en-US" sz="1200" dirty="0" err="1"/>
              <a:t>joe</a:t>
            </a:r>
            <a:r>
              <a:rPr lang="en-US" sz="1200" dirty="0"/>
              <a:t> are in the same group</a:t>
            </a:r>
          </a:p>
          <a:p>
            <a:r>
              <a:rPr lang="en-US" sz="2400" dirty="0"/>
              <a:t>ACLs override abbreviations</a:t>
            </a:r>
          </a:p>
          <a:p>
            <a:pPr lvl="1"/>
            <a:r>
              <a:rPr lang="en-US" sz="2000" dirty="0"/>
              <a:t>Augment basic access control</a:t>
            </a:r>
          </a:p>
          <a:p>
            <a:pPr lvl="1"/>
            <a:r>
              <a:rPr lang="en-US" sz="2000" dirty="0"/>
              <a:t>Exact method varies</a:t>
            </a:r>
          </a:p>
          <a:p>
            <a:r>
              <a:rPr lang="en-US" sz="2400" dirty="0"/>
              <a:t>Example: IBM AIX (like Linux)</a:t>
            </a:r>
          </a:p>
          <a:p>
            <a:pPr lvl="1"/>
            <a:r>
              <a:rPr lang="en-US" sz="2000" dirty="0"/>
              <a:t>Base permissions are abbreviations, extended permissions are ACLs with user, group</a:t>
            </a:r>
          </a:p>
          <a:p>
            <a:pPr lvl="1"/>
            <a:r>
              <a:rPr lang="en-US" sz="2000" dirty="0"/>
              <a:t>ACL entries can add rights, but on deny, access is denied</a:t>
            </a:r>
          </a:p>
        </p:txBody>
      </p:sp>
      <p:sp>
        <p:nvSpPr>
          <p:cNvPr id="7" name="Rectangle 6"/>
          <p:cNvSpPr/>
          <p:nvPr>
            <p:custDataLst>
              <p:tags r:id="rId4"/>
            </p:custDataLst>
          </p:nvPr>
        </p:nvSpPr>
        <p:spPr>
          <a:xfrm>
            <a:off x="2971800" y="609600"/>
            <a:ext cx="1915140" cy="400110"/>
          </a:xfrm>
          <a:prstGeom prst="rect">
            <a:avLst/>
          </a:prstGeom>
        </p:spPr>
        <p:txBody>
          <a:bodyPr wrap="none">
            <a:spAutoFit/>
          </a:bodyPr>
          <a:lstStyle/>
          <a:p>
            <a:pPr lvl="1">
              <a:tabLst>
                <a:tab pos="2741613" algn="l"/>
              </a:tabLst>
            </a:pPr>
            <a:r>
              <a:rPr lang="en-US" sz="2000" u="sng" dirty="0" err="1"/>
              <a:t>rwx</a:t>
            </a:r>
            <a:r>
              <a:rPr lang="en-US" sz="2000" dirty="0"/>
              <a:t> </a:t>
            </a:r>
            <a:r>
              <a:rPr lang="en-US" sz="2000" u="sng" dirty="0" err="1"/>
              <a:t>rwx</a:t>
            </a:r>
            <a:r>
              <a:rPr lang="en-US" sz="2000" dirty="0"/>
              <a:t> </a:t>
            </a:r>
            <a:r>
              <a:rPr lang="en-US" sz="2000" u="sng" dirty="0" err="1"/>
              <a:t>rwx</a:t>
            </a:r>
            <a:endParaRPr lang="en-US" sz="2000" dirty="0"/>
          </a:p>
        </p:txBody>
      </p:sp>
      <p:sp>
        <p:nvSpPr>
          <p:cNvPr id="8" name="Line 5"/>
          <p:cNvSpPr>
            <a:spLocks noChangeShapeType="1"/>
          </p:cNvSpPr>
          <p:nvPr>
            <p:custDataLst>
              <p:tags r:id="rId5"/>
            </p:custDataLst>
          </p:nvPr>
        </p:nvSpPr>
        <p:spPr bwMode="auto">
          <a:xfrm>
            <a:off x="4648200" y="990601"/>
            <a:ext cx="914400" cy="152400"/>
          </a:xfrm>
          <a:prstGeom prst="line">
            <a:avLst/>
          </a:prstGeom>
          <a:noFill/>
          <a:ln w="9525">
            <a:solidFill>
              <a:schemeClr val="tx1"/>
            </a:solidFill>
            <a:round/>
            <a:headEnd/>
            <a:tailEnd/>
          </a:ln>
          <a:effectLst/>
        </p:spPr>
        <p:txBody>
          <a:bodyPr wrap="none" anchor="ctr"/>
          <a:lstStyle/>
          <a:p>
            <a:endParaRPr lang="en-US"/>
          </a:p>
        </p:txBody>
      </p:sp>
      <p:sp>
        <p:nvSpPr>
          <p:cNvPr id="9" name="Line 7"/>
          <p:cNvSpPr>
            <a:spLocks noChangeShapeType="1"/>
          </p:cNvSpPr>
          <p:nvPr>
            <p:custDataLst>
              <p:tags r:id="rId6"/>
            </p:custDataLst>
          </p:nvPr>
        </p:nvSpPr>
        <p:spPr bwMode="auto">
          <a:xfrm>
            <a:off x="4038600" y="990600"/>
            <a:ext cx="1524000" cy="381000"/>
          </a:xfrm>
          <a:prstGeom prst="line">
            <a:avLst/>
          </a:prstGeom>
          <a:noFill/>
          <a:ln w="9525">
            <a:solidFill>
              <a:schemeClr val="tx1"/>
            </a:solidFill>
            <a:round/>
            <a:headEnd/>
            <a:tailEnd/>
          </a:ln>
          <a:effectLst/>
        </p:spPr>
        <p:txBody>
          <a:bodyPr wrap="none" anchor="ctr"/>
          <a:lstStyle/>
          <a:p>
            <a:endParaRPr lang="en-US"/>
          </a:p>
        </p:txBody>
      </p:sp>
      <p:sp>
        <p:nvSpPr>
          <p:cNvPr id="10" name="Line 9"/>
          <p:cNvSpPr>
            <a:spLocks noChangeShapeType="1"/>
          </p:cNvSpPr>
          <p:nvPr>
            <p:custDataLst>
              <p:tags r:id="rId7"/>
            </p:custDataLst>
          </p:nvPr>
        </p:nvSpPr>
        <p:spPr bwMode="auto">
          <a:xfrm>
            <a:off x="3657600" y="914401"/>
            <a:ext cx="1905000" cy="685800"/>
          </a:xfrm>
          <a:prstGeom prst="line">
            <a:avLst/>
          </a:prstGeom>
          <a:noFill/>
          <a:ln w="9525">
            <a:solidFill>
              <a:schemeClr val="tx1"/>
            </a:solidFill>
            <a:round/>
            <a:headEnd/>
            <a:tailEnd/>
          </a:ln>
          <a:effectLst/>
        </p:spPr>
        <p:txBody>
          <a:bodyPr wrap="none" anchor="ctr"/>
          <a:lstStyle/>
          <a:p>
            <a:endParaRPr lang="en-US"/>
          </a:p>
        </p:txBody>
      </p:sp>
      <p:sp>
        <p:nvSpPr>
          <p:cNvPr id="11" name="TextBox 10"/>
          <p:cNvSpPr txBox="1"/>
          <p:nvPr>
            <p:custDataLst>
              <p:tags r:id="rId8"/>
            </p:custDataLst>
          </p:nvPr>
        </p:nvSpPr>
        <p:spPr>
          <a:xfrm>
            <a:off x="5486400" y="1447800"/>
            <a:ext cx="788101" cy="369332"/>
          </a:xfrm>
          <a:prstGeom prst="rect">
            <a:avLst/>
          </a:prstGeom>
          <a:noFill/>
        </p:spPr>
        <p:txBody>
          <a:bodyPr wrap="none" rtlCol="0">
            <a:spAutoFit/>
          </a:bodyPr>
          <a:lstStyle/>
          <a:p>
            <a:r>
              <a:rPr lang="en-US" dirty="0"/>
              <a:t>owner</a:t>
            </a:r>
          </a:p>
        </p:txBody>
      </p:sp>
      <p:sp>
        <p:nvSpPr>
          <p:cNvPr id="12" name="TextBox 11"/>
          <p:cNvSpPr txBox="1"/>
          <p:nvPr>
            <p:custDataLst>
              <p:tags r:id="rId9"/>
            </p:custDataLst>
          </p:nvPr>
        </p:nvSpPr>
        <p:spPr>
          <a:xfrm>
            <a:off x="5562600" y="1143000"/>
            <a:ext cx="735586" cy="369332"/>
          </a:xfrm>
          <a:prstGeom prst="rect">
            <a:avLst/>
          </a:prstGeom>
          <a:noFill/>
        </p:spPr>
        <p:txBody>
          <a:bodyPr wrap="none" rtlCol="0">
            <a:spAutoFit/>
          </a:bodyPr>
          <a:lstStyle/>
          <a:p>
            <a:r>
              <a:rPr lang="en-US" dirty="0"/>
              <a:t>group</a:t>
            </a:r>
          </a:p>
        </p:txBody>
      </p:sp>
      <p:sp>
        <p:nvSpPr>
          <p:cNvPr id="13" name="TextBox 12"/>
          <p:cNvSpPr txBox="1"/>
          <p:nvPr>
            <p:custDataLst>
              <p:tags r:id="rId10"/>
            </p:custDataLst>
          </p:nvPr>
        </p:nvSpPr>
        <p:spPr>
          <a:xfrm>
            <a:off x="5562600" y="958701"/>
            <a:ext cx="1078372" cy="369332"/>
          </a:xfrm>
          <a:prstGeom prst="rect">
            <a:avLst/>
          </a:prstGeom>
          <a:noFill/>
        </p:spPr>
        <p:txBody>
          <a:bodyPr wrap="none" rtlCol="0">
            <a:spAutoFit/>
          </a:bodyPr>
          <a:lstStyle/>
          <a:p>
            <a:r>
              <a:rPr lang="en-US" dirty="0"/>
              <a:t>All others</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0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01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01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01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301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301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3011">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3011">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301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custDataLst>
              <p:tags r:id="rId2"/>
            </p:custDataLst>
          </p:nvPr>
        </p:nvSpPr>
        <p:spPr/>
        <p:txBody>
          <a:bodyPr/>
          <a:lstStyle/>
          <a:p>
            <a:r>
              <a:rPr lang="en-US"/>
              <a:t>Permissions in IBM AIX</a:t>
            </a:r>
          </a:p>
        </p:txBody>
      </p:sp>
      <p:sp>
        <p:nvSpPr>
          <p:cNvPr id="44035" name="Rectangle 3"/>
          <p:cNvSpPr>
            <a:spLocks noGrp="1" noChangeArrowheads="1"/>
          </p:cNvSpPr>
          <p:nvPr>
            <p:ph type="body" idx="1"/>
            <p:custDataLst>
              <p:tags r:id="rId3"/>
            </p:custDataLst>
          </p:nvPr>
        </p:nvSpPr>
        <p:spPr/>
        <p:txBody>
          <a:bodyPr/>
          <a:lstStyle/>
          <a:p>
            <a:pPr>
              <a:lnSpc>
                <a:spcPct val="90000"/>
              </a:lnSpc>
              <a:buFontTx/>
              <a:buNone/>
              <a:tabLst>
                <a:tab pos="3144838" algn="l"/>
                <a:tab pos="4113213" algn="l"/>
              </a:tabLst>
            </a:pPr>
            <a:r>
              <a:rPr lang="en-US" sz="2400" dirty="0">
                <a:latin typeface="Courier" charset="0"/>
              </a:rPr>
              <a:t>attributes:</a:t>
            </a:r>
          </a:p>
          <a:p>
            <a:pPr>
              <a:lnSpc>
                <a:spcPct val="90000"/>
              </a:lnSpc>
              <a:buFontTx/>
              <a:buNone/>
              <a:tabLst>
                <a:tab pos="3144838" algn="l"/>
                <a:tab pos="4113213" algn="l"/>
              </a:tabLst>
            </a:pPr>
            <a:r>
              <a:rPr lang="en-US" sz="2400" dirty="0">
                <a:latin typeface="Courier" charset="0"/>
              </a:rPr>
              <a:t>base permissions</a:t>
            </a:r>
          </a:p>
          <a:p>
            <a:pPr>
              <a:lnSpc>
                <a:spcPct val="90000"/>
              </a:lnSpc>
              <a:buFontTx/>
              <a:buNone/>
              <a:tabLst>
                <a:tab pos="3144838" algn="l"/>
                <a:tab pos="4113213" algn="l"/>
              </a:tabLst>
            </a:pPr>
            <a:r>
              <a:rPr lang="en-US" sz="2400" dirty="0">
                <a:latin typeface="Courier" charset="0"/>
              </a:rPr>
              <a:t>	owner(bishop):	</a:t>
            </a:r>
            <a:r>
              <a:rPr lang="en-US" sz="2400" dirty="0" err="1">
                <a:latin typeface="Courier" charset="0"/>
              </a:rPr>
              <a:t>rw</a:t>
            </a:r>
            <a:r>
              <a:rPr lang="en-US" sz="2400" dirty="0">
                <a:latin typeface="Courier" charset="0"/>
              </a:rPr>
              <a:t>-</a:t>
            </a:r>
          </a:p>
          <a:p>
            <a:pPr>
              <a:lnSpc>
                <a:spcPct val="90000"/>
              </a:lnSpc>
              <a:buFontTx/>
              <a:buNone/>
              <a:tabLst>
                <a:tab pos="3144838" algn="l"/>
                <a:tab pos="4113213" algn="l"/>
              </a:tabLst>
            </a:pPr>
            <a:r>
              <a:rPr lang="en-US" sz="2400" dirty="0">
                <a:latin typeface="Courier" charset="0"/>
              </a:rPr>
              <a:t>	group(sys):	r--</a:t>
            </a:r>
          </a:p>
          <a:p>
            <a:pPr>
              <a:lnSpc>
                <a:spcPct val="90000"/>
              </a:lnSpc>
              <a:buFontTx/>
              <a:buNone/>
              <a:tabLst>
                <a:tab pos="3144838" algn="l"/>
                <a:tab pos="4113213" algn="l"/>
              </a:tabLst>
            </a:pPr>
            <a:r>
              <a:rPr lang="en-US" sz="2400" dirty="0">
                <a:latin typeface="Courier" charset="0"/>
              </a:rPr>
              <a:t>	others:	---</a:t>
            </a:r>
          </a:p>
          <a:p>
            <a:pPr>
              <a:lnSpc>
                <a:spcPct val="90000"/>
              </a:lnSpc>
              <a:buFontTx/>
              <a:buNone/>
              <a:tabLst>
                <a:tab pos="3144838" algn="l"/>
                <a:tab pos="4113213" algn="l"/>
              </a:tabLst>
            </a:pPr>
            <a:r>
              <a:rPr lang="en-US" sz="2400" dirty="0">
                <a:latin typeface="Courier" charset="0"/>
              </a:rPr>
              <a:t>extended permissions enabled</a:t>
            </a:r>
          </a:p>
          <a:p>
            <a:pPr>
              <a:lnSpc>
                <a:spcPct val="90000"/>
              </a:lnSpc>
              <a:buFontTx/>
              <a:buNone/>
              <a:tabLst>
                <a:tab pos="3144838" algn="l"/>
                <a:tab pos="4113213" algn="l"/>
              </a:tabLst>
            </a:pPr>
            <a:r>
              <a:rPr lang="en-US" sz="2400" dirty="0">
                <a:latin typeface="Courier" charset="0"/>
              </a:rPr>
              <a:t>	specify	</a:t>
            </a:r>
            <a:r>
              <a:rPr lang="en-US" sz="2400" dirty="0" err="1">
                <a:latin typeface="Courier" charset="0"/>
              </a:rPr>
              <a:t>rw</a:t>
            </a:r>
            <a:r>
              <a:rPr lang="en-US" sz="2400" dirty="0">
                <a:latin typeface="Courier" charset="0"/>
              </a:rPr>
              <a:t>-	u:holly</a:t>
            </a:r>
          </a:p>
          <a:p>
            <a:pPr>
              <a:lnSpc>
                <a:spcPct val="90000"/>
              </a:lnSpc>
              <a:buFontTx/>
              <a:buNone/>
              <a:tabLst>
                <a:tab pos="3144838" algn="l"/>
                <a:tab pos="4113213" algn="l"/>
              </a:tabLst>
            </a:pPr>
            <a:r>
              <a:rPr lang="en-US" sz="2400" dirty="0">
                <a:latin typeface="Courier" charset="0"/>
              </a:rPr>
              <a:t>	permit	-w-	u:heidi, dev</a:t>
            </a:r>
          </a:p>
          <a:p>
            <a:pPr>
              <a:lnSpc>
                <a:spcPct val="90000"/>
              </a:lnSpc>
              <a:buFontTx/>
              <a:buNone/>
              <a:tabLst>
                <a:tab pos="3144838" algn="l"/>
                <a:tab pos="4113213" algn="l"/>
              </a:tabLst>
            </a:pPr>
            <a:r>
              <a:rPr lang="en-US" sz="2400" dirty="0">
                <a:latin typeface="Courier" charset="0"/>
              </a:rPr>
              <a:t>	permit	</a:t>
            </a:r>
            <a:r>
              <a:rPr lang="en-US" sz="2400" dirty="0" err="1">
                <a:latin typeface="Courier" charset="0"/>
              </a:rPr>
              <a:t>rw</a:t>
            </a:r>
            <a:r>
              <a:rPr lang="en-US" sz="2400" dirty="0">
                <a:latin typeface="Courier" charset="0"/>
              </a:rPr>
              <a:t>-	u:matt</a:t>
            </a:r>
          </a:p>
          <a:p>
            <a:pPr>
              <a:lnSpc>
                <a:spcPct val="90000"/>
              </a:lnSpc>
              <a:buFontTx/>
              <a:buNone/>
              <a:tabLst>
                <a:tab pos="3144838" algn="l"/>
                <a:tab pos="4113213" algn="l"/>
              </a:tabLst>
            </a:pPr>
            <a:r>
              <a:rPr lang="en-US" sz="2400" dirty="0">
                <a:latin typeface="Courier" charset="0"/>
              </a:rPr>
              <a:t>	deny	-w-	u:holly, g=faculty</a:t>
            </a:r>
          </a:p>
        </p:txBody>
      </p:sp>
      <p:sp>
        <p:nvSpPr>
          <p:cNvPr id="7" name="TextBox 6"/>
          <p:cNvSpPr txBox="1"/>
          <p:nvPr>
            <p:custDataLst>
              <p:tags r:id="rId4"/>
            </p:custDataLst>
          </p:nvPr>
        </p:nvSpPr>
        <p:spPr>
          <a:xfrm>
            <a:off x="609600" y="5867400"/>
            <a:ext cx="3188693" cy="923330"/>
          </a:xfrm>
          <a:prstGeom prst="rect">
            <a:avLst/>
          </a:prstGeom>
          <a:noFill/>
        </p:spPr>
        <p:txBody>
          <a:bodyPr wrap="none" rtlCol="0">
            <a:spAutoFit/>
          </a:bodyPr>
          <a:lstStyle/>
          <a:p>
            <a:r>
              <a:rPr lang="en-US" dirty="0"/>
              <a:t>Specify = override</a:t>
            </a:r>
          </a:p>
          <a:p>
            <a:r>
              <a:rPr lang="en-US" dirty="0"/>
              <a:t>Permit = add rights</a:t>
            </a:r>
          </a:p>
          <a:p>
            <a:r>
              <a:rPr lang="en-US" dirty="0"/>
              <a:t>Deny = delete rights if they exist</a:t>
            </a:r>
          </a:p>
        </p:txBody>
      </p:sp>
      <p:sp>
        <p:nvSpPr>
          <p:cNvPr id="2" name="TextBox 1">
            <a:extLst>
              <a:ext uri="{FF2B5EF4-FFF2-40B4-BE49-F238E27FC236}">
                <a16:creationId xmlns:a16="http://schemas.microsoft.com/office/drawing/2014/main" id="{EC8189E2-9710-48C8-86F1-03AC046DF1AA}"/>
              </a:ext>
            </a:extLst>
          </p:cNvPr>
          <p:cNvSpPr txBox="1"/>
          <p:nvPr/>
        </p:nvSpPr>
        <p:spPr>
          <a:xfrm>
            <a:off x="1524000" y="1143000"/>
            <a:ext cx="6150466" cy="369332"/>
          </a:xfrm>
          <a:prstGeom prst="rect">
            <a:avLst/>
          </a:prstGeom>
          <a:noFill/>
        </p:spPr>
        <p:txBody>
          <a:bodyPr wrap="none" rtlCol="0">
            <a:spAutoFit/>
          </a:bodyPr>
          <a:lstStyle/>
          <a:p>
            <a:r>
              <a:rPr lang="en-US" dirty="0"/>
              <a:t>Access control for a particular file, instead of </a:t>
            </a:r>
            <a:r>
              <a:rPr lang="en-US" dirty="0" err="1"/>
              <a:t>rw</a:t>
            </a:r>
            <a:r>
              <a:rPr lang="en-US" dirty="0"/>
              <a:t>- r-- ---, we have</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custDataLst>
              <p:tags r:id="rId2"/>
            </p:custDataLst>
          </p:nvPr>
        </p:nvSpPr>
        <p:spPr/>
        <p:txBody>
          <a:bodyPr/>
          <a:lstStyle/>
          <a:p>
            <a:r>
              <a:rPr lang="en-US"/>
              <a:t>ACL Modification</a:t>
            </a:r>
            <a:endParaRPr lang="en-US" sz="4000">
              <a:latin typeface="Courier" charset="0"/>
            </a:endParaRPr>
          </a:p>
        </p:txBody>
      </p:sp>
      <p:sp>
        <p:nvSpPr>
          <p:cNvPr id="45059" name="Rectangle 3"/>
          <p:cNvSpPr>
            <a:spLocks noGrp="1" noChangeArrowheads="1"/>
          </p:cNvSpPr>
          <p:nvPr>
            <p:ph type="body" idx="1"/>
            <p:custDataLst>
              <p:tags r:id="rId3"/>
            </p:custDataLst>
          </p:nvPr>
        </p:nvSpPr>
        <p:spPr/>
        <p:txBody>
          <a:bodyPr>
            <a:normAutofit/>
          </a:bodyPr>
          <a:lstStyle/>
          <a:p>
            <a:r>
              <a:rPr lang="en-US" dirty="0"/>
              <a:t>Who can do this?</a:t>
            </a:r>
          </a:p>
          <a:p>
            <a:pPr lvl="1"/>
            <a:r>
              <a:rPr lang="en-US" dirty="0"/>
              <a:t>Creator is given </a:t>
            </a:r>
            <a:r>
              <a:rPr lang="en-US" i="1" dirty="0"/>
              <a:t>own</a:t>
            </a:r>
            <a:r>
              <a:rPr lang="en-US" dirty="0"/>
              <a:t> right that allows this</a:t>
            </a:r>
          </a:p>
          <a:p>
            <a:pPr lvl="1"/>
            <a:r>
              <a:rPr lang="en-US" dirty="0"/>
              <a:t>Database System R provides a </a:t>
            </a:r>
            <a:r>
              <a:rPr lang="en-US" i="1" dirty="0"/>
              <a:t>grant</a:t>
            </a:r>
            <a:r>
              <a:rPr lang="en-US" dirty="0"/>
              <a:t> modifier (like a copy flag) allowing a right (i.e., read, update, insert, delete, drop) to be transferred, so ownership not needed</a:t>
            </a:r>
          </a:p>
          <a:p>
            <a:pPr lvl="2"/>
            <a:r>
              <a:rPr lang="en-US" dirty="0"/>
              <a:t>A user can read, but not have </a:t>
            </a:r>
            <a:r>
              <a:rPr lang="en-US" dirty="0" err="1"/>
              <a:t>read+grant</a:t>
            </a:r>
            <a:r>
              <a:rPr lang="en-US" dirty="0"/>
              <a:t>, in which case, the user cannot give the read right to someone else</a:t>
            </a:r>
          </a:p>
          <a:p>
            <a:pPr lvl="2"/>
            <a:r>
              <a:rPr lang="en-US" dirty="0"/>
              <a:t>In databases, this is called “grant option”</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custDataLst>
              <p:tags r:id="rId2"/>
            </p:custDataLst>
          </p:nvPr>
        </p:nvSpPr>
        <p:spPr/>
        <p:txBody>
          <a:bodyPr/>
          <a:lstStyle/>
          <a:p>
            <a:r>
              <a:rPr lang="en-US"/>
              <a:t>Privileged Users</a:t>
            </a:r>
          </a:p>
        </p:txBody>
      </p:sp>
      <p:sp>
        <p:nvSpPr>
          <p:cNvPr id="46083" name="Rectangle 3"/>
          <p:cNvSpPr>
            <a:spLocks noGrp="1" noChangeArrowheads="1"/>
          </p:cNvSpPr>
          <p:nvPr>
            <p:ph type="body" idx="1"/>
            <p:custDataLst>
              <p:tags r:id="rId3"/>
            </p:custDataLst>
          </p:nvPr>
        </p:nvSpPr>
        <p:spPr/>
        <p:txBody>
          <a:bodyPr>
            <a:normAutofit fontScale="85000" lnSpcReduction="20000"/>
          </a:bodyPr>
          <a:lstStyle/>
          <a:p>
            <a:r>
              <a:rPr lang="en-US" dirty="0"/>
              <a:t>Do ACLs apply to privileged users (</a:t>
            </a:r>
            <a:r>
              <a:rPr lang="en-US" i="1" dirty="0"/>
              <a:t>root</a:t>
            </a:r>
            <a:r>
              <a:rPr lang="en-US" dirty="0"/>
              <a:t>)?</a:t>
            </a:r>
          </a:p>
          <a:p>
            <a:pPr lvl="1"/>
            <a:r>
              <a:rPr lang="en-US" dirty="0"/>
              <a:t>Linux – super users can </a:t>
            </a:r>
            <a:r>
              <a:rPr lang="en-US" dirty="0" err="1"/>
              <a:t>rwx</a:t>
            </a:r>
            <a:r>
              <a:rPr lang="en-US" dirty="0"/>
              <a:t> and also modify ACL</a:t>
            </a:r>
          </a:p>
          <a:p>
            <a:pPr lvl="1"/>
            <a:r>
              <a:rPr lang="en-US" dirty="0"/>
              <a:t>Solaris: If abbreviated lists are used, the root has full access. But the augmented ACL allows root access to be denied.</a:t>
            </a:r>
          </a:p>
          <a:p>
            <a:pPr lvl="1"/>
            <a:r>
              <a:rPr lang="en-US" dirty="0"/>
              <a:t>Other vendors: varies</a:t>
            </a:r>
          </a:p>
          <a:p>
            <a:r>
              <a:rPr lang="en-US" dirty="0"/>
              <a:t>Privileged users might not have a need to know to the data stored in the machine.</a:t>
            </a:r>
          </a:p>
          <a:p>
            <a:pPr lvl="1"/>
            <a:r>
              <a:rPr lang="en-US" dirty="0"/>
              <a:t>Difficult: </a:t>
            </a:r>
          </a:p>
          <a:p>
            <a:pPr lvl="2"/>
            <a:r>
              <a:rPr lang="en-US" dirty="0"/>
              <a:t>A DB admin is in control of providing access to the DB, but does not need to have access to the DB data (e.g., health records). </a:t>
            </a:r>
          </a:p>
          <a:p>
            <a:pPr lvl="2"/>
            <a:r>
              <a:rPr lang="en-US" dirty="0"/>
              <a:t>But the DB admin could provide themselves with access. </a:t>
            </a:r>
          </a:p>
          <a:p>
            <a:pPr lvl="2"/>
            <a:r>
              <a:rPr lang="en-US" dirty="0"/>
              <a:t>So what to do?</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08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0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zX86rT1dOuY7QDOfv84YqC"/>
</p:tagLst>
</file>

<file path=ppt/tags/tag10.xml><?xml version="1.0" encoding="utf-8"?>
<p:tagLst xmlns:a="http://schemas.openxmlformats.org/drawingml/2006/main" xmlns:r="http://schemas.openxmlformats.org/officeDocument/2006/relationships" xmlns:p="http://schemas.openxmlformats.org/presentationml/2006/main">
  <p:tag name="DVSHAPEID" val="L9BxFSnpLd5dlFofTY89DD"/>
</p:tagLst>
</file>

<file path=ppt/tags/tag100.xml><?xml version="1.0" encoding="utf-8"?>
<p:tagLst xmlns:a="http://schemas.openxmlformats.org/drawingml/2006/main" xmlns:r="http://schemas.openxmlformats.org/officeDocument/2006/relationships" xmlns:p="http://schemas.openxmlformats.org/presentationml/2006/main">
  <p:tag name="DVSECTIONID" val="SVvJh0AsK0ZlMhJ4KYQcia"/>
</p:tagLst>
</file>

<file path=ppt/tags/tag101.xml><?xml version="1.0" encoding="utf-8"?>
<p:tagLst xmlns:a="http://schemas.openxmlformats.org/drawingml/2006/main" xmlns:r="http://schemas.openxmlformats.org/officeDocument/2006/relationships" xmlns:p="http://schemas.openxmlformats.org/presentationml/2006/main">
  <p:tag name="DVSHAPEID" val="37s3sFXeBzSJFBtmGajxAs"/>
</p:tagLst>
</file>

<file path=ppt/tags/tag102.xml><?xml version="1.0" encoding="utf-8"?>
<p:tagLst xmlns:a="http://schemas.openxmlformats.org/drawingml/2006/main" xmlns:r="http://schemas.openxmlformats.org/officeDocument/2006/relationships" xmlns:p="http://schemas.openxmlformats.org/presentationml/2006/main">
  <p:tag name="DVSHAPEID" val="XG9snfnwsZThk0cdDU6U8u"/>
</p:tagLst>
</file>

<file path=ppt/tags/tag103.xml><?xml version="1.0" encoding="utf-8"?>
<p:tagLst xmlns:a="http://schemas.openxmlformats.org/drawingml/2006/main" xmlns:r="http://schemas.openxmlformats.org/officeDocument/2006/relationships" xmlns:p="http://schemas.openxmlformats.org/presentationml/2006/main">
  <p:tag name="DVSECTIONID" val="qulCxyTD2RChWVmSxUsweN"/>
</p:tagLst>
</file>

<file path=ppt/tags/tag104.xml><?xml version="1.0" encoding="utf-8"?>
<p:tagLst xmlns:a="http://schemas.openxmlformats.org/drawingml/2006/main" xmlns:r="http://schemas.openxmlformats.org/officeDocument/2006/relationships" xmlns:p="http://schemas.openxmlformats.org/presentationml/2006/main">
  <p:tag name="DVSHAPEID" val="hGggEy1TiPmi7xCI9TO2Bg"/>
</p:tagLst>
</file>

<file path=ppt/tags/tag105.xml><?xml version="1.0" encoding="utf-8"?>
<p:tagLst xmlns:a="http://schemas.openxmlformats.org/drawingml/2006/main" xmlns:r="http://schemas.openxmlformats.org/officeDocument/2006/relationships" xmlns:p="http://schemas.openxmlformats.org/presentationml/2006/main">
  <p:tag name="DVSHAPEID" val="5eWBnBGwBuAVsaa2Z2maLx"/>
</p:tagLst>
</file>

<file path=ppt/tags/tag106.xml><?xml version="1.0" encoding="utf-8"?>
<p:tagLst xmlns:a="http://schemas.openxmlformats.org/drawingml/2006/main" xmlns:r="http://schemas.openxmlformats.org/officeDocument/2006/relationships" xmlns:p="http://schemas.openxmlformats.org/presentationml/2006/main">
  <p:tag name="DVSECTIONID" val="JvlOHRrVJMWDsmo2ZZVVkF"/>
</p:tagLst>
</file>

<file path=ppt/tags/tag107.xml><?xml version="1.0" encoding="utf-8"?>
<p:tagLst xmlns:a="http://schemas.openxmlformats.org/drawingml/2006/main" xmlns:r="http://schemas.openxmlformats.org/officeDocument/2006/relationships" xmlns:p="http://schemas.openxmlformats.org/presentationml/2006/main">
  <p:tag name="DVSHAPEID" val="6vAEl7isanAu4LB2pHiIHd"/>
</p:tagLst>
</file>

<file path=ppt/tags/tag108.xml><?xml version="1.0" encoding="utf-8"?>
<p:tagLst xmlns:a="http://schemas.openxmlformats.org/drawingml/2006/main" xmlns:r="http://schemas.openxmlformats.org/officeDocument/2006/relationships" xmlns:p="http://schemas.openxmlformats.org/presentationml/2006/main">
  <p:tag name="DVSHAPEID" val="Nh7Pi5WDenIMPdoo2g7qu8"/>
</p:tagLst>
</file>

<file path=ppt/tags/tag109.xml><?xml version="1.0" encoding="utf-8"?>
<p:tagLst xmlns:a="http://schemas.openxmlformats.org/drawingml/2006/main" xmlns:r="http://schemas.openxmlformats.org/officeDocument/2006/relationships" xmlns:p="http://schemas.openxmlformats.org/presentationml/2006/main">
  <p:tag name="DVSECTIONID" val="BeqluTsrX8PTfI9LbRGBdT"/>
</p:tagLst>
</file>

<file path=ppt/tags/tag11.xml><?xml version="1.0" encoding="utf-8"?>
<p:tagLst xmlns:a="http://schemas.openxmlformats.org/drawingml/2006/main" xmlns:r="http://schemas.openxmlformats.org/officeDocument/2006/relationships" xmlns:p="http://schemas.openxmlformats.org/presentationml/2006/main">
  <p:tag name="DVSHAPEID" val="BpRZewepFJsB84h9EXeTkl"/>
</p:tagLst>
</file>

<file path=ppt/tags/tag110.xml><?xml version="1.0" encoding="utf-8"?>
<p:tagLst xmlns:a="http://schemas.openxmlformats.org/drawingml/2006/main" xmlns:r="http://schemas.openxmlformats.org/officeDocument/2006/relationships" xmlns:p="http://schemas.openxmlformats.org/presentationml/2006/main">
  <p:tag name="DVSHAPEID" val="9202V9m7D2nF4ZRya9zGmL"/>
</p:tagLst>
</file>

<file path=ppt/tags/tag111.xml><?xml version="1.0" encoding="utf-8"?>
<p:tagLst xmlns:a="http://schemas.openxmlformats.org/drawingml/2006/main" xmlns:r="http://schemas.openxmlformats.org/officeDocument/2006/relationships" xmlns:p="http://schemas.openxmlformats.org/presentationml/2006/main">
  <p:tag name="DVSHAPEID" val="FwEEZYuaEi6WMs4OzixMjW"/>
</p:tagLst>
</file>

<file path=ppt/tags/tag112.xml><?xml version="1.0" encoding="utf-8"?>
<p:tagLst xmlns:a="http://schemas.openxmlformats.org/drawingml/2006/main" xmlns:r="http://schemas.openxmlformats.org/officeDocument/2006/relationships" xmlns:p="http://schemas.openxmlformats.org/presentationml/2006/main">
  <p:tag name="DVSECTIONID" val="LQy1gp2zb3N4U6nmmxtiOO"/>
</p:tagLst>
</file>

<file path=ppt/tags/tag113.xml><?xml version="1.0" encoding="utf-8"?>
<p:tagLst xmlns:a="http://schemas.openxmlformats.org/drawingml/2006/main" xmlns:r="http://schemas.openxmlformats.org/officeDocument/2006/relationships" xmlns:p="http://schemas.openxmlformats.org/presentationml/2006/main">
  <p:tag name="DVSHAPEID" val="VDmTuRpvR2LK4OiTUh8ZrC"/>
</p:tagLst>
</file>

<file path=ppt/tags/tag114.xml><?xml version="1.0" encoding="utf-8"?>
<p:tagLst xmlns:a="http://schemas.openxmlformats.org/drawingml/2006/main" xmlns:r="http://schemas.openxmlformats.org/officeDocument/2006/relationships" xmlns:p="http://schemas.openxmlformats.org/presentationml/2006/main">
  <p:tag name="DVSHAPEID" val="aPR2PnfpDDDItrdxNhKDYw"/>
</p:tagLst>
</file>

<file path=ppt/tags/tag115.xml><?xml version="1.0" encoding="utf-8"?>
<p:tagLst xmlns:a="http://schemas.openxmlformats.org/drawingml/2006/main" xmlns:r="http://schemas.openxmlformats.org/officeDocument/2006/relationships" xmlns:p="http://schemas.openxmlformats.org/presentationml/2006/main">
  <p:tag name="DVSECTIONID" val="Oz7FTeN3eIsItzMsC2onWM"/>
</p:tagLst>
</file>

<file path=ppt/tags/tag116.xml><?xml version="1.0" encoding="utf-8"?>
<p:tagLst xmlns:a="http://schemas.openxmlformats.org/drawingml/2006/main" xmlns:r="http://schemas.openxmlformats.org/officeDocument/2006/relationships" xmlns:p="http://schemas.openxmlformats.org/presentationml/2006/main">
  <p:tag name="DVSHAPEID" val="FPf06SW0kc4FvaSZQ8Bvp7"/>
</p:tagLst>
</file>

<file path=ppt/tags/tag117.xml><?xml version="1.0" encoding="utf-8"?>
<p:tagLst xmlns:a="http://schemas.openxmlformats.org/drawingml/2006/main" xmlns:r="http://schemas.openxmlformats.org/officeDocument/2006/relationships" xmlns:p="http://schemas.openxmlformats.org/presentationml/2006/main">
  <p:tag name="DVSHAPEID" val="wTg2PEWdfmuLu9qvenMnbV"/>
</p:tagLst>
</file>

<file path=ppt/tags/tag118.xml><?xml version="1.0" encoding="utf-8"?>
<p:tagLst xmlns:a="http://schemas.openxmlformats.org/drawingml/2006/main" xmlns:r="http://schemas.openxmlformats.org/officeDocument/2006/relationships" xmlns:p="http://schemas.openxmlformats.org/presentationml/2006/main">
  <p:tag name="DVSECTIONID" val="Oz7FTeN3eIsItzMsC2onWM"/>
</p:tagLst>
</file>

<file path=ppt/tags/tag119.xml><?xml version="1.0" encoding="utf-8"?>
<p:tagLst xmlns:a="http://schemas.openxmlformats.org/drawingml/2006/main" xmlns:r="http://schemas.openxmlformats.org/officeDocument/2006/relationships" xmlns:p="http://schemas.openxmlformats.org/presentationml/2006/main">
  <p:tag name="DVSHAPEID" val="FPf06SW0kc4FvaSZQ8Bvp7"/>
</p:tagLst>
</file>

<file path=ppt/tags/tag12.xml><?xml version="1.0" encoding="utf-8"?>
<p:tagLst xmlns:a="http://schemas.openxmlformats.org/drawingml/2006/main" xmlns:r="http://schemas.openxmlformats.org/officeDocument/2006/relationships" xmlns:p="http://schemas.openxmlformats.org/presentationml/2006/main">
  <p:tag name="DVSHAPEID" val="QjBxyT6CN878xbGFDRalym"/>
</p:tagLst>
</file>

<file path=ppt/tags/tag120.xml><?xml version="1.0" encoding="utf-8"?>
<p:tagLst xmlns:a="http://schemas.openxmlformats.org/drawingml/2006/main" xmlns:r="http://schemas.openxmlformats.org/officeDocument/2006/relationships" xmlns:p="http://schemas.openxmlformats.org/presentationml/2006/main">
  <p:tag name="DVSHAPEID" val="wTg2PEWdfmuLu9qvenMnbV"/>
</p:tagLst>
</file>

<file path=ppt/tags/tag121.xml><?xml version="1.0" encoding="utf-8"?>
<p:tagLst xmlns:a="http://schemas.openxmlformats.org/drawingml/2006/main" xmlns:r="http://schemas.openxmlformats.org/officeDocument/2006/relationships" xmlns:p="http://schemas.openxmlformats.org/presentationml/2006/main">
  <p:tag name="DVSECTIONID" val="ChIiW3LFnTDE9YQBOXY0Su"/>
</p:tagLst>
</file>

<file path=ppt/tags/tag122.xml><?xml version="1.0" encoding="utf-8"?>
<p:tagLst xmlns:a="http://schemas.openxmlformats.org/drawingml/2006/main" xmlns:r="http://schemas.openxmlformats.org/officeDocument/2006/relationships" xmlns:p="http://schemas.openxmlformats.org/presentationml/2006/main">
  <p:tag name="DVSHAPEID" val="2KkmlBNtaKKLWgAzxTvQq8"/>
</p:tagLst>
</file>

<file path=ppt/tags/tag123.xml><?xml version="1.0" encoding="utf-8"?>
<p:tagLst xmlns:a="http://schemas.openxmlformats.org/drawingml/2006/main" xmlns:r="http://schemas.openxmlformats.org/officeDocument/2006/relationships" xmlns:p="http://schemas.openxmlformats.org/presentationml/2006/main">
  <p:tag name="DVSHAPEID" val="Ytpmk4aP7jHi7qnH71v0j0"/>
</p:tagLst>
</file>

<file path=ppt/tags/tag124.xml><?xml version="1.0" encoding="utf-8"?>
<p:tagLst xmlns:a="http://schemas.openxmlformats.org/drawingml/2006/main" xmlns:r="http://schemas.openxmlformats.org/officeDocument/2006/relationships" xmlns:p="http://schemas.openxmlformats.org/presentationml/2006/main">
  <p:tag name="DVSHAPEID" val="cJLVctQu3P1TLQXZhJjlDr"/>
</p:tagLst>
</file>

<file path=ppt/tags/tag125.xml><?xml version="1.0" encoding="utf-8"?>
<p:tagLst xmlns:a="http://schemas.openxmlformats.org/drawingml/2006/main" xmlns:r="http://schemas.openxmlformats.org/officeDocument/2006/relationships" xmlns:p="http://schemas.openxmlformats.org/presentationml/2006/main">
  <p:tag name="DVSHAPEID" val="4E9acQMtkpPYhFAoRGYCgS"/>
</p:tagLst>
</file>

<file path=ppt/tags/tag126.xml><?xml version="1.0" encoding="utf-8"?>
<p:tagLst xmlns:a="http://schemas.openxmlformats.org/drawingml/2006/main" xmlns:r="http://schemas.openxmlformats.org/officeDocument/2006/relationships" xmlns:p="http://schemas.openxmlformats.org/presentationml/2006/main">
  <p:tag name="DVSHAPEID" val="gdEwK7KMHXmKF7M1h0IzuC"/>
</p:tagLst>
</file>

<file path=ppt/tags/tag127.xml><?xml version="1.0" encoding="utf-8"?>
<p:tagLst xmlns:a="http://schemas.openxmlformats.org/drawingml/2006/main" xmlns:r="http://schemas.openxmlformats.org/officeDocument/2006/relationships" xmlns:p="http://schemas.openxmlformats.org/presentationml/2006/main">
  <p:tag name="DVSHAPEID" val="3NzhoTRDm1bcnVvF5EJyHR"/>
</p:tagLst>
</file>

<file path=ppt/tags/tag128.xml><?xml version="1.0" encoding="utf-8"?>
<p:tagLst xmlns:a="http://schemas.openxmlformats.org/drawingml/2006/main" xmlns:r="http://schemas.openxmlformats.org/officeDocument/2006/relationships" xmlns:p="http://schemas.openxmlformats.org/presentationml/2006/main">
  <p:tag name="DVSHAPEID" val="Bw0tBPoXUGnE9QWtJQU4Bl"/>
</p:tagLst>
</file>

<file path=ppt/tags/tag129.xml><?xml version="1.0" encoding="utf-8"?>
<p:tagLst xmlns:a="http://schemas.openxmlformats.org/drawingml/2006/main" xmlns:r="http://schemas.openxmlformats.org/officeDocument/2006/relationships" xmlns:p="http://schemas.openxmlformats.org/presentationml/2006/main">
  <p:tag name="DVSHAPEID" val="ysJQvCV4PVUcc3gUh1eo6u"/>
</p:tagLst>
</file>

<file path=ppt/tags/tag13.xml><?xml version="1.0" encoding="utf-8"?>
<p:tagLst xmlns:a="http://schemas.openxmlformats.org/drawingml/2006/main" xmlns:r="http://schemas.openxmlformats.org/officeDocument/2006/relationships" xmlns:p="http://schemas.openxmlformats.org/presentationml/2006/main">
  <p:tag name="DVSHAPEID" val="KJxjXJjbUKjgzyoHXlj2Vj"/>
</p:tagLst>
</file>

<file path=ppt/tags/tag130.xml><?xml version="1.0" encoding="utf-8"?>
<p:tagLst xmlns:a="http://schemas.openxmlformats.org/drawingml/2006/main" xmlns:r="http://schemas.openxmlformats.org/officeDocument/2006/relationships" xmlns:p="http://schemas.openxmlformats.org/presentationml/2006/main">
  <p:tag name="DVSHAPEID" val="PILFJCUSEDgfXxKKkM2QRr"/>
</p:tagLst>
</file>

<file path=ppt/tags/tag131.xml><?xml version="1.0" encoding="utf-8"?>
<p:tagLst xmlns:a="http://schemas.openxmlformats.org/drawingml/2006/main" xmlns:r="http://schemas.openxmlformats.org/officeDocument/2006/relationships" xmlns:p="http://schemas.openxmlformats.org/presentationml/2006/main">
  <p:tag name="DVSHAPEID" val="KXETcOySPdf3D04QSj9Whg"/>
</p:tagLst>
</file>

<file path=ppt/tags/tag132.xml><?xml version="1.0" encoding="utf-8"?>
<p:tagLst xmlns:a="http://schemas.openxmlformats.org/drawingml/2006/main" xmlns:r="http://schemas.openxmlformats.org/officeDocument/2006/relationships" xmlns:p="http://schemas.openxmlformats.org/presentationml/2006/main">
  <p:tag name="DVSHAPEID" val="WX5JaxHslgDnYO1Pp5kMO2"/>
</p:tagLst>
</file>

<file path=ppt/tags/tag133.xml><?xml version="1.0" encoding="utf-8"?>
<p:tagLst xmlns:a="http://schemas.openxmlformats.org/drawingml/2006/main" xmlns:r="http://schemas.openxmlformats.org/officeDocument/2006/relationships" xmlns:p="http://schemas.openxmlformats.org/presentationml/2006/main">
  <p:tag name="DVSHAPEID" val="ZTUJFtTIGUat1GOtE1amRY"/>
</p:tagLst>
</file>

<file path=ppt/tags/tag134.xml><?xml version="1.0" encoding="utf-8"?>
<p:tagLst xmlns:a="http://schemas.openxmlformats.org/drawingml/2006/main" xmlns:r="http://schemas.openxmlformats.org/officeDocument/2006/relationships" xmlns:p="http://schemas.openxmlformats.org/presentationml/2006/main">
  <p:tag name="DVSHAPEID" val="zZtOZbEuvk1Gnq8yJkMT4G"/>
</p:tagLst>
</file>

<file path=ppt/tags/tag135.xml><?xml version="1.0" encoding="utf-8"?>
<p:tagLst xmlns:a="http://schemas.openxmlformats.org/drawingml/2006/main" xmlns:r="http://schemas.openxmlformats.org/officeDocument/2006/relationships" xmlns:p="http://schemas.openxmlformats.org/presentationml/2006/main">
  <p:tag name="DVSECTIONID" val="54mWRbnfnxmDYflxm6Q3HG"/>
</p:tagLst>
</file>

<file path=ppt/tags/tag136.xml><?xml version="1.0" encoding="utf-8"?>
<p:tagLst xmlns:a="http://schemas.openxmlformats.org/drawingml/2006/main" xmlns:r="http://schemas.openxmlformats.org/officeDocument/2006/relationships" xmlns:p="http://schemas.openxmlformats.org/presentationml/2006/main">
  <p:tag name="DVSHAPEID" val="IWHbJsAIOXpyuEAoid8FEX"/>
</p:tagLst>
</file>

<file path=ppt/tags/tag137.xml><?xml version="1.0" encoding="utf-8"?>
<p:tagLst xmlns:a="http://schemas.openxmlformats.org/drawingml/2006/main" xmlns:r="http://schemas.openxmlformats.org/officeDocument/2006/relationships" xmlns:p="http://schemas.openxmlformats.org/presentationml/2006/main">
  <p:tag name="DVSHAPEID" val="DLAbV8ORZYL1qNVttHl5pq"/>
</p:tagLst>
</file>

<file path=ppt/tags/tag138.xml><?xml version="1.0" encoding="utf-8"?>
<p:tagLst xmlns:a="http://schemas.openxmlformats.org/drawingml/2006/main" xmlns:r="http://schemas.openxmlformats.org/officeDocument/2006/relationships" xmlns:p="http://schemas.openxmlformats.org/presentationml/2006/main">
  <p:tag name="DVSECTIONID" val="zw0tm2JqY4P8cDV0czi8w5"/>
</p:tagLst>
</file>

<file path=ppt/tags/tag139.xml><?xml version="1.0" encoding="utf-8"?>
<p:tagLst xmlns:a="http://schemas.openxmlformats.org/drawingml/2006/main" xmlns:r="http://schemas.openxmlformats.org/officeDocument/2006/relationships" xmlns:p="http://schemas.openxmlformats.org/presentationml/2006/main">
  <p:tag name="DVSHAPEID" val="d6supqeIKnDgNzitWOgqn4"/>
</p:tagLst>
</file>

<file path=ppt/tags/tag14.xml><?xml version="1.0" encoding="utf-8"?>
<p:tagLst xmlns:a="http://schemas.openxmlformats.org/drawingml/2006/main" xmlns:r="http://schemas.openxmlformats.org/officeDocument/2006/relationships" xmlns:p="http://schemas.openxmlformats.org/presentationml/2006/main">
  <p:tag name="DVSHAPEID" val="uZx6tZjnIYNuyR0eVnjCdm"/>
</p:tagLst>
</file>

<file path=ppt/tags/tag140.xml><?xml version="1.0" encoding="utf-8"?>
<p:tagLst xmlns:a="http://schemas.openxmlformats.org/drawingml/2006/main" xmlns:r="http://schemas.openxmlformats.org/officeDocument/2006/relationships" xmlns:p="http://schemas.openxmlformats.org/presentationml/2006/main">
  <p:tag name="DVSHAPEID" val="KCozv60lV3BSrownvKEsH4"/>
</p:tagLst>
</file>

<file path=ppt/tags/tag141.xml><?xml version="1.0" encoding="utf-8"?>
<p:tagLst xmlns:a="http://schemas.openxmlformats.org/drawingml/2006/main" xmlns:r="http://schemas.openxmlformats.org/officeDocument/2006/relationships" xmlns:p="http://schemas.openxmlformats.org/presentationml/2006/main">
  <p:tag name="DVSHAPEID" val="BH51ZAjN25W79Z9g12C3JW"/>
</p:tagLst>
</file>

<file path=ppt/tags/tag142.xml><?xml version="1.0" encoding="utf-8"?>
<p:tagLst xmlns:a="http://schemas.openxmlformats.org/drawingml/2006/main" xmlns:r="http://schemas.openxmlformats.org/officeDocument/2006/relationships" xmlns:p="http://schemas.openxmlformats.org/presentationml/2006/main">
  <p:tag name="DVSECTIONID" val="hw0AggASaPMpvQVoPkvWzi"/>
</p:tagLst>
</file>

<file path=ppt/tags/tag143.xml><?xml version="1.0" encoding="utf-8"?>
<p:tagLst xmlns:a="http://schemas.openxmlformats.org/drawingml/2006/main" xmlns:r="http://schemas.openxmlformats.org/officeDocument/2006/relationships" xmlns:p="http://schemas.openxmlformats.org/presentationml/2006/main">
  <p:tag name="DVSHAPEID" val="NEq83pQoXmZyrQShhDFe93"/>
</p:tagLst>
</file>

<file path=ppt/tags/tag144.xml><?xml version="1.0" encoding="utf-8"?>
<p:tagLst xmlns:a="http://schemas.openxmlformats.org/drawingml/2006/main" xmlns:r="http://schemas.openxmlformats.org/officeDocument/2006/relationships" xmlns:p="http://schemas.openxmlformats.org/presentationml/2006/main">
  <p:tag name="DVSHAPEID" val="4LcVAnA6yCnXunf8CqGmlf"/>
</p:tagLst>
</file>

<file path=ppt/tags/tag15.xml><?xml version="1.0" encoding="utf-8"?>
<p:tagLst xmlns:a="http://schemas.openxmlformats.org/drawingml/2006/main" xmlns:r="http://schemas.openxmlformats.org/officeDocument/2006/relationships" xmlns:p="http://schemas.openxmlformats.org/presentationml/2006/main">
  <p:tag name="DVSHAPEID" val="PhC7gWTP2vqrfxMRfjRx1k"/>
</p:tagLst>
</file>

<file path=ppt/tags/tag16.xml><?xml version="1.0" encoding="utf-8"?>
<p:tagLst xmlns:a="http://schemas.openxmlformats.org/drawingml/2006/main" xmlns:r="http://schemas.openxmlformats.org/officeDocument/2006/relationships" xmlns:p="http://schemas.openxmlformats.org/presentationml/2006/main">
  <p:tag name="DVSHAPEID" val="s50wHJpWIi68agtlJmtTWi"/>
</p:tagLst>
</file>

<file path=ppt/tags/tag17.xml><?xml version="1.0" encoding="utf-8"?>
<p:tagLst xmlns:a="http://schemas.openxmlformats.org/drawingml/2006/main" xmlns:r="http://schemas.openxmlformats.org/officeDocument/2006/relationships" xmlns:p="http://schemas.openxmlformats.org/presentationml/2006/main">
  <p:tag name="DVSHAPEID" val="37Ctr470LFkuOw7Jf9p6M8"/>
</p:tagLst>
</file>

<file path=ppt/tags/tag18.xml><?xml version="1.0" encoding="utf-8"?>
<p:tagLst xmlns:a="http://schemas.openxmlformats.org/drawingml/2006/main" xmlns:r="http://schemas.openxmlformats.org/officeDocument/2006/relationships" xmlns:p="http://schemas.openxmlformats.org/presentationml/2006/main">
  <p:tag name="DVSHAPEID" val="k7mwnTAv38oa1TUeilOIxq"/>
</p:tagLst>
</file>

<file path=ppt/tags/tag19.xml><?xml version="1.0" encoding="utf-8"?>
<p:tagLst xmlns:a="http://schemas.openxmlformats.org/drawingml/2006/main" xmlns:r="http://schemas.openxmlformats.org/officeDocument/2006/relationships" xmlns:p="http://schemas.openxmlformats.org/presentationml/2006/main">
  <p:tag name="DVSHAPEID" val="NGrWeZ7juPvUMv6VGeqgBc"/>
</p:tagLst>
</file>

<file path=ppt/tags/tag2.xml><?xml version="1.0" encoding="utf-8"?>
<p:tagLst xmlns:a="http://schemas.openxmlformats.org/drawingml/2006/main" xmlns:r="http://schemas.openxmlformats.org/officeDocument/2006/relationships" xmlns:p="http://schemas.openxmlformats.org/presentationml/2006/main">
  <p:tag name="DVSHAPEID" val="W31x44qxSSjXvZQkrIpYVW"/>
</p:tagLst>
</file>

<file path=ppt/tags/tag20.xml><?xml version="1.0" encoding="utf-8"?>
<p:tagLst xmlns:a="http://schemas.openxmlformats.org/drawingml/2006/main" xmlns:r="http://schemas.openxmlformats.org/officeDocument/2006/relationships" xmlns:p="http://schemas.openxmlformats.org/presentationml/2006/main">
  <p:tag name="DVSHAPEID" val="5DveP1R3h4BUjF5qEBnJDy"/>
</p:tagLst>
</file>

<file path=ppt/tags/tag21.xml><?xml version="1.0" encoding="utf-8"?>
<p:tagLst xmlns:a="http://schemas.openxmlformats.org/drawingml/2006/main" xmlns:r="http://schemas.openxmlformats.org/officeDocument/2006/relationships" xmlns:p="http://schemas.openxmlformats.org/presentationml/2006/main">
  <p:tag name="DVSHAPEID" val="F76p7nFzigOBBNr096sryr"/>
</p:tagLst>
</file>

<file path=ppt/tags/tag22.xml><?xml version="1.0" encoding="utf-8"?>
<p:tagLst xmlns:a="http://schemas.openxmlformats.org/drawingml/2006/main" xmlns:r="http://schemas.openxmlformats.org/officeDocument/2006/relationships" xmlns:p="http://schemas.openxmlformats.org/presentationml/2006/main">
  <p:tag name="DVSHAPEID" val="iSbrQfzPSRywYn7pTunHLk"/>
</p:tagLst>
</file>

<file path=ppt/tags/tag23.xml><?xml version="1.0" encoding="utf-8"?>
<p:tagLst xmlns:a="http://schemas.openxmlformats.org/drawingml/2006/main" xmlns:r="http://schemas.openxmlformats.org/officeDocument/2006/relationships" xmlns:p="http://schemas.openxmlformats.org/presentationml/2006/main">
  <p:tag name="DVSHAPEID" val="5I4hYErhhc0dPeeGxp0soW"/>
</p:tagLst>
</file>

<file path=ppt/tags/tag24.xml><?xml version="1.0" encoding="utf-8"?>
<p:tagLst xmlns:a="http://schemas.openxmlformats.org/drawingml/2006/main" xmlns:r="http://schemas.openxmlformats.org/officeDocument/2006/relationships" xmlns:p="http://schemas.openxmlformats.org/presentationml/2006/main">
  <p:tag name="DVSHAPEID" val="24P4TKcX3QFXMsmyhVoBAl"/>
</p:tagLst>
</file>

<file path=ppt/tags/tag25.xml><?xml version="1.0" encoding="utf-8"?>
<p:tagLst xmlns:a="http://schemas.openxmlformats.org/drawingml/2006/main" xmlns:r="http://schemas.openxmlformats.org/officeDocument/2006/relationships" xmlns:p="http://schemas.openxmlformats.org/presentationml/2006/main">
  <p:tag name="DVSHAPEID" val="vLySbdXYHjW8G0sULH4j9a"/>
</p:tagLst>
</file>

<file path=ppt/tags/tag26.xml><?xml version="1.0" encoding="utf-8"?>
<p:tagLst xmlns:a="http://schemas.openxmlformats.org/drawingml/2006/main" xmlns:r="http://schemas.openxmlformats.org/officeDocument/2006/relationships" xmlns:p="http://schemas.openxmlformats.org/presentationml/2006/main">
  <p:tag name="DVSHAPEID" val="xRrLjY854NmHy4w0yY048m"/>
</p:tagLst>
</file>

<file path=ppt/tags/tag27.xml><?xml version="1.0" encoding="utf-8"?>
<p:tagLst xmlns:a="http://schemas.openxmlformats.org/drawingml/2006/main" xmlns:r="http://schemas.openxmlformats.org/officeDocument/2006/relationships" xmlns:p="http://schemas.openxmlformats.org/presentationml/2006/main">
  <p:tag name="DVSHAPEID" val="1DMm6n9GwgbldHrpTZQCe9"/>
</p:tagLst>
</file>

<file path=ppt/tags/tag28.xml><?xml version="1.0" encoding="utf-8"?>
<p:tagLst xmlns:a="http://schemas.openxmlformats.org/drawingml/2006/main" xmlns:r="http://schemas.openxmlformats.org/officeDocument/2006/relationships" xmlns:p="http://schemas.openxmlformats.org/presentationml/2006/main">
  <p:tag name="DVSHAPEID" val="MYrooL86j51bQNZXRKVng6"/>
</p:tagLst>
</file>

<file path=ppt/tags/tag29.xml><?xml version="1.0" encoding="utf-8"?>
<p:tagLst xmlns:a="http://schemas.openxmlformats.org/drawingml/2006/main" xmlns:r="http://schemas.openxmlformats.org/officeDocument/2006/relationships" xmlns:p="http://schemas.openxmlformats.org/presentationml/2006/main">
  <p:tag name="DVSHAPEID" val="vdROz951dw7RRNUIZoyqW6"/>
</p:tagLst>
</file>

<file path=ppt/tags/tag3.xml><?xml version="1.0" encoding="utf-8"?>
<p:tagLst xmlns:a="http://schemas.openxmlformats.org/drawingml/2006/main" xmlns:r="http://schemas.openxmlformats.org/officeDocument/2006/relationships" xmlns:p="http://schemas.openxmlformats.org/presentationml/2006/main">
  <p:tag name="DVSHAPEID" val="QzPjNCpPAAsW145UOWNhC5"/>
</p:tagLst>
</file>

<file path=ppt/tags/tag30.xml><?xml version="1.0" encoding="utf-8"?>
<p:tagLst xmlns:a="http://schemas.openxmlformats.org/drawingml/2006/main" xmlns:r="http://schemas.openxmlformats.org/officeDocument/2006/relationships" xmlns:p="http://schemas.openxmlformats.org/presentationml/2006/main">
  <p:tag name="DVSHAPEID" val="j1QDpW75GQSGtexzcZ1iRu"/>
</p:tagLst>
</file>

<file path=ppt/tags/tag31.xml><?xml version="1.0" encoding="utf-8"?>
<p:tagLst xmlns:a="http://schemas.openxmlformats.org/drawingml/2006/main" xmlns:r="http://schemas.openxmlformats.org/officeDocument/2006/relationships" xmlns:p="http://schemas.openxmlformats.org/presentationml/2006/main">
  <p:tag name="DVSHAPEID" val="4YWb29LwPQ9pTPYVJ8T8Qg"/>
</p:tagLst>
</file>

<file path=ppt/tags/tag32.xml><?xml version="1.0" encoding="utf-8"?>
<p:tagLst xmlns:a="http://schemas.openxmlformats.org/drawingml/2006/main" xmlns:r="http://schemas.openxmlformats.org/officeDocument/2006/relationships" xmlns:p="http://schemas.openxmlformats.org/presentationml/2006/main">
  <p:tag name="DVSHAPEID" val="ZakGbqcypEeOXSGdTYk911"/>
</p:tagLst>
</file>

<file path=ppt/tags/tag33.xml><?xml version="1.0" encoding="utf-8"?>
<p:tagLst xmlns:a="http://schemas.openxmlformats.org/drawingml/2006/main" xmlns:r="http://schemas.openxmlformats.org/officeDocument/2006/relationships" xmlns:p="http://schemas.openxmlformats.org/presentationml/2006/main">
  <p:tag name="DVSHAPEID" val="x3kHAggSoJENYLRmYlkhrv"/>
</p:tagLst>
</file>

<file path=ppt/tags/tag34.xml><?xml version="1.0" encoding="utf-8"?>
<p:tagLst xmlns:a="http://schemas.openxmlformats.org/drawingml/2006/main" xmlns:r="http://schemas.openxmlformats.org/officeDocument/2006/relationships" xmlns:p="http://schemas.openxmlformats.org/presentationml/2006/main">
  <p:tag name="DVSHAPEID" val="a4S5fvfVNHfYDgltPWixfv"/>
</p:tagLst>
</file>

<file path=ppt/tags/tag35.xml><?xml version="1.0" encoding="utf-8"?>
<p:tagLst xmlns:a="http://schemas.openxmlformats.org/drawingml/2006/main" xmlns:r="http://schemas.openxmlformats.org/officeDocument/2006/relationships" xmlns:p="http://schemas.openxmlformats.org/presentationml/2006/main">
  <p:tag name="DVSHAPEID" val="aaTVmwZZPKz1TfPv0LCtVX"/>
</p:tagLst>
</file>

<file path=ppt/tags/tag36.xml><?xml version="1.0" encoding="utf-8"?>
<p:tagLst xmlns:a="http://schemas.openxmlformats.org/drawingml/2006/main" xmlns:r="http://schemas.openxmlformats.org/officeDocument/2006/relationships" xmlns:p="http://schemas.openxmlformats.org/presentationml/2006/main">
  <p:tag name="DVSHAPEID" val="x07A1uvnYUgEUIbk8JVORv"/>
</p:tagLst>
</file>

<file path=ppt/tags/tag37.xml><?xml version="1.0" encoding="utf-8"?>
<p:tagLst xmlns:a="http://schemas.openxmlformats.org/drawingml/2006/main" xmlns:r="http://schemas.openxmlformats.org/officeDocument/2006/relationships" xmlns:p="http://schemas.openxmlformats.org/presentationml/2006/main">
  <p:tag name="DVSHAPEID" val="oCn5EkVwULzcCTNMuvtrLF"/>
</p:tagLst>
</file>

<file path=ppt/tags/tag38.xml><?xml version="1.0" encoding="utf-8"?>
<p:tagLst xmlns:a="http://schemas.openxmlformats.org/drawingml/2006/main" xmlns:r="http://schemas.openxmlformats.org/officeDocument/2006/relationships" xmlns:p="http://schemas.openxmlformats.org/presentationml/2006/main">
  <p:tag name="DVSHAPEID" val="Lel6jGCSx752CvdWPbsrZu"/>
</p:tagLst>
</file>

<file path=ppt/tags/tag39.xml><?xml version="1.0" encoding="utf-8"?>
<p:tagLst xmlns:a="http://schemas.openxmlformats.org/drawingml/2006/main" xmlns:r="http://schemas.openxmlformats.org/officeDocument/2006/relationships" xmlns:p="http://schemas.openxmlformats.org/presentationml/2006/main">
  <p:tag name="DVSHAPEID" val="4I6iwmeplqJJQ8Ky0eU1es"/>
</p:tagLst>
</file>

<file path=ppt/tags/tag4.xml><?xml version="1.0" encoding="utf-8"?>
<p:tagLst xmlns:a="http://schemas.openxmlformats.org/drawingml/2006/main" xmlns:r="http://schemas.openxmlformats.org/officeDocument/2006/relationships" xmlns:p="http://schemas.openxmlformats.org/presentationml/2006/main">
  <p:tag name="DVSHAPEID" val="NS7OobGmysH0dsHLhN72hJ"/>
</p:tagLst>
</file>

<file path=ppt/tags/tag40.xml><?xml version="1.0" encoding="utf-8"?>
<p:tagLst xmlns:a="http://schemas.openxmlformats.org/drawingml/2006/main" xmlns:r="http://schemas.openxmlformats.org/officeDocument/2006/relationships" xmlns:p="http://schemas.openxmlformats.org/presentationml/2006/main">
  <p:tag name="DVSHAPEID" val="6zhhzyGhYjFhaC009gE7ME"/>
</p:tagLst>
</file>

<file path=ppt/tags/tag41.xml><?xml version="1.0" encoding="utf-8"?>
<p:tagLst xmlns:a="http://schemas.openxmlformats.org/drawingml/2006/main" xmlns:r="http://schemas.openxmlformats.org/officeDocument/2006/relationships" xmlns:p="http://schemas.openxmlformats.org/presentationml/2006/main">
  <p:tag name="DVSHAPEID" val="iSF4chbdxXgCBw1fMGJ3rq"/>
</p:tagLst>
</file>

<file path=ppt/tags/tag42.xml><?xml version="1.0" encoding="utf-8"?>
<p:tagLst xmlns:a="http://schemas.openxmlformats.org/drawingml/2006/main" xmlns:r="http://schemas.openxmlformats.org/officeDocument/2006/relationships" xmlns:p="http://schemas.openxmlformats.org/presentationml/2006/main">
  <p:tag name="DVSHAPEID" val="3yY7xZ4Dn6GsgoCumo6LLH"/>
</p:tagLst>
</file>

<file path=ppt/tags/tag43.xml><?xml version="1.0" encoding="utf-8"?>
<p:tagLst xmlns:a="http://schemas.openxmlformats.org/drawingml/2006/main" xmlns:r="http://schemas.openxmlformats.org/officeDocument/2006/relationships" xmlns:p="http://schemas.openxmlformats.org/presentationml/2006/main">
  <p:tag name="DVSHAPEID" val="1x1uZUtXnIcSO654Jb8UA9"/>
</p:tagLst>
</file>

<file path=ppt/tags/tag44.xml><?xml version="1.0" encoding="utf-8"?>
<p:tagLst xmlns:a="http://schemas.openxmlformats.org/drawingml/2006/main" xmlns:r="http://schemas.openxmlformats.org/officeDocument/2006/relationships" xmlns:p="http://schemas.openxmlformats.org/presentationml/2006/main">
  <p:tag name="DVSHAPEID" val="V9fCDiklXGEmxq63099qIX"/>
</p:tagLst>
</file>

<file path=ppt/tags/tag45.xml><?xml version="1.0" encoding="utf-8"?>
<p:tagLst xmlns:a="http://schemas.openxmlformats.org/drawingml/2006/main" xmlns:r="http://schemas.openxmlformats.org/officeDocument/2006/relationships" xmlns:p="http://schemas.openxmlformats.org/presentationml/2006/main">
  <p:tag name="DVSHAPEID" val="fozvohEVCR7RBRemhbD2Lw"/>
</p:tagLst>
</file>

<file path=ppt/tags/tag46.xml><?xml version="1.0" encoding="utf-8"?>
<p:tagLst xmlns:a="http://schemas.openxmlformats.org/drawingml/2006/main" xmlns:r="http://schemas.openxmlformats.org/officeDocument/2006/relationships" xmlns:p="http://schemas.openxmlformats.org/presentationml/2006/main">
  <p:tag name="DVSHAPEID" val="dszFXGaYK9rYUR27T2G14N"/>
</p:tagLst>
</file>

<file path=ppt/tags/tag47.xml><?xml version="1.0" encoding="utf-8"?>
<p:tagLst xmlns:a="http://schemas.openxmlformats.org/drawingml/2006/main" xmlns:r="http://schemas.openxmlformats.org/officeDocument/2006/relationships" xmlns:p="http://schemas.openxmlformats.org/presentationml/2006/main">
  <p:tag name="DVSHAPEID" val="fFOePDSYMFcIb7VJkYKD6X"/>
</p:tagLst>
</file>

<file path=ppt/tags/tag48.xml><?xml version="1.0" encoding="utf-8"?>
<p:tagLst xmlns:a="http://schemas.openxmlformats.org/drawingml/2006/main" xmlns:r="http://schemas.openxmlformats.org/officeDocument/2006/relationships" xmlns:p="http://schemas.openxmlformats.org/presentationml/2006/main">
  <p:tag name="DVSHAPEID" val="qDXnj9iBmJspdUQJRx6MmL"/>
</p:tagLst>
</file>

<file path=ppt/tags/tag49.xml><?xml version="1.0" encoding="utf-8"?>
<p:tagLst xmlns:a="http://schemas.openxmlformats.org/drawingml/2006/main" xmlns:r="http://schemas.openxmlformats.org/officeDocument/2006/relationships" xmlns:p="http://schemas.openxmlformats.org/presentationml/2006/main">
  <p:tag name="DVSHAPEID" val="LbGVc9IIhqGhebgrjIGbjs"/>
</p:tagLst>
</file>

<file path=ppt/tags/tag5.xml><?xml version="1.0" encoding="utf-8"?>
<p:tagLst xmlns:a="http://schemas.openxmlformats.org/drawingml/2006/main" xmlns:r="http://schemas.openxmlformats.org/officeDocument/2006/relationships" xmlns:p="http://schemas.openxmlformats.org/presentationml/2006/main">
  <p:tag name="DVSHAPEID" val="uzYMfwTsaDkKMWbZde8e20"/>
</p:tagLst>
</file>

<file path=ppt/tags/tag50.xml><?xml version="1.0" encoding="utf-8"?>
<p:tagLst xmlns:a="http://schemas.openxmlformats.org/drawingml/2006/main" xmlns:r="http://schemas.openxmlformats.org/officeDocument/2006/relationships" xmlns:p="http://schemas.openxmlformats.org/presentationml/2006/main">
  <p:tag name="DVSHAPEID" val="gLU0TA6cxkAFRMHoX8SEr1"/>
</p:tagLst>
</file>

<file path=ppt/tags/tag51.xml><?xml version="1.0" encoding="utf-8"?>
<p:tagLst xmlns:a="http://schemas.openxmlformats.org/drawingml/2006/main" xmlns:r="http://schemas.openxmlformats.org/officeDocument/2006/relationships" xmlns:p="http://schemas.openxmlformats.org/presentationml/2006/main">
  <p:tag name="DVSHAPEID" val="JVGEspeo5asiVU1bg7B4Tl"/>
</p:tagLst>
</file>

<file path=ppt/tags/tag52.xml><?xml version="1.0" encoding="utf-8"?>
<p:tagLst xmlns:a="http://schemas.openxmlformats.org/drawingml/2006/main" xmlns:r="http://schemas.openxmlformats.org/officeDocument/2006/relationships" xmlns:p="http://schemas.openxmlformats.org/presentationml/2006/main">
  <p:tag name="DVSHAPEID" val="GyjtKUKxiE1e1Yke7HY8fp"/>
</p:tagLst>
</file>

<file path=ppt/tags/tag53.xml><?xml version="1.0" encoding="utf-8"?>
<p:tagLst xmlns:a="http://schemas.openxmlformats.org/drawingml/2006/main" xmlns:r="http://schemas.openxmlformats.org/officeDocument/2006/relationships" xmlns:p="http://schemas.openxmlformats.org/presentationml/2006/main">
  <p:tag name="DVSHAPEID" val="dzRMnMSL3n8ne7lYEjDxRN"/>
</p:tagLst>
</file>

<file path=ppt/tags/tag54.xml><?xml version="1.0" encoding="utf-8"?>
<p:tagLst xmlns:a="http://schemas.openxmlformats.org/drawingml/2006/main" xmlns:r="http://schemas.openxmlformats.org/officeDocument/2006/relationships" xmlns:p="http://schemas.openxmlformats.org/presentationml/2006/main">
  <p:tag name="DVSHAPEID" val="hGT2R1ZT5K6hlKCYxYFxBD"/>
</p:tagLst>
</file>

<file path=ppt/tags/tag55.xml><?xml version="1.0" encoding="utf-8"?>
<p:tagLst xmlns:a="http://schemas.openxmlformats.org/drawingml/2006/main" xmlns:r="http://schemas.openxmlformats.org/officeDocument/2006/relationships" xmlns:p="http://schemas.openxmlformats.org/presentationml/2006/main">
  <p:tag name="DVSHAPEID" val="5EKcT82FvHxphaSkUQL9hn"/>
</p:tagLst>
</file>

<file path=ppt/tags/tag56.xml><?xml version="1.0" encoding="utf-8"?>
<p:tagLst xmlns:a="http://schemas.openxmlformats.org/drawingml/2006/main" xmlns:r="http://schemas.openxmlformats.org/officeDocument/2006/relationships" xmlns:p="http://schemas.openxmlformats.org/presentationml/2006/main">
  <p:tag name="DVSHAPEID" val="hXMBmFLESkcEBeiF8QQqep"/>
</p:tagLst>
</file>

<file path=ppt/tags/tag57.xml><?xml version="1.0" encoding="utf-8"?>
<p:tagLst xmlns:a="http://schemas.openxmlformats.org/drawingml/2006/main" xmlns:r="http://schemas.openxmlformats.org/officeDocument/2006/relationships" xmlns:p="http://schemas.openxmlformats.org/presentationml/2006/main">
  <p:tag name="DVSHAPEID" val="JWtr5d4PLslHnMqhMnURPd"/>
</p:tagLst>
</file>

<file path=ppt/tags/tag58.xml><?xml version="1.0" encoding="utf-8"?>
<p:tagLst xmlns:a="http://schemas.openxmlformats.org/drawingml/2006/main" xmlns:r="http://schemas.openxmlformats.org/officeDocument/2006/relationships" xmlns:p="http://schemas.openxmlformats.org/presentationml/2006/main">
  <p:tag name="DVSHAPEID" val="dDzD2fHUiR9ReP7UzxA2yJ"/>
</p:tagLst>
</file>

<file path=ppt/tags/tag59.xml><?xml version="1.0" encoding="utf-8"?>
<p:tagLst xmlns:a="http://schemas.openxmlformats.org/drawingml/2006/main" xmlns:r="http://schemas.openxmlformats.org/officeDocument/2006/relationships" xmlns:p="http://schemas.openxmlformats.org/presentationml/2006/main">
  <p:tag name="DVSHAPEID" val="iTRvfQ4twnzvJQSsbO7Rau"/>
</p:tagLst>
</file>

<file path=ppt/tags/tag6.xml><?xml version="1.0" encoding="utf-8"?>
<p:tagLst xmlns:a="http://schemas.openxmlformats.org/drawingml/2006/main" xmlns:r="http://schemas.openxmlformats.org/officeDocument/2006/relationships" xmlns:p="http://schemas.openxmlformats.org/presentationml/2006/main">
  <p:tag name="DVSHAPEID" val="e1QCc3FZ9zN3oyQCWas5h3"/>
</p:tagLst>
</file>

<file path=ppt/tags/tag60.xml><?xml version="1.0" encoding="utf-8"?>
<p:tagLst xmlns:a="http://schemas.openxmlformats.org/drawingml/2006/main" xmlns:r="http://schemas.openxmlformats.org/officeDocument/2006/relationships" xmlns:p="http://schemas.openxmlformats.org/presentationml/2006/main">
  <p:tag name="DVSHAPEID" val="yvyA9SNmgMFtkGMw0QQOlL"/>
</p:tagLst>
</file>

<file path=ppt/tags/tag61.xml><?xml version="1.0" encoding="utf-8"?>
<p:tagLst xmlns:a="http://schemas.openxmlformats.org/drawingml/2006/main" xmlns:r="http://schemas.openxmlformats.org/officeDocument/2006/relationships" xmlns:p="http://schemas.openxmlformats.org/presentationml/2006/main">
  <p:tag name="DVSHAPEID" val="hI6h17mLUHzNkmWFGbG97N"/>
</p:tagLst>
</file>

<file path=ppt/tags/tag62.xml><?xml version="1.0" encoding="utf-8"?>
<p:tagLst xmlns:a="http://schemas.openxmlformats.org/drawingml/2006/main" xmlns:r="http://schemas.openxmlformats.org/officeDocument/2006/relationships" xmlns:p="http://schemas.openxmlformats.org/presentationml/2006/main">
  <p:tag name="DVSHAPEID" val="QgvcFEOh0l9NdQtRQFZuRX"/>
</p:tagLst>
</file>

<file path=ppt/tags/tag63.xml><?xml version="1.0" encoding="utf-8"?>
<p:tagLst xmlns:a="http://schemas.openxmlformats.org/drawingml/2006/main" xmlns:r="http://schemas.openxmlformats.org/officeDocument/2006/relationships" xmlns:p="http://schemas.openxmlformats.org/presentationml/2006/main">
  <p:tag name="DVSHAPEID" val="TxlpAl9E8bEuRQMPrIXDGe"/>
</p:tagLst>
</file>

<file path=ppt/tags/tag64.xml><?xml version="1.0" encoding="utf-8"?>
<p:tagLst xmlns:a="http://schemas.openxmlformats.org/drawingml/2006/main" xmlns:r="http://schemas.openxmlformats.org/officeDocument/2006/relationships" xmlns:p="http://schemas.openxmlformats.org/presentationml/2006/main">
  <p:tag name="DVSECTIONID" val="ENLZq0VTtUynCRf5cuavAm"/>
</p:tagLst>
</file>

<file path=ppt/tags/tag65.xml><?xml version="1.0" encoding="utf-8"?>
<p:tagLst xmlns:a="http://schemas.openxmlformats.org/drawingml/2006/main" xmlns:r="http://schemas.openxmlformats.org/officeDocument/2006/relationships" xmlns:p="http://schemas.openxmlformats.org/presentationml/2006/main">
  <p:tag name="DVSHAPEID" val="TQ26YeQ3k1Ke2kww2fCvQR"/>
</p:tagLst>
</file>

<file path=ppt/tags/tag66.xml><?xml version="1.0" encoding="utf-8"?>
<p:tagLst xmlns:a="http://schemas.openxmlformats.org/drawingml/2006/main" xmlns:r="http://schemas.openxmlformats.org/officeDocument/2006/relationships" xmlns:p="http://schemas.openxmlformats.org/presentationml/2006/main">
  <p:tag name="DVSECTIONID" val="ZnKxCzb4LcDhvWAOpy2LyX"/>
</p:tagLst>
</file>

<file path=ppt/tags/tag67.xml><?xml version="1.0" encoding="utf-8"?>
<p:tagLst xmlns:a="http://schemas.openxmlformats.org/drawingml/2006/main" xmlns:r="http://schemas.openxmlformats.org/officeDocument/2006/relationships" xmlns:p="http://schemas.openxmlformats.org/presentationml/2006/main">
  <p:tag name="DVSHAPEID" val="xRFWSMeWr7P5KNXaIUlM8q"/>
</p:tagLst>
</file>

<file path=ppt/tags/tag68.xml><?xml version="1.0" encoding="utf-8"?>
<p:tagLst xmlns:a="http://schemas.openxmlformats.org/drawingml/2006/main" xmlns:r="http://schemas.openxmlformats.org/officeDocument/2006/relationships" xmlns:p="http://schemas.openxmlformats.org/presentationml/2006/main">
  <p:tag name="DVSHAPEID" val="UnBsG1vTvrWLVdVa1n8aj0"/>
</p:tagLst>
</file>

<file path=ppt/tags/tag69.xml><?xml version="1.0" encoding="utf-8"?>
<p:tagLst xmlns:a="http://schemas.openxmlformats.org/drawingml/2006/main" xmlns:r="http://schemas.openxmlformats.org/officeDocument/2006/relationships" xmlns:p="http://schemas.openxmlformats.org/presentationml/2006/main">
  <p:tag name="DVSHAPEID" val="iSfTO6y6l9Q7Whlq5crxBo"/>
</p:tagLst>
</file>

<file path=ppt/tags/tag7.xml><?xml version="1.0" encoding="utf-8"?>
<p:tagLst xmlns:a="http://schemas.openxmlformats.org/drawingml/2006/main" xmlns:r="http://schemas.openxmlformats.org/officeDocument/2006/relationships" xmlns:p="http://schemas.openxmlformats.org/presentationml/2006/main">
  <p:tag name="DVSHAPEID" val="GtFLAhATU3HukWVCkQNbuK"/>
</p:tagLst>
</file>

<file path=ppt/tags/tag70.xml><?xml version="1.0" encoding="utf-8"?>
<p:tagLst xmlns:a="http://schemas.openxmlformats.org/drawingml/2006/main" xmlns:r="http://schemas.openxmlformats.org/officeDocument/2006/relationships" xmlns:p="http://schemas.openxmlformats.org/presentationml/2006/main">
  <p:tag name="DVSHAPEID" val="9YRKfyTXEX6U5IcNdplp5M"/>
</p:tagLst>
</file>

<file path=ppt/tags/tag71.xml><?xml version="1.0" encoding="utf-8"?>
<p:tagLst xmlns:a="http://schemas.openxmlformats.org/drawingml/2006/main" xmlns:r="http://schemas.openxmlformats.org/officeDocument/2006/relationships" xmlns:p="http://schemas.openxmlformats.org/presentationml/2006/main">
  <p:tag name="DVSHAPEID" val="VOhDPAhVJLoTJg14Q0cnvS"/>
</p:tagLst>
</file>

<file path=ppt/tags/tag72.xml><?xml version="1.0" encoding="utf-8"?>
<p:tagLst xmlns:a="http://schemas.openxmlformats.org/drawingml/2006/main" xmlns:r="http://schemas.openxmlformats.org/officeDocument/2006/relationships" xmlns:p="http://schemas.openxmlformats.org/presentationml/2006/main">
  <p:tag name="DVSHAPEID" val="01cCdiZ1ccjm32sBIiFIdl"/>
</p:tagLst>
</file>

<file path=ppt/tags/tag73.xml><?xml version="1.0" encoding="utf-8"?>
<p:tagLst xmlns:a="http://schemas.openxmlformats.org/drawingml/2006/main" xmlns:r="http://schemas.openxmlformats.org/officeDocument/2006/relationships" xmlns:p="http://schemas.openxmlformats.org/presentationml/2006/main">
  <p:tag name="DVSHAPEID" val="vbZWL8ykcHh2OfrdnZVHzc"/>
</p:tagLst>
</file>

<file path=ppt/tags/tag74.xml><?xml version="1.0" encoding="utf-8"?>
<p:tagLst xmlns:a="http://schemas.openxmlformats.org/drawingml/2006/main" xmlns:r="http://schemas.openxmlformats.org/officeDocument/2006/relationships" xmlns:p="http://schemas.openxmlformats.org/presentationml/2006/main">
  <p:tag name="DVSHAPEID" val="AmdYBfiUHMFEw1ChwQtR0B"/>
</p:tagLst>
</file>

<file path=ppt/tags/tag75.xml><?xml version="1.0" encoding="utf-8"?>
<p:tagLst xmlns:a="http://schemas.openxmlformats.org/drawingml/2006/main" xmlns:r="http://schemas.openxmlformats.org/officeDocument/2006/relationships" xmlns:p="http://schemas.openxmlformats.org/presentationml/2006/main">
  <p:tag name="DVSHAPEID" val="40ed9uVGMvMjBCIMxi2iZv"/>
</p:tagLst>
</file>

<file path=ppt/tags/tag76.xml><?xml version="1.0" encoding="utf-8"?>
<p:tagLst xmlns:a="http://schemas.openxmlformats.org/drawingml/2006/main" xmlns:r="http://schemas.openxmlformats.org/officeDocument/2006/relationships" xmlns:p="http://schemas.openxmlformats.org/presentationml/2006/main">
  <p:tag name="DVSHAPEID" val="Ex96bPl0aCVSmYQg4t7ldX"/>
</p:tagLst>
</file>

<file path=ppt/tags/tag77.xml><?xml version="1.0" encoding="utf-8"?>
<p:tagLst xmlns:a="http://schemas.openxmlformats.org/drawingml/2006/main" xmlns:r="http://schemas.openxmlformats.org/officeDocument/2006/relationships" xmlns:p="http://schemas.openxmlformats.org/presentationml/2006/main">
  <p:tag name="DVSECTIONID" val="dK7HeJLV2oatQ1S2KgvhOX"/>
</p:tagLst>
</file>

<file path=ppt/tags/tag78.xml><?xml version="1.0" encoding="utf-8"?>
<p:tagLst xmlns:a="http://schemas.openxmlformats.org/drawingml/2006/main" xmlns:r="http://schemas.openxmlformats.org/officeDocument/2006/relationships" xmlns:p="http://schemas.openxmlformats.org/presentationml/2006/main">
  <p:tag name="DVSHAPEID" val="Asz47jT5cfrP1lyxoOsk6T"/>
</p:tagLst>
</file>

<file path=ppt/tags/tag79.xml><?xml version="1.0" encoding="utf-8"?>
<p:tagLst xmlns:a="http://schemas.openxmlformats.org/drawingml/2006/main" xmlns:r="http://schemas.openxmlformats.org/officeDocument/2006/relationships" xmlns:p="http://schemas.openxmlformats.org/presentationml/2006/main">
  <p:tag name="DVSHAPEID" val="xtVJxlfOjRSISYCQmII16P"/>
</p:tagLst>
</file>

<file path=ppt/tags/tag8.xml><?xml version="1.0" encoding="utf-8"?>
<p:tagLst xmlns:a="http://schemas.openxmlformats.org/drawingml/2006/main" xmlns:r="http://schemas.openxmlformats.org/officeDocument/2006/relationships" xmlns:p="http://schemas.openxmlformats.org/presentationml/2006/main">
  <p:tag name="DVSHAPEID" val="XIyD8AiYLWJblnXrtnpgFK"/>
</p:tagLst>
</file>

<file path=ppt/tags/tag80.xml><?xml version="1.0" encoding="utf-8"?>
<p:tagLst xmlns:a="http://schemas.openxmlformats.org/drawingml/2006/main" xmlns:r="http://schemas.openxmlformats.org/officeDocument/2006/relationships" xmlns:p="http://schemas.openxmlformats.org/presentationml/2006/main">
  <p:tag name="DVSECTIONID" val="fr3TSUPU9pe1a0pVlsjQ9e"/>
</p:tagLst>
</file>

<file path=ppt/tags/tag81.xml><?xml version="1.0" encoding="utf-8"?>
<p:tagLst xmlns:a="http://schemas.openxmlformats.org/drawingml/2006/main" xmlns:r="http://schemas.openxmlformats.org/officeDocument/2006/relationships" xmlns:p="http://schemas.openxmlformats.org/presentationml/2006/main">
  <p:tag name="DVSHAPEID" val="TcW4OIzGKEy39jwpPuNsS5"/>
</p:tagLst>
</file>

<file path=ppt/tags/tag82.xml><?xml version="1.0" encoding="utf-8"?>
<p:tagLst xmlns:a="http://schemas.openxmlformats.org/drawingml/2006/main" xmlns:r="http://schemas.openxmlformats.org/officeDocument/2006/relationships" xmlns:p="http://schemas.openxmlformats.org/presentationml/2006/main">
  <p:tag name="DVSHAPEID" val="Oq9I3bZ2IWuFgRyE9eAvXe"/>
</p:tagLst>
</file>

<file path=ppt/tags/tag83.xml><?xml version="1.0" encoding="utf-8"?>
<p:tagLst xmlns:a="http://schemas.openxmlformats.org/drawingml/2006/main" xmlns:r="http://schemas.openxmlformats.org/officeDocument/2006/relationships" xmlns:p="http://schemas.openxmlformats.org/presentationml/2006/main">
  <p:tag name="DVSHAPEID" val="bQHHgLL4hVBOowU6EnHHWC"/>
</p:tagLst>
</file>

<file path=ppt/tags/tag84.xml><?xml version="1.0" encoding="utf-8"?>
<p:tagLst xmlns:a="http://schemas.openxmlformats.org/drawingml/2006/main" xmlns:r="http://schemas.openxmlformats.org/officeDocument/2006/relationships" xmlns:p="http://schemas.openxmlformats.org/presentationml/2006/main">
  <p:tag name="DVSHAPEID" val="zt2FQblzSn8zfi1lVdgEEy"/>
</p:tagLst>
</file>

<file path=ppt/tags/tag85.xml><?xml version="1.0" encoding="utf-8"?>
<p:tagLst xmlns:a="http://schemas.openxmlformats.org/drawingml/2006/main" xmlns:r="http://schemas.openxmlformats.org/officeDocument/2006/relationships" xmlns:p="http://schemas.openxmlformats.org/presentationml/2006/main">
  <p:tag name="DVSHAPEID" val="4ss1J3zcNfizhdFAUAII3e"/>
</p:tagLst>
</file>

<file path=ppt/tags/tag86.xml><?xml version="1.0" encoding="utf-8"?>
<p:tagLst xmlns:a="http://schemas.openxmlformats.org/drawingml/2006/main" xmlns:r="http://schemas.openxmlformats.org/officeDocument/2006/relationships" xmlns:p="http://schemas.openxmlformats.org/presentationml/2006/main">
  <p:tag name="DVSECTIONID" val="716zWmOLgh9fuFEkRR68fL"/>
</p:tagLst>
</file>

<file path=ppt/tags/tag87.xml><?xml version="1.0" encoding="utf-8"?>
<p:tagLst xmlns:a="http://schemas.openxmlformats.org/drawingml/2006/main" xmlns:r="http://schemas.openxmlformats.org/officeDocument/2006/relationships" xmlns:p="http://schemas.openxmlformats.org/presentationml/2006/main">
  <p:tag name="DVSHAPEID" val="vzNy4kkIVf2g4KZBVdyvd7"/>
</p:tagLst>
</file>

<file path=ppt/tags/tag88.xml><?xml version="1.0" encoding="utf-8"?>
<p:tagLst xmlns:a="http://schemas.openxmlformats.org/drawingml/2006/main" xmlns:r="http://schemas.openxmlformats.org/officeDocument/2006/relationships" xmlns:p="http://schemas.openxmlformats.org/presentationml/2006/main">
  <p:tag name="DVSHAPEID" val="bY69wIFC94DALfhQ1N5Zsp"/>
</p:tagLst>
</file>

<file path=ppt/tags/tag89.xml><?xml version="1.0" encoding="utf-8"?>
<p:tagLst xmlns:a="http://schemas.openxmlformats.org/drawingml/2006/main" xmlns:r="http://schemas.openxmlformats.org/officeDocument/2006/relationships" xmlns:p="http://schemas.openxmlformats.org/presentationml/2006/main">
  <p:tag name="DVSHAPEID" val="DxYr4EuZjcmZ1l9t7CCyAE"/>
</p:tagLst>
</file>

<file path=ppt/tags/tag9.xml><?xml version="1.0" encoding="utf-8"?>
<p:tagLst xmlns:a="http://schemas.openxmlformats.org/drawingml/2006/main" xmlns:r="http://schemas.openxmlformats.org/officeDocument/2006/relationships" xmlns:p="http://schemas.openxmlformats.org/presentationml/2006/main">
  <p:tag name="DVSHAPEID" val="mTeTHkPCi5zVwXcX8ZAWhK"/>
</p:tagLst>
</file>

<file path=ppt/tags/tag90.xml><?xml version="1.0" encoding="utf-8"?>
<p:tagLst xmlns:a="http://schemas.openxmlformats.org/drawingml/2006/main" xmlns:r="http://schemas.openxmlformats.org/officeDocument/2006/relationships" xmlns:p="http://schemas.openxmlformats.org/presentationml/2006/main">
  <p:tag name="DVSHAPEID" val="bQHHgLL4hVBOowU6EnHHWC"/>
</p:tagLst>
</file>

<file path=ppt/tags/tag91.xml><?xml version="1.0" encoding="utf-8"?>
<p:tagLst xmlns:a="http://schemas.openxmlformats.org/drawingml/2006/main" xmlns:r="http://schemas.openxmlformats.org/officeDocument/2006/relationships" xmlns:p="http://schemas.openxmlformats.org/presentationml/2006/main">
  <p:tag name="DVSHAPEID" val="zt2FQblzSn8zfi1lVdgEEy"/>
</p:tagLst>
</file>

<file path=ppt/tags/tag92.xml><?xml version="1.0" encoding="utf-8"?>
<p:tagLst xmlns:a="http://schemas.openxmlformats.org/drawingml/2006/main" xmlns:r="http://schemas.openxmlformats.org/officeDocument/2006/relationships" xmlns:p="http://schemas.openxmlformats.org/presentationml/2006/main">
  <p:tag name="DVSHAPEID" val="4ss1J3zcNfizhdFAUAII3e"/>
</p:tagLst>
</file>

<file path=ppt/tags/tag93.xml><?xml version="1.0" encoding="utf-8"?>
<p:tagLst xmlns:a="http://schemas.openxmlformats.org/drawingml/2006/main" xmlns:r="http://schemas.openxmlformats.org/officeDocument/2006/relationships" xmlns:p="http://schemas.openxmlformats.org/presentationml/2006/main">
  <p:tag name="DVSHAPEID" val="A6aAsXDG9xUbWLDurtAYDJ"/>
</p:tagLst>
</file>

<file path=ppt/tags/tag94.xml><?xml version="1.0" encoding="utf-8"?>
<p:tagLst xmlns:a="http://schemas.openxmlformats.org/drawingml/2006/main" xmlns:r="http://schemas.openxmlformats.org/officeDocument/2006/relationships" xmlns:p="http://schemas.openxmlformats.org/presentationml/2006/main">
  <p:tag name="DVSHAPEID" val="YMc8v76Q5Y9ZWSgtcxmD3P"/>
</p:tagLst>
</file>

<file path=ppt/tags/tag95.xml><?xml version="1.0" encoding="utf-8"?>
<p:tagLst xmlns:a="http://schemas.openxmlformats.org/drawingml/2006/main" xmlns:r="http://schemas.openxmlformats.org/officeDocument/2006/relationships" xmlns:p="http://schemas.openxmlformats.org/presentationml/2006/main">
  <p:tag name="DVSHAPEID" val="4PonPDa9YC0Q7oojrvAirV"/>
</p:tagLst>
</file>

<file path=ppt/tags/tag96.xml><?xml version="1.0" encoding="utf-8"?>
<p:tagLst xmlns:a="http://schemas.openxmlformats.org/drawingml/2006/main" xmlns:r="http://schemas.openxmlformats.org/officeDocument/2006/relationships" xmlns:p="http://schemas.openxmlformats.org/presentationml/2006/main">
  <p:tag name="DVSECTIONID" val="eOQRCPV3YYO0k1NiYs6n9X"/>
</p:tagLst>
</file>

<file path=ppt/tags/tag97.xml><?xml version="1.0" encoding="utf-8"?>
<p:tagLst xmlns:a="http://schemas.openxmlformats.org/drawingml/2006/main" xmlns:r="http://schemas.openxmlformats.org/officeDocument/2006/relationships" xmlns:p="http://schemas.openxmlformats.org/presentationml/2006/main">
  <p:tag name="DVSHAPEID" val="JBBDi7aoSS5RICSRI5LVhu"/>
</p:tagLst>
</file>

<file path=ppt/tags/tag98.xml><?xml version="1.0" encoding="utf-8"?>
<p:tagLst xmlns:a="http://schemas.openxmlformats.org/drawingml/2006/main" xmlns:r="http://schemas.openxmlformats.org/officeDocument/2006/relationships" xmlns:p="http://schemas.openxmlformats.org/presentationml/2006/main">
  <p:tag name="DVSHAPEID" val="sqbzPVZktrkbDgQKORjyir"/>
</p:tagLst>
</file>

<file path=ppt/tags/tag99.xml><?xml version="1.0" encoding="utf-8"?>
<p:tagLst xmlns:a="http://schemas.openxmlformats.org/drawingml/2006/main" xmlns:r="http://schemas.openxmlformats.org/officeDocument/2006/relationships" xmlns:p="http://schemas.openxmlformats.org/presentationml/2006/main">
  <p:tag name="DVSHAPEID" val="9IYC50ehxehESOgt9kj7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29225</TotalTime>
  <Words>5112</Words>
  <Application>Microsoft Office PowerPoint</Application>
  <PresentationFormat>On-screen Show (4:3)</PresentationFormat>
  <Paragraphs>659</Paragraphs>
  <Slides>43</Slides>
  <Notes>4</Notes>
  <HiddenSlides>17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Arial Unicode MS</vt:lpstr>
      <vt:lpstr>Calibri</vt:lpstr>
      <vt:lpstr>Courier</vt:lpstr>
      <vt:lpstr>ibm-plex-mono</vt:lpstr>
      <vt:lpstr>Office Theme</vt:lpstr>
      <vt:lpstr>Access Control Mechanisms</vt:lpstr>
      <vt:lpstr>Who gets access: Principal vs users</vt:lpstr>
      <vt:lpstr>Access Control Matrix</vt:lpstr>
      <vt:lpstr>Default Permissions</vt:lpstr>
      <vt:lpstr>Abbreviations</vt:lpstr>
      <vt:lpstr>ACLs + Abbreviations</vt:lpstr>
      <vt:lpstr>Permissions in IBM AIX</vt:lpstr>
      <vt:lpstr>ACL Modification</vt:lpstr>
      <vt:lpstr>Privileged Users</vt:lpstr>
      <vt:lpstr>Conflicts</vt:lpstr>
      <vt:lpstr>Handling Default Permissions</vt:lpstr>
      <vt:lpstr>Revocation Question</vt:lpstr>
      <vt:lpstr>Linux ACLs</vt:lpstr>
      <vt:lpstr>cat /etc/groups</vt:lpstr>
      <vt:lpstr>Window Access Control Lists</vt:lpstr>
      <vt:lpstr>Windows: Search ACL</vt:lpstr>
      <vt:lpstr>PowerPoint Presentation</vt:lpstr>
      <vt:lpstr>PowerPoint Presentation</vt:lpstr>
      <vt:lpstr>Windows NT ACLs</vt:lpstr>
      <vt:lpstr>Roll-based Access Control (RBAC)</vt:lpstr>
      <vt:lpstr>Definitions</vt:lpstr>
      <vt:lpstr>Examples</vt:lpstr>
      <vt:lpstr>Examples</vt:lpstr>
      <vt:lpstr>Axioms</vt:lpstr>
      <vt:lpstr>Containment of Roles</vt:lpstr>
      <vt:lpstr>Separation of Duty / Privilege</vt:lpstr>
      <vt:lpstr>Ring-Based Access Control</vt:lpstr>
      <vt:lpstr>Gates</vt:lpstr>
      <vt:lpstr>Reading/Writing/Appending</vt:lpstr>
      <vt:lpstr>Executing</vt:lpstr>
      <vt:lpstr>Versions</vt:lpstr>
      <vt:lpstr>Buffer overflow</vt:lpstr>
      <vt:lpstr>Virtualization</vt:lpstr>
      <vt:lpstr>The Impact Virtualization has on Performance</vt:lpstr>
      <vt:lpstr>How programs access devices: The bare metal OS case</vt:lpstr>
      <vt:lpstr>How programs access devices: The bare metal OS case</vt:lpstr>
      <vt:lpstr>How programs access devices: The bare metal Hypervisor case</vt:lpstr>
      <vt:lpstr>How programs access devices: The bare metal Vmware Workstation case</vt:lpstr>
      <vt:lpstr>PowerPoint Presentation</vt:lpstr>
      <vt:lpstr>paravirtualization</vt:lpstr>
      <vt:lpstr>Paravirtualized Disk Driver</vt:lpstr>
      <vt:lpstr>Hardware assisted virtualization</vt:lpstr>
      <vt:lpstr>Network Hardware support for Virtualization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Access Control Mechanisms</dc:title>
  <dc:creator>bohacek</dc:creator>
  <cp:lastModifiedBy>Bohacek, Stephan</cp:lastModifiedBy>
  <cp:revision>96</cp:revision>
  <cp:lastPrinted>2014-02-24T17:20:06Z</cp:lastPrinted>
  <dcterms:created xsi:type="dcterms:W3CDTF">2013-05-03T01:22:09Z</dcterms:created>
  <dcterms:modified xsi:type="dcterms:W3CDTF">2020-03-30T17:02:01Z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true</vt:lpwstr>
  </property>
</Properties>
</file>