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4.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5.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7.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9.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0.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1.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2.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3.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4.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5.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6.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7.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8.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9.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28.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9.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30.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31.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32.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33.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34.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35.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36.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37.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38.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39.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40.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41.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42.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43.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44.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350" r:id="rId2"/>
    <p:sldId id="257" r:id="rId3"/>
    <p:sldId id="258" r:id="rId4"/>
    <p:sldId id="259" r:id="rId5"/>
    <p:sldId id="270" r:id="rId6"/>
    <p:sldId id="272" r:id="rId7"/>
    <p:sldId id="271" r:id="rId8"/>
    <p:sldId id="273" r:id="rId9"/>
    <p:sldId id="274" r:id="rId10"/>
    <p:sldId id="320" r:id="rId11"/>
    <p:sldId id="275" r:id="rId12"/>
    <p:sldId id="276" r:id="rId13"/>
    <p:sldId id="277" r:id="rId14"/>
    <p:sldId id="351" r:id="rId15"/>
    <p:sldId id="278" r:id="rId16"/>
    <p:sldId id="343" r:id="rId17"/>
    <p:sldId id="321" r:id="rId18"/>
    <p:sldId id="344" r:id="rId19"/>
    <p:sldId id="279" r:id="rId20"/>
    <p:sldId id="280" r:id="rId21"/>
    <p:sldId id="281" r:id="rId22"/>
    <p:sldId id="352" r:id="rId23"/>
    <p:sldId id="282" r:id="rId24"/>
    <p:sldId id="283" r:id="rId25"/>
    <p:sldId id="284" r:id="rId26"/>
    <p:sldId id="285" r:id="rId27"/>
    <p:sldId id="330" r:id="rId28"/>
    <p:sldId id="331" r:id="rId29"/>
    <p:sldId id="333" r:id="rId30"/>
    <p:sldId id="335" r:id="rId31"/>
    <p:sldId id="356" r:id="rId32"/>
    <p:sldId id="357" r:id="rId33"/>
    <p:sldId id="358" r:id="rId34"/>
    <p:sldId id="334" r:id="rId35"/>
    <p:sldId id="332" r:id="rId36"/>
    <p:sldId id="305" r:id="rId37"/>
    <p:sldId id="359" r:id="rId38"/>
    <p:sldId id="433" r:id="rId39"/>
    <p:sldId id="434" r:id="rId40"/>
    <p:sldId id="345" r:id="rId41"/>
    <p:sldId id="346" r:id="rId42"/>
    <p:sldId id="348" r:id="rId43"/>
    <p:sldId id="349" r:id="rId44"/>
    <p:sldId id="355" r:id="rId45"/>
    <p:sldId id="353" r:id="rId46"/>
    <p:sldId id="354" r:id="rId47"/>
    <p:sldId id="435" r:id="rId48"/>
    <p:sldId id="292" r:id="rId49"/>
    <p:sldId id="325" r:id="rId50"/>
    <p:sldId id="327" r:id="rId51"/>
    <p:sldId id="436" r:id="rId52"/>
    <p:sldId id="326" r:id="rId53"/>
    <p:sldId id="328" r:id="rId54"/>
    <p:sldId id="437" r:id="rId55"/>
    <p:sldId id="288" r:id="rId56"/>
    <p:sldId id="289" r:id="rId57"/>
    <p:sldId id="290" r:id="rId58"/>
    <p:sldId id="309" r:id="rId59"/>
    <p:sldId id="310" r:id="rId60"/>
    <p:sldId id="322" r:id="rId61"/>
    <p:sldId id="323" r:id="rId62"/>
    <p:sldId id="311" r:id="rId63"/>
    <p:sldId id="318" r:id="rId64"/>
    <p:sldId id="291" r:id="rId65"/>
    <p:sldId id="324" r:id="rId66"/>
    <p:sldId id="337" r:id="rId67"/>
    <p:sldId id="338" r:id="rId68"/>
    <p:sldId id="336" r:id="rId69"/>
    <p:sldId id="339" r:id="rId70"/>
    <p:sldId id="340" r:id="rId71"/>
    <p:sldId id="341" r:id="rId72"/>
    <p:sldId id="342" r:id="rId73"/>
    <p:sldId id="293" r:id="rId74"/>
    <p:sldId id="294" r:id="rId75"/>
    <p:sldId id="264" r:id="rId76"/>
    <p:sldId id="295" r:id="rId77"/>
    <p:sldId id="296" r:id="rId78"/>
    <p:sldId id="297" r:id="rId79"/>
    <p:sldId id="301" r:id="rId80"/>
    <p:sldId id="302" r:id="rId81"/>
    <p:sldId id="303" r:id="rId82"/>
    <p:sldId id="319" r:id="rId83"/>
    <p:sldId id="300" r:id="rId84"/>
    <p:sldId id="317" r:id="rId85"/>
    <p:sldId id="269"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0" autoAdjust="0"/>
  </p:normalViewPr>
  <p:slideViewPr>
    <p:cSldViewPr>
      <p:cViewPr>
        <p:scale>
          <a:sx n="105" d="100"/>
          <a:sy n="105" d="100"/>
        </p:scale>
        <p:origin x="810" y="5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841DA0-8D68-472B-B28A-263EBBFC4ADB}" type="datetimeFigureOut">
              <a:rPr lang="en-US" smtClean="0"/>
              <a:pPr/>
              <a:t>2/10/2020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4E4B3-3EF0-45F2-B7DA-43507769A39B}" type="slidenum">
              <a:rPr lang="en-US" smtClean="0"/>
              <a:pPr/>
              <a:t>‹#›</a:t>
            </a:fld>
            <a:endParaRPr lang="en-US"/>
          </a:p>
        </p:txBody>
      </p:sp>
    </p:spTree>
    <p:extLst>
      <p:ext uri="{BB962C8B-B14F-4D97-AF65-F5344CB8AC3E}">
        <p14:creationId xmlns:p14="http://schemas.microsoft.com/office/powerpoint/2010/main" val="2157849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5D3BB81-01C9-41E7-8200-3171F8FB0591}" type="slidenum">
              <a:rPr lang="en-US"/>
              <a:pPr/>
              <a:t>3</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7236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13</a:t>
            </a:fld>
            <a:endParaRPr lang="en-US"/>
          </a:p>
        </p:txBody>
      </p:sp>
    </p:spTree>
    <p:extLst>
      <p:ext uri="{BB962C8B-B14F-4D97-AF65-F5344CB8AC3E}">
        <p14:creationId xmlns:p14="http://schemas.microsoft.com/office/powerpoint/2010/main" val="4092268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15</a:t>
            </a:fld>
            <a:endParaRPr lang="en-US"/>
          </a:p>
        </p:txBody>
      </p:sp>
    </p:spTree>
    <p:extLst>
      <p:ext uri="{BB962C8B-B14F-4D97-AF65-F5344CB8AC3E}">
        <p14:creationId xmlns:p14="http://schemas.microsoft.com/office/powerpoint/2010/main" val="157726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16</a:t>
            </a:fld>
            <a:endParaRPr lang="en-US"/>
          </a:p>
        </p:txBody>
      </p:sp>
    </p:spTree>
    <p:extLst>
      <p:ext uri="{BB962C8B-B14F-4D97-AF65-F5344CB8AC3E}">
        <p14:creationId xmlns:p14="http://schemas.microsoft.com/office/powerpoint/2010/main" val="1238998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18</a:t>
            </a:fld>
            <a:endParaRPr lang="en-US"/>
          </a:p>
        </p:txBody>
      </p:sp>
    </p:spTree>
    <p:extLst>
      <p:ext uri="{BB962C8B-B14F-4D97-AF65-F5344CB8AC3E}">
        <p14:creationId xmlns:p14="http://schemas.microsoft.com/office/powerpoint/2010/main" val="4076750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Stopped here</a:t>
            </a:r>
            <a:r>
              <a:rPr lang="en-US" baseline="0" dirty="0"/>
              <a:t> (I think)</a:t>
            </a:r>
            <a:endParaRPr lang="en-US" dirty="0"/>
          </a:p>
        </p:txBody>
      </p:sp>
      <p:sp>
        <p:nvSpPr>
          <p:cNvPr id="4" name="Slide Number Placeholder 3"/>
          <p:cNvSpPr>
            <a:spLocks noGrp="1"/>
          </p:cNvSpPr>
          <p:nvPr>
            <p:ph type="sldNum" sz="quarter" idx="10"/>
          </p:nvPr>
        </p:nvSpPr>
        <p:spPr/>
        <p:txBody>
          <a:bodyPr/>
          <a:lstStyle/>
          <a:p>
            <a:fld id="{5CF4E4B3-3EF0-45F2-B7DA-43507769A39B}" type="slidenum">
              <a:rPr lang="en-US" smtClean="0"/>
              <a:pPr/>
              <a:t>19</a:t>
            </a:fld>
            <a:endParaRPr lang="en-US"/>
          </a:p>
        </p:txBody>
      </p:sp>
    </p:spTree>
    <p:extLst>
      <p:ext uri="{BB962C8B-B14F-4D97-AF65-F5344CB8AC3E}">
        <p14:creationId xmlns:p14="http://schemas.microsoft.com/office/powerpoint/2010/main" val="1193888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20</a:t>
            </a:fld>
            <a:endParaRPr lang="en-US"/>
          </a:p>
        </p:txBody>
      </p:sp>
    </p:spTree>
    <p:extLst>
      <p:ext uri="{BB962C8B-B14F-4D97-AF65-F5344CB8AC3E}">
        <p14:creationId xmlns:p14="http://schemas.microsoft.com/office/powerpoint/2010/main" val="4156359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21</a:t>
            </a:fld>
            <a:endParaRPr lang="en-US"/>
          </a:p>
        </p:txBody>
      </p:sp>
    </p:spTree>
    <p:extLst>
      <p:ext uri="{BB962C8B-B14F-4D97-AF65-F5344CB8AC3E}">
        <p14:creationId xmlns:p14="http://schemas.microsoft.com/office/powerpoint/2010/main" val="2271984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Stopped</a:t>
            </a:r>
            <a:r>
              <a:rPr lang="en-US" baseline="0"/>
              <a:t> here after 50 minutes</a:t>
            </a:r>
            <a:endParaRPr lang="en-US" dirty="0"/>
          </a:p>
        </p:txBody>
      </p:sp>
      <p:sp>
        <p:nvSpPr>
          <p:cNvPr id="4" name="Slide Number Placeholder 3"/>
          <p:cNvSpPr>
            <a:spLocks noGrp="1"/>
          </p:cNvSpPr>
          <p:nvPr>
            <p:ph type="sldNum" sz="quarter" idx="10"/>
          </p:nvPr>
        </p:nvSpPr>
        <p:spPr/>
        <p:txBody>
          <a:bodyPr/>
          <a:lstStyle/>
          <a:p>
            <a:fld id="{5CF4E4B3-3EF0-45F2-B7DA-43507769A39B}" type="slidenum">
              <a:rPr lang="en-US" smtClean="0"/>
              <a:pPr/>
              <a:t>23</a:t>
            </a:fld>
            <a:endParaRPr lang="en-US"/>
          </a:p>
        </p:txBody>
      </p:sp>
    </p:spTree>
    <p:extLst>
      <p:ext uri="{BB962C8B-B14F-4D97-AF65-F5344CB8AC3E}">
        <p14:creationId xmlns:p14="http://schemas.microsoft.com/office/powerpoint/2010/main" val="4067637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24</a:t>
            </a:fld>
            <a:endParaRPr lang="en-US"/>
          </a:p>
        </p:txBody>
      </p:sp>
    </p:spTree>
    <p:extLst>
      <p:ext uri="{BB962C8B-B14F-4D97-AF65-F5344CB8AC3E}">
        <p14:creationId xmlns:p14="http://schemas.microsoft.com/office/powerpoint/2010/main" val="247309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25</a:t>
            </a:fld>
            <a:endParaRPr lang="en-US"/>
          </a:p>
        </p:txBody>
      </p:sp>
    </p:spTree>
    <p:extLst>
      <p:ext uri="{BB962C8B-B14F-4D97-AF65-F5344CB8AC3E}">
        <p14:creationId xmlns:p14="http://schemas.microsoft.com/office/powerpoint/2010/main" val="67370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E90CE6A-9039-489A-B8E5-F8F9A967BF67}" type="slidenum">
              <a:rPr lang="en-US"/>
              <a:pPr/>
              <a:t>4</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en-US" dirty="0"/>
              <a:t>Confidentiality: a good example is cryptography, which traditionally is used to protect secret messages. But cryptography is traditionally used to protect data, not resources. Resources are protected by limiting information, for example by using firewalls or address translation mechanisms.</a:t>
            </a:r>
          </a:p>
          <a:p>
            <a:endParaRPr lang="en-US" dirty="0"/>
          </a:p>
          <a:p>
            <a:r>
              <a:rPr lang="en-US" dirty="0"/>
              <a:t>Integrity: a good example here is that of an interrupted database transaction, leaving the database in an inconsistent state (this foreshadows the Clark-Wilson model). Trustworthiness of both data and origin affects integrity, as noted in the book’s example. That integrity is tied to trustworthiness makes it much harder to quantify than confidentiality. Cryptography provides mechanisms for detecting violations of integrity, but not preventing them (e.g., a digital signature can be used to determine if data has changed). </a:t>
            </a:r>
          </a:p>
          <a:p>
            <a:endParaRPr lang="en-US" dirty="0"/>
          </a:p>
          <a:p>
            <a:r>
              <a:rPr lang="en-US" dirty="0"/>
              <a:t>Availability: this is usually defined in terms of “quality of service,” in which authorized users are expected to receive a specific level of service (stated in terms of a metric). Denial of service attacks are attempts to block availability.</a:t>
            </a:r>
          </a:p>
        </p:txBody>
      </p:sp>
    </p:spTree>
    <p:extLst>
      <p:ext uri="{BB962C8B-B14F-4D97-AF65-F5344CB8AC3E}">
        <p14:creationId xmlns:p14="http://schemas.microsoft.com/office/powerpoint/2010/main" val="56455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26</a:t>
            </a:fld>
            <a:endParaRPr lang="en-US"/>
          </a:p>
        </p:txBody>
      </p:sp>
    </p:spTree>
    <p:extLst>
      <p:ext uri="{BB962C8B-B14F-4D97-AF65-F5344CB8AC3E}">
        <p14:creationId xmlns:p14="http://schemas.microsoft.com/office/powerpoint/2010/main" val="4190402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ICMP ping and web request</a:t>
            </a:r>
          </a:p>
          <a:p>
            <a:r>
              <a:rPr lang="en-US" dirty="0"/>
              <a:t>Unknown messages have little impact on the victim</a:t>
            </a:r>
          </a:p>
          <a:p>
            <a:r>
              <a:rPr lang="en-US" dirty="0"/>
              <a:t>Unknown messages are no restrictions</a:t>
            </a:r>
          </a:p>
          <a:p>
            <a:r>
              <a:rPr lang="en-US" dirty="0"/>
              <a:t>Specific messages can have a big impact on the victim</a:t>
            </a:r>
          </a:p>
          <a:p>
            <a:r>
              <a:rPr lang="en-US" dirty="0"/>
              <a:t>Specific messages require </a:t>
            </a:r>
            <a:r>
              <a:rPr lang="en-US" dirty="0" err="1"/>
              <a:t>knowning</a:t>
            </a:r>
            <a:r>
              <a:rPr lang="en-US" dirty="0"/>
              <a:t> something about the victim and perhaps the victim could fix that problem</a:t>
            </a:r>
          </a:p>
        </p:txBody>
      </p:sp>
      <p:sp>
        <p:nvSpPr>
          <p:cNvPr id="4" name="Slide Number Placeholder 3"/>
          <p:cNvSpPr>
            <a:spLocks noGrp="1"/>
          </p:cNvSpPr>
          <p:nvPr>
            <p:ph type="sldNum" sz="quarter" idx="10"/>
          </p:nvPr>
        </p:nvSpPr>
        <p:spPr/>
        <p:txBody>
          <a:bodyPr/>
          <a:lstStyle/>
          <a:p>
            <a:fld id="{5CF4E4B3-3EF0-45F2-B7DA-43507769A39B}" type="slidenum">
              <a:rPr lang="en-US" smtClean="0"/>
              <a:pPr/>
              <a:t>28</a:t>
            </a:fld>
            <a:endParaRPr lang="en-US"/>
          </a:p>
        </p:txBody>
      </p:sp>
    </p:spTree>
    <p:extLst>
      <p:ext uri="{BB962C8B-B14F-4D97-AF65-F5344CB8AC3E}">
        <p14:creationId xmlns:p14="http://schemas.microsoft.com/office/powerpoint/2010/main" val="4263498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ICMP ping and web request</a:t>
            </a:r>
          </a:p>
          <a:p>
            <a:r>
              <a:rPr lang="en-US" dirty="0"/>
              <a:t>Unknown messages have little impact on the victim</a:t>
            </a:r>
          </a:p>
          <a:p>
            <a:r>
              <a:rPr lang="en-US" dirty="0"/>
              <a:t>Unknown messages are no restrictions</a:t>
            </a:r>
          </a:p>
          <a:p>
            <a:r>
              <a:rPr lang="en-US" dirty="0"/>
              <a:t>Specific messages can have a big impact on the victim</a:t>
            </a:r>
          </a:p>
          <a:p>
            <a:r>
              <a:rPr lang="en-US" dirty="0"/>
              <a:t>Specific messages require </a:t>
            </a:r>
            <a:r>
              <a:rPr lang="en-US" dirty="0" err="1"/>
              <a:t>knowning</a:t>
            </a:r>
            <a:r>
              <a:rPr lang="en-US" dirty="0"/>
              <a:t> something about the victim and perhaps the victim could fix that problem</a:t>
            </a:r>
          </a:p>
        </p:txBody>
      </p:sp>
      <p:sp>
        <p:nvSpPr>
          <p:cNvPr id="4" name="Slide Number Placeholder 3"/>
          <p:cNvSpPr>
            <a:spLocks noGrp="1"/>
          </p:cNvSpPr>
          <p:nvPr>
            <p:ph type="sldNum" sz="quarter" idx="10"/>
          </p:nvPr>
        </p:nvSpPr>
        <p:spPr/>
        <p:txBody>
          <a:bodyPr/>
          <a:lstStyle/>
          <a:p>
            <a:fld id="{5CF4E4B3-3EF0-45F2-B7DA-43507769A39B}" type="slidenum">
              <a:rPr lang="en-US" smtClean="0"/>
              <a:pPr/>
              <a:t>29</a:t>
            </a:fld>
            <a:endParaRPr lang="en-US"/>
          </a:p>
        </p:txBody>
      </p:sp>
    </p:spTree>
    <p:extLst>
      <p:ext uri="{BB962C8B-B14F-4D97-AF65-F5344CB8AC3E}">
        <p14:creationId xmlns:p14="http://schemas.microsoft.com/office/powerpoint/2010/main" val="111083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4E4B3-3EF0-45F2-B7DA-43507769A39B}" type="slidenum">
              <a:rPr lang="en-US" smtClean="0"/>
              <a:pPr/>
              <a:t>30</a:t>
            </a:fld>
            <a:endParaRPr lang="en-US"/>
          </a:p>
        </p:txBody>
      </p:sp>
    </p:spTree>
    <p:extLst>
      <p:ext uri="{BB962C8B-B14F-4D97-AF65-F5344CB8AC3E}">
        <p14:creationId xmlns:p14="http://schemas.microsoft.com/office/powerpoint/2010/main" val="762411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4E4B3-3EF0-45F2-B7DA-43507769A39B}" type="slidenum">
              <a:rPr lang="en-US" smtClean="0"/>
              <a:pPr/>
              <a:t>31</a:t>
            </a:fld>
            <a:endParaRPr lang="en-US"/>
          </a:p>
        </p:txBody>
      </p:sp>
    </p:spTree>
    <p:extLst>
      <p:ext uri="{BB962C8B-B14F-4D97-AF65-F5344CB8AC3E}">
        <p14:creationId xmlns:p14="http://schemas.microsoft.com/office/powerpoint/2010/main" val="497896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4E4B3-3EF0-45F2-B7DA-43507769A39B}" type="slidenum">
              <a:rPr lang="en-US" smtClean="0"/>
              <a:pPr/>
              <a:t>32</a:t>
            </a:fld>
            <a:endParaRPr lang="en-US"/>
          </a:p>
        </p:txBody>
      </p:sp>
    </p:spTree>
    <p:extLst>
      <p:ext uri="{BB962C8B-B14F-4D97-AF65-F5344CB8AC3E}">
        <p14:creationId xmlns:p14="http://schemas.microsoft.com/office/powerpoint/2010/main" val="3309161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4E4B3-3EF0-45F2-B7DA-43507769A39B}" type="slidenum">
              <a:rPr lang="en-US" smtClean="0"/>
              <a:pPr/>
              <a:t>33</a:t>
            </a:fld>
            <a:endParaRPr lang="en-US"/>
          </a:p>
        </p:txBody>
      </p:sp>
    </p:spTree>
    <p:extLst>
      <p:ext uri="{BB962C8B-B14F-4D97-AF65-F5344CB8AC3E}">
        <p14:creationId xmlns:p14="http://schemas.microsoft.com/office/powerpoint/2010/main" val="2590823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4E4B3-3EF0-45F2-B7DA-43507769A39B}" type="slidenum">
              <a:rPr lang="en-US" smtClean="0"/>
              <a:pPr/>
              <a:t>34</a:t>
            </a:fld>
            <a:endParaRPr lang="en-US"/>
          </a:p>
        </p:txBody>
      </p:sp>
    </p:spTree>
    <p:extLst>
      <p:ext uri="{BB962C8B-B14F-4D97-AF65-F5344CB8AC3E}">
        <p14:creationId xmlns:p14="http://schemas.microsoft.com/office/powerpoint/2010/main" val="1651748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48</a:t>
            </a:fld>
            <a:endParaRPr lang="en-US"/>
          </a:p>
        </p:txBody>
      </p:sp>
    </p:spTree>
    <p:extLst>
      <p:ext uri="{BB962C8B-B14F-4D97-AF65-F5344CB8AC3E}">
        <p14:creationId xmlns:p14="http://schemas.microsoft.com/office/powerpoint/2010/main" val="3580915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55</a:t>
            </a:fld>
            <a:endParaRPr lang="en-US"/>
          </a:p>
        </p:txBody>
      </p:sp>
    </p:spTree>
    <p:extLst>
      <p:ext uri="{BB962C8B-B14F-4D97-AF65-F5344CB8AC3E}">
        <p14:creationId xmlns:p14="http://schemas.microsoft.com/office/powerpoint/2010/main" val="118829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5</a:t>
            </a:fld>
            <a:endParaRPr lang="en-US"/>
          </a:p>
        </p:txBody>
      </p:sp>
    </p:spTree>
    <p:extLst>
      <p:ext uri="{BB962C8B-B14F-4D97-AF65-F5344CB8AC3E}">
        <p14:creationId xmlns:p14="http://schemas.microsoft.com/office/powerpoint/2010/main" val="2078786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56</a:t>
            </a:fld>
            <a:endParaRPr lang="en-US"/>
          </a:p>
        </p:txBody>
      </p:sp>
    </p:spTree>
    <p:extLst>
      <p:ext uri="{BB962C8B-B14F-4D97-AF65-F5344CB8AC3E}">
        <p14:creationId xmlns:p14="http://schemas.microsoft.com/office/powerpoint/2010/main" val="1883335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57</a:t>
            </a:fld>
            <a:endParaRPr lang="en-US"/>
          </a:p>
        </p:txBody>
      </p:sp>
    </p:spTree>
    <p:extLst>
      <p:ext uri="{BB962C8B-B14F-4D97-AF65-F5344CB8AC3E}">
        <p14:creationId xmlns:p14="http://schemas.microsoft.com/office/powerpoint/2010/main" val="1964909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Policy: may be expressed in</a:t>
            </a:r>
          </a:p>
          <a:p>
            <a:pPr>
              <a:buFontTx/>
              <a:buChar char="•"/>
            </a:pPr>
            <a:r>
              <a:rPr lang="en-US" dirty="0"/>
              <a:t>natural language, which is usually imprecise but easy to understand;</a:t>
            </a:r>
          </a:p>
          <a:p>
            <a:pPr>
              <a:buFontTx/>
              <a:buChar char="•"/>
            </a:pPr>
            <a:r>
              <a:rPr lang="en-US" dirty="0"/>
              <a:t>mathematics, which is usually precise but hard to understand;</a:t>
            </a:r>
          </a:p>
          <a:p>
            <a:pPr>
              <a:buFontTx/>
              <a:buChar char="•"/>
            </a:pPr>
            <a:r>
              <a:rPr lang="en-US" dirty="0"/>
              <a:t>policy languages, which look like some form of programming language and try to balance precision with ease of understanding</a:t>
            </a:r>
          </a:p>
          <a:p>
            <a:r>
              <a:rPr lang="en-US" dirty="0"/>
              <a:t>Mechanisms: may be</a:t>
            </a:r>
          </a:p>
          <a:p>
            <a:pPr>
              <a:buFontTx/>
              <a:buChar char="•"/>
            </a:pPr>
            <a:r>
              <a:rPr lang="en-US" dirty="0"/>
              <a:t>technical, in which controls in the computer enforce the policy; for example, the requirement that a user supply a password to authenticate herself before using the computer</a:t>
            </a:r>
          </a:p>
          <a:p>
            <a:pPr>
              <a:buFontTx/>
              <a:buChar char="•"/>
            </a:pPr>
            <a:r>
              <a:rPr lang="en-US" dirty="0"/>
              <a:t>procedural, in which  controls outside the system enforce the policy; for example, firing someone for ringing in a disk containing a game program obtained from an </a:t>
            </a:r>
            <a:r>
              <a:rPr lang="en-US" dirty="0" err="1"/>
              <a:t>untrusted</a:t>
            </a:r>
            <a:r>
              <a:rPr lang="en-US" dirty="0"/>
              <a:t> source</a:t>
            </a:r>
          </a:p>
          <a:p>
            <a:r>
              <a:rPr lang="en-US" dirty="0"/>
              <a:t>The composition problem requires checking for inconsistencies among policies. If, for example, one policy allows students and faculty access to all data, and the other allows only faculty access to all the data, then they must be resolved (e.g., partition the data so that students and faculty can access some data, and only faculty access the other data).</a:t>
            </a:r>
          </a:p>
          <a:p>
            <a:endParaRPr lang="en-US" dirty="0"/>
          </a:p>
        </p:txBody>
      </p:sp>
      <p:sp>
        <p:nvSpPr>
          <p:cNvPr id="4" name="Slide Number Placeholder 3"/>
          <p:cNvSpPr>
            <a:spLocks noGrp="1"/>
          </p:cNvSpPr>
          <p:nvPr>
            <p:ph type="sldNum" sz="quarter" idx="10"/>
          </p:nvPr>
        </p:nvSpPr>
        <p:spPr/>
        <p:txBody>
          <a:bodyPr/>
          <a:lstStyle/>
          <a:p>
            <a:fld id="{5CF4E4B3-3EF0-45F2-B7DA-43507769A39B}" type="slidenum">
              <a:rPr lang="en-US" smtClean="0"/>
              <a:pPr/>
              <a:t>58</a:t>
            </a:fld>
            <a:endParaRPr lang="en-US"/>
          </a:p>
        </p:txBody>
      </p:sp>
    </p:spTree>
    <p:extLst>
      <p:ext uri="{BB962C8B-B14F-4D97-AF65-F5344CB8AC3E}">
        <p14:creationId xmlns:p14="http://schemas.microsoft.com/office/powerpoint/2010/main" val="3322088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59</a:t>
            </a:fld>
            <a:endParaRPr lang="en-US"/>
          </a:p>
        </p:txBody>
      </p:sp>
    </p:spTree>
    <p:extLst>
      <p:ext uri="{BB962C8B-B14F-4D97-AF65-F5344CB8AC3E}">
        <p14:creationId xmlns:p14="http://schemas.microsoft.com/office/powerpoint/2010/main" val="36308017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64</a:t>
            </a:fld>
            <a:endParaRPr lang="en-US"/>
          </a:p>
        </p:txBody>
      </p:sp>
    </p:spTree>
    <p:extLst>
      <p:ext uri="{BB962C8B-B14F-4D97-AF65-F5344CB8AC3E}">
        <p14:creationId xmlns:p14="http://schemas.microsoft.com/office/powerpoint/2010/main" val="1560494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73</a:t>
            </a:fld>
            <a:endParaRPr lang="en-US"/>
          </a:p>
        </p:txBody>
      </p:sp>
    </p:spTree>
    <p:extLst>
      <p:ext uri="{BB962C8B-B14F-4D97-AF65-F5344CB8AC3E}">
        <p14:creationId xmlns:p14="http://schemas.microsoft.com/office/powerpoint/2010/main" val="2379563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74</a:t>
            </a:fld>
            <a:endParaRPr lang="en-US"/>
          </a:p>
        </p:txBody>
      </p:sp>
    </p:spTree>
    <p:extLst>
      <p:ext uri="{BB962C8B-B14F-4D97-AF65-F5344CB8AC3E}">
        <p14:creationId xmlns:p14="http://schemas.microsoft.com/office/powerpoint/2010/main" val="3856331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336F5B5-D894-49B4-9FDC-6CCDA8EFB257}" type="slidenum">
              <a:rPr lang="en-US"/>
              <a:pPr/>
              <a:t>75</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en-US"/>
              <a:t>A reachable state is one that the computer can enter. A secure state is a state defined as allowed by the security policy. </a:t>
            </a:r>
          </a:p>
          <a:p>
            <a:r>
              <a:rPr lang="en-US"/>
              <a:t>The left figure shows a secure system: all reachable states are in the set of secure states. The system can never enter (reach) a non-secure state, but there are secure states that the system cannot reach.</a:t>
            </a:r>
          </a:p>
          <a:p>
            <a:r>
              <a:rPr lang="en-US"/>
              <a:t>The middle figure shows a precise system: all reachable states are secure, and all secure states are reachable. Only the non-secure states are unreachable.</a:t>
            </a:r>
          </a:p>
          <a:p>
            <a:r>
              <a:rPr lang="en-US"/>
              <a:t>The right figure shows a broad system. Some non-secure states are reachable. This system is also not secure.</a:t>
            </a:r>
          </a:p>
        </p:txBody>
      </p:sp>
    </p:spTree>
    <p:extLst>
      <p:ext uri="{BB962C8B-B14F-4D97-AF65-F5344CB8AC3E}">
        <p14:creationId xmlns:p14="http://schemas.microsoft.com/office/powerpoint/2010/main" val="40002277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76</a:t>
            </a:fld>
            <a:endParaRPr lang="en-US"/>
          </a:p>
        </p:txBody>
      </p:sp>
    </p:spTree>
    <p:extLst>
      <p:ext uri="{BB962C8B-B14F-4D97-AF65-F5344CB8AC3E}">
        <p14:creationId xmlns:p14="http://schemas.microsoft.com/office/powerpoint/2010/main" val="1751626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77</a:t>
            </a:fld>
            <a:endParaRPr lang="en-US"/>
          </a:p>
        </p:txBody>
      </p:sp>
    </p:spTree>
    <p:extLst>
      <p:ext uri="{BB962C8B-B14F-4D97-AF65-F5344CB8AC3E}">
        <p14:creationId xmlns:p14="http://schemas.microsoft.com/office/powerpoint/2010/main" val="2796265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6</a:t>
            </a:fld>
            <a:endParaRPr lang="en-US"/>
          </a:p>
        </p:txBody>
      </p:sp>
    </p:spTree>
    <p:extLst>
      <p:ext uri="{BB962C8B-B14F-4D97-AF65-F5344CB8AC3E}">
        <p14:creationId xmlns:p14="http://schemas.microsoft.com/office/powerpoint/2010/main" val="362989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78</a:t>
            </a:fld>
            <a:endParaRPr lang="en-US"/>
          </a:p>
        </p:txBody>
      </p:sp>
    </p:spTree>
    <p:extLst>
      <p:ext uri="{BB962C8B-B14F-4D97-AF65-F5344CB8AC3E}">
        <p14:creationId xmlns:p14="http://schemas.microsoft.com/office/powerpoint/2010/main" val="25102329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79</a:t>
            </a:fld>
            <a:endParaRPr lang="en-US"/>
          </a:p>
        </p:txBody>
      </p:sp>
    </p:spTree>
    <p:extLst>
      <p:ext uri="{BB962C8B-B14F-4D97-AF65-F5344CB8AC3E}">
        <p14:creationId xmlns:p14="http://schemas.microsoft.com/office/powerpoint/2010/main" val="137571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80</a:t>
            </a:fld>
            <a:endParaRPr lang="en-US"/>
          </a:p>
        </p:txBody>
      </p:sp>
    </p:spTree>
    <p:extLst>
      <p:ext uri="{BB962C8B-B14F-4D97-AF65-F5344CB8AC3E}">
        <p14:creationId xmlns:p14="http://schemas.microsoft.com/office/powerpoint/2010/main" val="10694604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81</a:t>
            </a:fld>
            <a:endParaRPr lang="en-US"/>
          </a:p>
        </p:txBody>
      </p:sp>
    </p:spTree>
    <p:extLst>
      <p:ext uri="{BB962C8B-B14F-4D97-AF65-F5344CB8AC3E}">
        <p14:creationId xmlns:p14="http://schemas.microsoft.com/office/powerpoint/2010/main" val="36444619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83</a:t>
            </a:fld>
            <a:endParaRPr lang="en-US"/>
          </a:p>
        </p:txBody>
      </p:sp>
    </p:spTree>
    <p:extLst>
      <p:ext uri="{BB962C8B-B14F-4D97-AF65-F5344CB8AC3E}">
        <p14:creationId xmlns:p14="http://schemas.microsoft.com/office/powerpoint/2010/main" val="12346407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A5A4898-11F2-4637-81B3-25054DF1BB20}" type="slidenum">
              <a:rPr lang="en-US"/>
              <a:pPr/>
              <a:t>85</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0785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7</a:t>
            </a:fld>
            <a:endParaRPr lang="en-US"/>
          </a:p>
        </p:txBody>
      </p:sp>
    </p:spTree>
    <p:extLst>
      <p:ext uri="{BB962C8B-B14F-4D97-AF65-F5344CB8AC3E}">
        <p14:creationId xmlns:p14="http://schemas.microsoft.com/office/powerpoint/2010/main" val="2281604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F4E4B3-3EF0-45F2-B7DA-43507769A39B}" type="slidenum">
              <a:rPr lang="en-US" smtClean="0"/>
              <a:pPr/>
              <a:t>8</a:t>
            </a:fld>
            <a:endParaRPr lang="en-US"/>
          </a:p>
        </p:txBody>
      </p:sp>
    </p:spTree>
    <p:extLst>
      <p:ext uri="{BB962C8B-B14F-4D97-AF65-F5344CB8AC3E}">
        <p14:creationId xmlns:p14="http://schemas.microsoft.com/office/powerpoint/2010/main" val="1479527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9</a:t>
            </a:fld>
            <a:endParaRPr lang="en-US"/>
          </a:p>
        </p:txBody>
      </p:sp>
    </p:spTree>
    <p:extLst>
      <p:ext uri="{BB962C8B-B14F-4D97-AF65-F5344CB8AC3E}">
        <p14:creationId xmlns:p14="http://schemas.microsoft.com/office/powerpoint/2010/main" val="3099822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11</a:t>
            </a:fld>
            <a:endParaRPr lang="en-US"/>
          </a:p>
        </p:txBody>
      </p:sp>
    </p:spTree>
    <p:extLst>
      <p:ext uri="{BB962C8B-B14F-4D97-AF65-F5344CB8AC3E}">
        <p14:creationId xmlns:p14="http://schemas.microsoft.com/office/powerpoint/2010/main" val="3684533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CF4E4B3-3EF0-45F2-B7DA-43507769A39B}" type="slidenum">
              <a:rPr lang="en-US" smtClean="0"/>
              <a:pPr/>
              <a:t>12</a:t>
            </a:fld>
            <a:endParaRPr lang="en-US"/>
          </a:p>
        </p:txBody>
      </p:sp>
    </p:spTree>
    <p:extLst>
      <p:ext uri="{BB962C8B-B14F-4D97-AF65-F5344CB8AC3E}">
        <p14:creationId xmlns:p14="http://schemas.microsoft.com/office/powerpoint/2010/main" val="13760713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p>
            <a:fld id="{B91224B8-2426-4683-B1AC-2352D497D972}" type="datetimeFigureOut">
              <a:rPr lang="en-US" smtClean="0"/>
              <a:pPr/>
              <a:t>2/10/2020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FB51D283-9D0A-4A3E-B521-08914D3D74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B91224B8-2426-4683-B1AC-2352D497D972}" type="datetimeFigureOut">
              <a:rPr lang="en-US" smtClean="0"/>
              <a:pPr/>
              <a:t>2/10/2020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FB51D283-9D0A-4A3E-B521-08914D3D74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B91224B8-2426-4683-B1AC-2352D497D972}" type="datetimeFigureOut">
              <a:rPr lang="en-US" smtClean="0"/>
              <a:pPr/>
              <a:t>2/10/2020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FB51D283-9D0A-4A3E-B521-08914D3D74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0" y="0"/>
            <a:ext cx="9144000" cy="487362"/>
          </a:xfrm>
        </p:spPr>
        <p:txBody>
          <a:bodyPr/>
          <a:lstStyle>
            <a:lvl1pPr>
              <a:defRPr>
                <a:solidFill>
                  <a:srgbClr val="00B0F0"/>
                </a:solidFill>
              </a:defRPr>
            </a:lvl1pPr>
          </a:lstStyle>
          <a:p>
            <a:r>
              <a:rPr lang="en-US" dirty="0"/>
              <a:t>Click to edit Master title style</a:t>
            </a:r>
          </a:p>
        </p:txBody>
      </p:sp>
      <p:sp>
        <p:nvSpPr>
          <p:cNvPr id="3" name="Content Placeholder 2"/>
          <p:cNvSpPr>
            <a:spLocks noGrp="1"/>
          </p:cNvSpPr>
          <p:nvPr>
            <p:ph idx="1"/>
            <p:custDataLst>
              <p:tags r:id="rId2"/>
            </p:custDataLst>
          </p:nvPr>
        </p:nvSpPr>
        <p:spPr>
          <a:xfrm>
            <a:off x="457200" y="990600"/>
            <a:ext cx="8229600" cy="5135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p>
            <a:fld id="{B91224B8-2426-4683-B1AC-2352D497D972}" type="datetimeFigureOut">
              <a:rPr lang="en-US" smtClean="0"/>
              <a:pPr/>
              <a:t>2/10/2020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FB51D283-9D0A-4A3E-B521-08914D3D74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custDataLst>
              <p:tags r:id="rId3"/>
            </p:custDataLst>
          </p:nvPr>
        </p:nvSpPr>
        <p:spPr/>
        <p:txBody>
          <a:bodyPr/>
          <a:lstStyle/>
          <a:p>
            <a:fld id="{B91224B8-2426-4683-B1AC-2352D497D972}" type="datetimeFigureOut">
              <a:rPr lang="en-US" smtClean="0"/>
              <a:pPr/>
              <a:t>2/10/2020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FB51D283-9D0A-4A3E-B521-08914D3D74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custDataLst>
              <p:tags r:id="rId4"/>
            </p:custDataLst>
          </p:nvPr>
        </p:nvSpPr>
        <p:spPr/>
        <p:txBody>
          <a:bodyPr/>
          <a:lstStyle/>
          <a:p>
            <a:fld id="{B91224B8-2426-4683-B1AC-2352D497D972}" type="datetimeFigureOut">
              <a:rPr lang="en-US" smtClean="0"/>
              <a:pPr/>
              <a:t>2/10/2020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FB51D283-9D0A-4A3E-B521-08914D3D74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custDataLst>
              <p:tags r:id="rId6"/>
            </p:custDataLst>
          </p:nvPr>
        </p:nvSpPr>
        <p:spPr/>
        <p:txBody>
          <a:bodyPr/>
          <a:lstStyle/>
          <a:p>
            <a:fld id="{B91224B8-2426-4683-B1AC-2352D497D972}" type="datetimeFigureOut">
              <a:rPr lang="en-US" smtClean="0"/>
              <a:pPr/>
              <a:t>2/10/2020</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FB51D283-9D0A-4A3E-B521-08914D3D74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Date Placeholder 2"/>
          <p:cNvSpPr>
            <a:spLocks noGrp="1"/>
          </p:cNvSpPr>
          <p:nvPr>
            <p:ph type="dt" sz="half" idx="10"/>
            <p:custDataLst>
              <p:tags r:id="rId2"/>
            </p:custDataLst>
          </p:nvPr>
        </p:nvSpPr>
        <p:spPr/>
        <p:txBody>
          <a:bodyPr/>
          <a:lstStyle/>
          <a:p>
            <a:fld id="{B91224B8-2426-4683-B1AC-2352D497D972}" type="datetimeFigureOut">
              <a:rPr lang="en-US" smtClean="0"/>
              <a:pPr/>
              <a:t>2/10/2020</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FB51D283-9D0A-4A3E-B521-08914D3D74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B91224B8-2426-4683-B1AC-2352D497D972}" type="datetimeFigureOut">
              <a:rPr lang="en-US" smtClean="0"/>
              <a:pPr/>
              <a:t>2/10/2020</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FB51D283-9D0A-4A3E-B521-08914D3D74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B91224B8-2426-4683-B1AC-2352D497D972}" type="datetimeFigureOut">
              <a:rPr lang="en-US" smtClean="0"/>
              <a:pPr/>
              <a:t>2/10/2020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FB51D283-9D0A-4A3E-B521-08914D3D74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B91224B8-2426-4683-B1AC-2352D497D972}" type="datetimeFigureOut">
              <a:rPr lang="en-US" smtClean="0"/>
              <a:pPr/>
              <a:t>2/10/2020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FB51D283-9D0A-4A3E-B521-08914D3D74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224B8-2426-4683-B1AC-2352D497D972}" type="datetimeFigureOut">
              <a:rPr lang="en-US" smtClean="0"/>
              <a:pPr/>
              <a:t>2/10/2020</a:t>
            </a:fld>
            <a:endParaRPr lang="en-US"/>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1D283-9D0A-4A3E-B521-08914D3D74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udel.instructure.com/courses/1498333"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4.png"/><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udel.edu/"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12.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image" Target="../media/image15.png"/><Relationship Id="rId5" Type="http://schemas.openxmlformats.org/officeDocument/2006/relationships/hyperlink" Target="http://xkcd.com/327/" TargetMode="External"/><Relationship Id="rId4" Type="http://schemas.openxmlformats.org/officeDocument/2006/relationships/notesSlide" Target="../notesSlides/notesSlide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tags" Target="../tags/tag130.xml"/><Relationship Id="rId4" Type="http://schemas.openxmlformats.org/officeDocument/2006/relationships/notesSlide" Target="../notesSlides/notesSlide30.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notesSlide" Target="../notesSlides/notesSlide31.xml"/></Relationships>
</file>

<file path=ppt/slides/_rels/slide58.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notesSlide" Target="../notesSlides/notesSlide32.xml"/><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notesSlide" Target="../notesSlides/notesSlide33.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notesSlide" Target="../notesSlides/notesSlide34.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notesSlide" Target="../notesSlides/notesSlide35.xml"/><Relationship Id="rId4"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notesSlide" Target="../notesSlides/notesSlide36.xml"/><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tags" Target="../tags/tag164.xml"/><Relationship Id="rId18" Type="http://schemas.openxmlformats.org/officeDocument/2006/relationships/tags" Target="../tags/tag169.xml"/><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tags" Target="../tags/tag163.xml"/><Relationship Id="rId17" Type="http://schemas.openxmlformats.org/officeDocument/2006/relationships/tags" Target="../tags/tag168.xml"/><Relationship Id="rId2" Type="http://schemas.openxmlformats.org/officeDocument/2006/relationships/tags" Target="../tags/tag153.xml"/><Relationship Id="rId16" Type="http://schemas.openxmlformats.org/officeDocument/2006/relationships/tags" Target="../tags/tag167.xml"/><Relationship Id="rId20" Type="http://schemas.openxmlformats.org/officeDocument/2006/relationships/notesSlide" Target="../notesSlides/notesSlide37.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tags" Target="../tags/tag162.xml"/><Relationship Id="rId5" Type="http://schemas.openxmlformats.org/officeDocument/2006/relationships/tags" Target="../tags/tag156.xml"/><Relationship Id="rId15" Type="http://schemas.openxmlformats.org/officeDocument/2006/relationships/tags" Target="../tags/tag166.xml"/><Relationship Id="rId10" Type="http://schemas.openxmlformats.org/officeDocument/2006/relationships/tags" Target="../tags/tag161.xml"/><Relationship Id="rId19" Type="http://schemas.openxmlformats.org/officeDocument/2006/relationships/slideLayout" Target="../slideLayouts/slideLayout6.xml"/><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tags" Target="../tags/tag165.xml"/></Relationships>
</file>

<file path=ppt/slides/_rels/slide76.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notesSlide" Target="../notesSlides/notesSlide38.xml"/><Relationship Id="rId4"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75.xml"/><Relationship Id="rId7" Type="http://schemas.openxmlformats.org/officeDocument/2006/relationships/notesSlide" Target="../notesSlides/notesSlide39.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slideLayout" Target="../slideLayouts/slideLayout2.xml"/><Relationship Id="rId5" Type="http://schemas.openxmlformats.org/officeDocument/2006/relationships/tags" Target="../tags/tag177.xml"/><Relationship Id="rId4" Type="http://schemas.openxmlformats.org/officeDocument/2006/relationships/tags" Target="../tags/tag176.xml"/></Relationships>
</file>

<file path=ppt/slides/_rels/slide78.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notesSlide" Target="../notesSlides/notesSlide40.xml"/><Relationship Id="rId4"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notesSlide" Target="../notesSlides/notesSlide41.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tags" Target="../tags/tag196.xml"/><Relationship Id="rId18" Type="http://schemas.openxmlformats.org/officeDocument/2006/relationships/tags" Target="../tags/tag201.xml"/><Relationship Id="rId3" Type="http://schemas.openxmlformats.org/officeDocument/2006/relationships/tags" Target="../tags/tag186.xml"/><Relationship Id="rId21" Type="http://schemas.openxmlformats.org/officeDocument/2006/relationships/notesSlide" Target="../notesSlides/notesSlide42.xml"/><Relationship Id="rId7" Type="http://schemas.openxmlformats.org/officeDocument/2006/relationships/tags" Target="../tags/tag190.xml"/><Relationship Id="rId12" Type="http://schemas.openxmlformats.org/officeDocument/2006/relationships/tags" Target="../tags/tag195.xml"/><Relationship Id="rId17" Type="http://schemas.openxmlformats.org/officeDocument/2006/relationships/tags" Target="../tags/tag200.xml"/><Relationship Id="rId2" Type="http://schemas.openxmlformats.org/officeDocument/2006/relationships/tags" Target="../tags/tag185.xml"/><Relationship Id="rId16" Type="http://schemas.openxmlformats.org/officeDocument/2006/relationships/tags" Target="../tags/tag199.xml"/><Relationship Id="rId20" Type="http://schemas.openxmlformats.org/officeDocument/2006/relationships/slideLayout" Target="../slideLayouts/slideLayout2.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5" Type="http://schemas.openxmlformats.org/officeDocument/2006/relationships/tags" Target="../tags/tag188.xml"/><Relationship Id="rId15" Type="http://schemas.openxmlformats.org/officeDocument/2006/relationships/tags" Target="../tags/tag198.xml"/><Relationship Id="rId10" Type="http://schemas.openxmlformats.org/officeDocument/2006/relationships/tags" Target="../tags/tag193.xml"/><Relationship Id="rId19" Type="http://schemas.openxmlformats.org/officeDocument/2006/relationships/tags" Target="../tags/tag202.xml"/><Relationship Id="rId4" Type="http://schemas.openxmlformats.org/officeDocument/2006/relationships/tags" Target="../tags/tag187.xml"/><Relationship Id="rId9" Type="http://schemas.openxmlformats.org/officeDocument/2006/relationships/tags" Target="../tags/tag192.xml"/><Relationship Id="rId14" Type="http://schemas.openxmlformats.org/officeDocument/2006/relationships/tags" Target="../tags/tag197.xml"/></Relationships>
</file>

<file path=ppt/slides/_rels/slide81.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tags" Target="../tags/tag215.xml"/><Relationship Id="rId18" Type="http://schemas.openxmlformats.org/officeDocument/2006/relationships/tags" Target="../tags/tag220.xml"/><Relationship Id="rId26" Type="http://schemas.openxmlformats.org/officeDocument/2006/relationships/tags" Target="../tags/tag228.xml"/><Relationship Id="rId3" Type="http://schemas.openxmlformats.org/officeDocument/2006/relationships/tags" Target="../tags/tag205.xml"/><Relationship Id="rId21" Type="http://schemas.openxmlformats.org/officeDocument/2006/relationships/tags" Target="../tags/tag223.xml"/><Relationship Id="rId7" Type="http://schemas.openxmlformats.org/officeDocument/2006/relationships/tags" Target="../tags/tag209.xml"/><Relationship Id="rId12" Type="http://schemas.openxmlformats.org/officeDocument/2006/relationships/tags" Target="../tags/tag214.xml"/><Relationship Id="rId17" Type="http://schemas.openxmlformats.org/officeDocument/2006/relationships/tags" Target="../tags/tag219.xml"/><Relationship Id="rId25" Type="http://schemas.openxmlformats.org/officeDocument/2006/relationships/tags" Target="../tags/tag227.xml"/><Relationship Id="rId2" Type="http://schemas.openxmlformats.org/officeDocument/2006/relationships/tags" Target="../tags/tag204.xml"/><Relationship Id="rId16" Type="http://schemas.openxmlformats.org/officeDocument/2006/relationships/tags" Target="../tags/tag218.xml"/><Relationship Id="rId20" Type="http://schemas.openxmlformats.org/officeDocument/2006/relationships/tags" Target="../tags/tag222.xml"/><Relationship Id="rId29" Type="http://schemas.openxmlformats.org/officeDocument/2006/relationships/notesSlide" Target="../notesSlides/notesSlide43.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tags" Target="../tags/tag213.xml"/><Relationship Id="rId24" Type="http://schemas.openxmlformats.org/officeDocument/2006/relationships/tags" Target="../tags/tag226.xml"/><Relationship Id="rId5" Type="http://schemas.openxmlformats.org/officeDocument/2006/relationships/tags" Target="../tags/tag207.xml"/><Relationship Id="rId15" Type="http://schemas.openxmlformats.org/officeDocument/2006/relationships/tags" Target="../tags/tag217.xml"/><Relationship Id="rId23" Type="http://schemas.openxmlformats.org/officeDocument/2006/relationships/tags" Target="../tags/tag225.xml"/><Relationship Id="rId28" Type="http://schemas.openxmlformats.org/officeDocument/2006/relationships/slideLayout" Target="../slideLayouts/slideLayout2.xml"/><Relationship Id="rId10" Type="http://schemas.openxmlformats.org/officeDocument/2006/relationships/tags" Target="../tags/tag212.xml"/><Relationship Id="rId19" Type="http://schemas.openxmlformats.org/officeDocument/2006/relationships/tags" Target="../tags/tag221.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tags" Target="../tags/tag216.xml"/><Relationship Id="rId22" Type="http://schemas.openxmlformats.org/officeDocument/2006/relationships/tags" Target="../tags/tag224.xml"/><Relationship Id="rId27" Type="http://schemas.openxmlformats.org/officeDocument/2006/relationships/tags" Target="../tags/tag22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notesSlide" Target="../notesSlides/notesSlide44.xml"/><Relationship Id="rId4"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notesSlide" Target="../notesSlides/notesSlide45.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348E-E569-42C8-A9E7-D0048AB78EB4}"/>
              </a:ext>
            </a:extLst>
          </p:cNvPr>
          <p:cNvSpPr>
            <a:spLocks noGrp="1"/>
          </p:cNvSpPr>
          <p:nvPr>
            <p:ph type="title"/>
          </p:nvPr>
        </p:nvSpPr>
        <p:spPr/>
        <p:txBody>
          <a:bodyPr>
            <a:normAutofit fontScale="90000"/>
          </a:bodyPr>
          <a:lstStyle/>
          <a:p>
            <a:r>
              <a:rPr lang="en-US" dirty="0"/>
              <a:t>Course organization</a:t>
            </a:r>
          </a:p>
        </p:txBody>
      </p:sp>
      <p:sp>
        <p:nvSpPr>
          <p:cNvPr id="3" name="Content Placeholder 2">
            <a:extLst>
              <a:ext uri="{FF2B5EF4-FFF2-40B4-BE49-F238E27FC236}">
                <a16:creationId xmlns:a16="http://schemas.microsoft.com/office/drawing/2014/main" id="{B8B07B16-F524-42C4-90D2-68619950D081}"/>
              </a:ext>
            </a:extLst>
          </p:cNvPr>
          <p:cNvSpPr>
            <a:spLocks noGrp="1"/>
          </p:cNvSpPr>
          <p:nvPr>
            <p:ph idx="1"/>
          </p:nvPr>
        </p:nvSpPr>
        <p:spPr/>
        <p:txBody>
          <a:bodyPr>
            <a:normAutofit fontScale="62500" lnSpcReduction="20000"/>
          </a:bodyPr>
          <a:lstStyle/>
          <a:p>
            <a:r>
              <a:rPr lang="en-US" dirty="0"/>
              <a:t>Lectures: most Mondays and Wednesdays</a:t>
            </a:r>
          </a:p>
          <a:p>
            <a:pPr lvl="1"/>
            <a:r>
              <a:rPr lang="en-US" dirty="0"/>
              <a:t>Stephan Bohacek</a:t>
            </a:r>
          </a:p>
          <a:p>
            <a:pPr lvl="1"/>
            <a:r>
              <a:rPr lang="en-US" dirty="0"/>
              <a:t>Homework 20% (every 2-3 weeks)</a:t>
            </a:r>
          </a:p>
          <a:p>
            <a:pPr lvl="1"/>
            <a:r>
              <a:rPr lang="en-US" dirty="0"/>
              <a:t>Exams (midterm 25% and final 25%)</a:t>
            </a:r>
          </a:p>
          <a:p>
            <a:r>
              <a:rPr lang="en-US" dirty="0"/>
              <a:t>Labs: most Fridays</a:t>
            </a:r>
          </a:p>
          <a:p>
            <a:pPr lvl="1"/>
            <a:r>
              <a:rPr lang="en-US" dirty="0"/>
              <a:t>Chase Cotton</a:t>
            </a:r>
          </a:p>
          <a:p>
            <a:pPr lvl="1"/>
            <a:r>
              <a:rPr lang="en-US" dirty="0"/>
              <a:t>Assignments 30%</a:t>
            </a:r>
          </a:p>
          <a:p>
            <a:r>
              <a:rPr lang="en-US" dirty="0"/>
              <a:t>Canvas: </a:t>
            </a:r>
            <a:r>
              <a:rPr lang="en-US" dirty="0">
                <a:hlinkClick r:id="rId2"/>
              </a:rPr>
              <a:t>https://udel.instructure.com/courses/1498333</a:t>
            </a:r>
            <a:endParaRPr lang="en-US" dirty="0"/>
          </a:p>
          <a:p>
            <a:pPr lvl="1"/>
            <a:r>
              <a:rPr lang="en-US" dirty="0"/>
              <a:t>UD capture recordings</a:t>
            </a:r>
          </a:p>
          <a:p>
            <a:pPr lvl="1"/>
            <a:r>
              <a:rPr lang="en-US" dirty="0"/>
              <a:t>Upload homework</a:t>
            </a:r>
          </a:p>
          <a:p>
            <a:r>
              <a:rPr lang="en-US" dirty="0"/>
              <a:t>Web page</a:t>
            </a:r>
          </a:p>
          <a:p>
            <a:pPr lvl="1"/>
            <a:r>
              <a:rPr lang="en-US" dirty="0"/>
              <a:t>Lecture notes (will be continuously updated, but should be ready before class)</a:t>
            </a:r>
          </a:p>
          <a:p>
            <a:pPr lvl="1"/>
            <a:r>
              <a:rPr lang="en-US" dirty="0"/>
              <a:t>Assignments</a:t>
            </a:r>
          </a:p>
          <a:p>
            <a:r>
              <a:rPr lang="en-US" dirty="0"/>
              <a:t>Textbook</a:t>
            </a:r>
          </a:p>
          <a:p>
            <a:pPr lvl="1"/>
            <a:r>
              <a:rPr lang="en-US" dirty="0"/>
              <a:t>Some homework</a:t>
            </a:r>
          </a:p>
          <a:p>
            <a:pPr lvl="1"/>
            <a:r>
              <a:rPr lang="en-US" dirty="0"/>
              <a:t>Extra reading, but all required material is in the lecture notes</a:t>
            </a:r>
          </a:p>
        </p:txBody>
      </p:sp>
    </p:spTree>
    <p:extLst>
      <p:ext uri="{BB962C8B-B14F-4D97-AF65-F5344CB8AC3E}">
        <p14:creationId xmlns:p14="http://schemas.microsoft.com/office/powerpoint/2010/main" val="52088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a:t>
            </a:r>
          </a:p>
        </p:txBody>
      </p:sp>
      <p:sp>
        <p:nvSpPr>
          <p:cNvPr id="3" name="Content Placeholder 2"/>
          <p:cNvSpPr>
            <a:spLocks noGrp="1"/>
          </p:cNvSpPr>
          <p:nvPr>
            <p:ph idx="1"/>
          </p:nvPr>
        </p:nvSpPr>
        <p:spPr>
          <a:xfrm>
            <a:off x="457200" y="609600"/>
            <a:ext cx="8229600" cy="6172200"/>
          </a:xfrm>
        </p:spPr>
        <p:txBody>
          <a:bodyPr>
            <a:normAutofit fontScale="62500" lnSpcReduction="20000"/>
          </a:bodyPr>
          <a:lstStyle/>
          <a:p>
            <a:r>
              <a:rPr lang="en-US" dirty="0"/>
              <a:t>CIA: why? </a:t>
            </a:r>
          </a:p>
          <a:p>
            <a:pPr lvl="1"/>
            <a:r>
              <a:rPr lang="en-US" dirty="0"/>
              <a:t>Fluency. People talk about CIA all the time. You must understand it perfectly. But it is easy</a:t>
            </a:r>
          </a:p>
          <a:p>
            <a:r>
              <a:rPr lang="en-US" dirty="0"/>
              <a:t>Confidentiality</a:t>
            </a:r>
          </a:p>
          <a:p>
            <a:pPr lvl="1"/>
            <a:r>
              <a:rPr lang="en-US" dirty="0"/>
              <a:t>Pretty much what you think it is: keeping things secret</a:t>
            </a:r>
          </a:p>
          <a:p>
            <a:pPr lvl="1"/>
            <a:r>
              <a:rPr lang="en-US" dirty="0"/>
              <a:t>Key mechanisms</a:t>
            </a:r>
          </a:p>
          <a:p>
            <a:pPr lvl="2"/>
            <a:r>
              <a:rPr lang="en-US" dirty="0"/>
              <a:t>Encryption</a:t>
            </a:r>
          </a:p>
          <a:p>
            <a:pPr lvl="2"/>
            <a:r>
              <a:rPr lang="en-US" dirty="0"/>
              <a:t>Access control</a:t>
            </a:r>
          </a:p>
          <a:p>
            <a:pPr lvl="3"/>
            <a:r>
              <a:rPr lang="en-US" dirty="0"/>
              <a:t>Controlling who has access to what (e.g., files, or other things)</a:t>
            </a:r>
          </a:p>
          <a:p>
            <a:pPr lvl="1"/>
            <a:r>
              <a:rPr lang="en-US" dirty="0"/>
              <a:t>perhaps things you didn’t already know</a:t>
            </a:r>
          </a:p>
          <a:p>
            <a:pPr lvl="2"/>
            <a:r>
              <a:rPr lang="en-US" dirty="0"/>
              <a:t>Confidentiality of the existence of data</a:t>
            </a:r>
          </a:p>
          <a:p>
            <a:pPr lvl="3"/>
            <a:r>
              <a:rPr lang="en-US" dirty="0"/>
              <a:t>The existing of late night meetings at the pentagon </a:t>
            </a:r>
          </a:p>
          <a:p>
            <a:pPr lvl="3"/>
            <a:r>
              <a:rPr lang="en-US" dirty="0"/>
              <a:t>Accessing particular web sites, …</a:t>
            </a:r>
          </a:p>
          <a:p>
            <a:pPr lvl="2"/>
            <a:r>
              <a:rPr lang="en-US" dirty="0"/>
              <a:t>Encryption converts confidentiality of the data into confidentiality of the key</a:t>
            </a:r>
          </a:p>
          <a:p>
            <a:pPr lvl="3"/>
            <a:r>
              <a:rPr lang="en-US" dirty="0"/>
              <a:t>You probably knew this, but I think it is interesting how we convert one problem to another</a:t>
            </a:r>
          </a:p>
          <a:p>
            <a:r>
              <a:rPr lang="en-US" dirty="0"/>
              <a:t>Integrity</a:t>
            </a:r>
          </a:p>
          <a:p>
            <a:pPr lvl="1"/>
            <a:r>
              <a:rPr lang="en-US" dirty="0"/>
              <a:t>That the data is what it should be</a:t>
            </a:r>
          </a:p>
          <a:p>
            <a:pPr lvl="2"/>
            <a:r>
              <a:rPr lang="en-US" dirty="0"/>
              <a:t>Data includes things like the source. E.g., the author of an email, the person making the change</a:t>
            </a:r>
          </a:p>
          <a:p>
            <a:pPr lvl="1"/>
            <a:r>
              <a:rPr lang="en-US" dirty="0"/>
              <a:t>Perhaps things you didn’t know</a:t>
            </a:r>
          </a:p>
          <a:p>
            <a:pPr lvl="2"/>
            <a:r>
              <a:rPr lang="en-US" dirty="0"/>
              <a:t>The difference between integrity and confidentiality</a:t>
            </a:r>
          </a:p>
          <a:p>
            <a:pPr lvl="3"/>
            <a:r>
              <a:rPr lang="en-US" dirty="0"/>
              <a:t>Can you have one without the other</a:t>
            </a:r>
          </a:p>
          <a:p>
            <a:pPr lvl="4"/>
            <a:r>
              <a:rPr lang="en-US" dirty="0"/>
              <a:t>By recording and then replaying the same message, I could trick the system into doing the same thing twice. There is no violation of confidentiality, only integrity</a:t>
            </a:r>
          </a:p>
          <a:p>
            <a:pPr lvl="3"/>
            <a:r>
              <a:rPr lang="en-US" dirty="0"/>
              <a:t>I can put an cryptographic signature on a email to prove that I have written the email and guarantee integrity. But the email could be seen any anyone</a:t>
            </a:r>
          </a:p>
        </p:txBody>
      </p:sp>
    </p:spTree>
    <p:extLst>
      <p:ext uri="{BB962C8B-B14F-4D97-AF65-F5344CB8AC3E}">
        <p14:creationId xmlns:p14="http://schemas.microsoft.com/office/powerpoint/2010/main" val="302941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Autofit/>
          </a:bodyPr>
          <a:lstStyle/>
          <a:p>
            <a:r>
              <a:rPr lang="en-US" sz="4000" b="1" dirty="0"/>
              <a:t>Availability</a:t>
            </a:r>
          </a:p>
        </p:txBody>
      </p:sp>
      <p:sp>
        <p:nvSpPr>
          <p:cNvPr id="3" name="Content Placeholder 2"/>
          <p:cNvSpPr>
            <a:spLocks noGrp="1"/>
          </p:cNvSpPr>
          <p:nvPr>
            <p:ph idx="1"/>
            <p:custDataLst>
              <p:tags r:id="rId3"/>
            </p:custDataLst>
          </p:nvPr>
        </p:nvSpPr>
        <p:spPr>
          <a:xfrm>
            <a:off x="457200" y="990600"/>
            <a:ext cx="8229600" cy="5715000"/>
          </a:xfrm>
        </p:spPr>
        <p:txBody>
          <a:bodyPr>
            <a:normAutofit fontScale="62500" lnSpcReduction="20000"/>
          </a:bodyPr>
          <a:lstStyle/>
          <a:p>
            <a:r>
              <a:rPr lang="en-US" dirty="0"/>
              <a:t>Ability to use the information or resource desired</a:t>
            </a:r>
          </a:p>
          <a:p>
            <a:r>
              <a:rPr lang="en-US" dirty="0"/>
              <a:t>Examples</a:t>
            </a:r>
          </a:p>
          <a:p>
            <a:pPr lvl="1"/>
            <a:r>
              <a:rPr lang="en-US" dirty="0"/>
              <a:t>When AWS cloud services go down, availability suffers</a:t>
            </a:r>
          </a:p>
          <a:p>
            <a:pPr lvl="1"/>
            <a:r>
              <a:rPr lang="en-US" dirty="0"/>
              <a:t>Denial of service attacks</a:t>
            </a:r>
          </a:p>
          <a:p>
            <a:pPr lvl="2"/>
            <a:r>
              <a:rPr lang="en-US" dirty="0"/>
              <a:t>Send bogus requests to a server, so the server is too busy to handle legitimate requests (we will examine this in detail soon)</a:t>
            </a:r>
          </a:p>
          <a:p>
            <a:pPr lvl="2"/>
            <a:r>
              <a:rPr lang="en-US" dirty="0"/>
              <a:t>Send too much data over a link so legitimate data is lost</a:t>
            </a:r>
          </a:p>
          <a:p>
            <a:pPr lvl="1"/>
            <a:r>
              <a:rPr lang="en-US" dirty="0"/>
              <a:t>Credit card is stolen. Bogus purchase is made. Basic fraud detection flags the purchase and disables the card. Now the legitimate user can no longer use the card. </a:t>
            </a:r>
          </a:p>
          <a:p>
            <a:r>
              <a:rPr lang="en-US" dirty="0"/>
              <a:t>Protection against availability attacks is difficult</a:t>
            </a:r>
          </a:p>
          <a:p>
            <a:pPr lvl="1"/>
            <a:r>
              <a:rPr lang="en-US" dirty="0"/>
              <a:t>How to tell legitimate from attack traffic</a:t>
            </a:r>
          </a:p>
          <a:p>
            <a:pPr lvl="2"/>
            <a:r>
              <a:rPr lang="en-US" dirty="0"/>
              <a:t>People really want to download Jonas Brothers video. Or is it an attack?</a:t>
            </a:r>
          </a:p>
          <a:p>
            <a:pPr lvl="1"/>
            <a:r>
              <a:rPr lang="en-US" dirty="0"/>
              <a:t>SYN cookies</a:t>
            </a:r>
          </a:p>
          <a:p>
            <a:pPr lvl="1"/>
            <a:r>
              <a:rPr lang="en-US" dirty="0"/>
              <a:t>Fast links and servers</a:t>
            </a:r>
          </a:p>
          <a:p>
            <a:pPr lvl="2"/>
            <a:r>
              <a:rPr lang="en-US" dirty="0"/>
              <a:t>But botnets can be very big too</a:t>
            </a:r>
          </a:p>
          <a:p>
            <a:r>
              <a:rPr lang="en-US" dirty="0"/>
              <a:t>One reason Availability is important</a:t>
            </a:r>
          </a:p>
          <a:p>
            <a:pPr lvl="1"/>
            <a:r>
              <a:rPr lang="en-US" dirty="0"/>
              <a:t>C and I can be solved by turning everything off</a:t>
            </a:r>
          </a:p>
          <a:p>
            <a:pPr lvl="1"/>
            <a:r>
              <a:rPr lang="en-US" dirty="0"/>
              <a:t>But, Availability suffers, so this non-sensical solution does not meet the objectives of cybersecurity</a:t>
            </a:r>
          </a:p>
          <a:p>
            <a:pPr lvl="2"/>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z="4000" b="1" dirty="0"/>
              <a:t>Examples</a:t>
            </a:r>
          </a:p>
        </p:txBody>
      </p:sp>
      <p:sp>
        <p:nvSpPr>
          <p:cNvPr id="3" name="Content Placeholder 2"/>
          <p:cNvSpPr>
            <a:spLocks noGrp="1"/>
          </p:cNvSpPr>
          <p:nvPr>
            <p:ph idx="1"/>
            <p:custDataLst>
              <p:tags r:id="rId3"/>
            </p:custDataLst>
          </p:nvPr>
        </p:nvSpPr>
        <p:spPr/>
        <p:txBody>
          <a:bodyPr>
            <a:normAutofit fontScale="92500" lnSpcReduction="20000"/>
          </a:bodyPr>
          <a:lstStyle/>
          <a:p>
            <a:r>
              <a:rPr lang="en-US" dirty="0"/>
              <a:t>Credit card numbers are stolen</a:t>
            </a:r>
          </a:p>
          <a:p>
            <a:pPr lvl="1"/>
            <a:r>
              <a:rPr lang="en-US" dirty="0"/>
              <a:t>C? I? or A?</a:t>
            </a:r>
          </a:p>
          <a:p>
            <a:r>
              <a:rPr lang="en-US" dirty="0"/>
              <a:t>A user has gained root privileges</a:t>
            </a:r>
          </a:p>
          <a:p>
            <a:pPr lvl="1"/>
            <a:r>
              <a:rPr lang="en-US" dirty="0"/>
              <a:t>C? I? or A?</a:t>
            </a:r>
          </a:p>
          <a:p>
            <a:pPr lvl="1"/>
            <a:r>
              <a:rPr lang="en-US" dirty="0"/>
              <a:t>If no data has been changed and the system is available, then only confidentiality (because a root user can (sometimes) have access to any file)</a:t>
            </a:r>
          </a:p>
          <a:p>
            <a:pPr lvl="2"/>
            <a:endParaRPr lang="en-US" dirty="0"/>
          </a:p>
          <a:p>
            <a:r>
              <a:rPr lang="en-US" dirty="0"/>
              <a:t>My car</a:t>
            </a:r>
          </a:p>
          <a:p>
            <a:pPr lvl="1"/>
            <a:r>
              <a:rPr lang="en-US" dirty="0"/>
              <a:t>Is broken</a:t>
            </a:r>
          </a:p>
          <a:p>
            <a:pPr lvl="1"/>
            <a:r>
              <a:rPr lang="en-US" dirty="0"/>
              <a:t>Is stolen</a:t>
            </a:r>
          </a:p>
          <a:p>
            <a:pPr lvl="2"/>
            <a:r>
              <a:rPr lang="en-US" dirty="0"/>
              <a:t>Integrity: The key should provide integrity in that only the holder of the key is allowed access to the car</a:t>
            </a:r>
          </a:p>
          <a:p>
            <a:pPr lvl="1"/>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b="1" dirty="0"/>
              <a:t>Threats vs vulnerabilities vs exploits        </a:t>
            </a:r>
            <a:endParaRPr lang="en-US" dirty="0"/>
          </a:p>
        </p:txBody>
      </p:sp>
      <p:sp>
        <p:nvSpPr>
          <p:cNvPr id="3" name="Content Placeholder 2"/>
          <p:cNvSpPr>
            <a:spLocks noGrp="1"/>
          </p:cNvSpPr>
          <p:nvPr>
            <p:ph idx="1"/>
            <p:custDataLst>
              <p:tags r:id="rId3"/>
            </p:custDataLst>
          </p:nvPr>
        </p:nvSpPr>
        <p:spPr>
          <a:xfrm>
            <a:off x="457200" y="609600"/>
            <a:ext cx="8229600" cy="6096000"/>
          </a:xfrm>
        </p:spPr>
        <p:txBody>
          <a:bodyPr>
            <a:normAutofit fontScale="55000" lnSpcReduction="20000"/>
          </a:bodyPr>
          <a:lstStyle/>
          <a:p>
            <a:r>
              <a:rPr lang="en-US" dirty="0"/>
              <a:t>A threat is a potential violation of security</a:t>
            </a:r>
          </a:p>
          <a:p>
            <a:pPr lvl="1"/>
            <a:r>
              <a:rPr lang="en-US" dirty="0"/>
              <a:t>Definition:  A threat is something we must protect against</a:t>
            </a:r>
          </a:p>
          <a:p>
            <a:pPr lvl="1"/>
            <a:r>
              <a:rPr lang="en-US" dirty="0"/>
              <a:t>Threats cannot be (easily) controlled or eliminated</a:t>
            </a:r>
          </a:p>
          <a:p>
            <a:pPr lvl="1"/>
            <a:r>
              <a:rPr lang="en-US" dirty="0"/>
              <a:t>Examples</a:t>
            </a:r>
          </a:p>
          <a:p>
            <a:pPr lvl="2"/>
            <a:r>
              <a:rPr lang="en-US" dirty="0"/>
              <a:t>Someone could steal all the money from my bank account</a:t>
            </a:r>
          </a:p>
          <a:p>
            <a:pPr lvl="2"/>
            <a:r>
              <a:rPr lang="en-US" dirty="0"/>
              <a:t>Someone could steal my car</a:t>
            </a:r>
          </a:p>
          <a:p>
            <a:pPr lvl="3"/>
            <a:r>
              <a:rPr lang="en-US" dirty="0"/>
              <a:t>If I use mass transit, then I could eliminate this threat. </a:t>
            </a:r>
          </a:p>
          <a:p>
            <a:pPr lvl="2"/>
            <a:r>
              <a:rPr lang="en-US" dirty="0"/>
              <a:t>Someone could break my leg</a:t>
            </a:r>
          </a:p>
          <a:p>
            <a:pPr lvl="3"/>
            <a:r>
              <a:rPr lang="en-US" dirty="0"/>
              <a:t>This threat is outside the scope of cybersecurity</a:t>
            </a:r>
          </a:p>
          <a:p>
            <a:pPr lvl="2"/>
            <a:r>
              <a:rPr lang="en-US" dirty="0"/>
              <a:t>Someone could change the orbit of the moon</a:t>
            </a:r>
          </a:p>
          <a:p>
            <a:pPr lvl="3"/>
            <a:r>
              <a:rPr lang="en-US" dirty="0"/>
              <a:t>This threat is unreasonable. So I will ignore it</a:t>
            </a:r>
          </a:p>
          <a:p>
            <a:pPr lvl="2"/>
            <a:r>
              <a:rPr lang="en-US" dirty="0"/>
              <a:t>Someone could like the color purple</a:t>
            </a:r>
          </a:p>
          <a:p>
            <a:pPr lvl="3"/>
            <a:r>
              <a:rPr lang="en-US" dirty="0"/>
              <a:t>no,. This is not a threat. I don’t need to protect against this</a:t>
            </a:r>
          </a:p>
          <a:p>
            <a:r>
              <a:rPr lang="en-US" dirty="0"/>
              <a:t>Cyber security threats are threats against</a:t>
            </a:r>
          </a:p>
          <a:p>
            <a:pPr lvl="1"/>
            <a:r>
              <a:rPr lang="en-US" dirty="0"/>
              <a:t>Confidentiality, integrity, and availability</a:t>
            </a:r>
          </a:p>
          <a:p>
            <a:r>
              <a:rPr lang="en-US" dirty="0"/>
              <a:t>A vulnerability is a way (that is, a bug or mistake) to act on a threat</a:t>
            </a:r>
          </a:p>
          <a:p>
            <a:pPr lvl="1"/>
            <a:r>
              <a:rPr lang="en-US" dirty="0"/>
              <a:t>Vulnerability of someone stealing my car: I leave my unattended car running with the doors open for many hours</a:t>
            </a:r>
          </a:p>
          <a:p>
            <a:r>
              <a:rPr lang="en-US" dirty="0"/>
              <a:t>As cybersecurity professionals, we seek to stop vulnerabilities</a:t>
            </a:r>
          </a:p>
          <a:p>
            <a:pPr lvl="1"/>
            <a:r>
              <a:rPr lang="en-US" dirty="0"/>
              <a:t>Stopping threats is more complicated but can have significant impacts, e.g., sell my car and take mass transmit to eliminate the threat of someone stealing my car</a:t>
            </a:r>
          </a:p>
          <a:p>
            <a:r>
              <a:rPr lang="en-US" dirty="0"/>
              <a:t>An exploit is a program (or method) to take advantage of a vulnerability</a:t>
            </a:r>
          </a:p>
          <a:p>
            <a:pPr lvl="1"/>
            <a:r>
              <a:rPr lang="en-US" dirty="0"/>
              <a:t>Security professionals are more interested in vulnerabilities (a bug for which an exploit could be developed) than the exploit that actually takes advantage of the vulnerability</a:t>
            </a:r>
          </a:p>
          <a:p>
            <a:pPr lvl="1"/>
            <a:r>
              <a:rPr lang="en-US" dirty="0"/>
              <a:t>However, some vulnerabilities are hard to fix, and a firewall can scan for particular exploits until the vulnerability can be fixed</a:t>
            </a:r>
          </a:p>
        </p:txBody>
      </p:sp>
      <p:sp>
        <p:nvSpPr>
          <p:cNvPr id="4" name="Rectangle 3"/>
          <p:cNvSpPr/>
          <p:nvPr/>
        </p:nvSpPr>
        <p:spPr>
          <a:xfrm>
            <a:off x="8153400" y="-5517"/>
            <a:ext cx="984565" cy="400110"/>
          </a:xfrm>
          <a:prstGeom prst="rect">
            <a:avLst/>
          </a:prstGeom>
        </p:spPr>
        <p:txBody>
          <a:bodyPr wrap="none">
            <a:spAutoFit/>
          </a:bodyPr>
          <a:lstStyle/>
          <a:p>
            <a:r>
              <a:rPr lang="en-US" sz="2000" dirty="0">
                <a:solidFill>
                  <a:srgbClr val="00B050"/>
                </a:solidFill>
              </a:rPr>
              <a:t>Fluency</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3F0C-5810-4B99-A9C5-DB3B9B6BCFE2}"/>
              </a:ext>
            </a:extLst>
          </p:cNvPr>
          <p:cNvSpPr>
            <a:spLocks noGrp="1"/>
          </p:cNvSpPr>
          <p:nvPr>
            <p:ph type="title"/>
          </p:nvPr>
        </p:nvSpPr>
        <p:spPr>
          <a:xfrm>
            <a:off x="28575" y="228600"/>
            <a:ext cx="9144000" cy="487362"/>
          </a:xfrm>
        </p:spPr>
        <p:txBody>
          <a:bodyPr>
            <a:normAutofit fontScale="90000"/>
          </a:bodyPr>
          <a:lstStyle/>
          <a:p>
            <a:r>
              <a:rPr lang="en-US" dirty="0"/>
              <a:t>Many threat and many classifications of threats</a:t>
            </a:r>
          </a:p>
        </p:txBody>
      </p:sp>
      <p:sp>
        <p:nvSpPr>
          <p:cNvPr id="4" name="Oval 3">
            <a:extLst>
              <a:ext uri="{FF2B5EF4-FFF2-40B4-BE49-F238E27FC236}">
                <a16:creationId xmlns:a16="http://schemas.microsoft.com/office/drawing/2014/main" id="{1B4DFDC6-1CA1-4C3C-A59B-D0CA02526EDD}"/>
              </a:ext>
            </a:extLst>
          </p:cNvPr>
          <p:cNvSpPr/>
          <p:nvPr/>
        </p:nvSpPr>
        <p:spPr>
          <a:xfrm>
            <a:off x="1412789" y="2239108"/>
            <a:ext cx="778476" cy="65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p:txBody>
      </p:sp>
      <p:sp>
        <p:nvSpPr>
          <p:cNvPr id="5" name="Oval 4">
            <a:extLst>
              <a:ext uri="{FF2B5EF4-FFF2-40B4-BE49-F238E27FC236}">
                <a16:creationId xmlns:a16="http://schemas.microsoft.com/office/drawing/2014/main" id="{3A8A3C7C-FA24-4692-A2A9-0CB53415A80E}"/>
              </a:ext>
            </a:extLst>
          </p:cNvPr>
          <p:cNvSpPr/>
          <p:nvPr/>
        </p:nvSpPr>
        <p:spPr>
          <a:xfrm>
            <a:off x="2667001" y="2286000"/>
            <a:ext cx="914400" cy="65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Snoop</a:t>
            </a:r>
          </a:p>
        </p:txBody>
      </p:sp>
      <p:sp>
        <p:nvSpPr>
          <p:cNvPr id="6" name="Oval 5">
            <a:extLst>
              <a:ext uri="{FF2B5EF4-FFF2-40B4-BE49-F238E27FC236}">
                <a16:creationId xmlns:a16="http://schemas.microsoft.com/office/drawing/2014/main" id="{EFC6720F-A936-4341-9F77-3C6778E9F42D}"/>
              </a:ext>
            </a:extLst>
          </p:cNvPr>
          <p:cNvSpPr/>
          <p:nvPr/>
        </p:nvSpPr>
        <p:spPr>
          <a:xfrm>
            <a:off x="1219200" y="1143000"/>
            <a:ext cx="1102841" cy="65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Alter</a:t>
            </a:r>
          </a:p>
        </p:txBody>
      </p:sp>
      <p:sp>
        <p:nvSpPr>
          <p:cNvPr id="7" name="Oval 6">
            <a:extLst>
              <a:ext uri="{FF2B5EF4-FFF2-40B4-BE49-F238E27FC236}">
                <a16:creationId xmlns:a16="http://schemas.microsoft.com/office/drawing/2014/main" id="{FB3093BC-002D-40B1-A6B5-17E6D18D31A8}"/>
              </a:ext>
            </a:extLst>
          </p:cNvPr>
          <p:cNvSpPr/>
          <p:nvPr/>
        </p:nvSpPr>
        <p:spPr>
          <a:xfrm>
            <a:off x="76200" y="2286000"/>
            <a:ext cx="874241" cy="65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a:t>
            </a:r>
          </a:p>
        </p:txBody>
      </p:sp>
      <p:sp>
        <p:nvSpPr>
          <p:cNvPr id="8" name="Arrow: Right 7">
            <a:extLst>
              <a:ext uri="{FF2B5EF4-FFF2-40B4-BE49-F238E27FC236}">
                <a16:creationId xmlns:a16="http://schemas.microsoft.com/office/drawing/2014/main" id="{435A526C-8F4C-4F07-90BD-535920D73672}"/>
              </a:ext>
            </a:extLst>
          </p:cNvPr>
          <p:cNvSpPr/>
          <p:nvPr/>
        </p:nvSpPr>
        <p:spPr>
          <a:xfrm>
            <a:off x="990600" y="2498969"/>
            <a:ext cx="397862" cy="1680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Arrow: Right 8">
            <a:extLst>
              <a:ext uri="{FF2B5EF4-FFF2-40B4-BE49-F238E27FC236}">
                <a16:creationId xmlns:a16="http://schemas.microsoft.com/office/drawing/2014/main" id="{062F2D42-30C3-4AD3-98C8-AE4C3C152D26}"/>
              </a:ext>
            </a:extLst>
          </p:cNvPr>
          <p:cNvSpPr/>
          <p:nvPr/>
        </p:nvSpPr>
        <p:spPr>
          <a:xfrm rot="10800000">
            <a:off x="2256138" y="2512645"/>
            <a:ext cx="334662" cy="154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Arrow: Right 9">
            <a:extLst>
              <a:ext uri="{FF2B5EF4-FFF2-40B4-BE49-F238E27FC236}">
                <a16:creationId xmlns:a16="http://schemas.microsoft.com/office/drawing/2014/main" id="{10C1D7ED-6178-4106-A0FD-FFFE82192421}"/>
              </a:ext>
            </a:extLst>
          </p:cNvPr>
          <p:cNvSpPr/>
          <p:nvPr/>
        </p:nvSpPr>
        <p:spPr>
          <a:xfrm rot="5400000">
            <a:off x="1681377" y="1960777"/>
            <a:ext cx="279400" cy="167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a:extLst>
              <a:ext uri="{FF2B5EF4-FFF2-40B4-BE49-F238E27FC236}">
                <a16:creationId xmlns:a16="http://schemas.microsoft.com/office/drawing/2014/main" id="{D28108E0-4F0D-4D2F-9594-5CC5D30C027D}"/>
              </a:ext>
            </a:extLst>
          </p:cNvPr>
          <p:cNvSpPr/>
          <p:nvPr/>
        </p:nvSpPr>
        <p:spPr>
          <a:xfrm>
            <a:off x="3505200" y="1371600"/>
            <a:ext cx="5638800" cy="1323439"/>
          </a:xfrm>
          <a:prstGeom prst="rect">
            <a:avLst/>
          </a:prstGeom>
        </p:spPr>
        <p:txBody>
          <a:bodyPr wrap="square">
            <a:spAutoFit/>
          </a:bodyPr>
          <a:lstStyle/>
          <a:p>
            <a:r>
              <a:rPr lang="en-US" sz="1600" dirty="0"/>
              <a:t>Types/classes of threats</a:t>
            </a:r>
          </a:p>
          <a:p>
            <a:pPr lvl="1"/>
            <a:r>
              <a:rPr lang="en-US" sz="1600" dirty="0"/>
              <a:t>Disclosure - unauthorized access to information</a:t>
            </a:r>
          </a:p>
          <a:p>
            <a:pPr lvl="1"/>
            <a:r>
              <a:rPr lang="en-US" sz="1600" dirty="0"/>
              <a:t>Deception - acceptance of false data</a:t>
            </a:r>
          </a:p>
          <a:p>
            <a:pPr lvl="1"/>
            <a:r>
              <a:rPr lang="en-US" sz="1600" dirty="0"/>
              <a:t>Disruption - interruption or prevention of correct operation</a:t>
            </a:r>
          </a:p>
          <a:p>
            <a:pPr lvl="1"/>
            <a:r>
              <a:rPr lang="en-US" sz="1600" dirty="0"/>
              <a:t>Usurpation - unauthorized control of some part of a system</a:t>
            </a:r>
          </a:p>
        </p:txBody>
      </p:sp>
      <p:sp>
        <p:nvSpPr>
          <p:cNvPr id="12" name="TextBox 11">
            <a:extLst>
              <a:ext uri="{FF2B5EF4-FFF2-40B4-BE49-F238E27FC236}">
                <a16:creationId xmlns:a16="http://schemas.microsoft.com/office/drawing/2014/main" id="{B223A280-F755-434D-A713-FE6C8569DC17}"/>
              </a:ext>
            </a:extLst>
          </p:cNvPr>
          <p:cNvSpPr txBox="1"/>
          <p:nvPr/>
        </p:nvSpPr>
        <p:spPr>
          <a:xfrm>
            <a:off x="3429000" y="3962400"/>
            <a:ext cx="2579424" cy="2031325"/>
          </a:xfrm>
          <a:prstGeom prst="rect">
            <a:avLst/>
          </a:prstGeom>
          <a:noFill/>
        </p:spPr>
        <p:txBody>
          <a:bodyPr wrap="none" rtlCol="0">
            <a:spAutoFit/>
          </a:bodyPr>
          <a:lstStyle/>
          <a:p>
            <a:r>
              <a:rPr lang="en-US" dirty="0"/>
              <a:t>STRIDE</a:t>
            </a:r>
          </a:p>
          <a:p>
            <a:pPr marL="285750" indent="-285750">
              <a:buFont typeface="Arial" panose="020B0604020202020204" pitchFamily="34" charset="0"/>
              <a:buChar char="•"/>
            </a:pPr>
            <a:r>
              <a:rPr lang="en-US" dirty="0"/>
              <a:t>Snooping</a:t>
            </a:r>
          </a:p>
          <a:p>
            <a:pPr marL="285750" indent="-285750">
              <a:buFont typeface="Arial" panose="020B0604020202020204" pitchFamily="34" charset="0"/>
              <a:buChar char="•"/>
            </a:pPr>
            <a:r>
              <a:rPr lang="en-US" dirty="0"/>
              <a:t>Tampering</a:t>
            </a:r>
          </a:p>
          <a:p>
            <a:pPr marL="285750" indent="-285750">
              <a:buFont typeface="Arial" panose="020B0604020202020204" pitchFamily="34" charset="0"/>
              <a:buChar char="•"/>
            </a:pPr>
            <a:r>
              <a:rPr lang="en-US" dirty="0"/>
              <a:t>Repudiation</a:t>
            </a:r>
          </a:p>
          <a:p>
            <a:pPr marL="285750" indent="-285750">
              <a:buFont typeface="Arial" panose="020B0604020202020204" pitchFamily="34" charset="0"/>
              <a:buChar char="•"/>
            </a:pPr>
            <a:r>
              <a:rPr lang="en-US" dirty="0"/>
              <a:t>Information disclosure</a:t>
            </a:r>
          </a:p>
          <a:p>
            <a:pPr marL="285750" indent="-285750">
              <a:buFont typeface="Arial" panose="020B0604020202020204" pitchFamily="34" charset="0"/>
              <a:buChar char="•"/>
            </a:pPr>
            <a:r>
              <a:rPr lang="en-US" dirty="0"/>
              <a:t>Denial of Service</a:t>
            </a:r>
          </a:p>
          <a:p>
            <a:pPr marL="285750" indent="-285750">
              <a:buFont typeface="Arial" panose="020B0604020202020204" pitchFamily="34" charset="0"/>
              <a:buChar char="•"/>
            </a:pPr>
            <a:r>
              <a:rPr lang="en-US" dirty="0"/>
              <a:t>Elevation of privilege</a:t>
            </a:r>
          </a:p>
        </p:txBody>
      </p:sp>
    </p:spTree>
    <p:extLst>
      <p:ext uri="{BB962C8B-B14F-4D97-AF65-F5344CB8AC3E}">
        <p14:creationId xmlns:p14="http://schemas.microsoft.com/office/powerpoint/2010/main" val="2678946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Threats: Snooping</a:t>
            </a:r>
          </a:p>
        </p:txBody>
      </p:sp>
      <p:sp>
        <p:nvSpPr>
          <p:cNvPr id="3" name="Content Placeholder 2"/>
          <p:cNvSpPr>
            <a:spLocks noGrp="1"/>
          </p:cNvSpPr>
          <p:nvPr>
            <p:ph idx="1"/>
            <p:custDataLst>
              <p:tags r:id="rId3"/>
            </p:custDataLst>
          </p:nvPr>
        </p:nvSpPr>
        <p:spPr>
          <a:xfrm>
            <a:off x="457200" y="990601"/>
            <a:ext cx="8229600" cy="2209799"/>
          </a:xfrm>
        </p:spPr>
        <p:txBody>
          <a:bodyPr>
            <a:normAutofit fontScale="62500" lnSpcReduction="20000"/>
          </a:bodyPr>
          <a:lstStyle/>
          <a:p>
            <a:r>
              <a:rPr lang="en-US" dirty="0"/>
              <a:t>Disclosure is a large class of threats. Snooping is a type of disclosure.</a:t>
            </a:r>
          </a:p>
          <a:p>
            <a:r>
              <a:rPr lang="en-US" dirty="0"/>
              <a:t>Snooping is passive listening</a:t>
            </a:r>
          </a:p>
          <a:p>
            <a:r>
              <a:rPr lang="en-US" dirty="0"/>
              <a:t>Examples of vulnerabilities:</a:t>
            </a:r>
          </a:p>
          <a:p>
            <a:pPr lvl="1"/>
            <a:r>
              <a:rPr lang="en-US" dirty="0"/>
              <a:t>Wiretapping</a:t>
            </a:r>
          </a:p>
          <a:p>
            <a:pPr lvl="2"/>
            <a:r>
              <a:rPr lang="en-US" dirty="0"/>
              <a:t>By bending a fiber cable, a bit of light leaks out</a:t>
            </a:r>
          </a:p>
          <a:p>
            <a:pPr lvl="2"/>
            <a:r>
              <a:rPr lang="en-US" dirty="0"/>
              <a:t>Apparently, the US Navy used to dive in the open ocean, get fiber cables, and tap into them.</a:t>
            </a:r>
          </a:p>
          <a:p>
            <a:pPr lvl="3"/>
            <a:r>
              <a:rPr lang="en-US" dirty="0"/>
              <a:t>Since 9/11, they just tap in at the router.</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4" name="Rectangle 3"/>
          <p:cNvSpPr/>
          <p:nvPr/>
        </p:nvSpPr>
        <p:spPr>
          <a:xfrm>
            <a:off x="7774858" y="71694"/>
            <a:ext cx="1369142" cy="400110"/>
          </a:xfrm>
          <a:prstGeom prst="rect">
            <a:avLst/>
          </a:prstGeom>
        </p:spPr>
        <p:txBody>
          <a:bodyPr wrap="square">
            <a:spAutoFit/>
          </a:bodyPr>
          <a:lstStyle/>
          <a:p>
            <a:r>
              <a:rPr lang="en-US" sz="2000" dirty="0">
                <a:solidFill>
                  <a:srgbClr val="00B050"/>
                </a:solidFill>
              </a:rPr>
              <a:t>Fluency</a:t>
            </a:r>
          </a:p>
        </p:txBody>
      </p:sp>
      <p:sp>
        <p:nvSpPr>
          <p:cNvPr id="5" name="TextBox 4">
            <a:extLst>
              <a:ext uri="{FF2B5EF4-FFF2-40B4-BE49-F238E27FC236}">
                <a16:creationId xmlns:a16="http://schemas.microsoft.com/office/drawing/2014/main" id="{AD624343-23D7-492A-8593-18FBB7B4AA9E}"/>
              </a:ext>
            </a:extLst>
          </p:cNvPr>
          <p:cNvSpPr txBox="1"/>
          <p:nvPr/>
        </p:nvSpPr>
        <p:spPr>
          <a:xfrm>
            <a:off x="1066800" y="3048000"/>
            <a:ext cx="6858000" cy="3416320"/>
          </a:xfrm>
          <a:prstGeom prst="rect">
            <a:avLst/>
          </a:prstGeom>
          <a:solidFill>
            <a:schemeClr val="bg1"/>
          </a:solidFill>
        </p:spPr>
        <p:txBody>
          <a:bodyPr wrap="square" rtlCol="0">
            <a:spAutoFit/>
          </a:bodyPr>
          <a:lstStyle/>
          <a:p>
            <a:r>
              <a:rPr lang="en-US" dirty="0">
                <a:solidFill>
                  <a:srgbClr val="FF0000"/>
                </a:solidFill>
              </a:rPr>
              <a:t>Review:</a:t>
            </a:r>
          </a:p>
          <a:p>
            <a:r>
              <a:rPr lang="en-US" dirty="0">
                <a:solidFill>
                  <a:srgbClr val="FF0000"/>
                </a:solidFill>
              </a:rPr>
              <a:t>Threat</a:t>
            </a:r>
            <a:r>
              <a:rPr lang="en-US" dirty="0"/>
              <a:t>: Snooping</a:t>
            </a:r>
          </a:p>
          <a:p>
            <a:r>
              <a:rPr lang="en-US" dirty="0">
                <a:solidFill>
                  <a:srgbClr val="FF0000"/>
                </a:solidFill>
              </a:rPr>
              <a:t>Vulnerability</a:t>
            </a:r>
            <a:r>
              <a:rPr lang="en-US" dirty="0"/>
              <a:t>: bend fiber optic cable causes the single to leak out. In theory, one can make an optical receiver to receive this signal</a:t>
            </a:r>
          </a:p>
          <a:p>
            <a:r>
              <a:rPr lang="en-US" dirty="0">
                <a:solidFill>
                  <a:srgbClr val="FF0000"/>
                </a:solidFill>
              </a:rPr>
              <a:t>Exploit</a:t>
            </a:r>
            <a:r>
              <a:rPr lang="en-US" dirty="0"/>
              <a:t>: a piece of hardware and software that allows you to fit the fiber cable, bends the cable, decodes the signal, and saves the data to disk</a:t>
            </a:r>
          </a:p>
          <a:p>
            <a:endParaRPr lang="en-US" dirty="0"/>
          </a:p>
          <a:p>
            <a:endParaRPr lang="en-US" dirty="0"/>
          </a:p>
          <a:p>
            <a:endParaRPr lang="en-US" dirty="0"/>
          </a:p>
          <a:p>
            <a:endParaRPr lang="en-US" dirty="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Threats: Snooping</a:t>
            </a:r>
          </a:p>
        </p:txBody>
      </p:sp>
      <p:sp>
        <p:nvSpPr>
          <p:cNvPr id="3" name="Content Placeholder 2"/>
          <p:cNvSpPr>
            <a:spLocks noGrp="1"/>
          </p:cNvSpPr>
          <p:nvPr>
            <p:ph idx="1"/>
            <p:custDataLst>
              <p:tags r:id="rId3"/>
            </p:custDataLst>
          </p:nvPr>
        </p:nvSpPr>
        <p:spPr/>
        <p:txBody>
          <a:bodyPr>
            <a:normAutofit fontScale="62500" lnSpcReduction="20000"/>
          </a:bodyPr>
          <a:lstStyle/>
          <a:p>
            <a:r>
              <a:rPr lang="en-US" dirty="0"/>
              <a:t>Disclosure is a large class of threats. Snooping is a type of disclosure.</a:t>
            </a:r>
          </a:p>
          <a:p>
            <a:r>
              <a:rPr lang="en-US" dirty="0"/>
              <a:t>Snooping is passive listening</a:t>
            </a:r>
          </a:p>
          <a:p>
            <a:r>
              <a:rPr lang="en-US" dirty="0"/>
              <a:t>Examples of vulnerabilities:</a:t>
            </a:r>
          </a:p>
          <a:p>
            <a:pPr lvl="1"/>
            <a:r>
              <a:rPr lang="en-US" dirty="0"/>
              <a:t>Wiretapping</a:t>
            </a:r>
          </a:p>
          <a:p>
            <a:pPr lvl="2"/>
            <a:r>
              <a:rPr lang="en-US" dirty="0"/>
              <a:t>By bending a fiber cable, a bit of light leaks out</a:t>
            </a:r>
          </a:p>
          <a:p>
            <a:pPr lvl="2"/>
            <a:r>
              <a:rPr lang="en-US" dirty="0"/>
              <a:t>Apparently, the US Navy used to dive in the open ocean, get fiber cables, and tap into them.</a:t>
            </a:r>
          </a:p>
          <a:p>
            <a:pPr lvl="3"/>
            <a:r>
              <a:rPr lang="en-US" dirty="0"/>
              <a:t>Since 9/11, they just tap in at the router.</a:t>
            </a:r>
          </a:p>
          <a:p>
            <a:pPr lvl="1"/>
            <a:r>
              <a:rPr lang="en-US" dirty="0"/>
              <a:t>Receiving data on open wifi networks</a:t>
            </a:r>
          </a:p>
          <a:p>
            <a:pPr lvl="2"/>
            <a:r>
              <a:rPr lang="en-US" dirty="0"/>
              <a:t>All machines will receive data sent by any other machine on the </a:t>
            </a:r>
            <a:r>
              <a:rPr lang="en-US" dirty="0" err="1"/>
              <a:t>wifi</a:t>
            </a:r>
            <a:r>
              <a:rPr lang="en-US" dirty="0"/>
              <a:t> network.</a:t>
            </a:r>
          </a:p>
          <a:p>
            <a:pPr lvl="1"/>
            <a:r>
              <a:rPr lang="en-US" dirty="0"/>
              <a:t>Other snooping vulnerabilities you didn’t think about</a:t>
            </a:r>
          </a:p>
          <a:p>
            <a:pPr lvl="2"/>
            <a:r>
              <a:rPr lang="en-US" dirty="0"/>
              <a:t>Key logging</a:t>
            </a:r>
          </a:p>
          <a:p>
            <a:pPr lvl="2"/>
            <a:r>
              <a:rPr lang="en-US" dirty="0"/>
              <a:t>Packet sniffing</a:t>
            </a:r>
          </a:p>
          <a:p>
            <a:pPr lvl="2"/>
            <a:r>
              <a:rPr lang="en-US" dirty="0"/>
              <a:t>Screen recording</a:t>
            </a:r>
          </a:p>
          <a:p>
            <a:pPr lvl="2"/>
            <a:r>
              <a:rPr lang="en-US" dirty="0"/>
              <a:t>RF monitoring</a:t>
            </a:r>
          </a:p>
          <a:p>
            <a:pPr lvl="2"/>
            <a:r>
              <a:rPr lang="en-US" dirty="0"/>
              <a:t>Telescopes</a:t>
            </a:r>
          </a:p>
          <a:p>
            <a:pPr lvl="3"/>
            <a:r>
              <a:rPr lang="en-US" dirty="0"/>
              <a:t>Apple does not allow windows on the first floor</a:t>
            </a:r>
          </a:p>
          <a:p>
            <a:pPr lvl="2"/>
            <a:r>
              <a:rPr lang="en-US" dirty="0"/>
              <a:t>Packet delay (next slide)</a:t>
            </a:r>
          </a:p>
          <a:p>
            <a:endParaRPr lang="en-US" dirty="0"/>
          </a:p>
          <a:p>
            <a:pPr lvl="1"/>
            <a:endParaRPr lang="en-US" dirty="0"/>
          </a:p>
        </p:txBody>
      </p:sp>
      <p:sp>
        <p:nvSpPr>
          <p:cNvPr id="4" name="Rectangle 3"/>
          <p:cNvSpPr/>
          <p:nvPr/>
        </p:nvSpPr>
        <p:spPr>
          <a:xfrm>
            <a:off x="7774858" y="71694"/>
            <a:ext cx="1369142" cy="400110"/>
          </a:xfrm>
          <a:prstGeom prst="rect">
            <a:avLst/>
          </a:prstGeom>
        </p:spPr>
        <p:txBody>
          <a:bodyPr wrap="square">
            <a:spAutoFit/>
          </a:bodyPr>
          <a:lstStyle/>
          <a:p>
            <a:r>
              <a:rPr lang="en-US" sz="2000" dirty="0">
                <a:solidFill>
                  <a:srgbClr val="00B050"/>
                </a:solidFill>
              </a:rPr>
              <a:t>Fluency</a:t>
            </a:r>
          </a:p>
        </p:txBody>
      </p:sp>
    </p:spTree>
    <p:custDataLst>
      <p:tags r:id="rId1"/>
    </p:custDataLst>
    <p:extLst>
      <p:ext uri="{BB962C8B-B14F-4D97-AF65-F5344CB8AC3E}">
        <p14:creationId xmlns:p14="http://schemas.microsoft.com/office/powerpoint/2010/main" val="114970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Packet delay</a:t>
            </a:r>
          </a:p>
        </p:txBody>
      </p:sp>
      <p:pic>
        <p:nvPicPr>
          <p:cNvPr id="1028" name="Picture 4" descr="https://support.apple.com/library/content/dam/edam/applecare/images/en_US/keyboards/belgian_noteboo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219200"/>
            <a:ext cx="5355755" cy="211231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3733800" y="1676400"/>
            <a:ext cx="1562100" cy="11323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34000" y="1752600"/>
            <a:ext cx="1447800" cy="11323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Oval 7"/>
          <p:cNvSpPr/>
          <p:nvPr/>
        </p:nvSpPr>
        <p:spPr>
          <a:xfrm>
            <a:off x="2293620" y="1709178"/>
            <a:ext cx="1447800" cy="11323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p:cNvSpPr txBox="1"/>
          <p:nvPr/>
        </p:nvSpPr>
        <p:spPr>
          <a:xfrm>
            <a:off x="3676650" y="670010"/>
            <a:ext cx="1676400" cy="523220"/>
          </a:xfrm>
          <a:prstGeom prst="rect">
            <a:avLst/>
          </a:prstGeom>
          <a:noFill/>
        </p:spPr>
        <p:txBody>
          <a:bodyPr wrap="square" rtlCol="0">
            <a:spAutoFit/>
          </a:bodyPr>
          <a:lstStyle/>
          <a:p>
            <a:pPr algn="ctr"/>
            <a:r>
              <a:rPr lang="en-US" sz="1400" dirty="0"/>
              <a:t>Near keys (pressed quickly)</a:t>
            </a:r>
          </a:p>
        </p:txBody>
      </p:sp>
      <p:sp>
        <p:nvSpPr>
          <p:cNvPr id="10" name="TextBox 9"/>
          <p:cNvSpPr txBox="1"/>
          <p:nvPr/>
        </p:nvSpPr>
        <p:spPr>
          <a:xfrm>
            <a:off x="5584355" y="642481"/>
            <a:ext cx="1676400" cy="523220"/>
          </a:xfrm>
          <a:prstGeom prst="rect">
            <a:avLst/>
          </a:prstGeom>
          <a:noFill/>
        </p:spPr>
        <p:txBody>
          <a:bodyPr wrap="square" rtlCol="0">
            <a:spAutoFit/>
          </a:bodyPr>
          <a:lstStyle/>
          <a:p>
            <a:pPr algn="ctr"/>
            <a:r>
              <a:rPr lang="en-US" sz="1400" dirty="0"/>
              <a:t>Far keys (pressed after delay)</a:t>
            </a:r>
          </a:p>
        </p:txBody>
      </p:sp>
      <p:sp>
        <p:nvSpPr>
          <p:cNvPr id="11" name="TextBox 10"/>
          <p:cNvSpPr txBox="1"/>
          <p:nvPr/>
        </p:nvSpPr>
        <p:spPr>
          <a:xfrm>
            <a:off x="1866900" y="670010"/>
            <a:ext cx="1676400" cy="523220"/>
          </a:xfrm>
          <a:prstGeom prst="rect">
            <a:avLst/>
          </a:prstGeom>
          <a:noFill/>
        </p:spPr>
        <p:txBody>
          <a:bodyPr wrap="square" rtlCol="0">
            <a:spAutoFit/>
          </a:bodyPr>
          <a:lstStyle/>
          <a:p>
            <a:pPr algn="ctr"/>
            <a:r>
              <a:rPr lang="en-US" sz="1400" dirty="0"/>
              <a:t>Far keys (pressed after delay)</a:t>
            </a:r>
          </a:p>
        </p:txBody>
      </p:sp>
      <p:sp>
        <p:nvSpPr>
          <p:cNvPr id="9" name="TextBox 8"/>
          <p:cNvSpPr txBox="1"/>
          <p:nvPr/>
        </p:nvSpPr>
        <p:spPr>
          <a:xfrm>
            <a:off x="1295400" y="4267200"/>
            <a:ext cx="306494" cy="369332"/>
          </a:xfrm>
          <a:prstGeom prst="rect">
            <a:avLst/>
          </a:prstGeom>
          <a:noFill/>
        </p:spPr>
        <p:txBody>
          <a:bodyPr wrap="none" rtlCol="0">
            <a:spAutoFit/>
          </a:bodyPr>
          <a:lstStyle/>
          <a:p>
            <a:r>
              <a:rPr lang="en-US" dirty="0"/>
              <a:t>h</a:t>
            </a:r>
          </a:p>
        </p:txBody>
      </p:sp>
      <p:cxnSp>
        <p:nvCxnSpPr>
          <p:cNvPr id="15" name="Straight Arrow Connector 14"/>
          <p:cNvCxnSpPr/>
          <p:nvPr/>
        </p:nvCxnSpPr>
        <p:spPr>
          <a:xfrm>
            <a:off x="914400" y="4636532"/>
            <a:ext cx="594360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01857" y="4636532"/>
            <a:ext cx="614271" cy="369332"/>
          </a:xfrm>
          <a:prstGeom prst="rect">
            <a:avLst/>
          </a:prstGeom>
          <a:noFill/>
        </p:spPr>
        <p:txBody>
          <a:bodyPr wrap="none" rtlCol="0">
            <a:spAutoFit/>
          </a:bodyPr>
          <a:lstStyle/>
          <a:p>
            <a:r>
              <a:rPr lang="en-US" dirty="0"/>
              <a:t>time</a:t>
            </a:r>
          </a:p>
        </p:txBody>
      </p:sp>
      <p:sp>
        <p:nvSpPr>
          <p:cNvPr id="18" name="TextBox 17"/>
          <p:cNvSpPr txBox="1"/>
          <p:nvPr/>
        </p:nvSpPr>
        <p:spPr>
          <a:xfrm>
            <a:off x="1676400" y="4267200"/>
            <a:ext cx="237566" cy="369332"/>
          </a:xfrm>
          <a:prstGeom prst="rect">
            <a:avLst/>
          </a:prstGeom>
          <a:noFill/>
        </p:spPr>
        <p:txBody>
          <a:bodyPr wrap="none" rtlCol="0">
            <a:spAutoFit/>
          </a:bodyPr>
          <a:lstStyle/>
          <a:p>
            <a:r>
              <a:rPr lang="en-US" dirty="0" err="1"/>
              <a:t>i</a:t>
            </a:r>
            <a:endParaRPr lang="en-US" dirty="0"/>
          </a:p>
        </p:txBody>
      </p:sp>
      <p:sp>
        <p:nvSpPr>
          <p:cNvPr id="19" name="TextBox 18"/>
          <p:cNvSpPr txBox="1"/>
          <p:nvPr/>
        </p:nvSpPr>
        <p:spPr>
          <a:xfrm>
            <a:off x="2293620" y="4267200"/>
            <a:ext cx="274434" cy="369332"/>
          </a:xfrm>
          <a:prstGeom prst="rect">
            <a:avLst/>
          </a:prstGeom>
          <a:noFill/>
        </p:spPr>
        <p:txBody>
          <a:bodyPr wrap="none" rtlCol="0">
            <a:spAutoFit/>
          </a:bodyPr>
          <a:lstStyle/>
          <a:p>
            <a:r>
              <a:rPr lang="en-US" dirty="0"/>
              <a:t>s</a:t>
            </a:r>
          </a:p>
        </p:txBody>
      </p:sp>
      <p:sp>
        <p:nvSpPr>
          <p:cNvPr id="20" name="TextBox 19"/>
          <p:cNvSpPr txBox="1"/>
          <p:nvPr/>
        </p:nvSpPr>
        <p:spPr>
          <a:xfrm>
            <a:off x="2705100" y="4267200"/>
            <a:ext cx="412292" cy="369332"/>
          </a:xfrm>
          <a:prstGeom prst="rect">
            <a:avLst/>
          </a:prstGeom>
          <a:noFill/>
        </p:spPr>
        <p:txBody>
          <a:bodyPr wrap="none" rtlCol="0">
            <a:spAutoFit/>
          </a:bodyPr>
          <a:lstStyle/>
          <a:p>
            <a:r>
              <a:rPr lang="en-US" dirty="0" err="1"/>
              <a:t>Sp</a:t>
            </a:r>
            <a:endParaRPr lang="en-US" dirty="0"/>
          </a:p>
        </p:txBody>
      </p:sp>
      <p:sp>
        <p:nvSpPr>
          <p:cNvPr id="21" name="TextBox 20"/>
          <p:cNvSpPr txBox="1"/>
          <p:nvPr/>
        </p:nvSpPr>
        <p:spPr>
          <a:xfrm>
            <a:off x="3745863" y="4267200"/>
            <a:ext cx="303288" cy="369332"/>
          </a:xfrm>
          <a:prstGeom prst="rect">
            <a:avLst/>
          </a:prstGeom>
          <a:noFill/>
        </p:spPr>
        <p:txBody>
          <a:bodyPr wrap="none" rtlCol="0">
            <a:spAutoFit/>
          </a:bodyPr>
          <a:lstStyle/>
          <a:p>
            <a:r>
              <a:rPr lang="en-US" dirty="0"/>
              <a:t>P</a:t>
            </a:r>
          </a:p>
        </p:txBody>
      </p:sp>
      <p:sp>
        <p:nvSpPr>
          <p:cNvPr id="22" name="TextBox 21"/>
          <p:cNvSpPr txBox="1"/>
          <p:nvPr/>
        </p:nvSpPr>
        <p:spPr>
          <a:xfrm>
            <a:off x="4237759" y="4267200"/>
            <a:ext cx="306494" cy="369332"/>
          </a:xfrm>
          <a:prstGeom prst="rect">
            <a:avLst/>
          </a:prstGeom>
          <a:noFill/>
        </p:spPr>
        <p:txBody>
          <a:bodyPr wrap="none" rtlCol="0">
            <a:spAutoFit/>
          </a:bodyPr>
          <a:lstStyle/>
          <a:p>
            <a:r>
              <a:rPr lang="en-US" dirty="0"/>
              <a:t>o</a:t>
            </a:r>
          </a:p>
        </p:txBody>
      </p:sp>
      <p:sp>
        <p:nvSpPr>
          <p:cNvPr id="23" name="TextBox 22"/>
          <p:cNvSpPr txBox="1"/>
          <p:nvPr/>
        </p:nvSpPr>
        <p:spPr>
          <a:xfrm>
            <a:off x="4790209" y="4267200"/>
            <a:ext cx="306494" cy="369332"/>
          </a:xfrm>
          <a:prstGeom prst="rect">
            <a:avLst/>
          </a:prstGeom>
          <a:noFill/>
        </p:spPr>
        <p:txBody>
          <a:bodyPr wrap="none" rtlCol="0">
            <a:spAutoFit/>
          </a:bodyPr>
          <a:lstStyle/>
          <a:p>
            <a:r>
              <a:rPr lang="en-US" dirty="0"/>
              <a:t>p</a:t>
            </a:r>
          </a:p>
        </p:txBody>
      </p:sp>
      <p:sp>
        <p:nvSpPr>
          <p:cNvPr id="25" name="TextBox 24"/>
          <p:cNvSpPr txBox="1"/>
          <p:nvPr/>
        </p:nvSpPr>
        <p:spPr>
          <a:xfrm>
            <a:off x="5102849" y="4274820"/>
            <a:ext cx="412292" cy="369332"/>
          </a:xfrm>
          <a:prstGeom prst="rect">
            <a:avLst/>
          </a:prstGeom>
          <a:noFill/>
        </p:spPr>
        <p:txBody>
          <a:bodyPr wrap="none" rtlCol="0">
            <a:spAutoFit/>
          </a:bodyPr>
          <a:lstStyle/>
          <a:p>
            <a:r>
              <a:rPr lang="en-US" dirty="0" err="1"/>
              <a:t>Sp</a:t>
            </a:r>
            <a:endParaRPr lang="en-US" dirty="0"/>
          </a:p>
        </p:txBody>
      </p:sp>
      <p:sp>
        <p:nvSpPr>
          <p:cNvPr id="26" name="TextBox 25"/>
          <p:cNvSpPr txBox="1"/>
          <p:nvPr/>
        </p:nvSpPr>
        <p:spPr>
          <a:xfrm>
            <a:off x="5448811" y="4274820"/>
            <a:ext cx="306494" cy="369332"/>
          </a:xfrm>
          <a:prstGeom prst="rect">
            <a:avLst/>
          </a:prstGeom>
          <a:noFill/>
        </p:spPr>
        <p:txBody>
          <a:bodyPr wrap="none" rtlCol="0">
            <a:spAutoFit/>
          </a:bodyPr>
          <a:lstStyle/>
          <a:p>
            <a:r>
              <a:rPr lang="en-US" dirty="0"/>
              <a:t>b</a:t>
            </a:r>
          </a:p>
        </p:txBody>
      </p:sp>
      <p:sp>
        <p:nvSpPr>
          <p:cNvPr id="27" name="TextBox 26"/>
          <p:cNvSpPr txBox="1"/>
          <p:nvPr/>
        </p:nvSpPr>
        <p:spPr>
          <a:xfrm>
            <a:off x="5730938" y="4274820"/>
            <a:ext cx="288862" cy="369332"/>
          </a:xfrm>
          <a:prstGeom prst="rect">
            <a:avLst/>
          </a:prstGeom>
          <a:noFill/>
        </p:spPr>
        <p:txBody>
          <a:bodyPr wrap="none" rtlCol="0">
            <a:spAutoFit/>
          </a:bodyPr>
          <a:lstStyle/>
          <a:p>
            <a:r>
              <a:rPr lang="en-US" dirty="0"/>
              <a:t>y</a:t>
            </a:r>
          </a:p>
        </p:txBody>
      </p:sp>
      <p:sp>
        <p:nvSpPr>
          <p:cNvPr id="28" name="TextBox 27"/>
          <p:cNvSpPr txBox="1"/>
          <p:nvPr/>
        </p:nvSpPr>
        <p:spPr>
          <a:xfrm>
            <a:off x="539128" y="5284413"/>
            <a:ext cx="7842872" cy="338554"/>
          </a:xfrm>
          <a:prstGeom prst="rect">
            <a:avLst/>
          </a:prstGeom>
          <a:noFill/>
        </p:spPr>
        <p:txBody>
          <a:bodyPr wrap="square" rtlCol="0">
            <a:spAutoFit/>
          </a:bodyPr>
          <a:lstStyle/>
          <a:p>
            <a:r>
              <a:rPr lang="en-US" sz="1600" dirty="0"/>
              <a:t>Observation: the gap between key presses gives some indication of what key was pressed</a:t>
            </a:r>
          </a:p>
        </p:txBody>
      </p:sp>
    </p:spTree>
    <p:extLst>
      <p:ext uri="{BB962C8B-B14F-4D97-AF65-F5344CB8AC3E}">
        <p14:creationId xmlns:p14="http://schemas.microsoft.com/office/powerpoint/2010/main" val="3184961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Threats: Snooping</a:t>
            </a:r>
          </a:p>
        </p:txBody>
      </p:sp>
      <p:sp>
        <p:nvSpPr>
          <p:cNvPr id="3" name="Content Placeholder 2"/>
          <p:cNvSpPr>
            <a:spLocks noGrp="1"/>
          </p:cNvSpPr>
          <p:nvPr>
            <p:ph idx="1"/>
            <p:custDataLst>
              <p:tags r:id="rId3"/>
            </p:custDataLst>
          </p:nvPr>
        </p:nvSpPr>
        <p:spPr>
          <a:xfrm>
            <a:off x="457200" y="990600"/>
            <a:ext cx="8229600" cy="5410200"/>
          </a:xfrm>
        </p:spPr>
        <p:txBody>
          <a:bodyPr>
            <a:normAutofit fontScale="62500" lnSpcReduction="20000"/>
          </a:bodyPr>
          <a:lstStyle/>
          <a:p>
            <a:r>
              <a:rPr lang="en-US" dirty="0"/>
              <a:t>Disclosure is a large class of threats. Snooping is a type of disclosure.</a:t>
            </a:r>
          </a:p>
          <a:p>
            <a:r>
              <a:rPr lang="en-US" dirty="0"/>
              <a:t>Snooping is passive listening</a:t>
            </a:r>
          </a:p>
          <a:p>
            <a:r>
              <a:rPr lang="en-US" dirty="0"/>
              <a:t>Examples of vulnerabilities:</a:t>
            </a:r>
          </a:p>
          <a:p>
            <a:pPr lvl="1"/>
            <a:r>
              <a:rPr lang="en-US" dirty="0"/>
              <a:t>Wiretapping</a:t>
            </a:r>
          </a:p>
          <a:p>
            <a:pPr lvl="2"/>
            <a:r>
              <a:rPr lang="en-US" dirty="0"/>
              <a:t>By bending a fiber cable, a bit of light leaks out</a:t>
            </a:r>
          </a:p>
          <a:p>
            <a:pPr lvl="2"/>
            <a:r>
              <a:rPr lang="en-US" dirty="0"/>
              <a:t>Apparently, the US Navy used to dive in the open ocean, get fiber cables, and tap into them.</a:t>
            </a:r>
          </a:p>
          <a:p>
            <a:pPr lvl="3"/>
            <a:r>
              <a:rPr lang="en-US" dirty="0"/>
              <a:t>Since 9/11, they just tap in at the router.</a:t>
            </a:r>
          </a:p>
          <a:p>
            <a:pPr lvl="1"/>
            <a:r>
              <a:rPr lang="en-US" dirty="0"/>
              <a:t>Receiving data on open wifi networks</a:t>
            </a:r>
          </a:p>
          <a:p>
            <a:pPr lvl="2"/>
            <a:r>
              <a:rPr lang="en-US" dirty="0"/>
              <a:t>All machines will receive data sent by any other machine on the </a:t>
            </a:r>
            <a:r>
              <a:rPr lang="en-US" dirty="0" err="1"/>
              <a:t>wifi</a:t>
            </a:r>
            <a:r>
              <a:rPr lang="en-US" dirty="0"/>
              <a:t> network.</a:t>
            </a:r>
          </a:p>
          <a:p>
            <a:pPr lvl="1"/>
            <a:r>
              <a:rPr lang="en-US" dirty="0"/>
              <a:t>Other snooping vulnerabilities you didn’t think about</a:t>
            </a:r>
          </a:p>
          <a:p>
            <a:pPr lvl="2"/>
            <a:r>
              <a:rPr lang="en-US" dirty="0"/>
              <a:t>Key logging</a:t>
            </a:r>
          </a:p>
          <a:p>
            <a:pPr lvl="2"/>
            <a:r>
              <a:rPr lang="en-US" dirty="0"/>
              <a:t>Packet sniffing</a:t>
            </a:r>
          </a:p>
          <a:p>
            <a:pPr lvl="2"/>
            <a:r>
              <a:rPr lang="en-US" dirty="0"/>
              <a:t>Screen recording</a:t>
            </a:r>
          </a:p>
          <a:p>
            <a:pPr lvl="2"/>
            <a:r>
              <a:rPr lang="en-US" dirty="0"/>
              <a:t>RF monitoring</a:t>
            </a:r>
          </a:p>
          <a:p>
            <a:pPr lvl="2"/>
            <a:r>
              <a:rPr lang="en-US" dirty="0"/>
              <a:t>Telescopes</a:t>
            </a:r>
          </a:p>
          <a:p>
            <a:pPr lvl="3"/>
            <a:r>
              <a:rPr lang="en-US" dirty="0"/>
              <a:t>Apple does not allow windows on the first floor</a:t>
            </a:r>
          </a:p>
          <a:p>
            <a:pPr lvl="2"/>
            <a:r>
              <a:rPr lang="en-US" dirty="0"/>
              <a:t>Packet delay (next slide)</a:t>
            </a:r>
          </a:p>
          <a:p>
            <a:r>
              <a:rPr lang="en-US" dirty="0"/>
              <a:t>Confidentiality services counter this threat.</a:t>
            </a:r>
          </a:p>
          <a:p>
            <a:endParaRPr lang="en-US" dirty="0"/>
          </a:p>
          <a:p>
            <a:pPr lvl="1"/>
            <a:endParaRPr lang="en-US" dirty="0"/>
          </a:p>
        </p:txBody>
      </p:sp>
      <p:sp>
        <p:nvSpPr>
          <p:cNvPr id="4" name="Rectangle 3"/>
          <p:cNvSpPr/>
          <p:nvPr/>
        </p:nvSpPr>
        <p:spPr>
          <a:xfrm>
            <a:off x="7774858" y="71694"/>
            <a:ext cx="1369142" cy="400110"/>
          </a:xfrm>
          <a:prstGeom prst="rect">
            <a:avLst/>
          </a:prstGeom>
        </p:spPr>
        <p:txBody>
          <a:bodyPr wrap="square">
            <a:spAutoFit/>
          </a:bodyPr>
          <a:lstStyle/>
          <a:p>
            <a:r>
              <a:rPr lang="en-US" sz="2000" dirty="0">
                <a:solidFill>
                  <a:srgbClr val="00B050"/>
                </a:solidFill>
              </a:rPr>
              <a:t>Fluency</a:t>
            </a:r>
          </a:p>
        </p:txBody>
      </p:sp>
    </p:spTree>
    <p:custDataLst>
      <p:tags r:id="rId1"/>
    </p:custDataLst>
    <p:extLst>
      <p:ext uri="{BB962C8B-B14F-4D97-AF65-F5344CB8AC3E}">
        <p14:creationId xmlns:p14="http://schemas.microsoft.com/office/powerpoint/2010/main" val="3063762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Threats: Modification or alteration</a:t>
            </a:r>
          </a:p>
        </p:txBody>
      </p:sp>
      <p:sp>
        <p:nvSpPr>
          <p:cNvPr id="3" name="Content Placeholder 2"/>
          <p:cNvSpPr>
            <a:spLocks noGrp="1"/>
          </p:cNvSpPr>
          <p:nvPr>
            <p:ph idx="1"/>
            <p:custDataLst>
              <p:tags r:id="rId3"/>
            </p:custDataLst>
          </p:nvPr>
        </p:nvSpPr>
        <p:spPr/>
        <p:txBody>
          <a:bodyPr>
            <a:normAutofit fontScale="85000" lnSpcReduction="20000"/>
          </a:bodyPr>
          <a:lstStyle/>
          <a:p>
            <a:r>
              <a:rPr lang="en-US" dirty="0"/>
              <a:t>An unauthorized change of information</a:t>
            </a:r>
          </a:p>
          <a:p>
            <a:r>
              <a:rPr lang="en-US" dirty="0"/>
              <a:t>Different classes</a:t>
            </a:r>
          </a:p>
          <a:p>
            <a:pPr lvl="1"/>
            <a:r>
              <a:rPr lang="en-US" dirty="0"/>
              <a:t>Disruption</a:t>
            </a:r>
          </a:p>
          <a:p>
            <a:pPr lvl="2"/>
            <a:r>
              <a:rPr lang="en-US" dirty="0"/>
              <a:t>If password files are changed, then no one can use the machine</a:t>
            </a:r>
          </a:p>
          <a:p>
            <a:pPr lvl="1"/>
            <a:r>
              <a:rPr lang="en-US" dirty="0"/>
              <a:t>Deception</a:t>
            </a:r>
          </a:p>
          <a:p>
            <a:pPr lvl="2"/>
            <a:r>
              <a:rPr lang="en-US" dirty="0"/>
              <a:t>the modified data is used to determine which action to take</a:t>
            </a:r>
          </a:p>
          <a:p>
            <a:pPr lvl="3"/>
            <a:r>
              <a:rPr lang="en-US" dirty="0"/>
              <a:t>E.g., an ATM pin is </a:t>
            </a:r>
            <a:r>
              <a:rPr lang="en-US" u="sng" dirty="0"/>
              <a:t>changed</a:t>
            </a:r>
            <a:r>
              <a:rPr lang="en-US" dirty="0"/>
              <a:t> to allow someone else to </a:t>
            </a:r>
            <a:r>
              <a:rPr lang="en-US" u="sng" dirty="0"/>
              <a:t>withdraw money</a:t>
            </a:r>
          </a:p>
          <a:p>
            <a:r>
              <a:rPr lang="en-US" dirty="0"/>
              <a:t>Man-in-the-middle attack</a:t>
            </a:r>
          </a:p>
          <a:p>
            <a:pPr lvl="1"/>
            <a:r>
              <a:rPr lang="en-US" dirty="0"/>
              <a:t>Messages that are intended to go from sender to receiver, actually go to sender to attacker. Attacker modifies the message, and sends it to the receiver</a:t>
            </a:r>
          </a:p>
          <a:p>
            <a:pPr lvl="1"/>
            <a:r>
              <a:rPr lang="en-US" dirty="0"/>
              <a:t>These attacks are possible on Ethernet</a:t>
            </a:r>
          </a:p>
          <a:p>
            <a:r>
              <a:rPr lang="en-US" dirty="0"/>
              <a:t>Integrity services protect against these threats</a:t>
            </a:r>
          </a:p>
          <a:p>
            <a:pPr lvl="1"/>
            <a:r>
              <a:rPr lang="en-US" dirty="0"/>
              <a:t>E.g., Access control, message signature</a:t>
            </a:r>
          </a:p>
          <a:p>
            <a:pPr lvl="1"/>
            <a:endParaRPr lang="en-US" u="sng" dirty="0"/>
          </a:p>
          <a:p>
            <a:pPr lvl="1"/>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69B68-6EBC-4A63-8AA6-7F7BD4FCA967}"/>
              </a:ext>
            </a:extLst>
          </p:cNvPr>
          <p:cNvSpPr>
            <a:spLocks noGrp="1"/>
          </p:cNvSpPr>
          <p:nvPr>
            <p:ph type="title"/>
          </p:nvPr>
        </p:nvSpPr>
        <p:spPr/>
        <p:txBody>
          <a:bodyPr>
            <a:normAutofit fontScale="90000"/>
          </a:bodyPr>
          <a:lstStyle/>
          <a:p>
            <a:r>
              <a:rPr lang="en-US" dirty="0"/>
              <a:t>About this course</a:t>
            </a:r>
          </a:p>
        </p:txBody>
      </p:sp>
      <p:sp>
        <p:nvSpPr>
          <p:cNvPr id="3" name="Content Placeholder 2">
            <a:extLst>
              <a:ext uri="{FF2B5EF4-FFF2-40B4-BE49-F238E27FC236}">
                <a16:creationId xmlns:a16="http://schemas.microsoft.com/office/drawing/2014/main" id="{F9D273CD-86D0-4B95-BB65-7FB071B05423}"/>
              </a:ext>
            </a:extLst>
          </p:cNvPr>
          <p:cNvSpPr>
            <a:spLocks noGrp="1"/>
          </p:cNvSpPr>
          <p:nvPr>
            <p:ph idx="1"/>
          </p:nvPr>
        </p:nvSpPr>
        <p:spPr>
          <a:xfrm>
            <a:off x="-19050" y="1828800"/>
            <a:ext cx="5960591" cy="3962400"/>
          </a:xfrm>
        </p:spPr>
        <p:txBody>
          <a:bodyPr>
            <a:normAutofit fontScale="70000" lnSpcReduction="20000"/>
          </a:bodyPr>
          <a:lstStyle/>
          <a:p>
            <a:r>
              <a:rPr lang="en-US" dirty="0"/>
              <a:t>Introduction to cybersecurity</a:t>
            </a:r>
          </a:p>
          <a:p>
            <a:pPr lvl="1"/>
            <a:r>
              <a:rPr lang="en-US" dirty="0"/>
              <a:t>Not introduction to hacking</a:t>
            </a:r>
          </a:p>
          <a:p>
            <a:r>
              <a:rPr lang="en-US" dirty="0"/>
              <a:t>Wide range of students</a:t>
            </a:r>
          </a:p>
          <a:p>
            <a:pPr lvl="1"/>
            <a:r>
              <a:rPr lang="en-US" dirty="0"/>
              <a:t>Everyone will get bored and not understand at some point</a:t>
            </a:r>
          </a:p>
          <a:p>
            <a:r>
              <a:rPr lang="en-US" dirty="0"/>
              <a:t>Topics</a:t>
            </a:r>
          </a:p>
          <a:p>
            <a:pPr lvl="1"/>
            <a:r>
              <a:rPr lang="en-US" dirty="0"/>
              <a:t>What is cybersecurity</a:t>
            </a:r>
          </a:p>
          <a:p>
            <a:pPr lvl="1"/>
            <a:r>
              <a:rPr lang="en-US" dirty="0"/>
              <a:t>How to build secure systems</a:t>
            </a:r>
          </a:p>
          <a:p>
            <a:pPr lvl="1"/>
            <a:r>
              <a:rPr lang="en-US" dirty="0"/>
              <a:t>How to work toward secure enterprises</a:t>
            </a:r>
          </a:p>
          <a:p>
            <a:pPr lvl="1"/>
            <a:r>
              <a:rPr lang="en-US" dirty="0"/>
              <a:t>Some details about some attacks and defense</a:t>
            </a:r>
          </a:p>
          <a:p>
            <a:pPr lvl="1"/>
            <a:r>
              <a:rPr lang="en-US" dirty="0"/>
              <a:t>Labs to get hands-on experience with systems and security</a:t>
            </a:r>
          </a:p>
        </p:txBody>
      </p:sp>
      <p:grpSp>
        <p:nvGrpSpPr>
          <p:cNvPr id="7" name="Group 6">
            <a:extLst>
              <a:ext uri="{FF2B5EF4-FFF2-40B4-BE49-F238E27FC236}">
                <a16:creationId xmlns:a16="http://schemas.microsoft.com/office/drawing/2014/main" id="{E3E3DBBC-B391-4452-BC83-FAB6FF9B87CB}"/>
              </a:ext>
            </a:extLst>
          </p:cNvPr>
          <p:cNvGrpSpPr/>
          <p:nvPr/>
        </p:nvGrpSpPr>
        <p:grpSpPr>
          <a:xfrm>
            <a:off x="5736882" y="685800"/>
            <a:ext cx="3416643" cy="5080575"/>
            <a:chOff x="5791200" y="1143000"/>
            <a:chExt cx="3416643" cy="5080575"/>
          </a:xfrm>
        </p:grpSpPr>
        <p:pic>
          <p:nvPicPr>
            <p:cNvPr id="1026" name="Picture 2" descr="Image result for airline jet">
              <a:extLst>
                <a:ext uri="{FF2B5EF4-FFF2-40B4-BE49-F238E27FC236}">
                  <a16:creationId xmlns:a16="http://schemas.microsoft.com/office/drawing/2014/main" id="{C9A56561-F697-49EA-ACA5-C549A4A59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3861" y="4452432"/>
              <a:ext cx="3230140" cy="11511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unt flying">
              <a:extLst>
                <a:ext uri="{FF2B5EF4-FFF2-40B4-BE49-F238E27FC236}">
                  <a16:creationId xmlns:a16="http://schemas.microsoft.com/office/drawing/2014/main" id="{A8DF5DBB-A432-4A10-87DF-72D733DA1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8460" y="1648480"/>
              <a:ext cx="3206015" cy="23494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22AEB74-D9A1-4021-BDC9-5EE04756C417}"/>
                </a:ext>
              </a:extLst>
            </p:cNvPr>
            <p:cNvSpPr txBox="1"/>
            <p:nvPr/>
          </p:nvSpPr>
          <p:spPr>
            <a:xfrm>
              <a:off x="7391400" y="4038600"/>
              <a:ext cx="411138" cy="415498"/>
            </a:xfrm>
            <a:prstGeom prst="rect">
              <a:avLst/>
            </a:prstGeom>
            <a:noFill/>
          </p:spPr>
          <p:txBody>
            <a:bodyPr wrap="none" rtlCol="0">
              <a:spAutoFit/>
            </a:bodyPr>
            <a:lstStyle/>
            <a:p>
              <a:r>
                <a:rPr lang="en-US" sz="2100" dirty="0"/>
                <a:t>vs</a:t>
              </a:r>
            </a:p>
          </p:txBody>
        </p:sp>
        <p:sp>
          <p:nvSpPr>
            <p:cNvPr id="5" name="TextBox 4">
              <a:extLst>
                <a:ext uri="{FF2B5EF4-FFF2-40B4-BE49-F238E27FC236}">
                  <a16:creationId xmlns:a16="http://schemas.microsoft.com/office/drawing/2014/main" id="{AB90F80A-6BB0-42B2-868D-E45D8FE4BA25}"/>
                </a:ext>
              </a:extLst>
            </p:cNvPr>
            <p:cNvSpPr txBox="1"/>
            <p:nvPr/>
          </p:nvSpPr>
          <p:spPr>
            <a:xfrm>
              <a:off x="5791200" y="5638800"/>
              <a:ext cx="3416643" cy="584775"/>
            </a:xfrm>
            <a:prstGeom prst="rect">
              <a:avLst/>
            </a:prstGeom>
            <a:noFill/>
          </p:spPr>
          <p:txBody>
            <a:bodyPr wrap="square" rtlCol="0">
              <a:spAutoFit/>
            </a:bodyPr>
            <a:lstStyle/>
            <a:p>
              <a:pPr algn="ctr"/>
              <a:r>
                <a:rPr lang="en-US" sz="1600" dirty="0"/>
                <a:t>~4 Billion passengers/year. </a:t>
              </a:r>
            </a:p>
            <a:p>
              <a:pPr algn="ctr"/>
              <a:r>
                <a:rPr lang="en-US" sz="1600" dirty="0"/>
                <a:t>How to make airlines safe?</a:t>
              </a:r>
            </a:p>
          </p:txBody>
        </p:sp>
        <p:sp>
          <p:nvSpPr>
            <p:cNvPr id="6" name="TextBox 5">
              <a:extLst>
                <a:ext uri="{FF2B5EF4-FFF2-40B4-BE49-F238E27FC236}">
                  <a16:creationId xmlns:a16="http://schemas.microsoft.com/office/drawing/2014/main" id="{CB12B4C9-A964-4FBD-951E-F12C502F48F1}"/>
                </a:ext>
              </a:extLst>
            </p:cNvPr>
            <p:cNvSpPr txBox="1"/>
            <p:nvPr/>
          </p:nvSpPr>
          <p:spPr>
            <a:xfrm>
              <a:off x="7086600" y="1143000"/>
              <a:ext cx="938077" cy="369332"/>
            </a:xfrm>
            <a:prstGeom prst="rect">
              <a:avLst/>
            </a:prstGeom>
            <a:noFill/>
          </p:spPr>
          <p:txBody>
            <a:bodyPr wrap="none" rtlCol="0">
              <a:spAutoFit/>
            </a:bodyPr>
            <a:lstStyle/>
            <a:p>
              <a:r>
                <a:rPr lang="en-US" dirty="0"/>
                <a:t>Analogy</a:t>
              </a:r>
            </a:p>
          </p:txBody>
        </p:sp>
      </p:grpSp>
      <p:grpSp>
        <p:nvGrpSpPr>
          <p:cNvPr id="10" name="Group 9">
            <a:extLst>
              <a:ext uri="{FF2B5EF4-FFF2-40B4-BE49-F238E27FC236}">
                <a16:creationId xmlns:a16="http://schemas.microsoft.com/office/drawing/2014/main" id="{C734E2F6-66C6-4B22-8630-030356B9E12C}"/>
              </a:ext>
            </a:extLst>
          </p:cNvPr>
          <p:cNvGrpSpPr/>
          <p:nvPr/>
        </p:nvGrpSpPr>
        <p:grpSpPr>
          <a:xfrm>
            <a:off x="5562600" y="5715000"/>
            <a:ext cx="3681714" cy="1143000"/>
            <a:chOff x="5562600" y="5715000"/>
            <a:chExt cx="3681714" cy="1143000"/>
          </a:xfrm>
        </p:grpSpPr>
        <p:sp>
          <p:nvSpPr>
            <p:cNvPr id="8" name="TextBox 7">
              <a:extLst>
                <a:ext uri="{FF2B5EF4-FFF2-40B4-BE49-F238E27FC236}">
                  <a16:creationId xmlns:a16="http://schemas.microsoft.com/office/drawing/2014/main" id="{3913C742-58EA-41D2-A610-184844118665}"/>
                </a:ext>
              </a:extLst>
            </p:cNvPr>
            <p:cNvSpPr txBox="1"/>
            <p:nvPr/>
          </p:nvSpPr>
          <p:spPr>
            <a:xfrm>
              <a:off x="7162800" y="5715000"/>
              <a:ext cx="444352" cy="707886"/>
            </a:xfrm>
            <a:prstGeom prst="rect">
              <a:avLst/>
            </a:prstGeom>
            <a:noFill/>
          </p:spPr>
          <p:txBody>
            <a:bodyPr wrap="none" rtlCol="0">
              <a:spAutoFit/>
            </a:bodyPr>
            <a:lstStyle/>
            <a:p>
              <a:r>
                <a:rPr lang="en-US" sz="4000" dirty="0"/>
                <a:t>$</a:t>
              </a:r>
              <a:endParaRPr lang="en-US" dirty="0"/>
            </a:p>
          </p:txBody>
        </p:sp>
        <p:sp>
          <p:nvSpPr>
            <p:cNvPr id="9" name="TextBox 8">
              <a:extLst>
                <a:ext uri="{FF2B5EF4-FFF2-40B4-BE49-F238E27FC236}">
                  <a16:creationId xmlns:a16="http://schemas.microsoft.com/office/drawing/2014/main" id="{B53652EC-24E7-424D-9924-6110E0879BCF}"/>
                </a:ext>
              </a:extLst>
            </p:cNvPr>
            <p:cNvSpPr txBox="1"/>
            <p:nvPr/>
          </p:nvSpPr>
          <p:spPr>
            <a:xfrm>
              <a:off x="5562600" y="6273225"/>
              <a:ext cx="3681714" cy="584775"/>
            </a:xfrm>
            <a:prstGeom prst="rect">
              <a:avLst/>
            </a:prstGeom>
            <a:noFill/>
          </p:spPr>
          <p:txBody>
            <a:bodyPr wrap="none" rtlCol="0">
              <a:spAutoFit/>
            </a:bodyPr>
            <a:lstStyle/>
            <a:p>
              <a:r>
                <a:rPr lang="en-US" sz="1600" dirty="0"/>
                <a:t>~$3.5 Trillion ecommerce revenue in 2019</a:t>
              </a:r>
            </a:p>
            <a:p>
              <a:pPr algn="ctr"/>
              <a:r>
                <a:rPr lang="en-US" sz="1600" dirty="0"/>
                <a:t>How to keep that safe?</a:t>
              </a:r>
            </a:p>
          </p:txBody>
        </p:sp>
      </p:grpSp>
    </p:spTree>
    <p:extLst>
      <p:ext uri="{BB962C8B-B14F-4D97-AF65-F5344CB8AC3E}">
        <p14:creationId xmlns:p14="http://schemas.microsoft.com/office/powerpoint/2010/main" val="113394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Threats: Masquerading or spoofing</a:t>
            </a:r>
          </a:p>
        </p:txBody>
      </p:sp>
      <p:sp>
        <p:nvSpPr>
          <p:cNvPr id="3" name="Content Placeholder 2"/>
          <p:cNvSpPr>
            <a:spLocks noGrp="1"/>
          </p:cNvSpPr>
          <p:nvPr>
            <p:ph idx="1"/>
            <p:custDataLst>
              <p:tags r:id="rId3"/>
            </p:custDataLst>
          </p:nvPr>
        </p:nvSpPr>
        <p:spPr>
          <a:xfrm>
            <a:off x="457200" y="1066800"/>
            <a:ext cx="8229600" cy="5715000"/>
          </a:xfrm>
        </p:spPr>
        <p:txBody>
          <a:bodyPr>
            <a:normAutofit fontScale="77500" lnSpcReduction="20000"/>
          </a:bodyPr>
          <a:lstStyle/>
          <a:p>
            <a:r>
              <a:rPr lang="en-US" dirty="0"/>
              <a:t>An impersonation of one entity by another</a:t>
            </a:r>
          </a:p>
          <a:p>
            <a:r>
              <a:rPr lang="en-US" dirty="0"/>
              <a:t>Both deception and usurpation</a:t>
            </a:r>
          </a:p>
          <a:p>
            <a:r>
              <a:rPr lang="en-US" dirty="0"/>
              <a:t>Examples</a:t>
            </a:r>
          </a:p>
          <a:p>
            <a:pPr lvl="1"/>
            <a:r>
              <a:rPr lang="en-US" dirty="0"/>
              <a:t>An attacker buys something with a stolen credit card. She uses the credit card number to masquerade as the owner of the card</a:t>
            </a:r>
          </a:p>
          <a:p>
            <a:pPr lvl="1"/>
            <a:r>
              <a:rPr lang="en-US" dirty="0"/>
              <a:t>A user tries to log into the web site of their bank. However, the attacker is able to make them log into a different machine instead</a:t>
            </a:r>
          </a:p>
          <a:p>
            <a:pPr lvl="2"/>
            <a:r>
              <a:rPr lang="en-US" dirty="0"/>
              <a:t>DNS attacks can accomplish this</a:t>
            </a:r>
          </a:p>
          <a:p>
            <a:pPr lvl="1"/>
            <a:r>
              <a:rPr lang="en-US" dirty="0"/>
              <a:t>An attacker sends messages to a machine, but has changed the source address of the messages</a:t>
            </a:r>
          </a:p>
          <a:p>
            <a:pPr lvl="2"/>
            <a:r>
              <a:rPr lang="en-US" dirty="0"/>
              <a:t>IP header: destination address, source address, other stuff</a:t>
            </a:r>
          </a:p>
          <a:p>
            <a:pPr lvl="1"/>
            <a:r>
              <a:rPr lang="en-US" dirty="0"/>
              <a:t>An attacker signs up for a free service a billion times, each time acting as a different user</a:t>
            </a:r>
          </a:p>
          <a:p>
            <a:pPr lvl="2"/>
            <a:r>
              <a:rPr lang="en-US" dirty="0"/>
              <a:t>Captcha</a:t>
            </a:r>
          </a:p>
          <a:p>
            <a:pPr lvl="2"/>
            <a:endParaRPr lang="en-US" dirty="0"/>
          </a:p>
          <a:p>
            <a:pPr lvl="2"/>
            <a:endParaRPr lang="en-US" dirty="0"/>
          </a:p>
          <a:p>
            <a:r>
              <a:rPr lang="en-US" dirty="0"/>
              <a:t>Integrity services can protect against this</a:t>
            </a:r>
          </a:p>
        </p:txBody>
      </p:sp>
      <p:pic>
        <p:nvPicPr>
          <p:cNvPr id="4098" name="Picture 2" descr="Image result for captcha">
            <a:extLst>
              <a:ext uri="{FF2B5EF4-FFF2-40B4-BE49-F238E27FC236}">
                <a16:creationId xmlns:a16="http://schemas.microsoft.com/office/drawing/2014/main" id="{FCDC8A21-6E80-45BA-877E-E7741EBA69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486400"/>
            <a:ext cx="2314575" cy="7500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9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Threats: Masquerading or spoofing (cont.)</a:t>
            </a:r>
          </a:p>
        </p:txBody>
      </p:sp>
      <p:sp>
        <p:nvSpPr>
          <p:cNvPr id="3" name="Content Placeholder 2"/>
          <p:cNvSpPr>
            <a:spLocks noGrp="1"/>
          </p:cNvSpPr>
          <p:nvPr>
            <p:ph idx="1"/>
            <p:custDataLst>
              <p:tags r:id="rId3"/>
            </p:custDataLst>
          </p:nvPr>
        </p:nvSpPr>
        <p:spPr/>
        <p:txBody>
          <a:bodyPr>
            <a:normAutofit/>
          </a:bodyPr>
          <a:lstStyle/>
          <a:p>
            <a:r>
              <a:rPr lang="en-US" sz="2400" dirty="0"/>
              <a:t>Masquerading might be allowed</a:t>
            </a:r>
          </a:p>
          <a:p>
            <a:r>
              <a:rPr lang="en-US" sz="2400" dirty="0"/>
              <a:t>Delegation</a:t>
            </a:r>
          </a:p>
          <a:p>
            <a:pPr lvl="1"/>
            <a:r>
              <a:rPr lang="en-US" sz="2000" dirty="0"/>
              <a:t>when one entity authorizes a second entity to perform functions on its behalf</a:t>
            </a:r>
          </a:p>
          <a:p>
            <a:r>
              <a:rPr lang="en-US" sz="2400" dirty="0"/>
              <a:t>If Susan delegates to Thomas the authority to act on her behalf, she is giving permission for him to perform specific actions as though she were performing them herself</a:t>
            </a:r>
          </a:p>
          <a:p>
            <a:r>
              <a:rPr lang="en-US" sz="2400" dirty="0"/>
              <a:t>Delegation vs. masquerading</a:t>
            </a:r>
          </a:p>
          <a:p>
            <a:pPr lvl="1"/>
            <a:r>
              <a:rPr lang="en-US" sz="2000" dirty="0"/>
              <a:t>All parties are aware of delegation</a:t>
            </a:r>
          </a:p>
          <a:p>
            <a:pPr lvl="1"/>
            <a:r>
              <a:rPr lang="en-US" sz="2000" dirty="0"/>
              <a:t>Thomas does not claim to be </a:t>
            </a:r>
            <a:r>
              <a:rPr lang="en-US" sz="2000" dirty="0" err="1"/>
              <a:t>susan</a:t>
            </a:r>
            <a:endParaRPr lang="en-US" sz="2000" dirty="0"/>
          </a:p>
          <a:p>
            <a:r>
              <a:rPr lang="en-US" sz="2400" dirty="0"/>
              <a:t>Delegation is very useful</a:t>
            </a:r>
          </a:p>
          <a:p>
            <a:pPr lvl="1"/>
            <a:r>
              <a:rPr lang="en-US" sz="2000" dirty="0"/>
              <a:t>Tight controls against masquerading can limit the ability to masquerade. Limiting the usefulness of the system</a:t>
            </a:r>
          </a:p>
          <a:p>
            <a:pPr lvl="1"/>
            <a:endParaRPr lang="en-US" sz="20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C8E3-09B1-4810-89AD-F2429519F400}"/>
              </a:ext>
            </a:extLst>
          </p:cNvPr>
          <p:cNvSpPr>
            <a:spLocks noGrp="1"/>
          </p:cNvSpPr>
          <p:nvPr>
            <p:ph type="title"/>
          </p:nvPr>
        </p:nvSpPr>
        <p:spPr>
          <a:xfrm>
            <a:off x="0" y="304800"/>
            <a:ext cx="9144000" cy="487362"/>
          </a:xfrm>
        </p:spPr>
        <p:txBody>
          <a:bodyPr>
            <a:normAutofit fontScale="90000"/>
          </a:bodyPr>
          <a:lstStyle/>
          <a:p>
            <a:r>
              <a:rPr lang="en-US" dirty="0"/>
              <a:t>Design Example: Defense against Masquerading</a:t>
            </a:r>
          </a:p>
        </p:txBody>
      </p:sp>
      <p:sp>
        <p:nvSpPr>
          <p:cNvPr id="3" name="Content Placeholder 2">
            <a:extLst>
              <a:ext uri="{FF2B5EF4-FFF2-40B4-BE49-F238E27FC236}">
                <a16:creationId xmlns:a16="http://schemas.microsoft.com/office/drawing/2014/main" id="{000D18B3-2D82-4784-B59F-1787B85DC8CB}"/>
              </a:ext>
            </a:extLst>
          </p:cNvPr>
          <p:cNvSpPr>
            <a:spLocks noGrp="1"/>
          </p:cNvSpPr>
          <p:nvPr>
            <p:ph idx="1"/>
          </p:nvPr>
        </p:nvSpPr>
        <p:spPr>
          <a:xfrm>
            <a:off x="457200" y="1524000"/>
            <a:ext cx="8229600" cy="4602163"/>
          </a:xfrm>
        </p:spPr>
        <p:txBody>
          <a:bodyPr>
            <a:normAutofit fontScale="77500" lnSpcReduction="20000"/>
          </a:bodyPr>
          <a:lstStyle/>
          <a:p>
            <a:r>
              <a:rPr lang="en-US" dirty="0"/>
              <a:t>Energy usage monitoring and planning</a:t>
            </a:r>
          </a:p>
          <a:p>
            <a:pPr lvl="1"/>
            <a:r>
              <a:rPr lang="en-US" dirty="0"/>
              <a:t>Our company collects data from home appliances to understand energy usage and plan charging or home/car/community battery</a:t>
            </a:r>
          </a:p>
          <a:p>
            <a:r>
              <a:rPr lang="en-US" dirty="0"/>
              <a:t>What happens if someone sets up a billion appliances? </a:t>
            </a:r>
          </a:p>
          <a:p>
            <a:pPr lvl="1"/>
            <a:r>
              <a:rPr lang="en-US" dirty="0"/>
              <a:t>Each customer gets a password and can only register 12 appliances</a:t>
            </a:r>
          </a:p>
          <a:p>
            <a:pPr lvl="1"/>
            <a:r>
              <a:rPr lang="en-US" dirty="0"/>
              <a:t>When registering an appliance, the user uses captcha</a:t>
            </a:r>
          </a:p>
          <a:p>
            <a:r>
              <a:rPr lang="en-US" dirty="0"/>
              <a:t>Can an attacker send fake data that looks like an appliance?</a:t>
            </a:r>
          </a:p>
          <a:p>
            <a:pPr lvl="1"/>
            <a:r>
              <a:rPr lang="en-US" dirty="0"/>
              <a:t>When registering an appliance, the appliance gets a secret key. Every data upload must include this secret key.</a:t>
            </a:r>
          </a:p>
          <a:p>
            <a:r>
              <a:rPr lang="en-US" dirty="0"/>
              <a:t>Can an attacker get a secret key and send data very fast?</a:t>
            </a:r>
          </a:p>
          <a:p>
            <a:pPr lvl="1"/>
            <a:r>
              <a:rPr lang="en-US" dirty="0"/>
              <a:t>We must rate limit how fast each appliance can send data and block violators.</a:t>
            </a:r>
          </a:p>
        </p:txBody>
      </p:sp>
    </p:spTree>
    <p:extLst>
      <p:ext uri="{BB962C8B-B14F-4D97-AF65-F5344CB8AC3E}">
        <p14:creationId xmlns:p14="http://schemas.microsoft.com/office/powerpoint/2010/main" val="379906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Threats: Repudiation of origin</a:t>
            </a:r>
          </a:p>
        </p:txBody>
      </p:sp>
      <p:sp>
        <p:nvSpPr>
          <p:cNvPr id="3" name="Content Placeholder 2"/>
          <p:cNvSpPr>
            <a:spLocks noGrp="1"/>
          </p:cNvSpPr>
          <p:nvPr>
            <p:ph idx="1"/>
            <p:custDataLst>
              <p:tags r:id="rId3"/>
            </p:custDataLst>
          </p:nvPr>
        </p:nvSpPr>
        <p:spPr/>
        <p:txBody>
          <a:bodyPr>
            <a:normAutofit fontScale="92500" lnSpcReduction="20000"/>
          </a:bodyPr>
          <a:lstStyle/>
          <a:p>
            <a:r>
              <a:rPr lang="en-US" dirty="0"/>
              <a:t>A false denial that an entity sent (or created) something</a:t>
            </a:r>
          </a:p>
          <a:p>
            <a:pPr lvl="1"/>
            <a:r>
              <a:rPr lang="en-US" dirty="0"/>
              <a:t>A form of deception</a:t>
            </a:r>
          </a:p>
          <a:p>
            <a:r>
              <a:rPr lang="en-US" dirty="0"/>
              <a:t>Example</a:t>
            </a:r>
          </a:p>
          <a:p>
            <a:pPr lvl="1"/>
            <a:r>
              <a:rPr lang="en-US" dirty="0"/>
              <a:t>A suppose a customer sends a letter to a vendor agreeing to pay a large amount of money for a product. </a:t>
            </a:r>
          </a:p>
          <a:p>
            <a:pPr lvl="1"/>
            <a:r>
              <a:rPr lang="en-US" dirty="0"/>
              <a:t>The vendor ships the product and then demands payment. </a:t>
            </a:r>
          </a:p>
          <a:p>
            <a:pPr lvl="1"/>
            <a:r>
              <a:rPr lang="en-US" dirty="0"/>
              <a:t>The customer denies having ordered the product and by law is therefore entitled to keep the unsolicited shipment without payment.</a:t>
            </a:r>
          </a:p>
          <a:p>
            <a:r>
              <a:rPr lang="en-US" dirty="0"/>
              <a:t>Integrity mechanisms cope with this threat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Threats: Denial of receipt</a:t>
            </a:r>
          </a:p>
        </p:txBody>
      </p:sp>
      <p:sp>
        <p:nvSpPr>
          <p:cNvPr id="3" name="Content Placeholder 2"/>
          <p:cNvSpPr>
            <a:spLocks noGrp="1"/>
          </p:cNvSpPr>
          <p:nvPr>
            <p:ph idx="1"/>
            <p:custDataLst>
              <p:tags r:id="rId3"/>
            </p:custDataLst>
          </p:nvPr>
        </p:nvSpPr>
        <p:spPr/>
        <p:txBody>
          <a:bodyPr>
            <a:normAutofit fontScale="85000" lnSpcReduction="20000"/>
          </a:bodyPr>
          <a:lstStyle/>
          <a:p>
            <a:r>
              <a:rPr lang="en-US" dirty="0"/>
              <a:t>A false denial that an entity received some information or message</a:t>
            </a:r>
          </a:p>
          <a:p>
            <a:pPr lvl="1"/>
            <a:r>
              <a:rPr lang="en-US" dirty="0"/>
              <a:t>another form of deception</a:t>
            </a:r>
          </a:p>
          <a:p>
            <a:r>
              <a:rPr lang="en-US" dirty="0"/>
              <a:t>Example</a:t>
            </a:r>
          </a:p>
          <a:p>
            <a:pPr lvl="1"/>
            <a:r>
              <a:rPr lang="en-US" dirty="0"/>
              <a:t>a customer orders an expensive product,</a:t>
            </a:r>
          </a:p>
          <a:p>
            <a:pPr lvl="1"/>
            <a:r>
              <a:rPr lang="en-US" dirty="0"/>
              <a:t>the vendor demands payment before shipment. </a:t>
            </a:r>
          </a:p>
          <a:p>
            <a:pPr lvl="1"/>
            <a:r>
              <a:rPr lang="en-US" dirty="0"/>
              <a:t>The customer pays, and the vendor ships the product</a:t>
            </a:r>
          </a:p>
          <a:p>
            <a:pPr lvl="1"/>
            <a:r>
              <a:rPr lang="en-US" dirty="0"/>
              <a:t>The customer receives the product</a:t>
            </a:r>
          </a:p>
          <a:p>
            <a:pPr lvl="1"/>
            <a:r>
              <a:rPr lang="en-US" dirty="0"/>
              <a:t>The customer then asks the vendor when he will receive the product</a:t>
            </a:r>
          </a:p>
          <a:p>
            <a:pPr lvl="1"/>
            <a:r>
              <a:rPr lang="en-US" dirty="0"/>
              <a:t>The vendor must prove that the customer actually received the product</a:t>
            </a:r>
          </a:p>
          <a:p>
            <a:r>
              <a:rPr lang="en-US" dirty="0"/>
              <a:t>Integrity protects against this kind of attack</a:t>
            </a: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Threats: delay</a:t>
            </a:r>
          </a:p>
        </p:txBody>
      </p:sp>
      <p:sp>
        <p:nvSpPr>
          <p:cNvPr id="3" name="Content Placeholder 2"/>
          <p:cNvSpPr>
            <a:spLocks noGrp="1"/>
          </p:cNvSpPr>
          <p:nvPr>
            <p:ph idx="1"/>
            <p:custDataLst>
              <p:tags r:id="rId3"/>
            </p:custDataLst>
          </p:nvPr>
        </p:nvSpPr>
        <p:spPr/>
        <p:txBody>
          <a:bodyPr>
            <a:normAutofit fontScale="92500" lnSpcReduction="20000"/>
          </a:bodyPr>
          <a:lstStyle/>
          <a:p>
            <a:r>
              <a:rPr lang="en-US" dirty="0"/>
              <a:t>A temporary inhibition of a service</a:t>
            </a:r>
          </a:p>
          <a:p>
            <a:r>
              <a:rPr lang="en-US" dirty="0"/>
              <a:t>Example</a:t>
            </a:r>
          </a:p>
          <a:p>
            <a:pPr lvl="1"/>
            <a:r>
              <a:rPr lang="en-US" dirty="0"/>
              <a:t>By generating interference, packets are lost on a wireless link. Consequently, files can only be downloaded very slowly</a:t>
            </a:r>
          </a:p>
          <a:p>
            <a:pPr lvl="1"/>
            <a:r>
              <a:rPr lang="en-US" dirty="0"/>
              <a:t>By sending fake requests to a web server, the web server will respond to legitimate request more slowly</a:t>
            </a:r>
          </a:p>
          <a:p>
            <a:pPr lvl="2"/>
            <a:r>
              <a:rPr lang="en-US" dirty="0"/>
              <a:t>Web user experience is impacted the speed of web server response</a:t>
            </a:r>
          </a:p>
          <a:p>
            <a:pPr lvl="2"/>
            <a:r>
              <a:rPr lang="en-US" dirty="0"/>
              <a:t>Slower response has been measured to reduce the number of pages visited during a session and the conversion rate</a:t>
            </a:r>
          </a:p>
          <a:p>
            <a:pPr lvl="2">
              <a:buNone/>
            </a:pPr>
            <a:endParaRPr lang="en-US" dirty="0"/>
          </a:p>
          <a:p>
            <a:r>
              <a:rPr lang="en-US" dirty="0"/>
              <a:t>Availability services defend against these types of attacks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228600"/>
            <a:ext cx="9144000" cy="487362"/>
          </a:xfrm>
        </p:spPr>
        <p:txBody>
          <a:bodyPr>
            <a:normAutofit fontScale="90000"/>
          </a:bodyPr>
          <a:lstStyle/>
          <a:p>
            <a:r>
              <a:rPr lang="en-US" dirty="0"/>
              <a:t>Threats: denial of service (DoS)</a:t>
            </a:r>
            <a:br>
              <a:rPr lang="en-US" dirty="0"/>
            </a:br>
            <a:r>
              <a:rPr lang="en-US" dirty="0"/>
              <a:t>attacks availability</a:t>
            </a:r>
          </a:p>
        </p:txBody>
      </p:sp>
      <p:sp>
        <p:nvSpPr>
          <p:cNvPr id="3" name="Content Placeholder 2"/>
          <p:cNvSpPr>
            <a:spLocks noGrp="1"/>
          </p:cNvSpPr>
          <p:nvPr>
            <p:ph idx="1"/>
            <p:custDataLst>
              <p:tags r:id="rId3"/>
            </p:custDataLst>
          </p:nvPr>
        </p:nvSpPr>
        <p:spPr>
          <a:xfrm>
            <a:off x="304800" y="1295400"/>
            <a:ext cx="8229600" cy="5238750"/>
          </a:xfrm>
        </p:spPr>
        <p:txBody>
          <a:bodyPr>
            <a:normAutofit fontScale="55000" lnSpcReduction="20000"/>
          </a:bodyPr>
          <a:lstStyle/>
          <a:p>
            <a:r>
              <a:rPr lang="en-US" dirty="0"/>
              <a:t>a long-term inhibition of service</a:t>
            </a:r>
          </a:p>
          <a:p>
            <a:r>
              <a:rPr lang="en-US" dirty="0"/>
              <a:t>An extreme form of delay</a:t>
            </a:r>
          </a:p>
          <a:p>
            <a:r>
              <a:rPr lang="en-US" dirty="0"/>
              <a:t>A type of usurpation</a:t>
            </a:r>
          </a:p>
          <a:p>
            <a:pPr lvl="1"/>
            <a:r>
              <a:rPr lang="en-US" dirty="0"/>
              <a:t>The attacker is control who does and does not get service</a:t>
            </a:r>
          </a:p>
          <a:p>
            <a:r>
              <a:rPr lang="en-US" dirty="0"/>
              <a:t>Availability mechanisms counter this threat</a:t>
            </a:r>
          </a:p>
          <a:p>
            <a:r>
              <a:rPr lang="en-US" dirty="0"/>
              <a:t>History</a:t>
            </a:r>
          </a:p>
          <a:p>
            <a:pPr lvl="1"/>
            <a:r>
              <a:rPr lang="en-US" dirty="0"/>
              <a:t>Early attacks (late 1990’s) where </a:t>
            </a:r>
            <a:r>
              <a:rPr lang="en-US" dirty="0" err="1"/>
              <a:t>DoS</a:t>
            </a:r>
            <a:endParaRPr lang="en-US" dirty="0"/>
          </a:p>
          <a:p>
            <a:pPr lvl="1"/>
            <a:r>
              <a:rPr lang="en-US" dirty="0"/>
              <a:t>But there is little motivation to perform </a:t>
            </a:r>
            <a:r>
              <a:rPr lang="en-US" dirty="0" err="1"/>
              <a:t>DoS</a:t>
            </a:r>
            <a:r>
              <a:rPr lang="en-US" dirty="0"/>
              <a:t>, so stealing credit cards and other types of attacks became more popular</a:t>
            </a:r>
          </a:p>
          <a:p>
            <a:pPr lvl="1"/>
            <a:r>
              <a:rPr lang="en-US" dirty="0"/>
              <a:t>Recent </a:t>
            </a:r>
            <a:r>
              <a:rPr lang="en-US" dirty="0" err="1"/>
              <a:t>DoS</a:t>
            </a:r>
            <a:endParaRPr lang="en-US" dirty="0"/>
          </a:p>
          <a:p>
            <a:pPr lvl="2"/>
            <a:r>
              <a:rPr lang="en-US" dirty="0"/>
              <a:t>Anonymous</a:t>
            </a:r>
          </a:p>
          <a:p>
            <a:pPr lvl="2"/>
            <a:r>
              <a:rPr lang="en-US" dirty="0"/>
              <a:t>Iran against US banks</a:t>
            </a:r>
          </a:p>
          <a:p>
            <a:pPr lvl="2"/>
            <a:r>
              <a:rPr lang="en-US" dirty="0" err="1"/>
              <a:t>Linode</a:t>
            </a:r>
            <a:r>
              <a:rPr lang="en-US" dirty="0"/>
              <a:t> (cloud)</a:t>
            </a:r>
          </a:p>
          <a:p>
            <a:pPr lvl="1"/>
            <a:r>
              <a:rPr lang="en-US" dirty="0"/>
              <a:t>Limited defenses against sophisticated </a:t>
            </a:r>
            <a:r>
              <a:rPr lang="en-US" dirty="0" err="1"/>
              <a:t>DoS</a:t>
            </a:r>
            <a:endParaRPr lang="en-US" dirty="0"/>
          </a:p>
          <a:p>
            <a:pPr lvl="2"/>
            <a:r>
              <a:rPr lang="en-US" dirty="0"/>
              <a:t>Unsophisticated </a:t>
            </a:r>
            <a:r>
              <a:rPr lang="en-US" dirty="0" err="1"/>
              <a:t>DoS</a:t>
            </a:r>
            <a:r>
              <a:rPr lang="en-US" dirty="0"/>
              <a:t> can be stopped with pattern matching</a:t>
            </a:r>
          </a:p>
          <a:p>
            <a:pPr lvl="3"/>
            <a:r>
              <a:rPr lang="en-US" dirty="0"/>
              <a:t>Some network device detects the pattern of attack packets and drops them. This can happen deep within the network (within an ISP)</a:t>
            </a:r>
          </a:p>
          <a:p>
            <a:pPr lvl="2"/>
            <a:r>
              <a:rPr lang="en-US" dirty="0"/>
              <a:t>If the packets do not match a pattern and cannot be distinguished from legitimate packets, then the attack can only be mitigated with large resources</a:t>
            </a:r>
          </a:p>
          <a:p>
            <a:r>
              <a:rPr lang="en-US" dirty="0"/>
              <a:t>Heavy traffic can cause </a:t>
            </a:r>
            <a:r>
              <a:rPr lang="en-US" dirty="0" err="1"/>
              <a:t>DoS</a:t>
            </a:r>
            <a:r>
              <a:rPr lang="en-US" dirty="0"/>
              <a:t> and delay. </a:t>
            </a:r>
          </a:p>
          <a:p>
            <a:pPr lvl="1"/>
            <a:r>
              <a:rPr lang="en-US" dirty="0"/>
              <a:t>The impact is the same regardless of whether an attacker is maliciously causing the problem</a:t>
            </a:r>
          </a:p>
          <a:p>
            <a:pPr lvl="1"/>
            <a:r>
              <a:rPr lang="en-US" dirty="0"/>
              <a:t>So it does not matter why the problem occurs</a:t>
            </a:r>
          </a:p>
          <a:p>
            <a:r>
              <a:rPr lang="en-US" dirty="0" err="1"/>
              <a:t>CloudFlare</a:t>
            </a:r>
            <a:r>
              <a:rPr lang="en-US" dirty="0"/>
              <a:t> is a company that provides protection against large-scale DDoS</a:t>
            </a:r>
          </a:p>
          <a:p>
            <a:pPr lvl="2"/>
            <a:endParaRPr lang="en-US" dirty="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DoS</a:t>
            </a:r>
            <a:r>
              <a:rPr lang="en-US" dirty="0"/>
              <a:t> Attack Basics</a:t>
            </a:r>
          </a:p>
        </p:txBody>
      </p:sp>
      <p:sp>
        <p:nvSpPr>
          <p:cNvPr id="4" name="Rectangle: Rounded Corners 3"/>
          <p:cNvSpPr/>
          <p:nvPr/>
        </p:nvSpPr>
        <p:spPr>
          <a:xfrm>
            <a:off x="76200" y="16764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attacker</a:t>
            </a:r>
          </a:p>
        </p:txBody>
      </p:sp>
      <p:sp>
        <p:nvSpPr>
          <p:cNvPr id="5" name="Rectangle: Rounded Corners 4"/>
          <p:cNvSpPr/>
          <p:nvPr/>
        </p:nvSpPr>
        <p:spPr>
          <a:xfrm>
            <a:off x="2895600" y="16764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cxnSp>
        <p:nvCxnSpPr>
          <p:cNvPr id="7" name="Straight Arrow Connector 6"/>
          <p:cNvCxnSpPr>
            <a:stCxn id="4" idx="3"/>
            <a:endCxn id="5" idx="1"/>
          </p:cNvCxnSpPr>
          <p:nvPr/>
        </p:nvCxnSpPr>
        <p:spPr>
          <a:xfrm>
            <a:off x="1219200" y="1905000"/>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Data 7"/>
          <p:cNvSpPr/>
          <p:nvPr/>
        </p:nvSpPr>
        <p:spPr>
          <a:xfrm>
            <a:off x="838200" y="1485900"/>
            <a:ext cx="838200" cy="30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pkt</a:t>
            </a:r>
            <a:endParaRPr lang="en-US" dirty="0"/>
          </a:p>
        </p:txBody>
      </p:sp>
      <p:sp>
        <p:nvSpPr>
          <p:cNvPr id="9" name="TextBox 8"/>
          <p:cNvSpPr txBox="1"/>
          <p:nvPr/>
        </p:nvSpPr>
        <p:spPr>
          <a:xfrm>
            <a:off x="2895600" y="2514600"/>
            <a:ext cx="4857099" cy="1200329"/>
          </a:xfrm>
          <a:prstGeom prst="rect">
            <a:avLst/>
          </a:prstGeom>
          <a:noFill/>
        </p:spPr>
        <p:txBody>
          <a:bodyPr wrap="none" rtlCol="0">
            <a:spAutoFit/>
          </a:bodyPr>
          <a:lstStyle/>
          <a:p>
            <a:pPr marL="285750" indent="-285750">
              <a:buFont typeface="Arial" panose="020B0604020202020204" pitchFamily="34" charset="0"/>
              <a:buChar char="•"/>
            </a:pPr>
            <a:r>
              <a:rPr lang="en-US" dirty="0"/>
              <a:t>Unknown message is ignored</a:t>
            </a:r>
          </a:p>
          <a:p>
            <a:pPr marL="285750" indent="-285750">
              <a:buFont typeface="Arial" panose="020B0604020202020204" pitchFamily="34" charset="0"/>
              <a:buChar char="•"/>
            </a:pPr>
            <a:r>
              <a:rPr lang="en-US" dirty="0"/>
              <a:t>Specific message requires some processing</a:t>
            </a:r>
          </a:p>
          <a:p>
            <a:pPr marL="285750" indent="-285750">
              <a:buFont typeface="Arial" panose="020B0604020202020204" pitchFamily="34" charset="0"/>
              <a:buChar char="•"/>
            </a:pPr>
            <a:r>
              <a:rPr lang="en-US" dirty="0"/>
              <a:t>Specific message crashes the machine</a:t>
            </a:r>
          </a:p>
          <a:p>
            <a:pPr marL="742950" lvl="1" indent="-285750">
              <a:buFont typeface="Arial" panose="020B0604020202020204" pitchFamily="34" charset="0"/>
              <a:buChar char="•"/>
            </a:pPr>
            <a:r>
              <a:rPr lang="en-US" dirty="0"/>
              <a:t>E.g., SQL Slammer, but these are very rare</a:t>
            </a:r>
          </a:p>
        </p:txBody>
      </p:sp>
    </p:spTree>
    <p:extLst>
      <p:ext uri="{BB962C8B-B14F-4D97-AF65-F5344CB8AC3E}">
        <p14:creationId xmlns:p14="http://schemas.microsoft.com/office/powerpoint/2010/main" val="301553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1.11111E-6 L 0.22917 0.00555 " pathEditMode="relative" rAng="0" ptsTypes="AA">
                                      <p:cBhvr>
                                        <p:cTn id="6" dur="2000" fill="hold"/>
                                        <p:tgtEl>
                                          <p:spTgt spid="8"/>
                                        </p:tgtEl>
                                        <p:attrNameLst>
                                          <p:attrName>ppt_x</p:attrName>
                                          <p:attrName>ppt_y</p:attrName>
                                        </p:attrNameLst>
                                      </p:cBhvr>
                                      <p:rCtr x="11458" y="278"/>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DoS</a:t>
            </a:r>
            <a:r>
              <a:rPr lang="en-US" dirty="0"/>
              <a:t> Attack Basics</a:t>
            </a:r>
          </a:p>
        </p:txBody>
      </p:sp>
      <p:sp>
        <p:nvSpPr>
          <p:cNvPr id="4" name="Rectangle: Rounded Corners 3"/>
          <p:cNvSpPr/>
          <p:nvPr/>
        </p:nvSpPr>
        <p:spPr>
          <a:xfrm>
            <a:off x="76200" y="16764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attacker</a:t>
            </a:r>
          </a:p>
        </p:txBody>
      </p:sp>
      <p:sp>
        <p:nvSpPr>
          <p:cNvPr id="5" name="Rectangle: Rounded Corners 4"/>
          <p:cNvSpPr/>
          <p:nvPr/>
        </p:nvSpPr>
        <p:spPr>
          <a:xfrm>
            <a:off x="2895600" y="16764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cxnSp>
        <p:nvCxnSpPr>
          <p:cNvPr id="7" name="Straight Arrow Connector 6"/>
          <p:cNvCxnSpPr>
            <a:stCxn id="4" idx="3"/>
            <a:endCxn id="5" idx="1"/>
          </p:cNvCxnSpPr>
          <p:nvPr/>
        </p:nvCxnSpPr>
        <p:spPr>
          <a:xfrm>
            <a:off x="1219200" y="1905000"/>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Data 7"/>
          <p:cNvSpPr/>
          <p:nvPr/>
        </p:nvSpPr>
        <p:spPr>
          <a:xfrm>
            <a:off x="838200" y="1485900"/>
            <a:ext cx="838200" cy="30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pkt</a:t>
            </a:r>
            <a:endParaRPr lang="en-US" dirty="0"/>
          </a:p>
        </p:txBody>
      </p:sp>
      <p:sp>
        <p:nvSpPr>
          <p:cNvPr id="9" name="TextBox 8"/>
          <p:cNvSpPr txBox="1"/>
          <p:nvPr/>
        </p:nvSpPr>
        <p:spPr>
          <a:xfrm>
            <a:off x="2895600" y="2514600"/>
            <a:ext cx="4857099" cy="1200329"/>
          </a:xfrm>
          <a:prstGeom prst="rect">
            <a:avLst/>
          </a:prstGeom>
          <a:noFill/>
        </p:spPr>
        <p:txBody>
          <a:bodyPr wrap="none" rtlCol="0">
            <a:spAutoFit/>
          </a:bodyPr>
          <a:lstStyle/>
          <a:p>
            <a:pPr marL="285750" indent="-285750">
              <a:buFont typeface="Arial" panose="020B0604020202020204" pitchFamily="34" charset="0"/>
              <a:buChar char="•"/>
            </a:pPr>
            <a:r>
              <a:rPr lang="en-US" dirty="0"/>
              <a:t>Unknown message is ignored</a:t>
            </a:r>
          </a:p>
          <a:p>
            <a:pPr marL="285750" indent="-285750">
              <a:buFont typeface="Arial" panose="020B0604020202020204" pitchFamily="34" charset="0"/>
              <a:buChar char="•"/>
            </a:pPr>
            <a:r>
              <a:rPr lang="en-US" dirty="0"/>
              <a:t>Specific message requires some processing</a:t>
            </a:r>
          </a:p>
          <a:p>
            <a:pPr marL="285750" indent="-285750">
              <a:buFont typeface="Arial" panose="020B0604020202020204" pitchFamily="34" charset="0"/>
              <a:buChar char="•"/>
            </a:pPr>
            <a:r>
              <a:rPr lang="en-US" dirty="0"/>
              <a:t>Specific message crashes the machine</a:t>
            </a:r>
          </a:p>
          <a:p>
            <a:pPr marL="742950" lvl="1" indent="-285750">
              <a:buFont typeface="Arial" panose="020B0604020202020204" pitchFamily="34" charset="0"/>
              <a:buChar char="•"/>
            </a:pPr>
            <a:r>
              <a:rPr lang="en-US" dirty="0"/>
              <a:t>E.g., SQL Slammer, but these are very rare</a:t>
            </a:r>
          </a:p>
        </p:txBody>
      </p:sp>
      <p:sp>
        <p:nvSpPr>
          <p:cNvPr id="3" name="TextBox 2"/>
          <p:cNvSpPr txBox="1"/>
          <p:nvPr/>
        </p:nvSpPr>
        <p:spPr>
          <a:xfrm>
            <a:off x="76200" y="4160838"/>
            <a:ext cx="3367781" cy="923330"/>
          </a:xfrm>
          <a:prstGeom prst="rect">
            <a:avLst/>
          </a:prstGeom>
          <a:noFill/>
        </p:spPr>
        <p:txBody>
          <a:bodyPr wrap="none" rtlCol="0">
            <a:spAutoFit/>
          </a:bodyPr>
          <a:lstStyle/>
          <a:p>
            <a:r>
              <a:rPr lang="en-US" dirty="0"/>
              <a:t>Unknown message: pros and cons</a:t>
            </a:r>
          </a:p>
          <a:p>
            <a:pPr marL="342900" indent="-342900">
              <a:buFont typeface="+mj-lt"/>
              <a:buAutoNum type="arabicPeriod"/>
            </a:pPr>
            <a:r>
              <a:rPr lang="en-US" dirty="0"/>
              <a:t> </a:t>
            </a:r>
          </a:p>
          <a:p>
            <a:pPr marL="342900" indent="-342900">
              <a:buFont typeface="+mj-lt"/>
              <a:buAutoNum type="arabicPeriod"/>
            </a:pPr>
            <a:r>
              <a:rPr lang="en-US" dirty="0"/>
              <a:t> </a:t>
            </a:r>
          </a:p>
        </p:txBody>
      </p:sp>
      <p:sp>
        <p:nvSpPr>
          <p:cNvPr id="10" name="TextBox 9"/>
          <p:cNvSpPr txBox="1"/>
          <p:nvPr/>
        </p:nvSpPr>
        <p:spPr>
          <a:xfrm>
            <a:off x="3619315" y="4160838"/>
            <a:ext cx="5580182" cy="923330"/>
          </a:xfrm>
          <a:prstGeom prst="rect">
            <a:avLst/>
          </a:prstGeom>
          <a:noFill/>
        </p:spPr>
        <p:txBody>
          <a:bodyPr wrap="none" rtlCol="0">
            <a:spAutoFit/>
          </a:bodyPr>
          <a:lstStyle/>
          <a:p>
            <a:r>
              <a:rPr lang="en-US" dirty="0"/>
              <a:t>Specific messages that requires processing: pros and cons</a:t>
            </a:r>
          </a:p>
          <a:p>
            <a:pPr marL="342900" indent="-342900">
              <a:buFont typeface="+mj-lt"/>
              <a:buAutoNum type="arabicPeriod"/>
            </a:pPr>
            <a:r>
              <a:rPr lang="en-US" dirty="0"/>
              <a:t> </a:t>
            </a:r>
          </a:p>
          <a:p>
            <a:pPr marL="342900" indent="-342900">
              <a:buFont typeface="+mj-lt"/>
              <a:buAutoNum type="arabicPeriod"/>
            </a:pPr>
            <a:r>
              <a:rPr lang="en-US" dirty="0"/>
              <a:t> </a:t>
            </a:r>
          </a:p>
        </p:txBody>
      </p:sp>
    </p:spTree>
    <p:extLst>
      <p:ext uri="{BB962C8B-B14F-4D97-AF65-F5344CB8AC3E}">
        <p14:creationId xmlns:p14="http://schemas.microsoft.com/office/powerpoint/2010/main" val="3810948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DoS</a:t>
            </a:r>
            <a:r>
              <a:rPr lang="en-US" dirty="0"/>
              <a:t> Attack Basics</a:t>
            </a:r>
          </a:p>
        </p:txBody>
      </p:sp>
      <p:sp>
        <p:nvSpPr>
          <p:cNvPr id="4" name="Rectangle: Rounded Corners 3"/>
          <p:cNvSpPr/>
          <p:nvPr/>
        </p:nvSpPr>
        <p:spPr>
          <a:xfrm>
            <a:off x="76200" y="16764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attacker</a:t>
            </a:r>
          </a:p>
        </p:txBody>
      </p:sp>
      <p:sp>
        <p:nvSpPr>
          <p:cNvPr id="5" name="Rectangle: Rounded Corners 4"/>
          <p:cNvSpPr/>
          <p:nvPr/>
        </p:nvSpPr>
        <p:spPr>
          <a:xfrm>
            <a:off x="2895600" y="16764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cxnSp>
        <p:nvCxnSpPr>
          <p:cNvPr id="7" name="Straight Arrow Connector 6"/>
          <p:cNvCxnSpPr>
            <a:stCxn id="4" idx="3"/>
            <a:endCxn id="5" idx="1"/>
          </p:cNvCxnSpPr>
          <p:nvPr/>
        </p:nvCxnSpPr>
        <p:spPr>
          <a:xfrm>
            <a:off x="1219200" y="1905000"/>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Data 7"/>
          <p:cNvSpPr/>
          <p:nvPr/>
        </p:nvSpPr>
        <p:spPr>
          <a:xfrm>
            <a:off x="838200" y="1485900"/>
            <a:ext cx="838200" cy="30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pkt</a:t>
            </a:r>
            <a:endParaRPr lang="en-US" dirty="0"/>
          </a:p>
        </p:txBody>
      </p:sp>
      <p:sp>
        <p:nvSpPr>
          <p:cNvPr id="9" name="TextBox 8"/>
          <p:cNvSpPr txBox="1"/>
          <p:nvPr/>
        </p:nvSpPr>
        <p:spPr>
          <a:xfrm>
            <a:off x="2895600" y="2514600"/>
            <a:ext cx="4857099" cy="1200329"/>
          </a:xfrm>
          <a:prstGeom prst="rect">
            <a:avLst/>
          </a:prstGeom>
          <a:noFill/>
        </p:spPr>
        <p:txBody>
          <a:bodyPr wrap="none" rtlCol="0">
            <a:spAutoFit/>
          </a:bodyPr>
          <a:lstStyle/>
          <a:p>
            <a:pPr marL="285750" indent="-285750">
              <a:buFont typeface="Arial" panose="020B0604020202020204" pitchFamily="34" charset="0"/>
              <a:buChar char="•"/>
            </a:pPr>
            <a:r>
              <a:rPr lang="en-US" dirty="0"/>
              <a:t>Unknown message is ignored</a:t>
            </a:r>
          </a:p>
          <a:p>
            <a:pPr marL="285750" indent="-285750">
              <a:buFont typeface="Arial" panose="020B0604020202020204" pitchFamily="34" charset="0"/>
              <a:buChar char="•"/>
            </a:pPr>
            <a:r>
              <a:rPr lang="en-US" dirty="0"/>
              <a:t>Specific message requires some processing</a:t>
            </a:r>
          </a:p>
          <a:p>
            <a:pPr marL="285750" indent="-285750">
              <a:buFont typeface="Arial" panose="020B0604020202020204" pitchFamily="34" charset="0"/>
              <a:buChar char="•"/>
            </a:pPr>
            <a:r>
              <a:rPr lang="en-US" dirty="0"/>
              <a:t>Specific message crashes the machine</a:t>
            </a:r>
          </a:p>
          <a:p>
            <a:pPr marL="742950" lvl="1" indent="-285750">
              <a:buFont typeface="Arial" panose="020B0604020202020204" pitchFamily="34" charset="0"/>
              <a:buChar char="•"/>
            </a:pPr>
            <a:r>
              <a:rPr lang="en-US" dirty="0"/>
              <a:t>E.g., SQL Slammer, but these are very rare</a:t>
            </a:r>
          </a:p>
        </p:txBody>
      </p:sp>
      <p:sp>
        <p:nvSpPr>
          <p:cNvPr id="3" name="TextBox 2"/>
          <p:cNvSpPr txBox="1"/>
          <p:nvPr/>
        </p:nvSpPr>
        <p:spPr>
          <a:xfrm>
            <a:off x="76200" y="4160838"/>
            <a:ext cx="3367781" cy="923330"/>
          </a:xfrm>
          <a:prstGeom prst="rect">
            <a:avLst/>
          </a:prstGeom>
          <a:noFill/>
        </p:spPr>
        <p:txBody>
          <a:bodyPr wrap="none" rtlCol="0">
            <a:spAutoFit/>
          </a:bodyPr>
          <a:lstStyle/>
          <a:p>
            <a:r>
              <a:rPr lang="en-US" dirty="0"/>
              <a:t>Unknown message: pros and cons</a:t>
            </a:r>
          </a:p>
          <a:p>
            <a:pPr marL="342900" indent="-342900">
              <a:buFont typeface="+mj-lt"/>
              <a:buAutoNum type="arabicPeriod"/>
            </a:pPr>
            <a:r>
              <a:rPr lang="en-US" dirty="0"/>
              <a:t> </a:t>
            </a:r>
          </a:p>
          <a:p>
            <a:pPr marL="342900" indent="-342900">
              <a:buFont typeface="+mj-lt"/>
              <a:buAutoNum type="arabicPeriod"/>
            </a:pPr>
            <a:r>
              <a:rPr lang="en-US" dirty="0"/>
              <a:t> </a:t>
            </a:r>
          </a:p>
        </p:txBody>
      </p:sp>
      <p:sp>
        <p:nvSpPr>
          <p:cNvPr id="10" name="TextBox 9"/>
          <p:cNvSpPr txBox="1"/>
          <p:nvPr/>
        </p:nvSpPr>
        <p:spPr>
          <a:xfrm>
            <a:off x="3619315" y="4160838"/>
            <a:ext cx="5580182" cy="923330"/>
          </a:xfrm>
          <a:prstGeom prst="rect">
            <a:avLst/>
          </a:prstGeom>
          <a:noFill/>
        </p:spPr>
        <p:txBody>
          <a:bodyPr wrap="none" rtlCol="0">
            <a:spAutoFit/>
          </a:bodyPr>
          <a:lstStyle/>
          <a:p>
            <a:r>
              <a:rPr lang="en-US" dirty="0"/>
              <a:t>Specific messages that requires processing: pros and cons</a:t>
            </a:r>
          </a:p>
          <a:p>
            <a:pPr marL="342900" indent="-342900">
              <a:buFont typeface="+mj-lt"/>
              <a:buAutoNum type="arabicPeriod"/>
            </a:pPr>
            <a:r>
              <a:rPr lang="en-US" dirty="0"/>
              <a:t> </a:t>
            </a:r>
          </a:p>
          <a:p>
            <a:pPr marL="342900" indent="-342900">
              <a:buFont typeface="+mj-lt"/>
              <a:buAutoNum type="arabicPeriod"/>
            </a:pPr>
            <a:r>
              <a:rPr lang="en-US" dirty="0"/>
              <a:t> </a:t>
            </a:r>
          </a:p>
        </p:txBody>
      </p:sp>
    </p:spTree>
    <p:extLst>
      <p:ext uri="{BB962C8B-B14F-4D97-AF65-F5344CB8AC3E}">
        <p14:creationId xmlns:p14="http://schemas.microsoft.com/office/powerpoint/2010/main" val="150110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custDataLst>
              <p:tags r:id="rId2"/>
            </p:custDataLst>
          </p:nvPr>
        </p:nvSpPr>
        <p:spPr/>
        <p:txBody>
          <a:bodyPr>
            <a:normAutofit fontScale="90000"/>
          </a:bodyPr>
          <a:lstStyle/>
          <a:p>
            <a:r>
              <a:rPr lang="en-US" dirty="0"/>
              <a:t>Chapter 1: Introduction</a:t>
            </a:r>
          </a:p>
        </p:txBody>
      </p:sp>
      <p:sp>
        <p:nvSpPr>
          <p:cNvPr id="2051" name="Rectangle 3"/>
          <p:cNvSpPr>
            <a:spLocks noGrp="1" noChangeArrowheads="1"/>
          </p:cNvSpPr>
          <p:nvPr>
            <p:ph type="body" idx="1"/>
            <p:custDataLst>
              <p:tags r:id="rId3"/>
            </p:custDataLst>
          </p:nvPr>
        </p:nvSpPr>
        <p:spPr/>
        <p:txBody>
          <a:bodyPr/>
          <a:lstStyle/>
          <a:p>
            <a:r>
              <a:rPr lang="en-US" dirty="0"/>
              <a:t>Components of computer security</a:t>
            </a:r>
          </a:p>
          <a:p>
            <a:r>
              <a:rPr lang="en-US" dirty="0"/>
              <a:t>Threats</a:t>
            </a:r>
          </a:p>
          <a:p>
            <a:r>
              <a:rPr lang="en-US" dirty="0"/>
              <a:t>Policies and mechanisms</a:t>
            </a:r>
          </a:p>
          <a:p>
            <a:r>
              <a:rPr lang="en-US" dirty="0"/>
              <a:t>The role of trust</a:t>
            </a:r>
          </a:p>
          <a:p>
            <a:r>
              <a:rPr lang="en-US" dirty="0"/>
              <a:t>Assurance</a:t>
            </a:r>
          </a:p>
          <a:p>
            <a:r>
              <a:rPr lang="en-US" dirty="0"/>
              <a:t>Operational Issues</a:t>
            </a:r>
          </a:p>
          <a:p>
            <a:r>
              <a:rPr lang="en-US" dirty="0"/>
              <a:t>Human Issues</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DoS</a:t>
            </a:r>
            <a:r>
              <a:rPr lang="en-US" dirty="0"/>
              <a:t> Bandwidth attacks</a:t>
            </a:r>
          </a:p>
        </p:txBody>
      </p:sp>
      <p:sp>
        <p:nvSpPr>
          <p:cNvPr id="4" name="Rectangle: Rounded Corners 3"/>
          <p:cNvSpPr/>
          <p:nvPr/>
        </p:nvSpPr>
        <p:spPr>
          <a:xfrm>
            <a:off x="228600" y="17526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attacker</a:t>
            </a:r>
          </a:p>
        </p:txBody>
      </p:sp>
      <p:sp>
        <p:nvSpPr>
          <p:cNvPr id="5" name="Rectangle: Rounded Corners 4"/>
          <p:cNvSpPr/>
          <p:nvPr/>
        </p:nvSpPr>
        <p:spPr>
          <a:xfrm>
            <a:off x="3048000" y="17526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cxnSp>
        <p:nvCxnSpPr>
          <p:cNvPr id="6" name="Straight Arrow Connector 5"/>
          <p:cNvCxnSpPr>
            <a:stCxn id="4" idx="3"/>
            <a:endCxn id="5" idx="1"/>
          </p:cNvCxnSpPr>
          <p:nvPr/>
        </p:nvCxnSpPr>
        <p:spPr>
          <a:xfrm>
            <a:off x="1371600" y="1981200"/>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Data 6"/>
          <p:cNvSpPr/>
          <p:nvPr/>
        </p:nvSpPr>
        <p:spPr>
          <a:xfrm>
            <a:off x="990600" y="1562100"/>
            <a:ext cx="838200" cy="30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pkt</a:t>
            </a:r>
            <a:endParaRPr lang="en-US" dirty="0"/>
          </a:p>
        </p:txBody>
      </p:sp>
      <p:sp>
        <p:nvSpPr>
          <p:cNvPr id="8" name="TextBox 7"/>
          <p:cNvSpPr txBox="1"/>
          <p:nvPr/>
        </p:nvSpPr>
        <p:spPr>
          <a:xfrm>
            <a:off x="4581995" y="1676400"/>
            <a:ext cx="4698146" cy="923330"/>
          </a:xfrm>
          <a:prstGeom prst="rect">
            <a:avLst/>
          </a:prstGeom>
          <a:noFill/>
        </p:spPr>
        <p:txBody>
          <a:bodyPr wrap="none" rtlCol="0">
            <a:spAutoFit/>
          </a:bodyPr>
          <a:lstStyle/>
          <a:p>
            <a:pPr marL="285750" indent="-285750">
              <a:buFont typeface="Arial" panose="020B0604020202020204" pitchFamily="34" charset="0"/>
              <a:buChar char="•"/>
            </a:pPr>
            <a:r>
              <a:rPr lang="en-US" dirty="0"/>
              <a:t>The victim can block the attacker</a:t>
            </a:r>
          </a:p>
          <a:p>
            <a:pPr marL="285750" indent="-285750">
              <a:buFont typeface="Arial" panose="020B0604020202020204" pitchFamily="34" charset="0"/>
              <a:buChar char="•"/>
            </a:pPr>
            <a:r>
              <a:rPr lang="en-US" dirty="0"/>
              <a:t>A single attacker cannot send that much data</a:t>
            </a:r>
          </a:p>
          <a:p>
            <a:pPr marL="285750" indent="-285750">
              <a:buFont typeface="Arial" panose="020B0604020202020204" pitchFamily="34" charset="0"/>
              <a:buChar char="•"/>
            </a:pPr>
            <a:r>
              <a:rPr lang="en-US" dirty="0"/>
              <a:t>The attacker might be identified</a:t>
            </a:r>
          </a:p>
        </p:txBody>
      </p:sp>
    </p:spTree>
    <p:extLst>
      <p:ext uri="{BB962C8B-B14F-4D97-AF65-F5344CB8AC3E}">
        <p14:creationId xmlns:p14="http://schemas.microsoft.com/office/powerpoint/2010/main" val="810579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DoS</a:t>
            </a:r>
            <a:r>
              <a:rPr lang="en-US" dirty="0"/>
              <a:t> Bandwidth attacks</a:t>
            </a:r>
          </a:p>
        </p:txBody>
      </p:sp>
      <p:sp>
        <p:nvSpPr>
          <p:cNvPr id="4" name="Rectangle: Rounded Corners 3"/>
          <p:cNvSpPr/>
          <p:nvPr/>
        </p:nvSpPr>
        <p:spPr>
          <a:xfrm>
            <a:off x="228600" y="17526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attacker</a:t>
            </a:r>
          </a:p>
        </p:txBody>
      </p:sp>
      <p:sp>
        <p:nvSpPr>
          <p:cNvPr id="5" name="Rectangle: Rounded Corners 4"/>
          <p:cNvSpPr/>
          <p:nvPr/>
        </p:nvSpPr>
        <p:spPr>
          <a:xfrm>
            <a:off x="3048000" y="17526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cxnSp>
        <p:nvCxnSpPr>
          <p:cNvPr id="6" name="Straight Arrow Connector 5"/>
          <p:cNvCxnSpPr>
            <a:stCxn id="4" idx="3"/>
            <a:endCxn id="5" idx="1"/>
          </p:cNvCxnSpPr>
          <p:nvPr/>
        </p:nvCxnSpPr>
        <p:spPr>
          <a:xfrm>
            <a:off x="1371600" y="1981200"/>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Data 6"/>
          <p:cNvSpPr/>
          <p:nvPr/>
        </p:nvSpPr>
        <p:spPr>
          <a:xfrm>
            <a:off x="990600" y="1562100"/>
            <a:ext cx="838200" cy="30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pkt</a:t>
            </a:r>
            <a:endParaRPr lang="en-US" dirty="0"/>
          </a:p>
        </p:txBody>
      </p:sp>
      <p:sp>
        <p:nvSpPr>
          <p:cNvPr id="8" name="TextBox 7"/>
          <p:cNvSpPr txBox="1"/>
          <p:nvPr/>
        </p:nvSpPr>
        <p:spPr>
          <a:xfrm>
            <a:off x="4581995" y="1676400"/>
            <a:ext cx="4698146" cy="923330"/>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FF0000"/>
                </a:solidFill>
              </a:rPr>
              <a:t>The victim can block the attacker</a:t>
            </a:r>
          </a:p>
          <a:p>
            <a:pPr marL="285750" indent="-285750">
              <a:buFont typeface="Arial" panose="020B0604020202020204" pitchFamily="34" charset="0"/>
              <a:buChar char="•"/>
            </a:pPr>
            <a:r>
              <a:rPr lang="en-US" dirty="0"/>
              <a:t>A single attacker cannot send that much data</a:t>
            </a:r>
          </a:p>
          <a:p>
            <a:pPr marL="285750" indent="-285750">
              <a:buFont typeface="Arial" panose="020B0604020202020204" pitchFamily="34" charset="0"/>
              <a:buChar char="•"/>
            </a:pPr>
            <a:r>
              <a:rPr lang="en-US" dirty="0"/>
              <a:t>The attacker might be identified</a:t>
            </a:r>
          </a:p>
        </p:txBody>
      </p:sp>
      <p:sp>
        <p:nvSpPr>
          <p:cNvPr id="3" name="TextBox 2">
            <a:extLst>
              <a:ext uri="{FF2B5EF4-FFF2-40B4-BE49-F238E27FC236}">
                <a16:creationId xmlns:a16="http://schemas.microsoft.com/office/drawing/2014/main" id="{ADE8F9AA-0FBE-4C7F-91E8-3C07C8EA0A79}"/>
              </a:ext>
            </a:extLst>
          </p:cNvPr>
          <p:cNvSpPr txBox="1"/>
          <p:nvPr/>
        </p:nvSpPr>
        <p:spPr>
          <a:xfrm>
            <a:off x="609600" y="3276600"/>
            <a:ext cx="4148187" cy="369332"/>
          </a:xfrm>
          <a:prstGeom prst="rect">
            <a:avLst/>
          </a:prstGeom>
          <a:noFill/>
        </p:spPr>
        <p:txBody>
          <a:bodyPr wrap="none" rtlCol="0">
            <a:spAutoFit/>
          </a:bodyPr>
          <a:lstStyle/>
          <a:p>
            <a:r>
              <a:rPr lang="en-US" dirty="0"/>
              <a:t>For details, see slides about TCP and UDP</a:t>
            </a:r>
          </a:p>
        </p:txBody>
      </p:sp>
      <p:sp>
        <p:nvSpPr>
          <p:cNvPr id="10" name="Rectangle: Rounded Corners 9">
            <a:extLst>
              <a:ext uri="{FF2B5EF4-FFF2-40B4-BE49-F238E27FC236}">
                <a16:creationId xmlns:a16="http://schemas.microsoft.com/office/drawing/2014/main" id="{43A93A2F-D559-48E0-93DD-1F84FF921ACD}"/>
              </a:ext>
            </a:extLst>
          </p:cNvPr>
          <p:cNvSpPr/>
          <p:nvPr/>
        </p:nvSpPr>
        <p:spPr>
          <a:xfrm>
            <a:off x="228600" y="4419600"/>
            <a:ext cx="129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Laptop</a:t>
            </a:r>
          </a:p>
          <a:p>
            <a:pPr algn="ctr"/>
            <a:r>
              <a:rPr lang="en-US" dirty="0">
                <a:solidFill>
                  <a:schemeClr val="tx1"/>
                </a:solidFill>
              </a:rPr>
              <a:t>128.4.35.9</a:t>
            </a:r>
          </a:p>
        </p:txBody>
      </p:sp>
      <p:sp>
        <p:nvSpPr>
          <p:cNvPr id="12" name="Rectangle: Rounded Corners 11">
            <a:extLst>
              <a:ext uri="{FF2B5EF4-FFF2-40B4-BE49-F238E27FC236}">
                <a16:creationId xmlns:a16="http://schemas.microsoft.com/office/drawing/2014/main" id="{81A659D5-17A2-4AB7-BB2A-5C4B8661139D}"/>
              </a:ext>
            </a:extLst>
          </p:cNvPr>
          <p:cNvSpPr/>
          <p:nvPr/>
        </p:nvSpPr>
        <p:spPr>
          <a:xfrm>
            <a:off x="6858000" y="4267200"/>
            <a:ext cx="1524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Google.com</a:t>
            </a:r>
          </a:p>
          <a:p>
            <a:pPr algn="ctr"/>
            <a:r>
              <a:rPr lang="en-US" dirty="0">
                <a:solidFill>
                  <a:schemeClr val="tx1"/>
                </a:solidFill>
              </a:rPr>
              <a:t>78.23.45.66</a:t>
            </a:r>
          </a:p>
        </p:txBody>
      </p:sp>
      <p:sp>
        <p:nvSpPr>
          <p:cNvPr id="13" name="Flowchart: Data 12">
            <a:extLst>
              <a:ext uri="{FF2B5EF4-FFF2-40B4-BE49-F238E27FC236}">
                <a16:creationId xmlns:a16="http://schemas.microsoft.com/office/drawing/2014/main" id="{6D6B31E3-9599-4733-A82C-DD85B496B5A1}"/>
              </a:ext>
            </a:extLst>
          </p:cNvPr>
          <p:cNvSpPr/>
          <p:nvPr/>
        </p:nvSpPr>
        <p:spPr>
          <a:xfrm>
            <a:off x="1487424" y="3831336"/>
            <a:ext cx="3541776" cy="685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t>Pkt</a:t>
            </a:r>
          </a:p>
          <a:p>
            <a:pPr algn="ctr"/>
            <a:r>
              <a:rPr lang="en-US" sz="1400" dirty="0"/>
              <a:t>Destination Address:  78.23.45.66</a:t>
            </a:r>
          </a:p>
          <a:p>
            <a:pPr algn="ctr"/>
            <a:r>
              <a:rPr lang="en-US" sz="1400" dirty="0"/>
              <a:t>Source Address: 128.4.35.9</a:t>
            </a:r>
          </a:p>
        </p:txBody>
      </p:sp>
      <p:sp>
        <p:nvSpPr>
          <p:cNvPr id="15" name="Flowchart: Data 14">
            <a:extLst>
              <a:ext uri="{FF2B5EF4-FFF2-40B4-BE49-F238E27FC236}">
                <a16:creationId xmlns:a16="http://schemas.microsoft.com/office/drawing/2014/main" id="{5C9F8026-3F2A-4D1D-9828-D33B9A08D954}"/>
              </a:ext>
            </a:extLst>
          </p:cNvPr>
          <p:cNvSpPr/>
          <p:nvPr/>
        </p:nvSpPr>
        <p:spPr>
          <a:xfrm>
            <a:off x="3886200" y="4876800"/>
            <a:ext cx="3541776" cy="685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t>Pkt</a:t>
            </a:r>
          </a:p>
          <a:p>
            <a:pPr algn="ctr"/>
            <a:r>
              <a:rPr lang="en-US" sz="1400" dirty="0"/>
              <a:t>Destination Address:  128.4.35.9</a:t>
            </a:r>
          </a:p>
          <a:p>
            <a:pPr algn="ctr"/>
            <a:r>
              <a:rPr lang="en-US" sz="1400" dirty="0"/>
              <a:t>Source Address: 78.23.45.66</a:t>
            </a:r>
          </a:p>
        </p:txBody>
      </p:sp>
      <p:sp>
        <p:nvSpPr>
          <p:cNvPr id="16" name="Arrow: Right 15">
            <a:extLst>
              <a:ext uri="{FF2B5EF4-FFF2-40B4-BE49-F238E27FC236}">
                <a16:creationId xmlns:a16="http://schemas.microsoft.com/office/drawing/2014/main" id="{A067095E-D831-4624-BD11-66E562C33C62}"/>
              </a:ext>
            </a:extLst>
          </p:cNvPr>
          <p:cNvSpPr/>
          <p:nvPr/>
        </p:nvSpPr>
        <p:spPr>
          <a:xfrm>
            <a:off x="4876800" y="41148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A1F11548-112D-4EF0-844E-3F2CDC8EA336}"/>
              </a:ext>
            </a:extLst>
          </p:cNvPr>
          <p:cNvSpPr/>
          <p:nvPr/>
        </p:nvSpPr>
        <p:spPr>
          <a:xfrm rot="10800000">
            <a:off x="3505200" y="50292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0120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Spoofed Source Address</a:t>
            </a:r>
          </a:p>
        </p:txBody>
      </p:sp>
      <p:sp>
        <p:nvSpPr>
          <p:cNvPr id="10" name="Rectangle: Rounded Corners 9">
            <a:extLst>
              <a:ext uri="{FF2B5EF4-FFF2-40B4-BE49-F238E27FC236}">
                <a16:creationId xmlns:a16="http://schemas.microsoft.com/office/drawing/2014/main" id="{43A93A2F-D559-48E0-93DD-1F84FF921ACD}"/>
              </a:ext>
            </a:extLst>
          </p:cNvPr>
          <p:cNvSpPr/>
          <p:nvPr/>
        </p:nvSpPr>
        <p:spPr>
          <a:xfrm>
            <a:off x="152400" y="2209800"/>
            <a:ext cx="129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Laptop</a:t>
            </a:r>
          </a:p>
          <a:p>
            <a:pPr algn="ctr"/>
            <a:r>
              <a:rPr lang="en-US" dirty="0">
                <a:solidFill>
                  <a:schemeClr val="tx1"/>
                </a:solidFill>
              </a:rPr>
              <a:t>128.4.35.9</a:t>
            </a:r>
          </a:p>
        </p:txBody>
      </p:sp>
      <p:sp>
        <p:nvSpPr>
          <p:cNvPr id="12" name="Rectangle: Rounded Corners 11">
            <a:extLst>
              <a:ext uri="{FF2B5EF4-FFF2-40B4-BE49-F238E27FC236}">
                <a16:creationId xmlns:a16="http://schemas.microsoft.com/office/drawing/2014/main" id="{81A659D5-17A2-4AB7-BB2A-5C4B8661139D}"/>
              </a:ext>
            </a:extLst>
          </p:cNvPr>
          <p:cNvSpPr/>
          <p:nvPr/>
        </p:nvSpPr>
        <p:spPr>
          <a:xfrm>
            <a:off x="6781800" y="2057400"/>
            <a:ext cx="1524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Google.com</a:t>
            </a:r>
          </a:p>
          <a:p>
            <a:pPr algn="ctr"/>
            <a:r>
              <a:rPr lang="en-US" dirty="0">
                <a:solidFill>
                  <a:schemeClr val="tx1"/>
                </a:solidFill>
              </a:rPr>
              <a:t>78.23.45.66</a:t>
            </a:r>
          </a:p>
        </p:txBody>
      </p:sp>
      <p:sp>
        <p:nvSpPr>
          <p:cNvPr id="13" name="Flowchart: Data 12">
            <a:extLst>
              <a:ext uri="{FF2B5EF4-FFF2-40B4-BE49-F238E27FC236}">
                <a16:creationId xmlns:a16="http://schemas.microsoft.com/office/drawing/2014/main" id="{6D6B31E3-9599-4733-A82C-DD85B496B5A1}"/>
              </a:ext>
            </a:extLst>
          </p:cNvPr>
          <p:cNvSpPr/>
          <p:nvPr/>
        </p:nvSpPr>
        <p:spPr>
          <a:xfrm>
            <a:off x="1411224" y="1621536"/>
            <a:ext cx="3541776" cy="685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t>Pkt</a:t>
            </a:r>
          </a:p>
          <a:p>
            <a:pPr algn="ctr"/>
            <a:r>
              <a:rPr lang="en-US" sz="1400" dirty="0"/>
              <a:t>Destination Address:  78.23.45.66</a:t>
            </a:r>
          </a:p>
          <a:p>
            <a:pPr algn="ctr"/>
            <a:r>
              <a:rPr lang="en-US" sz="1400" dirty="0"/>
              <a:t>Source Address: 128.4.35.9</a:t>
            </a:r>
          </a:p>
        </p:txBody>
      </p:sp>
      <p:sp>
        <p:nvSpPr>
          <p:cNvPr id="15" name="Flowchart: Data 14">
            <a:extLst>
              <a:ext uri="{FF2B5EF4-FFF2-40B4-BE49-F238E27FC236}">
                <a16:creationId xmlns:a16="http://schemas.microsoft.com/office/drawing/2014/main" id="{5C9F8026-3F2A-4D1D-9828-D33B9A08D954}"/>
              </a:ext>
            </a:extLst>
          </p:cNvPr>
          <p:cNvSpPr/>
          <p:nvPr/>
        </p:nvSpPr>
        <p:spPr>
          <a:xfrm>
            <a:off x="3810000" y="2667000"/>
            <a:ext cx="3541776" cy="685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t>Pkt</a:t>
            </a:r>
          </a:p>
          <a:p>
            <a:pPr algn="ctr"/>
            <a:r>
              <a:rPr lang="en-US" sz="1400" dirty="0"/>
              <a:t>Destination Address:  128.4.35.9</a:t>
            </a:r>
          </a:p>
          <a:p>
            <a:pPr algn="ctr"/>
            <a:r>
              <a:rPr lang="en-US" sz="1400" dirty="0"/>
              <a:t>Source Address: 78.23.45.66</a:t>
            </a:r>
          </a:p>
        </p:txBody>
      </p:sp>
      <p:sp>
        <p:nvSpPr>
          <p:cNvPr id="16" name="Arrow: Right 15">
            <a:extLst>
              <a:ext uri="{FF2B5EF4-FFF2-40B4-BE49-F238E27FC236}">
                <a16:creationId xmlns:a16="http://schemas.microsoft.com/office/drawing/2014/main" id="{A067095E-D831-4624-BD11-66E562C33C62}"/>
              </a:ext>
            </a:extLst>
          </p:cNvPr>
          <p:cNvSpPr/>
          <p:nvPr/>
        </p:nvSpPr>
        <p:spPr>
          <a:xfrm>
            <a:off x="4800600" y="19050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A1F11548-112D-4EF0-844E-3F2CDC8EA336}"/>
              </a:ext>
            </a:extLst>
          </p:cNvPr>
          <p:cNvSpPr/>
          <p:nvPr/>
        </p:nvSpPr>
        <p:spPr>
          <a:xfrm rot="10800000">
            <a:off x="3429000" y="28194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4710667-B9B4-4FE7-96AB-75B60D66A4FC}"/>
              </a:ext>
            </a:extLst>
          </p:cNvPr>
          <p:cNvSpPr/>
          <p:nvPr/>
        </p:nvSpPr>
        <p:spPr>
          <a:xfrm>
            <a:off x="152400" y="4861560"/>
            <a:ext cx="129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Laptop</a:t>
            </a:r>
          </a:p>
          <a:p>
            <a:pPr algn="ctr"/>
            <a:r>
              <a:rPr lang="en-US" dirty="0">
                <a:solidFill>
                  <a:schemeClr val="tx1"/>
                </a:solidFill>
              </a:rPr>
              <a:t>128.4.35.9</a:t>
            </a:r>
          </a:p>
        </p:txBody>
      </p:sp>
      <p:sp>
        <p:nvSpPr>
          <p:cNvPr id="19" name="Rectangle: Rounded Corners 18">
            <a:extLst>
              <a:ext uri="{FF2B5EF4-FFF2-40B4-BE49-F238E27FC236}">
                <a16:creationId xmlns:a16="http://schemas.microsoft.com/office/drawing/2014/main" id="{4DE25C9A-062A-40DE-B029-4CAC440718EC}"/>
              </a:ext>
            </a:extLst>
          </p:cNvPr>
          <p:cNvSpPr/>
          <p:nvPr/>
        </p:nvSpPr>
        <p:spPr>
          <a:xfrm>
            <a:off x="5943600" y="4632960"/>
            <a:ext cx="1524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Google.com</a:t>
            </a:r>
          </a:p>
          <a:p>
            <a:pPr algn="ctr"/>
            <a:r>
              <a:rPr lang="en-US" dirty="0">
                <a:solidFill>
                  <a:schemeClr val="tx1"/>
                </a:solidFill>
              </a:rPr>
              <a:t>78.23.45.66</a:t>
            </a:r>
          </a:p>
        </p:txBody>
      </p:sp>
      <p:sp>
        <p:nvSpPr>
          <p:cNvPr id="20" name="Flowchart: Data 19">
            <a:extLst>
              <a:ext uri="{FF2B5EF4-FFF2-40B4-BE49-F238E27FC236}">
                <a16:creationId xmlns:a16="http://schemas.microsoft.com/office/drawing/2014/main" id="{D6D5A4B9-AD02-41D4-9C07-29C5EC204D1B}"/>
              </a:ext>
            </a:extLst>
          </p:cNvPr>
          <p:cNvSpPr/>
          <p:nvPr/>
        </p:nvSpPr>
        <p:spPr>
          <a:xfrm>
            <a:off x="1411224" y="4273296"/>
            <a:ext cx="3541776" cy="685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t>Pkt</a:t>
            </a:r>
          </a:p>
          <a:p>
            <a:pPr algn="ctr"/>
            <a:r>
              <a:rPr lang="en-US" sz="1400" dirty="0"/>
              <a:t>Destination Address:  78.23.45.66</a:t>
            </a:r>
          </a:p>
          <a:p>
            <a:pPr algn="ctr"/>
            <a:r>
              <a:rPr lang="en-US" sz="1400" dirty="0"/>
              <a:t>Source Address: 1.2.3.4</a:t>
            </a:r>
          </a:p>
        </p:txBody>
      </p:sp>
      <p:sp>
        <p:nvSpPr>
          <p:cNvPr id="21" name="Flowchart: Data 20">
            <a:extLst>
              <a:ext uri="{FF2B5EF4-FFF2-40B4-BE49-F238E27FC236}">
                <a16:creationId xmlns:a16="http://schemas.microsoft.com/office/drawing/2014/main" id="{7386D962-671F-4F05-B561-8213E6C00B1C}"/>
              </a:ext>
            </a:extLst>
          </p:cNvPr>
          <p:cNvSpPr/>
          <p:nvPr/>
        </p:nvSpPr>
        <p:spPr>
          <a:xfrm>
            <a:off x="5791200" y="5242560"/>
            <a:ext cx="3541776" cy="685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t>Pkt</a:t>
            </a:r>
          </a:p>
          <a:p>
            <a:pPr algn="ctr"/>
            <a:r>
              <a:rPr lang="en-US" sz="1400" dirty="0"/>
              <a:t>Destination Address:  1.2.3.4</a:t>
            </a:r>
          </a:p>
          <a:p>
            <a:pPr algn="ctr"/>
            <a:r>
              <a:rPr lang="en-US" sz="1400" dirty="0"/>
              <a:t>Source Address: 78.23.45.66</a:t>
            </a:r>
          </a:p>
        </p:txBody>
      </p:sp>
      <p:sp>
        <p:nvSpPr>
          <p:cNvPr id="22" name="Arrow: Right 21">
            <a:extLst>
              <a:ext uri="{FF2B5EF4-FFF2-40B4-BE49-F238E27FC236}">
                <a16:creationId xmlns:a16="http://schemas.microsoft.com/office/drawing/2014/main" id="{B4C1D422-BE87-43A7-892B-6AE0AB99F3DA}"/>
              </a:ext>
            </a:extLst>
          </p:cNvPr>
          <p:cNvSpPr/>
          <p:nvPr/>
        </p:nvSpPr>
        <p:spPr>
          <a:xfrm>
            <a:off x="4800600" y="455676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BBAC2581-D861-4CA4-9878-54DDB2DB4A73}"/>
              </a:ext>
            </a:extLst>
          </p:cNvPr>
          <p:cNvSpPr/>
          <p:nvPr/>
        </p:nvSpPr>
        <p:spPr>
          <a:xfrm rot="3430515">
            <a:off x="7916168" y="6184841"/>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4CE66C-0081-4419-BC27-E61525B27A0E}"/>
              </a:ext>
            </a:extLst>
          </p:cNvPr>
          <p:cNvSpPr txBox="1"/>
          <p:nvPr/>
        </p:nvSpPr>
        <p:spPr>
          <a:xfrm>
            <a:off x="1066800" y="3733800"/>
            <a:ext cx="7319696" cy="369332"/>
          </a:xfrm>
          <a:prstGeom prst="rect">
            <a:avLst/>
          </a:prstGeom>
          <a:noFill/>
        </p:spPr>
        <p:txBody>
          <a:bodyPr wrap="none" rtlCol="0">
            <a:spAutoFit/>
          </a:bodyPr>
          <a:lstStyle/>
          <a:p>
            <a:r>
              <a:rPr lang="en-US" dirty="0"/>
              <a:t>The laptop set the source address to some other address besides its address</a:t>
            </a:r>
          </a:p>
        </p:txBody>
      </p:sp>
      <p:sp>
        <p:nvSpPr>
          <p:cNvPr id="11" name="TextBox 10">
            <a:extLst>
              <a:ext uri="{FF2B5EF4-FFF2-40B4-BE49-F238E27FC236}">
                <a16:creationId xmlns:a16="http://schemas.microsoft.com/office/drawing/2014/main" id="{02D4F418-03EB-48D2-8FE8-DBA82DA97F1B}"/>
              </a:ext>
            </a:extLst>
          </p:cNvPr>
          <p:cNvSpPr txBox="1"/>
          <p:nvPr/>
        </p:nvSpPr>
        <p:spPr>
          <a:xfrm>
            <a:off x="609600" y="5638800"/>
            <a:ext cx="5257800" cy="646331"/>
          </a:xfrm>
          <a:prstGeom prst="rect">
            <a:avLst/>
          </a:prstGeom>
          <a:noFill/>
        </p:spPr>
        <p:txBody>
          <a:bodyPr wrap="square" rtlCol="0">
            <a:spAutoFit/>
          </a:bodyPr>
          <a:lstStyle/>
          <a:p>
            <a:r>
              <a:rPr lang="en-US" dirty="0"/>
              <a:t>When google.com sends the reply, the packet is sent somewhere else, not back to the laptop</a:t>
            </a:r>
          </a:p>
        </p:txBody>
      </p:sp>
      <p:cxnSp>
        <p:nvCxnSpPr>
          <p:cNvPr id="24" name="Straight Connector 23">
            <a:extLst>
              <a:ext uri="{FF2B5EF4-FFF2-40B4-BE49-F238E27FC236}">
                <a16:creationId xmlns:a16="http://schemas.microsoft.com/office/drawing/2014/main" id="{39F4C61C-3EA4-45D1-A968-E9B410253EA6}"/>
              </a:ext>
            </a:extLst>
          </p:cNvPr>
          <p:cNvCxnSpPr/>
          <p:nvPr/>
        </p:nvCxnSpPr>
        <p:spPr>
          <a:xfrm>
            <a:off x="228600" y="3581400"/>
            <a:ext cx="8686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303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firewall">
            <a:extLst>
              <a:ext uri="{FF2B5EF4-FFF2-40B4-BE49-F238E27FC236}">
                <a16:creationId xmlns:a16="http://schemas.microsoft.com/office/drawing/2014/main" id="{C599C0CA-E52D-4CC2-8270-1A16959D58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905000"/>
            <a:ext cx="1616066" cy="8524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Spoofed Source Address</a:t>
            </a:r>
          </a:p>
        </p:txBody>
      </p:sp>
      <p:sp>
        <p:nvSpPr>
          <p:cNvPr id="10" name="Rectangle: Rounded Corners 9">
            <a:extLst>
              <a:ext uri="{FF2B5EF4-FFF2-40B4-BE49-F238E27FC236}">
                <a16:creationId xmlns:a16="http://schemas.microsoft.com/office/drawing/2014/main" id="{43A93A2F-D559-48E0-93DD-1F84FF921ACD}"/>
              </a:ext>
            </a:extLst>
          </p:cNvPr>
          <p:cNvSpPr/>
          <p:nvPr/>
        </p:nvSpPr>
        <p:spPr>
          <a:xfrm>
            <a:off x="152400" y="2209800"/>
            <a:ext cx="129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Attacker</a:t>
            </a:r>
          </a:p>
          <a:p>
            <a:pPr algn="ctr"/>
            <a:r>
              <a:rPr lang="en-US" dirty="0">
                <a:solidFill>
                  <a:schemeClr val="tx1"/>
                </a:solidFill>
              </a:rPr>
              <a:t>128.4.35.9</a:t>
            </a:r>
          </a:p>
        </p:txBody>
      </p:sp>
      <p:sp>
        <p:nvSpPr>
          <p:cNvPr id="12" name="Rectangle: Rounded Corners 11">
            <a:extLst>
              <a:ext uri="{FF2B5EF4-FFF2-40B4-BE49-F238E27FC236}">
                <a16:creationId xmlns:a16="http://schemas.microsoft.com/office/drawing/2014/main" id="{81A659D5-17A2-4AB7-BB2A-5C4B8661139D}"/>
              </a:ext>
            </a:extLst>
          </p:cNvPr>
          <p:cNvSpPr/>
          <p:nvPr/>
        </p:nvSpPr>
        <p:spPr>
          <a:xfrm>
            <a:off x="6781800" y="2057400"/>
            <a:ext cx="1524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a:p>
            <a:pPr algn="ctr"/>
            <a:r>
              <a:rPr lang="en-US" dirty="0">
                <a:solidFill>
                  <a:schemeClr val="tx1"/>
                </a:solidFill>
              </a:rPr>
              <a:t>78.23.45.66</a:t>
            </a:r>
          </a:p>
        </p:txBody>
      </p:sp>
      <p:sp>
        <p:nvSpPr>
          <p:cNvPr id="13" name="Flowchart: Data 12">
            <a:extLst>
              <a:ext uri="{FF2B5EF4-FFF2-40B4-BE49-F238E27FC236}">
                <a16:creationId xmlns:a16="http://schemas.microsoft.com/office/drawing/2014/main" id="{6D6B31E3-9599-4733-A82C-DD85B496B5A1}"/>
              </a:ext>
            </a:extLst>
          </p:cNvPr>
          <p:cNvSpPr/>
          <p:nvPr/>
        </p:nvSpPr>
        <p:spPr>
          <a:xfrm>
            <a:off x="1411224" y="1621536"/>
            <a:ext cx="3541776" cy="685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t>Pkt</a:t>
            </a:r>
          </a:p>
          <a:p>
            <a:pPr algn="ctr"/>
            <a:r>
              <a:rPr lang="en-US" sz="1400" dirty="0"/>
              <a:t>Destination Address:  78.23.45.66</a:t>
            </a:r>
          </a:p>
          <a:p>
            <a:pPr algn="ctr"/>
            <a:r>
              <a:rPr lang="en-US" sz="1400" dirty="0"/>
              <a:t>Source Address: 128.4.35.9</a:t>
            </a:r>
          </a:p>
        </p:txBody>
      </p:sp>
      <p:sp>
        <p:nvSpPr>
          <p:cNvPr id="16" name="Arrow: Right 15">
            <a:extLst>
              <a:ext uri="{FF2B5EF4-FFF2-40B4-BE49-F238E27FC236}">
                <a16:creationId xmlns:a16="http://schemas.microsoft.com/office/drawing/2014/main" id="{A067095E-D831-4624-BD11-66E562C33C62}"/>
              </a:ext>
            </a:extLst>
          </p:cNvPr>
          <p:cNvSpPr/>
          <p:nvPr/>
        </p:nvSpPr>
        <p:spPr>
          <a:xfrm>
            <a:off x="4800600" y="19050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4710667-B9B4-4FE7-96AB-75B60D66A4FC}"/>
              </a:ext>
            </a:extLst>
          </p:cNvPr>
          <p:cNvSpPr/>
          <p:nvPr/>
        </p:nvSpPr>
        <p:spPr>
          <a:xfrm>
            <a:off x="152400" y="4328160"/>
            <a:ext cx="1295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Attacker</a:t>
            </a:r>
          </a:p>
          <a:p>
            <a:pPr algn="ctr"/>
            <a:r>
              <a:rPr lang="en-US" dirty="0">
                <a:solidFill>
                  <a:schemeClr val="tx1"/>
                </a:solidFill>
              </a:rPr>
              <a:t>128.4.35.9</a:t>
            </a:r>
          </a:p>
        </p:txBody>
      </p:sp>
      <p:sp>
        <p:nvSpPr>
          <p:cNvPr id="19" name="Rectangle: Rounded Corners 18">
            <a:extLst>
              <a:ext uri="{FF2B5EF4-FFF2-40B4-BE49-F238E27FC236}">
                <a16:creationId xmlns:a16="http://schemas.microsoft.com/office/drawing/2014/main" id="{4DE25C9A-062A-40DE-B029-4CAC440718EC}"/>
              </a:ext>
            </a:extLst>
          </p:cNvPr>
          <p:cNvSpPr/>
          <p:nvPr/>
        </p:nvSpPr>
        <p:spPr>
          <a:xfrm>
            <a:off x="7467600" y="4267200"/>
            <a:ext cx="1524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a:p>
            <a:pPr algn="ctr"/>
            <a:r>
              <a:rPr lang="en-US" dirty="0">
                <a:solidFill>
                  <a:schemeClr val="tx1"/>
                </a:solidFill>
              </a:rPr>
              <a:t>78.23.45.66</a:t>
            </a:r>
          </a:p>
        </p:txBody>
      </p:sp>
      <p:sp>
        <p:nvSpPr>
          <p:cNvPr id="20" name="Flowchart: Data 19">
            <a:extLst>
              <a:ext uri="{FF2B5EF4-FFF2-40B4-BE49-F238E27FC236}">
                <a16:creationId xmlns:a16="http://schemas.microsoft.com/office/drawing/2014/main" id="{D6D5A4B9-AD02-41D4-9C07-29C5EC204D1B}"/>
              </a:ext>
            </a:extLst>
          </p:cNvPr>
          <p:cNvSpPr/>
          <p:nvPr/>
        </p:nvSpPr>
        <p:spPr>
          <a:xfrm>
            <a:off x="1411224" y="3739896"/>
            <a:ext cx="3465576" cy="52730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t>Destination Address:  78.23.45.66</a:t>
            </a:r>
          </a:p>
          <a:p>
            <a:pPr algn="ctr"/>
            <a:r>
              <a:rPr lang="en-US" sz="1400" dirty="0"/>
              <a:t>Source Address: 1.2.3.4</a:t>
            </a:r>
          </a:p>
        </p:txBody>
      </p:sp>
      <p:sp>
        <p:nvSpPr>
          <p:cNvPr id="22" name="Arrow: Right 21">
            <a:extLst>
              <a:ext uri="{FF2B5EF4-FFF2-40B4-BE49-F238E27FC236}">
                <a16:creationId xmlns:a16="http://schemas.microsoft.com/office/drawing/2014/main" id="{B4C1D422-BE87-43A7-892B-6AE0AB99F3DA}"/>
              </a:ext>
            </a:extLst>
          </p:cNvPr>
          <p:cNvSpPr/>
          <p:nvPr/>
        </p:nvSpPr>
        <p:spPr>
          <a:xfrm>
            <a:off x="5334000" y="44958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4CE66C-0081-4419-BC27-E61525B27A0E}"/>
              </a:ext>
            </a:extLst>
          </p:cNvPr>
          <p:cNvSpPr txBox="1"/>
          <p:nvPr/>
        </p:nvSpPr>
        <p:spPr>
          <a:xfrm>
            <a:off x="914400" y="3124200"/>
            <a:ext cx="7492757" cy="369332"/>
          </a:xfrm>
          <a:prstGeom prst="rect">
            <a:avLst/>
          </a:prstGeom>
          <a:noFill/>
        </p:spPr>
        <p:txBody>
          <a:bodyPr wrap="none" rtlCol="0">
            <a:spAutoFit/>
          </a:bodyPr>
          <a:lstStyle/>
          <a:p>
            <a:r>
              <a:rPr lang="en-US" dirty="0"/>
              <a:t>The Attacker set the source address to some other address besides its address</a:t>
            </a:r>
          </a:p>
        </p:txBody>
      </p:sp>
      <p:cxnSp>
        <p:nvCxnSpPr>
          <p:cNvPr id="24" name="Straight Connector 23">
            <a:extLst>
              <a:ext uri="{FF2B5EF4-FFF2-40B4-BE49-F238E27FC236}">
                <a16:creationId xmlns:a16="http://schemas.microsoft.com/office/drawing/2014/main" id="{39F4C61C-3EA4-45D1-A968-E9B410253EA6}"/>
              </a:ext>
            </a:extLst>
          </p:cNvPr>
          <p:cNvCxnSpPr/>
          <p:nvPr/>
        </p:nvCxnSpPr>
        <p:spPr>
          <a:xfrm>
            <a:off x="152400" y="304800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810027A-2F25-473D-BE6E-CCFC4304FD83}"/>
              </a:ext>
            </a:extLst>
          </p:cNvPr>
          <p:cNvSpPr txBox="1"/>
          <p:nvPr/>
        </p:nvSpPr>
        <p:spPr>
          <a:xfrm>
            <a:off x="5334000" y="1371600"/>
            <a:ext cx="1828800" cy="523220"/>
          </a:xfrm>
          <a:prstGeom prst="rect">
            <a:avLst/>
          </a:prstGeom>
          <a:noFill/>
        </p:spPr>
        <p:txBody>
          <a:bodyPr wrap="square" rtlCol="0">
            <a:spAutoFit/>
          </a:bodyPr>
          <a:lstStyle/>
          <a:p>
            <a:pPr algn="ctr"/>
            <a:r>
              <a:rPr lang="en-US" sz="1400" dirty="0"/>
              <a:t>Block pkts from 128.4.35.9</a:t>
            </a:r>
          </a:p>
        </p:txBody>
      </p:sp>
      <p:sp>
        <p:nvSpPr>
          <p:cNvPr id="25" name="Flowchart: Data 24">
            <a:extLst>
              <a:ext uri="{FF2B5EF4-FFF2-40B4-BE49-F238E27FC236}">
                <a16:creationId xmlns:a16="http://schemas.microsoft.com/office/drawing/2014/main" id="{D94EB737-E149-4039-ABDA-0BBEFC69F3DD}"/>
              </a:ext>
            </a:extLst>
          </p:cNvPr>
          <p:cNvSpPr/>
          <p:nvPr/>
        </p:nvSpPr>
        <p:spPr>
          <a:xfrm>
            <a:off x="1447800" y="4419600"/>
            <a:ext cx="3465576" cy="52730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t>Destination Address:  78.23.45.66</a:t>
            </a:r>
          </a:p>
          <a:p>
            <a:pPr algn="ctr"/>
            <a:r>
              <a:rPr lang="en-US" sz="1400" dirty="0"/>
              <a:t>Source Address: 3.4.5.6</a:t>
            </a:r>
          </a:p>
        </p:txBody>
      </p:sp>
      <p:sp>
        <p:nvSpPr>
          <p:cNvPr id="26" name="Flowchart: Data 25">
            <a:extLst>
              <a:ext uri="{FF2B5EF4-FFF2-40B4-BE49-F238E27FC236}">
                <a16:creationId xmlns:a16="http://schemas.microsoft.com/office/drawing/2014/main" id="{5B1B8931-C7DF-41DF-8A32-4B17892CABC6}"/>
              </a:ext>
            </a:extLst>
          </p:cNvPr>
          <p:cNvSpPr/>
          <p:nvPr/>
        </p:nvSpPr>
        <p:spPr>
          <a:xfrm>
            <a:off x="1676400" y="5105400"/>
            <a:ext cx="3465576" cy="52730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400" dirty="0"/>
              <a:t>Destination Address:  78.23.45.66</a:t>
            </a:r>
          </a:p>
          <a:p>
            <a:pPr algn="ctr"/>
            <a:r>
              <a:rPr lang="en-US" sz="1400" dirty="0"/>
              <a:t>Source Address: 5.6.7.8</a:t>
            </a:r>
          </a:p>
        </p:txBody>
      </p:sp>
      <p:pic>
        <p:nvPicPr>
          <p:cNvPr id="27" name="Picture 2" descr="Image result for firewall">
            <a:extLst>
              <a:ext uri="{FF2B5EF4-FFF2-40B4-BE49-F238E27FC236}">
                <a16:creationId xmlns:a16="http://schemas.microsoft.com/office/drawing/2014/main" id="{966C7714-E6E0-456D-B971-C4F50786E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191000"/>
            <a:ext cx="1616066" cy="85248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D7C5BEBF-A934-4402-BF63-77598A1E3C8B}"/>
              </a:ext>
            </a:extLst>
          </p:cNvPr>
          <p:cNvSpPr txBox="1"/>
          <p:nvPr/>
        </p:nvSpPr>
        <p:spPr>
          <a:xfrm>
            <a:off x="5638800" y="3581400"/>
            <a:ext cx="1828800" cy="523220"/>
          </a:xfrm>
          <a:prstGeom prst="rect">
            <a:avLst/>
          </a:prstGeom>
          <a:noFill/>
        </p:spPr>
        <p:txBody>
          <a:bodyPr wrap="square" rtlCol="0">
            <a:spAutoFit/>
          </a:bodyPr>
          <a:lstStyle/>
          <a:p>
            <a:pPr algn="ctr"/>
            <a:r>
              <a:rPr lang="en-US" sz="1400" dirty="0"/>
              <a:t>Cannot block all IP addresses</a:t>
            </a:r>
          </a:p>
        </p:txBody>
      </p:sp>
      <p:sp>
        <p:nvSpPr>
          <p:cNvPr id="4" name="TextBox 3">
            <a:extLst>
              <a:ext uri="{FF2B5EF4-FFF2-40B4-BE49-F238E27FC236}">
                <a16:creationId xmlns:a16="http://schemas.microsoft.com/office/drawing/2014/main" id="{E86F573C-5AD7-4F52-ADFE-E1AD373C90AD}"/>
              </a:ext>
            </a:extLst>
          </p:cNvPr>
          <p:cNvSpPr txBox="1"/>
          <p:nvPr/>
        </p:nvSpPr>
        <p:spPr>
          <a:xfrm>
            <a:off x="2286000" y="5715000"/>
            <a:ext cx="5426486" cy="646331"/>
          </a:xfrm>
          <a:prstGeom prst="rect">
            <a:avLst/>
          </a:prstGeom>
          <a:noFill/>
        </p:spPr>
        <p:txBody>
          <a:bodyPr wrap="none" rtlCol="0">
            <a:spAutoFit/>
          </a:bodyPr>
          <a:lstStyle/>
          <a:p>
            <a:pPr algn="ctr"/>
            <a:r>
              <a:rPr lang="en-US" dirty="0"/>
              <a:t>But 2-way communication is not possible</a:t>
            </a:r>
          </a:p>
          <a:p>
            <a:pPr algn="ctr"/>
            <a:r>
              <a:rPr lang="en-US" dirty="0"/>
              <a:t>e.g., any attack that uses TCP (e.g., HTTP) is not possible</a:t>
            </a:r>
          </a:p>
        </p:txBody>
      </p:sp>
    </p:spTree>
    <p:extLst>
      <p:ext uri="{BB962C8B-B14F-4D97-AF65-F5344CB8AC3E}">
        <p14:creationId xmlns:p14="http://schemas.microsoft.com/office/powerpoint/2010/main" val="3844060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DoS</a:t>
            </a:r>
            <a:r>
              <a:rPr lang="en-US" dirty="0"/>
              <a:t> Bandwidth attacks</a:t>
            </a:r>
          </a:p>
        </p:txBody>
      </p:sp>
      <p:sp>
        <p:nvSpPr>
          <p:cNvPr id="4" name="Rectangle: Rounded Corners 3"/>
          <p:cNvSpPr/>
          <p:nvPr/>
        </p:nvSpPr>
        <p:spPr>
          <a:xfrm>
            <a:off x="228600" y="17526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attacker</a:t>
            </a:r>
          </a:p>
        </p:txBody>
      </p:sp>
      <p:sp>
        <p:nvSpPr>
          <p:cNvPr id="5" name="Rectangle: Rounded Corners 4"/>
          <p:cNvSpPr/>
          <p:nvPr/>
        </p:nvSpPr>
        <p:spPr>
          <a:xfrm>
            <a:off x="3048000" y="17526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victim</a:t>
            </a:r>
          </a:p>
        </p:txBody>
      </p:sp>
      <p:cxnSp>
        <p:nvCxnSpPr>
          <p:cNvPr id="6" name="Straight Arrow Connector 5"/>
          <p:cNvCxnSpPr>
            <a:stCxn id="4" idx="3"/>
            <a:endCxn id="5" idx="1"/>
          </p:cNvCxnSpPr>
          <p:nvPr/>
        </p:nvCxnSpPr>
        <p:spPr>
          <a:xfrm>
            <a:off x="1371600" y="1981200"/>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Data 6"/>
          <p:cNvSpPr/>
          <p:nvPr/>
        </p:nvSpPr>
        <p:spPr>
          <a:xfrm>
            <a:off x="990600" y="1562100"/>
            <a:ext cx="838200" cy="30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pkt</a:t>
            </a:r>
            <a:endParaRPr lang="en-US" dirty="0"/>
          </a:p>
        </p:txBody>
      </p:sp>
      <p:sp>
        <p:nvSpPr>
          <p:cNvPr id="8" name="TextBox 7"/>
          <p:cNvSpPr txBox="1"/>
          <p:nvPr/>
        </p:nvSpPr>
        <p:spPr>
          <a:xfrm>
            <a:off x="4581995" y="1676400"/>
            <a:ext cx="4698146" cy="923330"/>
          </a:xfrm>
          <a:prstGeom prst="rect">
            <a:avLst/>
          </a:prstGeom>
          <a:noFill/>
        </p:spPr>
        <p:txBody>
          <a:bodyPr wrap="none" rtlCol="0">
            <a:spAutoFit/>
          </a:bodyPr>
          <a:lstStyle/>
          <a:p>
            <a:pPr marL="285750" indent="-285750">
              <a:buFont typeface="Arial" panose="020B0604020202020204" pitchFamily="34" charset="0"/>
              <a:buChar char="•"/>
            </a:pPr>
            <a:r>
              <a:rPr lang="en-US" dirty="0"/>
              <a:t>The victim can block the attacker</a:t>
            </a:r>
          </a:p>
          <a:p>
            <a:pPr marL="285750" indent="-285750">
              <a:buFont typeface="Arial" panose="020B0604020202020204" pitchFamily="34" charset="0"/>
              <a:buChar char="•"/>
            </a:pPr>
            <a:r>
              <a:rPr lang="en-US" dirty="0"/>
              <a:t>A single attacker cannot send that much data</a:t>
            </a:r>
          </a:p>
          <a:p>
            <a:pPr marL="285750" indent="-285750">
              <a:buFont typeface="Arial" panose="020B0604020202020204" pitchFamily="34" charset="0"/>
              <a:buChar char="•"/>
            </a:pPr>
            <a:r>
              <a:rPr lang="en-US" dirty="0"/>
              <a:t>The attacker might be identified</a:t>
            </a:r>
          </a:p>
        </p:txBody>
      </p:sp>
      <p:sp>
        <p:nvSpPr>
          <p:cNvPr id="15" name="Rounded Rectangle 4"/>
          <p:cNvSpPr/>
          <p:nvPr/>
        </p:nvSpPr>
        <p:spPr>
          <a:xfrm>
            <a:off x="1702486" y="3437930"/>
            <a:ext cx="848497" cy="3532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Attacker</a:t>
            </a:r>
          </a:p>
          <a:p>
            <a:pPr algn="ctr"/>
            <a:r>
              <a:rPr lang="en-US" sz="1400" dirty="0">
                <a:solidFill>
                  <a:schemeClr val="tx1"/>
                </a:solidFill>
              </a:rPr>
              <a:t>slave</a:t>
            </a:r>
          </a:p>
        </p:txBody>
      </p:sp>
      <p:sp>
        <p:nvSpPr>
          <p:cNvPr id="16" name="Rounded Rectangle 5"/>
          <p:cNvSpPr/>
          <p:nvPr/>
        </p:nvSpPr>
        <p:spPr>
          <a:xfrm>
            <a:off x="1773195" y="4733330"/>
            <a:ext cx="848497" cy="3532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Attacker</a:t>
            </a:r>
          </a:p>
          <a:p>
            <a:pPr algn="ctr"/>
            <a:r>
              <a:rPr lang="en-US" sz="1400" dirty="0">
                <a:solidFill>
                  <a:schemeClr val="tx1"/>
                </a:solidFill>
              </a:rPr>
              <a:t>slave</a:t>
            </a:r>
          </a:p>
        </p:txBody>
      </p:sp>
      <p:sp>
        <p:nvSpPr>
          <p:cNvPr id="17" name="Rounded Rectangle 6"/>
          <p:cNvSpPr/>
          <p:nvPr/>
        </p:nvSpPr>
        <p:spPr>
          <a:xfrm>
            <a:off x="1773195" y="4026748"/>
            <a:ext cx="848497" cy="3532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Attacker</a:t>
            </a:r>
          </a:p>
          <a:p>
            <a:pPr algn="ctr"/>
            <a:r>
              <a:rPr lang="en-US" sz="1400" dirty="0">
                <a:solidFill>
                  <a:schemeClr val="tx1"/>
                </a:solidFill>
              </a:rPr>
              <a:t>slave</a:t>
            </a:r>
          </a:p>
        </p:txBody>
      </p:sp>
      <p:sp>
        <p:nvSpPr>
          <p:cNvPr id="18" name="Oval 17"/>
          <p:cNvSpPr/>
          <p:nvPr/>
        </p:nvSpPr>
        <p:spPr>
          <a:xfrm>
            <a:off x="2126735" y="5322148"/>
            <a:ext cx="70708" cy="588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Oval 18"/>
          <p:cNvSpPr/>
          <p:nvPr/>
        </p:nvSpPr>
        <p:spPr>
          <a:xfrm>
            <a:off x="2126735" y="5498794"/>
            <a:ext cx="70708" cy="588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Oval 19"/>
          <p:cNvSpPr/>
          <p:nvPr/>
        </p:nvSpPr>
        <p:spPr>
          <a:xfrm>
            <a:off x="2126735" y="5675439"/>
            <a:ext cx="70708" cy="588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Rounded Rectangle 10"/>
          <p:cNvSpPr/>
          <p:nvPr/>
        </p:nvSpPr>
        <p:spPr>
          <a:xfrm>
            <a:off x="1773195" y="5910966"/>
            <a:ext cx="848497" cy="3532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Attacker</a:t>
            </a:r>
          </a:p>
          <a:p>
            <a:pPr algn="ctr"/>
            <a:r>
              <a:rPr lang="en-US" sz="1400" dirty="0">
                <a:solidFill>
                  <a:schemeClr val="tx1"/>
                </a:solidFill>
              </a:rPr>
              <a:t>slave</a:t>
            </a:r>
          </a:p>
        </p:txBody>
      </p:sp>
      <p:sp>
        <p:nvSpPr>
          <p:cNvPr id="22" name="Rounded Rectangle 11"/>
          <p:cNvSpPr/>
          <p:nvPr/>
        </p:nvSpPr>
        <p:spPr>
          <a:xfrm>
            <a:off x="76200" y="4674448"/>
            <a:ext cx="848497" cy="3532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Attacker</a:t>
            </a:r>
          </a:p>
          <a:p>
            <a:pPr algn="ctr"/>
            <a:r>
              <a:rPr lang="en-US" sz="1400" dirty="0">
                <a:solidFill>
                  <a:schemeClr val="tx1"/>
                </a:solidFill>
              </a:rPr>
              <a:t>master</a:t>
            </a:r>
          </a:p>
        </p:txBody>
      </p:sp>
      <p:cxnSp>
        <p:nvCxnSpPr>
          <p:cNvPr id="23" name="Straight Arrow Connector 22"/>
          <p:cNvCxnSpPr>
            <a:stCxn id="22" idx="3"/>
            <a:endCxn id="15" idx="1"/>
          </p:cNvCxnSpPr>
          <p:nvPr/>
        </p:nvCxnSpPr>
        <p:spPr>
          <a:xfrm flipV="1">
            <a:off x="924697" y="3614575"/>
            <a:ext cx="777789" cy="1236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2" idx="3"/>
            <a:endCxn id="17" idx="1"/>
          </p:cNvCxnSpPr>
          <p:nvPr/>
        </p:nvCxnSpPr>
        <p:spPr>
          <a:xfrm flipV="1">
            <a:off x="924697" y="4203394"/>
            <a:ext cx="848497"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3"/>
            <a:endCxn id="16" idx="1"/>
          </p:cNvCxnSpPr>
          <p:nvPr/>
        </p:nvCxnSpPr>
        <p:spPr>
          <a:xfrm>
            <a:off x="924697" y="4851094"/>
            <a:ext cx="848497" cy="58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3"/>
            <a:endCxn id="21" idx="1"/>
          </p:cNvCxnSpPr>
          <p:nvPr/>
        </p:nvCxnSpPr>
        <p:spPr>
          <a:xfrm>
            <a:off x="924697" y="4851094"/>
            <a:ext cx="848497" cy="1236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9032" y="4026748"/>
            <a:ext cx="1047404" cy="302917"/>
          </a:xfrm>
          <a:prstGeom prst="rect">
            <a:avLst/>
          </a:prstGeom>
          <a:noFill/>
        </p:spPr>
        <p:txBody>
          <a:bodyPr wrap="none" rtlCol="0">
            <a:spAutoFit/>
          </a:bodyPr>
          <a:lstStyle/>
          <a:p>
            <a:r>
              <a:rPr lang="en-US" sz="1600" dirty="0"/>
              <a:t>commands</a:t>
            </a:r>
          </a:p>
        </p:txBody>
      </p:sp>
      <p:cxnSp>
        <p:nvCxnSpPr>
          <p:cNvPr id="33" name="Straight Arrow Connector 32"/>
          <p:cNvCxnSpPr>
            <a:cxnSpLocks/>
            <a:stCxn id="15" idx="3"/>
            <a:endCxn id="34" idx="2"/>
          </p:cNvCxnSpPr>
          <p:nvPr/>
        </p:nvCxnSpPr>
        <p:spPr>
          <a:xfrm>
            <a:off x="2550983" y="3614576"/>
            <a:ext cx="1792417" cy="10304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43400" y="4380039"/>
            <a:ext cx="1060622" cy="5299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victim</a:t>
            </a:r>
          </a:p>
        </p:txBody>
      </p:sp>
      <p:cxnSp>
        <p:nvCxnSpPr>
          <p:cNvPr id="38" name="Straight Arrow Connector 37"/>
          <p:cNvCxnSpPr>
            <a:cxnSpLocks/>
            <a:stCxn id="21" idx="3"/>
            <a:endCxn id="34" idx="2"/>
          </p:cNvCxnSpPr>
          <p:nvPr/>
        </p:nvCxnSpPr>
        <p:spPr>
          <a:xfrm flipV="1">
            <a:off x="2621692" y="4645007"/>
            <a:ext cx="1721708" cy="1442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16" idx="3"/>
            <a:endCxn id="34" idx="2"/>
          </p:cNvCxnSpPr>
          <p:nvPr/>
        </p:nvCxnSpPr>
        <p:spPr>
          <a:xfrm flipV="1">
            <a:off x="2621692" y="4645007"/>
            <a:ext cx="1721708" cy="264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17" idx="3"/>
            <a:endCxn id="34" idx="2"/>
          </p:cNvCxnSpPr>
          <p:nvPr/>
        </p:nvCxnSpPr>
        <p:spPr>
          <a:xfrm>
            <a:off x="2621692" y="4203394"/>
            <a:ext cx="1721708" cy="441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363088" y="2966875"/>
            <a:ext cx="1626286" cy="37095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2" name="TextBox 41"/>
          <p:cNvSpPr txBox="1"/>
          <p:nvPr/>
        </p:nvSpPr>
        <p:spPr>
          <a:xfrm>
            <a:off x="1501816" y="2807894"/>
            <a:ext cx="713211" cy="302917"/>
          </a:xfrm>
          <a:prstGeom prst="rect">
            <a:avLst/>
          </a:prstGeom>
          <a:noFill/>
        </p:spPr>
        <p:txBody>
          <a:bodyPr wrap="none" rtlCol="0">
            <a:spAutoFit/>
          </a:bodyPr>
          <a:lstStyle/>
          <a:p>
            <a:r>
              <a:rPr lang="en-US" sz="1600" dirty="0">
                <a:solidFill>
                  <a:srgbClr val="FF0000"/>
                </a:solidFill>
              </a:rPr>
              <a:t>botnet</a:t>
            </a:r>
          </a:p>
        </p:txBody>
      </p:sp>
      <p:sp>
        <p:nvSpPr>
          <p:cNvPr id="51" name="TextBox 50"/>
          <p:cNvSpPr txBox="1"/>
          <p:nvPr/>
        </p:nvSpPr>
        <p:spPr>
          <a:xfrm>
            <a:off x="3376334" y="5469353"/>
            <a:ext cx="5851474" cy="923330"/>
          </a:xfrm>
          <a:prstGeom prst="rect">
            <a:avLst/>
          </a:prstGeom>
          <a:noFill/>
        </p:spPr>
        <p:txBody>
          <a:bodyPr wrap="none" rtlCol="0">
            <a:spAutoFit/>
          </a:bodyPr>
          <a:lstStyle/>
          <a:p>
            <a:pPr marL="285750" indent="-285750">
              <a:buFont typeface="Arial" panose="020B0604020202020204" pitchFamily="34" charset="0"/>
              <a:buChar char="•"/>
            </a:pPr>
            <a:r>
              <a:rPr lang="en-US" dirty="0"/>
              <a:t>Higher bandwidth is possible</a:t>
            </a:r>
          </a:p>
          <a:p>
            <a:pPr marL="285750" indent="-285750">
              <a:buFont typeface="Arial" panose="020B0604020202020204" pitchFamily="34" charset="0"/>
              <a:buChar char="•"/>
            </a:pPr>
            <a:r>
              <a:rPr lang="en-US" dirty="0"/>
              <a:t>But the bandwidth is still limited by the size of the botnet</a:t>
            </a:r>
          </a:p>
          <a:p>
            <a:pPr marL="285750" indent="-285750">
              <a:buFont typeface="Arial" panose="020B0604020202020204" pitchFamily="34" charset="0"/>
              <a:buChar char="•"/>
            </a:pPr>
            <a:r>
              <a:rPr lang="en-US" dirty="0"/>
              <a:t>Large botnets get detected and are expensive</a:t>
            </a:r>
          </a:p>
        </p:txBody>
      </p:sp>
    </p:spTree>
    <p:extLst>
      <p:ext uri="{BB962C8B-B14F-4D97-AF65-F5344CB8AC3E}">
        <p14:creationId xmlns:p14="http://schemas.microsoft.com/office/powerpoint/2010/main" val="2098931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DNS Amplification Attack</a:t>
            </a:r>
          </a:p>
        </p:txBody>
      </p:sp>
      <p:grpSp>
        <p:nvGrpSpPr>
          <p:cNvPr id="15" name="Group 14"/>
          <p:cNvGrpSpPr/>
          <p:nvPr/>
        </p:nvGrpSpPr>
        <p:grpSpPr>
          <a:xfrm>
            <a:off x="533400" y="685800"/>
            <a:ext cx="7848600" cy="4038600"/>
            <a:chOff x="0" y="488576"/>
            <a:chExt cx="8458200" cy="5226424"/>
          </a:xfrm>
        </p:grpSpPr>
        <p:sp>
          <p:nvSpPr>
            <p:cNvPr id="5" name="Rounded Rectangle 4"/>
            <p:cNvSpPr/>
            <p:nvPr/>
          </p:nvSpPr>
          <p:spPr>
            <a:xfrm>
              <a:off x="1752600" y="1524000"/>
              <a:ext cx="914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Attacker</a:t>
              </a:r>
            </a:p>
            <a:p>
              <a:pPr algn="ctr"/>
              <a:r>
                <a:rPr lang="en-US" sz="1400" dirty="0">
                  <a:solidFill>
                    <a:schemeClr val="tx1"/>
                  </a:solidFill>
                </a:rPr>
                <a:t>slave</a:t>
              </a:r>
            </a:p>
          </p:txBody>
        </p:sp>
        <p:sp>
          <p:nvSpPr>
            <p:cNvPr id="6" name="Rounded Rectangle 5"/>
            <p:cNvSpPr/>
            <p:nvPr/>
          </p:nvSpPr>
          <p:spPr>
            <a:xfrm>
              <a:off x="1828800" y="3200400"/>
              <a:ext cx="914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Attacker</a:t>
              </a:r>
            </a:p>
            <a:p>
              <a:pPr algn="ctr"/>
              <a:r>
                <a:rPr lang="en-US" sz="1400" dirty="0">
                  <a:solidFill>
                    <a:schemeClr val="tx1"/>
                  </a:solidFill>
                </a:rPr>
                <a:t>slave</a:t>
              </a:r>
            </a:p>
          </p:txBody>
        </p:sp>
        <p:sp>
          <p:nvSpPr>
            <p:cNvPr id="7" name="Rounded Rectangle 6"/>
            <p:cNvSpPr/>
            <p:nvPr/>
          </p:nvSpPr>
          <p:spPr>
            <a:xfrm>
              <a:off x="1828800" y="2286000"/>
              <a:ext cx="914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Attacker</a:t>
              </a:r>
            </a:p>
            <a:p>
              <a:pPr algn="ctr"/>
              <a:r>
                <a:rPr lang="en-US" sz="1400" dirty="0">
                  <a:solidFill>
                    <a:schemeClr val="tx1"/>
                  </a:solidFill>
                </a:rPr>
                <a:t>slave</a:t>
              </a:r>
            </a:p>
          </p:txBody>
        </p:sp>
        <p:sp>
          <p:nvSpPr>
            <p:cNvPr id="8" name="Oval 7"/>
            <p:cNvSpPr/>
            <p:nvPr/>
          </p:nvSpPr>
          <p:spPr>
            <a:xfrm>
              <a:off x="2209800" y="3962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Oval 8"/>
            <p:cNvSpPr/>
            <p:nvPr/>
          </p:nvSpPr>
          <p:spPr>
            <a:xfrm>
              <a:off x="22098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Oval 9"/>
            <p:cNvSpPr/>
            <p:nvPr/>
          </p:nvSpPr>
          <p:spPr>
            <a:xfrm>
              <a:off x="2209800" y="4419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Rounded Rectangle 10"/>
            <p:cNvSpPr/>
            <p:nvPr/>
          </p:nvSpPr>
          <p:spPr>
            <a:xfrm>
              <a:off x="1828800" y="4724400"/>
              <a:ext cx="914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Attacker</a:t>
              </a:r>
            </a:p>
            <a:p>
              <a:pPr algn="ctr"/>
              <a:r>
                <a:rPr lang="en-US" sz="1400" dirty="0">
                  <a:solidFill>
                    <a:schemeClr val="tx1"/>
                  </a:solidFill>
                </a:rPr>
                <a:t>slave</a:t>
              </a:r>
            </a:p>
          </p:txBody>
        </p:sp>
        <p:sp>
          <p:nvSpPr>
            <p:cNvPr id="12" name="Rounded Rectangle 11"/>
            <p:cNvSpPr/>
            <p:nvPr/>
          </p:nvSpPr>
          <p:spPr>
            <a:xfrm>
              <a:off x="0" y="3124200"/>
              <a:ext cx="9144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Attacker</a:t>
              </a:r>
            </a:p>
            <a:p>
              <a:pPr algn="ctr"/>
              <a:r>
                <a:rPr lang="en-US" sz="1400" dirty="0">
                  <a:solidFill>
                    <a:schemeClr val="tx1"/>
                  </a:solidFill>
                </a:rPr>
                <a:t>master</a:t>
              </a:r>
            </a:p>
          </p:txBody>
        </p:sp>
        <p:cxnSp>
          <p:nvCxnSpPr>
            <p:cNvPr id="14" name="Straight Arrow Connector 13"/>
            <p:cNvCxnSpPr>
              <a:stCxn id="12" idx="3"/>
              <a:endCxn id="5" idx="1"/>
            </p:cNvCxnSpPr>
            <p:nvPr/>
          </p:nvCxnSpPr>
          <p:spPr>
            <a:xfrm flipV="1">
              <a:off x="914400" y="1752600"/>
              <a:ext cx="8382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3"/>
              <a:endCxn id="7" idx="1"/>
            </p:cNvCxnSpPr>
            <p:nvPr/>
          </p:nvCxnSpPr>
          <p:spPr>
            <a:xfrm flipV="1">
              <a:off x="914400" y="2514600"/>
              <a:ext cx="914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6" idx="1"/>
            </p:cNvCxnSpPr>
            <p:nvPr/>
          </p:nvCxnSpPr>
          <p:spPr>
            <a:xfrm>
              <a:off x="914400" y="3352800"/>
              <a:ext cx="914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3"/>
              <a:endCxn id="11" idx="1"/>
            </p:cNvCxnSpPr>
            <p:nvPr/>
          </p:nvCxnSpPr>
          <p:spPr>
            <a:xfrm>
              <a:off x="914400" y="3352800"/>
              <a:ext cx="914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4800" y="2286000"/>
              <a:ext cx="1128756" cy="392010"/>
            </a:xfrm>
            <a:prstGeom prst="rect">
              <a:avLst/>
            </a:prstGeom>
            <a:noFill/>
          </p:spPr>
          <p:txBody>
            <a:bodyPr wrap="none" rtlCol="0">
              <a:spAutoFit/>
            </a:bodyPr>
            <a:lstStyle/>
            <a:p>
              <a:r>
                <a:rPr lang="en-US" sz="1600" dirty="0"/>
                <a:t>commands</a:t>
              </a:r>
            </a:p>
          </p:txBody>
        </p:sp>
        <p:sp>
          <p:nvSpPr>
            <p:cNvPr id="22" name="Isosceles Triangle 21"/>
            <p:cNvSpPr/>
            <p:nvPr/>
          </p:nvSpPr>
          <p:spPr>
            <a:xfrm>
              <a:off x="4419600" y="685800"/>
              <a:ext cx="1219200" cy="609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tx1"/>
                  </a:solidFill>
                </a:rPr>
                <a:t>DNS Server</a:t>
              </a:r>
            </a:p>
          </p:txBody>
        </p:sp>
        <p:sp>
          <p:nvSpPr>
            <p:cNvPr id="23" name="Isosceles Triangle 22"/>
            <p:cNvSpPr/>
            <p:nvPr/>
          </p:nvSpPr>
          <p:spPr>
            <a:xfrm>
              <a:off x="4419600" y="1676400"/>
              <a:ext cx="1219200" cy="609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tx1"/>
                  </a:solidFill>
                </a:rPr>
                <a:t>DNS Server</a:t>
              </a:r>
            </a:p>
          </p:txBody>
        </p:sp>
        <p:sp>
          <p:nvSpPr>
            <p:cNvPr id="24" name="Isosceles Triangle 23"/>
            <p:cNvSpPr/>
            <p:nvPr/>
          </p:nvSpPr>
          <p:spPr>
            <a:xfrm>
              <a:off x="4648200" y="4572000"/>
              <a:ext cx="1219200" cy="609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tx1"/>
                  </a:solidFill>
                </a:rPr>
                <a:t>DNS Server</a:t>
              </a:r>
            </a:p>
          </p:txBody>
        </p:sp>
        <p:cxnSp>
          <p:nvCxnSpPr>
            <p:cNvPr id="26" name="Straight Arrow Connector 25"/>
            <p:cNvCxnSpPr>
              <a:stCxn id="5" idx="3"/>
              <a:endCxn id="22" idx="1"/>
            </p:cNvCxnSpPr>
            <p:nvPr/>
          </p:nvCxnSpPr>
          <p:spPr>
            <a:xfrm flipV="1">
              <a:off x="2667000" y="990600"/>
              <a:ext cx="2057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27790" y="488576"/>
              <a:ext cx="1828800" cy="1075408"/>
            </a:xfrm>
            <a:prstGeom prst="rect">
              <a:avLst/>
            </a:prstGeom>
            <a:noFill/>
          </p:spPr>
          <p:txBody>
            <a:bodyPr wrap="square" rtlCol="0">
              <a:spAutoFit/>
            </a:bodyPr>
            <a:lstStyle/>
            <a:p>
              <a:pPr algn="ctr"/>
              <a:r>
                <a:rPr lang="en-US" sz="1600" dirty="0"/>
                <a:t>DNS query “from” victim (spoofed return address)</a:t>
              </a:r>
            </a:p>
          </p:txBody>
        </p:sp>
        <p:cxnSp>
          <p:nvCxnSpPr>
            <p:cNvPr id="29" name="Straight Arrow Connector 28"/>
            <p:cNvCxnSpPr>
              <a:stCxn id="5" idx="3"/>
              <a:endCxn id="23" idx="1"/>
            </p:cNvCxnSpPr>
            <p:nvPr/>
          </p:nvCxnSpPr>
          <p:spPr>
            <a:xfrm>
              <a:off x="2667000" y="1752600"/>
              <a:ext cx="2057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7315200" y="2819400"/>
              <a:ext cx="11430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victim</a:t>
              </a:r>
            </a:p>
          </p:txBody>
        </p:sp>
        <p:cxnSp>
          <p:nvCxnSpPr>
            <p:cNvPr id="32" name="Straight Arrow Connector 31"/>
            <p:cNvCxnSpPr>
              <a:stCxn id="22" idx="3"/>
              <a:endCxn id="30" idx="2"/>
            </p:cNvCxnSpPr>
            <p:nvPr/>
          </p:nvCxnSpPr>
          <p:spPr>
            <a:xfrm>
              <a:off x="5029200" y="1295400"/>
              <a:ext cx="2286000" cy="1866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3" idx="3"/>
              <a:endCxn id="30" idx="2"/>
            </p:cNvCxnSpPr>
            <p:nvPr/>
          </p:nvCxnSpPr>
          <p:spPr>
            <a:xfrm>
              <a:off x="5029200" y="2286000"/>
              <a:ext cx="22860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4" idx="5"/>
              <a:endCxn id="30" idx="2"/>
            </p:cNvCxnSpPr>
            <p:nvPr/>
          </p:nvCxnSpPr>
          <p:spPr>
            <a:xfrm flipV="1">
              <a:off x="5562600" y="3162300"/>
              <a:ext cx="1752600" cy="171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3"/>
              <a:endCxn id="24" idx="1"/>
            </p:cNvCxnSpPr>
            <p:nvPr/>
          </p:nvCxnSpPr>
          <p:spPr>
            <a:xfrm flipV="1">
              <a:off x="2743200" y="4876800"/>
              <a:ext cx="2209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6" idx="3"/>
              <a:endCxn id="24" idx="1"/>
            </p:cNvCxnSpPr>
            <p:nvPr/>
          </p:nvCxnSpPr>
          <p:spPr>
            <a:xfrm>
              <a:off x="2743200" y="3429000"/>
              <a:ext cx="2209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3"/>
              <a:endCxn id="23" idx="1"/>
            </p:cNvCxnSpPr>
            <p:nvPr/>
          </p:nvCxnSpPr>
          <p:spPr>
            <a:xfrm flipV="1">
              <a:off x="2743200" y="1981200"/>
              <a:ext cx="1981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386840" y="914400"/>
              <a:ext cx="1752600" cy="480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TextBox 3"/>
            <p:cNvSpPr txBox="1"/>
            <p:nvPr/>
          </p:nvSpPr>
          <p:spPr>
            <a:xfrm>
              <a:off x="1536343" y="708659"/>
              <a:ext cx="768606" cy="392010"/>
            </a:xfrm>
            <a:prstGeom prst="rect">
              <a:avLst/>
            </a:prstGeom>
            <a:noFill/>
          </p:spPr>
          <p:txBody>
            <a:bodyPr wrap="none" rtlCol="0">
              <a:spAutoFit/>
            </a:bodyPr>
            <a:lstStyle/>
            <a:p>
              <a:r>
                <a:rPr lang="en-US" sz="1600" dirty="0">
                  <a:solidFill>
                    <a:srgbClr val="FF0000"/>
                  </a:solidFill>
                </a:rPr>
                <a:t>botnet</a:t>
              </a:r>
            </a:p>
          </p:txBody>
        </p:sp>
      </p:grpSp>
      <p:sp>
        <p:nvSpPr>
          <p:cNvPr id="13" name="TextBox 12"/>
          <p:cNvSpPr txBox="1"/>
          <p:nvPr/>
        </p:nvSpPr>
        <p:spPr>
          <a:xfrm>
            <a:off x="39057" y="5238295"/>
            <a:ext cx="8952544" cy="646331"/>
          </a:xfrm>
          <a:prstGeom prst="rect">
            <a:avLst/>
          </a:prstGeom>
          <a:noFill/>
        </p:spPr>
        <p:txBody>
          <a:bodyPr wrap="square" rtlCol="0">
            <a:spAutoFit/>
          </a:bodyPr>
          <a:lstStyle/>
          <a:p>
            <a:r>
              <a:rPr lang="en-US" dirty="0"/>
              <a:t>The DNS servers amplify the bandwidth</a:t>
            </a:r>
          </a:p>
          <a:p>
            <a:r>
              <a:rPr lang="en-US" dirty="0"/>
              <a:t>1Mbps input results in </a:t>
            </a:r>
            <a:r>
              <a:rPr lang="en-US" dirty="0" err="1"/>
              <a:t>XMbps</a:t>
            </a:r>
            <a:r>
              <a:rPr lang="en-US" dirty="0"/>
              <a:t> output, which is sent to the victim</a:t>
            </a:r>
          </a:p>
        </p:txBody>
      </p:sp>
    </p:spTree>
    <p:extLst>
      <p:ext uri="{BB962C8B-B14F-4D97-AF65-F5344CB8AC3E}">
        <p14:creationId xmlns:p14="http://schemas.microsoft.com/office/powerpoint/2010/main" val="2846435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DNS Amplification</a:t>
            </a:r>
          </a:p>
        </p:txBody>
      </p:sp>
      <p:sp>
        <p:nvSpPr>
          <p:cNvPr id="3" name="Content Placeholder 2"/>
          <p:cNvSpPr>
            <a:spLocks noGrp="1"/>
          </p:cNvSpPr>
          <p:nvPr>
            <p:ph idx="1"/>
          </p:nvPr>
        </p:nvSpPr>
        <p:spPr/>
        <p:txBody>
          <a:bodyPr>
            <a:normAutofit fontScale="62500" lnSpcReduction="20000"/>
          </a:bodyPr>
          <a:lstStyle/>
          <a:p>
            <a:r>
              <a:rPr lang="en-US" dirty="0"/>
              <a:t>Amplification</a:t>
            </a:r>
          </a:p>
          <a:p>
            <a:pPr lvl="1"/>
            <a:r>
              <a:rPr lang="en-US" dirty="0"/>
              <a:t>A small data rate from the attacker computer causes a significant problem for victim</a:t>
            </a:r>
          </a:p>
          <a:p>
            <a:pPr lvl="1"/>
            <a:r>
              <a:rPr lang="en-US" dirty="0"/>
              <a:t>E.g., bandwidth attack</a:t>
            </a:r>
          </a:p>
          <a:p>
            <a:pPr lvl="2"/>
            <a:r>
              <a:rPr lang="en-US" dirty="0"/>
              <a:t>The attacker is able to send attack traffic at a relatively low rate and cause a significant use of the victim’s bandwidth</a:t>
            </a:r>
          </a:p>
          <a:p>
            <a:r>
              <a:rPr lang="en-US" dirty="0"/>
              <a:t>DNS amplification attack</a:t>
            </a:r>
          </a:p>
          <a:p>
            <a:pPr lvl="1"/>
            <a:r>
              <a:rPr lang="en-US" dirty="0"/>
              <a:t>DNS</a:t>
            </a:r>
          </a:p>
          <a:p>
            <a:pPr lvl="2"/>
            <a:r>
              <a:rPr lang="en-US" dirty="0"/>
              <a:t> used to translate names to IP address</a:t>
            </a:r>
          </a:p>
          <a:p>
            <a:pPr lvl="3"/>
            <a:r>
              <a:rPr lang="en-US" dirty="0"/>
              <a:t>E.g., </a:t>
            </a:r>
            <a:r>
              <a:rPr lang="en-US" dirty="0">
                <a:hlinkClick r:id="rId2"/>
              </a:rPr>
              <a:t>www.udel.edu</a:t>
            </a:r>
            <a:r>
              <a:rPr lang="en-US" dirty="0"/>
              <a:t> to the IP address of </a:t>
            </a:r>
            <a:r>
              <a:rPr lang="en-US" dirty="0" err="1"/>
              <a:t>udel’s</a:t>
            </a:r>
            <a:r>
              <a:rPr lang="en-US" dirty="0"/>
              <a:t> web server</a:t>
            </a:r>
          </a:p>
          <a:p>
            <a:pPr lvl="2"/>
            <a:r>
              <a:rPr lang="en-US" dirty="0"/>
              <a:t>DNS servers are available to answer DNS queries (e.g., translation questions)</a:t>
            </a:r>
          </a:p>
          <a:p>
            <a:pPr lvl="1"/>
            <a:r>
              <a:rPr lang="en-US" dirty="0"/>
              <a:t>E.g. </a:t>
            </a:r>
          </a:p>
          <a:p>
            <a:pPr lvl="2"/>
            <a:r>
              <a:rPr lang="en-US" dirty="0" err="1"/>
              <a:t>linux</a:t>
            </a:r>
            <a:r>
              <a:rPr lang="en-US" dirty="0"/>
              <a:t>&gt;&gt; dig www.udel.edu </a:t>
            </a:r>
          </a:p>
          <a:p>
            <a:pPr lvl="2"/>
            <a:r>
              <a:rPr lang="en-US" dirty="0"/>
              <a:t>Asks the local </a:t>
            </a:r>
            <a:r>
              <a:rPr lang="en-US" dirty="0" err="1"/>
              <a:t>dns</a:t>
            </a:r>
            <a:r>
              <a:rPr lang="en-US" dirty="0"/>
              <a:t> machine for the </a:t>
            </a:r>
            <a:r>
              <a:rPr lang="en-US" dirty="0" err="1"/>
              <a:t>ip</a:t>
            </a:r>
            <a:r>
              <a:rPr lang="en-US" dirty="0"/>
              <a:t> address for </a:t>
            </a:r>
            <a:r>
              <a:rPr lang="en-US" dirty="0">
                <a:hlinkClick r:id="rId2"/>
              </a:rPr>
              <a:t>www.udel.edu</a:t>
            </a:r>
            <a:endParaRPr lang="en-US" dirty="0"/>
          </a:p>
          <a:p>
            <a:pPr lvl="2"/>
            <a:r>
              <a:rPr lang="en-US" dirty="0"/>
              <a:t>Note that the answer is long. How long? </a:t>
            </a:r>
          </a:p>
          <a:p>
            <a:pPr lvl="3"/>
            <a:r>
              <a:rPr lang="en-US" dirty="0"/>
              <a:t>Linux&gt;&gt; dig </a:t>
            </a:r>
            <a:r>
              <a:rPr lang="en-US" dirty="0">
                <a:hlinkClick r:id="rId2"/>
              </a:rPr>
              <a:t>www.udel.edu</a:t>
            </a:r>
            <a:r>
              <a:rPr lang="en-US" dirty="0"/>
              <a:t> &gt; file.txt</a:t>
            </a:r>
          </a:p>
          <a:p>
            <a:pPr lvl="3"/>
            <a:r>
              <a:rPr lang="en-US" dirty="0"/>
              <a:t>Linux&gt;&gt; </a:t>
            </a:r>
            <a:r>
              <a:rPr lang="en-US" dirty="0" err="1"/>
              <a:t>ls</a:t>
            </a:r>
            <a:r>
              <a:rPr lang="en-US" dirty="0"/>
              <a:t> –l file.txt</a:t>
            </a:r>
          </a:p>
          <a:p>
            <a:pPr lvl="2"/>
            <a:r>
              <a:rPr lang="en-US" dirty="0"/>
              <a:t>The </a:t>
            </a:r>
            <a:r>
              <a:rPr lang="en-US" dirty="0" err="1"/>
              <a:t>dns</a:t>
            </a:r>
            <a:r>
              <a:rPr lang="en-US" dirty="0"/>
              <a:t> request was about 20 bytes and the response is 1042 bytes. This is a factor of ~50 increase</a:t>
            </a:r>
          </a:p>
          <a:p>
            <a:pPr lvl="2"/>
            <a:r>
              <a:rPr lang="en-US" dirty="0"/>
              <a:t>Other options give a factor of 70 increase</a:t>
            </a:r>
          </a:p>
          <a:p>
            <a:pPr lvl="1"/>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CBF8-5800-427C-B902-8255FBC36518}"/>
              </a:ext>
            </a:extLst>
          </p:cNvPr>
          <p:cNvSpPr>
            <a:spLocks noGrp="1"/>
          </p:cNvSpPr>
          <p:nvPr>
            <p:ph type="title"/>
          </p:nvPr>
        </p:nvSpPr>
        <p:spPr/>
        <p:txBody>
          <a:bodyPr>
            <a:normAutofit fontScale="90000"/>
          </a:bodyPr>
          <a:lstStyle/>
          <a:p>
            <a:r>
              <a:rPr lang="en-US" dirty="0"/>
              <a:t>Spoofed Source Address Pros and Cons</a:t>
            </a:r>
          </a:p>
        </p:txBody>
      </p:sp>
      <p:sp>
        <p:nvSpPr>
          <p:cNvPr id="3" name="Content Placeholder 2">
            <a:extLst>
              <a:ext uri="{FF2B5EF4-FFF2-40B4-BE49-F238E27FC236}">
                <a16:creationId xmlns:a16="http://schemas.microsoft.com/office/drawing/2014/main" id="{B58E7177-2CE2-49EE-AF33-B27C22D8347E}"/>
              </a:ext>
            </a:extLst>
          </p:cNvPr>
          <p:cNvSpPr>
            <a:spLocks noGrp="1"/>
          </p:cNvSpPr>
          <p:nvPr>
            <p:ph idx="1"/>
          </p:nvPr>
        </p:nvSpPr>
        <p:spPr/>
        <p:txBody>
          <a:bodyPr/>
          <a:lstStyle/>
          <a:p>
            <a:r>
              <a:rPr lang="en-US" dirty="0"/>
              <a:t>HTTP uses TCP, which requires 2-way communication</a:t>
            </a:r>
          </a:p>
          <a:p>
            <a:r>
              <a:rPr lang="en-US" dirty="0"/>
              <a:t>Any attacking using HTTP cannot use spoofed source address</a:t>
            </a:r>
          </a:p>
          <a:p>
            <a:r>
              <a:rPr lang="en-US" dirty="0"/>
              <a:t>HTTP DDoS attacks</a:t>
            </a:r>
          </a:p>
          <a:p>
            <a:pPr lvl="1"/>
            <a:r>
              <a:rPr lang="en-US" dirty="0"/>
              <a:t>Look at HTTP request on the next slide</a:t>
            </a:r>
          </a:p>
          <a:p>
            <a:endParaRPr lang="en-US" dirty="0"/>
          </a:p>
        </p:txBody>
      </p:sp>
    </p:spTree>
    <p:extLst>
      <p:ext uri="{BB962C8B-B14F-4D97-AF65-F5344CB8AC3E}">
        <p14:creationId xmlns:p14="http://schemas.microsoft.com/office/powerpoint/2010/main" val="1495918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A59B33BC-4BC4-4A91-8C6D-014526101605}"/>
              </a:ext>
            </a:extLst>
          </p:cNvPr>
          <p:cNvSpPr>
            <a:spLocks noGrp="1"/>
          </p:cNvSpPr>
          <p:nvPr>
            <p:ph type="title"/>
          </p:nvPr>
        </p:nvSpPr>
        <p:spPr>
          <a:xfrm>
            <a:off x="0" y="-36513"/>
            <a:ext cx="9144000" cy="430213"/>
          </a:xfrm>
        </p:spPr>
        <p:txBody>
          <a:bodyPr>
            <a:normAutofit fontScale="90000"/>
          </a:bodyPr>
          <a:lstStyle/>
          <a:p>
            <a:r>
              <a:rPr lang="en-US" altLang="en-US" sz="2800"/>
              <a:t>Anatomy of a Web Page</a:t>
            </a:r>
          </a:p>
        </p:txBody>
      </p:sp>
      <p:sp>
        <p:nvSpPr>
          <p:cNvPr id="3075" name="Content Placeholder 4">
            <a:extLst>
              <a:ext uri="{FF2B5EF4-FFF2-40B4-BE49-F238E27FC236}">
                <a16:creationId xmlns:a16="http://schemas.microsoft.com/office/drawing/2014/main" id="{E4722170-D122-48A4-8FA1-795830AA0FEA}"/>
              </a:ext>
            </a:extLst>
          </p:cNvPr>
          <p:cNvSpPr>
            <a:spLocks noGrp="1"/>
          </p:cNvSpPr>
          <p:nvPr>
            <p:ph sz="half" idx="1"/>
          </p:nvPr>
        </p:nvSpPr>
        <p:spPr>
          <a:xfrm>
            <a:off x="-79375" y="542925"/>
            <a:ext cx="3489325" cy="5059363"/>
          </a:xfrm>
        </p:spPr>
        <p:txBody>
          <a:bodyPr/>
          <a:lstStyle/>
          <a:p>
            <a:r>
              <a:rPr lang="en-US" altLang="en-US" sz="1600"/>
              <a:t>Base HTML file specifies</a:t>
            </a:r>
          </a:p>
          <a:p>
            <a:pPr lvl="1"/>
            <a:r>
              <a:rPr lang="en-US" altLang="en-US" sz="1400"/>
              <a:t>Text</a:t>
            </a:r>
          </a:p>
          <a:p>
            <a:pPr lvl="1"/>
            <a:r>
              <a:rPr lang="en-US" altLang="en-US" sz="1400"/>
              <a:t>Layout (e.g., spacing, font)</a:t>
            </a:r>
          </a:p>
          <a:p>
            <a:pPr lvl="1"/>
            <a:r>
              <a:rPr lang="en-US" altLang="en-US" sz="1400"/>
              <a:t>Objects</a:t>
            </a:r>
          </a:p>
          <a:p>
            <a:pPr lvl="1"/>
            <a:r>
              <a:rPr lang="en-US" altLang="en-US" sz="1400"/>
              <a:t>JavaScript</a:t>
            </a:r>
          </a:p>
          <a:p>
            <a:r>
              <a:rPr lang="en-US" altLang="en-US" sz="1600"/>
              <a:t>Objects (each is a separate file)</a:t>
            </a:r>
          </a:p>
          <a:p>
            <a:pPr lvl="1"/>
            <a:r>
              <a:rPr lang="en-US" altLang="en-US" sz="1400"/>
              <a:t>Images</a:t>
            </a:r>
          </a:p>
          <a:p>
            <a:pPr lvl="1"/>
            <a:r>
              <a:rPr lang="en-US" altLang="en-US" sz="1400"/>
              <a:t>Music</a:t>
            </a:r>
          </a:p>
          <a:p>
            <a:pPr lvl="1"/>
            <a:r>
              <a:rPr lang="en-US" altLang="en-US" sz="1400"/>
              <a:t>Video</a:t>
            </a:r>
          </a:p>
          <a:p>
            <a:pPr lvl="1"/>
            <a:r>
              <a:rPr lang="en-US" altLang="en-US" sz="1400"/>
              <a:t>JavaScript</a:t>
            </a:r>
          </a:p>
          <a:p>
            <a:r>
              <a:rPr lang="en-US" altLang="en-US" sz="1600"/>
              <a:t>Since the base HTML files specifies the objects, it must be downloaded first</a:t>
            </a:r>
          </a:p>
          <a:p>
            <a:r>
              <a:rPr lang="en-US" altLang="en-US" sz="1600"/>
              <a:t>The base HTML file and the objects are identified by a URL</a:t>
            </a:r>
          </a:p>
          <a:p>
            <a:r>
              <a:rPr lang="en-US" altLang="en-US" sz="1600"/>
              <a:t>A URL has three parts</a:t>
            </a:r>
          </a:p>
          <a:p>
            <a:pPr lvl="1"/>
            <a:r>
              <a:rPr lang="en-US" altLang="en-US" sz="1200"/>
              <a:t>Protocol (e.g., HTTP)</a:t>
            </a:r>
          </a:p>
          <a:p>
            <a:pPr lvl="1"/>
            <a:r>
              <a:rPr lang="en-US" altLang="en-US" sz="1200"/>
              <a:t>Web server name</a:t>
            </a:r>
          </a:p>
          <a:p>
            <a:pPr lvl="1"/>
            <a:r>
              <a:rPr lang="en-US" altLang="en-US" sz="1200"/>
              <a:t>File Name</a:t>
            </a:r>
          </a:p>
          <a:p>
            <a:endParaRPr lang="en-US" altLang="en-US" sz="1800"/>
          </a:p>
        </p:txBody>
      </p:sp>
      <p:pic>
        <p:nvPicPr>
          <p:cNvPr id="3076" name="Picture 3">
            <a:extLst>
              <a:ext uri="{FF2B5EF4-FFF2-40B4-BE49-F238E27FC236}">
                <a16:creationId xmlns:a16="http://schemas.microsoft.com/office/drawing/2014/main" id="{FCB17E75-3073-46AE-A36C-B0119F5D399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674688"/>
            <a:ext cx="4551363" cy="390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6">
            <a:extLst>
              <a:ext uri="{FF2B5EF4-FFF2-40B4-BE49-F238E27FC236}">
                <a16:creationId xmlns:a16="http://schemas.microsoft.com/office/drawing/2014/main" id="{249F7BA9-8284-4B13-865B-B578C7B91D7C}"/>
              </a:ext>
            </a:extLst>
          </p:cNvPr>
          <p:cNvSpPr txBox="1">
            <a:spLocks noChangeArrowheads="1"/>
          </p:cNvSpPr>
          <p:nvPr/>
        </p:nvSpPr>
        <p:spPr bwMode="auto">
          <a:xfrm>
            <a:off x="5959475" y="4722813"/>
            <a:ext cx="6873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Images</a:t>
            </a:r>
          </a:p>
        </p:txBody>
      </p:sp>
      <p:cxnSp>
        <p:nvCxnSpPr>
          <p:cNvPr id="9" name="Straight Arrow Connector 8">
            <a:extLst>
              <a:ext uri="{FF2B5EF4-FFF2-40B4-BE49-F238E27FC236}">
                <a16:creationId xmlns:a16="http://schemas.microsoft.com/office/drawing/2014/main" id="{B08F6AF1-5690-46E6-A1C2-E30C93AF2398}"/>
              </a:ext>
            </a:extLst>
          </p:cNvPr>
          <p:cNvCxnSpPr/>
          <p:nvPr/>
        </p:nvCxnSpPr>
        <p:spPr>
          <a:xfrm flipV="1">
            <a:off x="6381750" y="4060825"/>
            <a:ext cx="0" cy="7127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79" name="TextBox 9">
            <a:extLst>
              <a:ext uri="{FF2B5EF4-FFF2-40B4-BE49-F238E27FC236}">
                <a16:creationId xmlns:a16="http://schemas.microsoft.com/office/drawing/2014/main" id="{936F05ED-8B97-47A3-AE24-F2E0BFDA9736}"/>
              </a:ext>
            </a:extLst>
          </p:cNvPr>
          <p:cNvSpPr txBox="1">
            <a:spLocks noChangeArrowheads="1"/>
          </p:cNvSpPr>
          <p:nvPr/>
        </p:nvSpPr>
        <p:spPr bwMode="auto">
          <a:xfrm>
            <a:off x="6770688" y="4868863"/>
            <a:ext cx="1311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JavaScript video</a:t>
            </a:r>
          </a:p>
        </p:txBody>
      </p:sp>
      <p:cxnSp>
        <p:nvCxnSpPr>
          <p:cNvPr id="13" name="Straight Arrow Connector 12">
            <a:extLst>
              <a:ext uri="{FF2B5EF4-FFF2-40B4-BE49-F238E27FC236}">
                <a16:creationId xmlns:a16="http://schemas.microsoft.com/office/drawing/2014/main" id="{2F427D19-29CB-4147-974C-AAD390356622}"/>
              </a:ext>
            </a:extLst>
          </p:cNvPr>
          <p:cNvCxnSpPr/>
          <p:nvPr/>
        </p:nvCxnSpPr>
        <p:spPr>
          <a:xfrm flipH="1" flipV="1">
            <a:off x="5959475" y="4060825"/>
            <a:ext cx="184150" cy="7381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CA2F14-6227-42DA-B963-E2654E8BAA15}"/>
              </a:ext>
            </a:extLst>
          </p:cNvPr>
          <p:cNvCxnSpPr>
            <a:stCxn id="3079" idx="0"/>
          </p:cNvCxnSpPr>
          <p:nvPr/>
        </p:nvCxnSpPr>
        <p:spPr>
          <a:xfrm flipH="1" flipV="1">
            <a:off x="7269163" y="4060825"/>
            <a:ext cx="157162" cy="8080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82" name="TextBox 16">
            <a:extLst>
              <a:ext uri="{FF2B5EF4-FFF2-40B4-BE49-F238E27FC236}">
                <a16:creationId xmlns:a16="http://schemas.microsoft.com/office/drawing/2014/main" id="{115DC4C5-E43B-403A-8AD9-4010884353CA}"/>
              </a:ext>
            </a:extLst>
          </p:cNvPr>
          <p:cNvSpPr txBox="1">
            <a:spLocks noChangeArrowheads="1"/>
          </p:cNvSpPr>
          <p:nvPr/>
        </p:nvSpPr>
        <p:spPr bwMode="auto">
          <a:xfrm>
            <a:off x="4838700" y="306388"/>
            <a:ext cx="16684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JavaScript search bar</a:t>
            </a:r>
          </a:p>
        </p:txBody>
      </p:sp>
      <p:cxnSp>
        <p:nvCxnSpPr>
          <p:cNvPr id="20" name="Straight Arrow Connector 19">
            <a:extLst>
              <a:ext uri="{FF2B5EF4-FFF2-40B4-BE49-F238E27FC236}">
                <a16:creationId xmlns:a16="http://schemas.microsoft.com/office/drawing/2014/main" id="{D34F1C16-B9F0-4121-98C7-A24F390D00FA}"/>
              </a:ext>
            </a:extLst>
          </p:cNvPr>
          <p:cNvCxnSpPr/>
          <p:nvPr/>
        </p:nvCxnSpPr>
        <p:spPr>
          <a:xfrm>
            <a:off x="5673725" y="571500"/>
            <a:ext cx="209550" cy="520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84" name="TextBox 20">
            <a:extLst>
              <a:ext uri="{FF2B5EF4-FFF2-40B4-BE49-F238E27FC236}">
                <a16:creationId xmlns:a16="http://schemas.microsoft.com/office/drawing/2014/main" id="{D274B6DE-ED03-4C11-A8FA-1D61ED17302B}"/>
              </a:ext>
            </a:extLst>
          </p:cNvPr>
          <p:cNvSpPr txBox="1">
            <a:spLocks noChangeArrowheads="1"/>
          </p:cNvSpPr>
          <p:nvPr/>
        </p:nvSpPr>
        <p:spPr bwMode="auto">
          <a:xfrm>
            <a:off x="3551238" y="4746625"/>
            <a:ext cx="13700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JavaScript button</a:t>
            </a:r>
          </a:p>
        </p:txBody>
      </p:sp>
      <p:cxnSp>
        <p:nvCxnSpPr>
          <p:cNvPr id="23" name="Straight Arrow Connector 22">
            <a:extLst>
              <a:ext uri="{FF2B5EF4-FFF2-40B4-BE49-F238E27FC236}">
                <a16:creationId xmlns:a16="http://schemas.microsoft.com/office/drawing/2014/main" id="{D9592B53-C60F-4272-9A21-C4AF2151DED6}"/>
              </a:ext>
            </a:extLst>
          </p:cNvPr>
          <p:cNvCxnSpPr/>
          <p:nvPr/>
        </p:nvCxnSpPr>
        <p:spPr>
          <a:xfrm flipV="1">
            <a:off x="4264025" y="3549650"/>
            <a:ext cx="481013" cy="11731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86" name="TextBox 24">
            <a:extLst>
              <a:ext uri="{FF2B5EF4-FFF2-40B4-BE49-F238E27FC236}">
                <a16:creationId xmlns:a16="http://schemas.microsoft.com/office/drawing/2014/main" id="{26F4430C-337B-4A20-B9A1-5DB91A44FEA1}"/>
              </a:ext>
            </a:extLst>
          </p:cNvPr>
          <p:cNvSpPr txBox="1">
            <a:spLocks noChangeArrowheads="1"/>
          </p:cNvSpPr>
          <p:nvPr/>
        </p:nvSpPr>
        <p:spPr bwMode="auto">
          <a:xfrm>
            <a:off x="3548063" y="2474913"/>
            <a:ext cx="4683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Text</a:t>
            </a:r>
          </a:p>
        </p:txBody>
      </p:sp>
      <p:cxnSp>
        <p:nvCxnSpPr>
          <p:cNvPr id="27" name="Straight Arrow Connector 26">
            <a:extLst>
              <a:ext uri="{FF2B5EF4-FFF2-40B4-BE49-F238E27FC236}">
                <a16:creationId xmlns:a16="http://schemas.microsoft.com/office/drawing/2014/main" id="{39D9812C-06CC-40A2-B25B-15B12AC1AA68}"/>
              </a:ext>
            </a:extLst>
          </p:cNvPr>
          <p:cNvCxnSpPr/>
          <p:nvPr/>
        </p:nvCxnSpPr>
        <p:spPr>
          <a:xfrm>
            <a:off x="4032250" y="2770188"/>
            <a:ext cx="752475" cy="1111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9F0C8D0-194D-4DE2-A9C0-1613D6497F12}"/>
              </a:ext>
            </a:extLst>
          </p:cNvPr>
          <p:cNvCxnSpPr/>
          <p:nvPr/>
        </p:nvCxnSpPr>
        <p:spPr>
          <a:xfrm>
            <a:off x="4083050" y="2657475"/>
            <a:ext cx="1590675" cy="1127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F6E026-3FB2-4563-ABC9-395129677285}"/>
              </a:ext>
            </a:extLst>
          </p:cNvPr>
          <p:cNvCxnSpPr/>
          <p:nvPr/>
        </p:nvCxnSpPr>
        <p:spPr>
          <a:xfrm flipH="1">
            <a:off x="4191000" y="787400"/>
            <a:ext cx="244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63D4519-7032-4FAC-A075-91F9DA7F417F}"/>
              </a:ext>
            </a:extLst>
          </p:cNvPr>
          <p:cNvCxnSpPr/>
          <p:nvPr/>
        </p:nvCxnSpPr>
        <p:spPr>
          <a:xfrm flipH="1">
            <a:off x="4191000" y="963613"/>
            <a:ext cx="244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B81A9C-086A-4400-8FB4-A857BB1A4089}"/>
              </a:ext>
            </a:extLst>
          </p:cNvPr>
          <p:cNvCxnSpPr/>
          <p:nvPr/>
        </p:nvCxnSpPr>
        <p:spPr>
          <a:xfrm>
            <a:off x="4302125" y="793750"/>
            <a:ext cx="3175" cy="176213"/>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3059AA-DD3B-4B0E-AA38-BF1A2BDBE4C4}"/>
              </a:ext>
            </a:extLst>
          </p:cNvPr>
          <p:cNvCxnSpPr/>
          <p:nvPr/>
        </p:nvCxnSpPr>
        <p:spPr>
          <a:xfrm flipH="1">
            <a:off x="4213225" y="1358900"/>
            <a:ext cx="244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A478C3-EFBD-46C4-B34C-05138086E531}"/>
              </a:ext>
            </a:extLst>
          </p:cNvPr>
          <p:cNvCxnSpPr/>
          <p:nvPr/>
        </p:nvCxnSpPr>
        <p:spPr>
          <a:xfrm>
            <a:off x="4305300" y="969963"/>
            <a:ext cx="0" cy="395287"/>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78B31FF-36FF-40ED-A01A-43186DB8BF4A}"/>
              </a:ext>
            </a:extLst>
          </p:cNvPr>
          <p:cNvCxnSpPr/>
          <p:nvPr/>
        </p:nvCxnSpPr>
        <p:spPr>
          <a:xfrm flipH="1">
            <a:off x="4232275" y="2586038"/>
            <a:ext cx="2444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CE72B2-19A7-4825-AA0A-11B487F49934}"/>
              </a:ext>
            </a:extLst>
          </p:cNvPr>
          <p:cNvCxnSpPr/>
          <p:nvPr/>
        </p:nvCxnSpPr>
        <p:spPr>
          <a:xfrm>
            <a:off x="4302125" y="1365250"/>
            <a:ext cx="11113" cy="1220788"/>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96" name="TextBox 49">
            <a:extLst>
              <a:ext uri="{FF2B5EF4-FFF2-40B4-BE49-F238E27FC236}">
                <a16:creationId xmlns:a16="http://schemas.microsoft.com/office/drawing/2014/main" id="{12037BC3-7626-462E-81D6-8DBD34532CE0}"/>
              </a:ext>
            </a:extLst>
          </p:cNvPr>
          <p:cNvSpPr txBox="1">
            <a:spLocks noChangeArrowheads="1"/>
          </p:cNvSpPr>
          <p:nvPr/>
        </p:nvSpPr>
        <p:spPr bwMode="auto">
          <a:xfrm>
            <a:off x="3128963" y="1506538"/>
            <a:ext cx="644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a:t>Layout</a:t>
            </a:r>
          </a:p>
        </p:txBody>
      </p:sp>
      <p:sp>
        <p:nvSpPr>
          <p:cNvPr id="53" name="Left Brace 52">
            <a:extLst>
              <a:ext uri="{FF2B5EF4-FFF2-40B4-BE49-F238E27FC236}">
                <a16:creationId xmlns:a16="http://schemas.microsoft.com/office/drawing/2014/main" id="{E34E386D-B708-4BC5-A8A3-0AF58DD90F01}"/>
              </a:ext>
            </a:extLst>
          </p:cNvPr>
          <p:cNvSpPr/>
          <p:nvPr/>
        </p:nvSpPr>
        <p:spPr>
          <a:xfrm>
            <a:off x="3795713" y="774700"/>
            <a:ext cx="376237" cy="17907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400"/>
          </a:p>
        </p:txBody>
      </p:sp>
      <p:sp>
        <p:nvSpPr>
          <p:cNvPr id="68" name="TextBox 67">
            <a:extLst>
              <a:ext uri="{FF2B5EF4-FFF2-40B4-BE49-F238E27FC236}">
                <a16:creationId xmlns:a16="http://schemas.microsoft.com/office/drawing/2014/main" id="{EBFDC74D-6547-4AFC-93EE-58E7B91ACE1B}"/>
              </a:ext>
            </a:extLst>
          </p:cNvPr>
          <p:cNvSpPr txBox="1"/>
          <p:nvPr/>
        </p:nvSpPr>
        <p:spPr>
          <a:xfrm>
            <a:off x="1524000" y="5964238"/>
            <a:ext cx="6915150" cy="338137"/>
          </a:xfrm>
          <a:prstGeom prst="rect">
            <a:avLst/>
          </a:prstGeom>
          <a:noFill/>
        </p:spPr>
        <p:txBody>
          <a:bodyPr wrap="none">
            <a:spAutoFit/>
          </a:bodyPr>
          <a:lstStyle/>
          <a:p>
            <a:pPr>
              <a:defRPr/>
            </a:pPr>
            <a:r>
              <a:rPr lang="en-US" sz="1600" dirty="0">
                <a:solidFill>
                  <a:schemeClr val="accent2"/>
                </a:solidFill>
                <a:latin typeface="+mj-lt"/>
              </a:rPr>
              <a:t>https://</a:t>
            </a:r>
            <a:r>
              <a:rPr lang="en-US" sz="1600" dirty="0">
                <a:solidFill>
                  <a:srgbClr val="00B050"/>
                </a:solidFill>
                <a:latin typeface="+mj-lt"/>
              </a:rPr>
              <a:t>www.eecis.udel.edu</a:t>
            </a:r>
            <a:r>
              <a:rPr lang="en-US" sz="1600" dirty="0">
                <a:latin typeface="+mj-lt"/>
              </a:rPr>
              <a:t>/~bohacek/Networking/HomeworkAnswers.html</a:t>
            </a:r>
          </a:p>
        </p:txBody>
      </p:sp>
      <p:sp>
        <p:nvSpPr>
          <p:cNvPr id="69" name="Left Brace 68">
            <a:extLst>
              <a:ext uri="{FF2B5EF4-FFF2-40B4-BE49-F238E27FC236}">
                <a16:creationId xmlns:a16="http://schemas.microsoft.com/office/drawing/2014/main" id="{98A33C05-1B76-44C8-866A-9B40254311DA}"/>
              </a:ext>
            </a:extLst>
          </p:cNvPr>
          <p:cNvSpPr/>
          <p:nvPr/>
        </p:nvSpPr>
        <p:spPr>
          <a:xfrm rot="16200000">
            <a:off x="2949575" y="5581650"/>
            <a:ext cx="301625" cy="1743075"/>
          </a:xfrm>
          <a:prstGeom prst="leftBrace">
            <a:avLst/>
          </a:prstGeom>
          <a:ln w="22225">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latin typeface="+mj-lt"/>
            </a:endParaRPr>
          </a:p>
        </p:txBody>
      </p:sp>
      <p:sp>
        <p:nvSpPr>
          <p:cNvPr id="70" name="Left Brace 69">
            <a:extLst>
              <a:ext uri="{FF2B5EF4-FFF2-40B4-BE49-F238E27FC236}">
                <a16:creationId xmlns:a16="http://schemas.microsoft.com/office/drawing/2014/main" id="{AD190608-5F75-457A-806C-B55ECB9BAD99}"/>
              </a:ext>
            </a:extLst>
          </p:cNvPr>
          <p:cNvSpPr/>
          <p:nvPr/>
        </p:nvSpPr>
        <p:spPr>
          <a:xfrm rot="16200000">
            <a:off x="5980113" y="4381500"/>
            <a:ext cx="300037" cy="4164013"/>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latin typeface="+mj-lt"/>
            </a:endParaRPr>
          </a:p>
        </p:txBody>
      </p:sp>
      <p:sp>
        <p:nvSpPr>
          <p:cNvPr id="71" name="Left Brace 70">
            <a:extLst>
              <a:ext uri="{FF2B5EF4-FFF2-40B4-BE49-F238E27FC236}">
                <a16:creationId xmlns:a16="http://schemas.microsoft.com/office/drawing/2014/main" id="{161789DD-304F-4EF6-B0C1-30E2E1D5E56A}"/>
              </a:ext>
            </a:extLst>
          </p:cNvPr>
          <p:cNvSpPr/>
          <p:nvPr/>
        </p:nvSpPr>
        <p:spPr>
          <a:xfrm rot="5400000">
            <a:off x="1739900" y="5694363"/>
            <a:ext cx="225425" cy="466725"/>
          </a:xfrm>
          <a:prstGeom prst="leftBrace">
            <a:avLst/>
          </a:prstGeom>
          <a:ln w="22225">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600">
              <a:solidFill>
                <a:schemeClr val="accent2"/>
              </a:solidFill>
              <a:latin typeface="+mj-lt"/>
            </a:endParaRPr>
          </a:p>
        </p:txBody>
      </p:sp>
      <p:sp>
        <p:nvSpPr>
          <p:cNvPr id="72" name="TextBox 71">
            <a:extLst>
              <a:ext uri="{FF2B5EF4-FFF2-40B4-BE49-F238E27FC236}">
                <a16:creationId xmlns:a16="http://schemas.microsoft.com/office/drawing/2014/main" id="{16754557-5F87-4F7E-A5DE-A44130F5C92D}"/>
              </a:ext>
            </a:extLst>
          </p:cNvPr>
          <p:cNvSpPr txBox="1"/>
          <p:nvPr/>
        </p:nvSpPr>
        <p:spPr>
          <a:xfrm>
            <a:off x="1360488" y="5500688"/>
            <a:ext cx="914400" cy="338137"/>
          </a:xfrm>
          <a:prstGeom prst="rect">
            <a:avLst/>
          </a:prstGeom>
          <a:noFill/>
        </p:spPr>
        <p:txBody>
          <a:bodyPr wrap="none">
            <a:spAutoFit/>
          </a:bodyPr>
          <a:lstStyle/>
          <a:p>
            <a:pPr>
              <a:defRPr/>
            </a:pPr>
            <a:r>
              <a:rPr lang="en-US" sz="1600" dirty="0">
                <a:solidFill>
                  <a:schemeClr val="accent2"/>
                </a:solidFill>
                <a:latin typeface="+mj-lt"/>
              </a:rPr>
              <a:t>protocol</a:t>
            </a:r>
          </a:p>
        </p:txBody>
      </p:sp>
      <p:sp>
        <p:nvSpPr>
          <p:cNvPr id="73" name="TextBox 72">
            <a:extLst>
              <a:ext uri="{FF2B5EF4-FFF2-40B4-BE49-F238E27FC236}">
                <a16:creationId xmlns:a16="http://schemas.microsoft.com/office/drawing/2014/main" id="{AD6E895E-4481-42B5-9C76-6608E0735049}"/>
              </a:ext>
            </a:extLst>
          </p:cNvPr>
          <p:cNvSpPr txBox="1"/>
          <p:nvPr/>
        </p:nvSpPr>
        <p:spPr>
          <a:xfrm>
            <a:off x="2441575" y="6548438"/>
            <a:ext cx="1189038" cy="338137"/>
          </a:xfrm>
          <a:prstGeom prst="rect">
            <a:avLst/>
          </a:prstGeom>
          <a:noFill/>
        </p:spPr>
        <p:txBody>
          <a:bodyPr wrap="none">
            <a:spAutoFit/>
          </a:bodyPr>
          <a:lstStyle/>
          <a:p>
            <a:pPr>
              <a:defRPr/>
            </a:pPr>
            <a:r>
              <a:rPr lang="en-US" sz="1600" dirty="0">
                <a:solidFill>
                  <a:srgbClr val="00B050"/>
                </a:solidFill>
                <a:latin typeface="+mj-lt"/>
              </a:rPr>
              <a:t>web server</a:t>
            </a:r>
          </a:p>
        </p:txBody>
      </p:sp>
      <p:sp>
        <p:nvSpPr>
          <p:cNvPr id="74" name="TextBox 73">
            <a:extLst>
              <a:ext uri="{FF2B5EF4-FFF2-40B4-BE49-F238E27FC236}">
                <a16:creationId xmlns:a16="http://schemas.microsoft.com/office/drawing/2014/main" id="{8CF6B11A-82A0-4B05-9F79-84367F99B02F}"/>
              </a:ext>
            </a:extLst>
          </p:cNvPr>
          <p:cNvSpPr txBox="1"/>
          <p:nvPr/>
        </p:nvSpPr>
        <p:spPr>
          <a:xfrm>
            <a:off x="5919788" y="6599238"/>
            <a:ext cx="446087" cy="338137"/>
          </a:xfrm>
          <a:prstGeom prst="rect">
            <a:avLst/>
          </a:prstGeom>
          <a:noFill/>
        </p:spPr>
        <p:txBody>
          <a:bodyPr wrap="none">
            <a:spAutoFit/>
          </a:bodyPr>
          <a:lstStyle/>
          <a:p>
            <a:pPr>
              <a:defRPr/>
            </a:pPr>
            <a:r>
              <a:rPr lang="en-US" sz="1600" dirty="0">
                <a:latin typeface="+mj-lt"/>
              </a:rPr>
              <a:t>file</a:t>
            </a:r>
          </a:p>
        </p:txBody>
      </p:sp>
      <p:sp>
        <p:nvSpPr>
          <p:cNvPr id="33" name="TextBox 32">
            <a:extLst>
              <a:ext uri="{FF2B5EF4-FFF2-40B4-BE49-F238E27FC236}">
                <a16:creationId xmlns:a16="http://schemas.microsoft.com/office/drawing/2014/main" id="{99B3AB04-6C73-4A52-98ED-B34AE7CAAACC}"/>
              </a:ext>
            </a:extLst>
          </p:cNvPr>
          <p:cNvSpPr txBox="1"/>
          <p:nvPr/>
        </p:nvSpPr>
        <p:spPr>
          <a:xfrm>
            <a:off x="684213" y="5964238"/>
            <a:ext cx="650875" cy="338137"/>
          </a:xfrm>
          <a:prstGeom prst="rect">
            <a:avLst/>
          </a:prstGeom>
          <a:noFill/>
        </p:spPr>
        <p:txBody>
          <a:bodyPr wrap="none">
            <a:spAutoFit/>
          </a:bodyPr>
          <a:lstStyle/>
          <a:p>
            <a:pPr>
              <a:defRPr/>
            </a:pPr>
            <a:r>
              <a:rPr lang="en-US" sz="1600" dirty="0">
                <a:latin typeface="+mj-lt"/>
              </a:rPr>
              <a:t>URL: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CBF8-5800-427C-B902-8255FBC36518}"/>
              </a:ext>
            </a:extLst>
          </p:cNvPr>
          <p:cNvSpPr>
            <a:spLocks noGrp="1"/>
          </p:cNvSpPr>
          <p:nvPr>
            <p:ph type="title"/>
          </p:nvPr>
        </p:nvSpPr>
        <p:spPr/>
        <p:txBody>
          <a:bodyPr>
            <a:normAutofit fontScale="90000"/>
          </a:bodyPr>
          <a:lstStyle/>
          <a:p>
            <a:r>
              <a:rPr lang="en-US" dirty="0"/>
              <a:t>Spoofed Source Address Pros and Cons</a:t>
            </a:r>
          </a:p>
        </p:txBody>
      </p:sp>
      <p:sp>
        <p:nvSpPr>
          <p:cNvPr id="3" name="Content Placeholder 2">
            <a:extLst>
              <a:ext uri="{FF2B5EF4-FFF2-40B4-BE49-F238E27FC236}">
                <a16:creationId xmlns:a16="http://schemas.microsoft.com/office/drawing/2014/main" id="{B58E7177-2CE2-49EE-AF33-B27C22D8347E}"/>
              </a:ext>
            </a:extLst>
          </p:cNvPr>
          <p:cNvSpPr>
            <a:spLocks noGrp="1"/>
          </p:cNvSpPr>
          <p:nvPr>
            <p:ph idx="1"/>
          </p:nvPr>
        </p:nvSpPr>
        <p:spPr/>
        <p:txBody>
          <a:bodyPr>
            <a:normAutofit/>
          </a:bodyPr>
          <a:lstStyle/>
          <a:p>
            <a:r>
              <a:rPr lang="en-US" sz="2800" dirty="0"/>
              <a:t>Can use spoofed source address</a:t>
            </a:r>
          </a:p>
          <a:p>
            <a:pPr lvl="1"/>
            <a:r>
              <a:rPr lang="en-US" sz="2400" dirty="0"/>
              <a:t>Bandwidth attacks with DNS reflector or something that does not use TCP or any 2-way communication</a:t>
            </a:r>
          </a:p>
          <a:p>
            <a:r>
              <a:rPr lang="en-US" sz="2800" dirty="0"/>
              <a:t>Cannot use spoofed source address</a:t>
            </a:r>
          </a:p>
          <a:p>
            <a:pPr lvl="1"/>
            <a:r>
              <a:rPr lang="en-US" sz="2400" dirty="0"/>
              <a:t>HTTP uses TCP, which requires 2-way communication</a:t>
            </a:r>
          </a:p>
          <a:p>
            <a:pPr lvl="1"/>
            <a:r>
              <a:rPr lang="en-US" sz="2400" dirty="0"/>
              <a:t>Any attacking using HTTP cannot use spoofed source address</a:t>
            </a:r>
          </a:p>
          <a:p>
            <a:pPr lvl="1"/>
            <a:r>
              <a:rPr lang="en-US" sz="2400" dirty="0"/>
              <a:t>HTTP DDoS attacks</a:t>
            </a:r>
          </a:p>
          <a:p>
            <a:pPr lvl="2"/>
            <a:r>
              <a:rPr lang="en-US" sz="2000" dirty="0"/>
              <a:t>Many request for the same object (e.g., pic)</a:t>
            </a:r>
          </a:p>
          <a:p>
            <a:pPr lvl="2"/>
            <a:r>
              <a:rPr lang="en-US" sz="2000" dirty="0"/>
              <a:t>Many request of nonexistent objects (i.e., in valid URL)</a:t>
            </a:r>
          </a:p>
          <a:p>
            <a:pPr lvl="2"/>
            <a:r>
              <a:rPr lang="en-US" sz="2000" dirty="0"/>
              <a:t>Many request for a base-page</a:t>
            </a:r>
          </a:p>
          <a:p>
            <a:endParaRPr lang="en-US" sz="2800" dirty="0"/>
          </a:p>
        </p:txBody>
      </p:sp>
    </p:spTree>
    <p:extLst>
      <p:ext uri="{BB962C8B-B14F-4D97-AF65-F5344CB8AC3E}">
        <p14:creationId xmlns:p14="http://schemas.microsoft.com/office/powerpoint/2010/main" val="273062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custDataLst>
              <p:tags r:id="rId2"/>
            </p:custDataLst>
          </p:nvPr>
        </p:nvSpPr>
        <p:spPr/>
        <p:txBody>
          <a:bodyPr>
            <a:normAutofit fontScale="90000"/>
          </a:bodyPr>
          <a:lstStyle/>
          <a:p>
            <a:r>
              <a:rPr lang="en-US" dirty="0"/>
              <a:t>CIA</a:t>
            </a:r>
          </a:p>
        </p:txBody>
      </p:sp>
      <p:sp>
        <p:nvSpPr>
          <p:cNvPr id="3075" name="Rectangle 3"/>
          <p:cNvSpPr>
            <a:spLocks noGrp="1" noChangeArrowheads="1"/>
          </p:cNvSpPr>
          <p:nvPr>
            <p:ph type="body" idx="1"/>
            <p:custDataLst>
              <p:tags r:id="rId3"/>
            </p:custDataLst>
          </p:nvPr>
        </p:nvSpPr>
        <p:spPr/>
        <p:txBody>
          <a:bodyPr/>
          <a:lstStyle/>
          <a:p>
            <a:r>
              <a:rPr lang="en-US" dirty="0"/>
              <a:t>C: Confidentiality</a:t>
            </a:r>
          </a:p>
          <a:p>
            <a:pPr lvl="1"/>
            <a:endParaRPr lang="en-US" dirty="0"/>
          </a:p>
          <a:p>
            <a:r>
              <a:rPr lang="en-US" dirty="0"/>
              <a:t>I: Integrity</a:t>
            </a:r>
          </a:p>
          <a:p>
            <a:pPr lvl="1"/>
            <a:endParaRPr lang="en-US" dirty="0"/>
          </a:p>
          <a:p>
            <a:r>
              <a:rPr lang="en-US" dirty="0"/>
              <a:t>A: Availability</a:t>
            </a:r>
          </a:p>
          <a:p>
            <a:pPr lvl="1"/>
            <a:endParaRPr lang="en-US" dirty="0"/>
          </a:p>
          <a:p>
            <a:r>
              <a:rPr lang="en-US" dirty="0"/>
              <a:t>The goal of security is to preserve CIA</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0AC8-D355-410C-B1D3-18696D6F28FA}"/>
              </a:ext>
            </a:extLst>
          </p:cNvPr>
          <p:cNvSpPr>
            <a:spLocks noGrp="1"/>
          </p:cNvSpPr>
          <p:nvPr>
            <p:ph type="title"/>
          </p:nvPr>
        </p:nvSpPr>
        <p:spPr/>
        <p:txBody>
          <a:bodyPr>
            <a:normAutofit fontScale="90000"/>
          </a:bodyPr>
          <a:lstStyle/>
          <a:p>
            <a:r>
              <a:rPr lang="en-US" dirty="0"/>
              <a:t>DDoS Protection</a:t>
            </a:r>
          </a:p>
        </p:txBody>
      </p:sp>
      <p:sp>
        <p:nvSpPr>
          <p:cNvPr id="3" name="Content Placeholder 2">
            <a:extLst>
              <a:ext uri="{FF2B5EF4-FFF2-40B4-BE49-F238E27FC236}">
                <a16:creationId xmlns:a16="http://schemas.microsoft.com/office/drawing/2014/main" id="{7A33F6B4-DFD7-4813-8259-8C588278F571}"/>
              </a:ext>
            </a:extLst>
          </p:cNvPr>
          <p:cNvSpPr>
            <a:spLocks noGrp="1"/>
          </p:cNvSpPr>
          <p:nvPr>
            <p:ph idx="1"/>
          </p:nvPr>
        </p:nvSpPr>
        <p:spPr/>
        <p:txBody>
          <a:bodyPr>
            <a:normAutofit lnSpcReduction="10000"/>
          </a:bodyPr>
          <a:lstStyle/>
          <a:p>
            <a:r>
              <a:rPr lang="en-US" dirty="0" err="1"/>
              <a:t>CloudFlare</a:t>
            </a:r>
            <a:r>
              <a:rPr lang="en-US" dirty="0"/>
              <a:t> is a company that provides protection from DDoS (among other things)</a:t>
            </a:r>
          </a:p>
          <a:p>
            <a:r>
              <a:rPr lang="en-US" dirty="0"/>
              <a:t>AWS, Azure, GCP also provide DDoS protection</a:t>
            </a:r>
          </a:p>
          <a:p>
            <a:endParaRPr lang="en-US" dirty="0"/>
          </a:p>
          <a:p>
            <a:r>
              <a:rPr lang="en-US" dirty="0"/>
              <a:t>Assumptions: Cloudflare has a huge infrastructure. No attacker will bring down </a:t>
            </a:r>
            <a:r>
              <a:rPr lang="en-US" dirty="0" err="1"/>
              <a:t>cloudflare</a:t>
            </a:r>
            <a:r>
              <a:rPr lang="en-US" dirty="0"/>
              <a:t>. Cloudflare does not change extra per attack or for the size of an attack</a:t>
            </a:r>
          </a:p>
          <a:p>
            <a:pPr lvl="1"/>
            <a:r>
              <a:rPr lang="en-US" dirty="0"/>
              <a:t>So what is the attacker trying to accomplish? They cannot attack you and will not impact of Cloudflare</a:t>
            </a:r>
          </a:p>
          <a:p>
            <a:endParaRPr lang="en-US" dirty="0"/>
          </a:p>
          <a:p>
            <a:pPr lvl="1"/>
            <a:endParaRPr lang="en-US" dirty="0"/>
          </a:p>
        </p:txBody>
      </p:sp>
    </p:spTree>
    <p:extLst>
      <p:ext uri="{BB962C8B-B14F-4D97-AF65-F5344CB8AC3E}">
        <p14:creationId xmlns:p14="http://schemas.microsoft.com/office/powerpoint/2010/main" val="3130829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4E7A-57F7-4691-85D7-6960C7F07861}"/>
              </a:ext>
            </a:extLst>
          </p:cNvPr>
          <p:cNvSpPr>
            <a:spLocks noGrp="1"/>
          </p:cNvSpPr>
          <p:nvPr>
            <p:ph type="title"/>
          </p:nvPr>
        </p:nvSpPr>
        <p:spPr/>
        <p:txBody>
          <a:bodyPr>
            <a:normAutofit/>
          </a:bodyPr>
          <a:lstStyle/>
          <a:p>
            <a:r>
              <a:rPr lang="en-US" dirty="0" err="1"/>
              <a:t>CloudFlare</a:t>
            </a:r>
            <a:endParaRPr lang="en-US" dirty="0"/>
          </a:p>
        </p:txBody>
      </p:sp>
      <p:pic>
        <p:nvPicPr>
          <p:cNvPr id="1028" name="Picture 4" descr="Image result for web user icon">
            <a:extLst>
              <a:ext uri="{FF2B5EF4-FFF2-40B4-BE49-F238E27FC236}">
                <a16:creationId xmlns:a16="http://schemas.microsoft.com/office/drawing/2014/main" id="{F28323A6-422E-4915-B10D-D61412B65A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600200"/>
            <a:ext cx="538163" cy="5381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web user icon">
            <a:extLst>
              <a:ext uri="{FF2B5EF4-FFF2-40B4-BE49-F238E27FC236}">
                <a16:creationId xmlns:a16="http://schemas.microsoft.com/office/drawing/2014/main" id="{DBEDCE44-F001-427B-B032-B62CA3FDA9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171700"/>
            <a:ext cx="538163" cy="5381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web user icon">
            <a:extLst>
              <a:ext uri="{FF2B5EF4-FFF2-40B4-BE49-F238E27FC236}">
                <a16:creationId xmlns:a16="http://schemas.microsoft.com/office/drawing/2014/main" id="{C058F251-8D49-4D54-B812-9090D26EDB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95600"/>
            <a:ext cx="538163" cy="5381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web server icon">
            <a:extLst>
              <a:ext uri="{FF2B5EF4-FFF2-40B4-BE49-F238E27FC236}">
                <a16:creationId xmlns:a16="http://schemas.microsoft.com/office/drawing/2014/main" id="{FED1FED6-5784-4435-B5A7-63D957E10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752600"/>
            <a:ext cx="1376363" cy="137636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26279AC-F1CE-482A-9F2D-4CF831176E1F}"/>
              </a:ext>
            </a:extLst>
          </p:cNvPr>
          <p:cNvCxnSpPr>
            <a:cxnSpLocks/>
            <a:stCxn id="1028" idx="3"/>
            <a:endCxn id="1030" idx="1"/>
          </p:cNvCxnSpPr>
          <p:nvPr/>
        </p:nvCxnSpPr>
        <p:spPr>
          <a:xfrm>
            <a:off x="2443163" y="1869282"/>
            <a:ext cx="1366837"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C253435-BCC2-49A7-A66E-E4EEBE7C8D62}"/>
              </a:ext>
            </a:extLst>
          </p:cNvPr>
          <p:cNvCxnSpPr>
            <a:stCxn id="6" idx="3"/>
            <a:endCxn id="1030" idx="1"/>
          </p:cNvCxnSpPr>
          <p:nvPr/>
        </p:nvCxnSpPr>
        <p:spPr>
          <a:xfrm>
            <a:off x="2443163" y="2440782"/>
            <a:ext cx="1366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E12D445-BD2D-479E-82BE-70C586723A90}"/>
              </a:ext>
            </a:extLst>
          </p:cNvPr>
          <p:cNvCxnSpPr>
            <a:stCxn id="7" idx="3"/>
            <a:endCxn id="1030" idx="1"/>
          </p:cNvCxnSpPr>
          <p:nvPr/>
        </p:nvCxnSpPr>
        <p:spPr>
          <a:xfrm flipV="1">
            <a:off x="2443163" y="2440782"/>
            <a:ext cx="1366837"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Image result for cloudflare  icon">
            <a:extLst>
              <a:ext uri="{FF2B5EF4-FFF2-40B4-BE49-F238E27FC236}">
                <a16:creationId xmlns:a16="http://schemas.microsoft.com/office/drawing/2014/main" id="{1F09835F-4EA8-4F6E-B7D1-E06B2D7059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4922044"/>
            <a:ext cx="1955979" cy="98107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web server icon">
            <a:extLst>
              <a:ext uri="{FF2B5EF4-FFF2-40B4-BE49-F238E27FC236}">
                <a16:creationId xmlns:a16="http://schemas.microsoft.com/office/drawing/2014/main" id="{B49CDDC8-3372-41C0-852B-34713388E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724400"/>
            <a:ext cx="1376363" cy="137636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Image result for web user icon">
            <a:extLst>
              <a:ext uri="{FF2B5EF4-FFF2-40B4-BE49-F238E27FC236}">
                <a16:creationId xmlns:a16="http://schemas.microsoft.com/office/drawing/2014/main" id="{61F6C629-E453-491B-BED8-E8A773BDA8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4950" y="4576763"/>
            <a:ext cx="538163" cy="53816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Image result for web user icon">
            <a:extLst>
              <a:ext uri="{FF2B5EF4-FFF2-40B4-BE49-F238E27FC236}">
                <a16:creationId xmlns:a16="http://schemas.microsoft.com/office/drawing/2014/main" id="{8A9FDFE6-AB62-4A61-8851-D78730E835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4950" y="5143500"/>
            <a:ext cx="538163" cy="53816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Image result for web user icon">
            <a:extLst>
              <a:ext uri="{FF2B5EF4-FFF2-40B4-BE49-F238E27FC236}">
                <a16:creationId xmlns:a16="http://schemas.microsoft.com/office/drawing/2014/main" id="{52CD577B-3F2D-438D-AB0B-962C707130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4950" y="5872163"/>
            <a:ext cx="538163" cy="538163"/>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12BB5B42-3B4A-48ED-8EB6-D242FE8ECF72}"/>
              </a:ext>
            </a:extLst>
          </p:cNvPr>
          <p:cNvCxnSpPr>
            <a:stCxn id="29" idx="3"/>
            <a:endCxn id="1032" idx="1"/>
          </p:cNvCxnSpPr>
          <p:nvPr/>
        </p:nvCxnSpPr>
        <p:spPr>
          <a:xfrm>
            <a:off x="2043113" y="4845845"/>
            <a:ext cx="1062037" cy="566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D637CEA-7B60-4403-9276-D0D38DD83BEF}"/>
              </a:ext>
            </a:extLst>
          </p:cNvPr>
          <p:cNvCxnSpPr>
            <a:stCxn id="30" idx="3"/>
            <a:endCxn id="1032" idx="1"/>
          </p:cNvCxnSpPr>
          <p:nvPr/>
        </p:nvCxnSpPr>
        <p:spPr>
          <a:xfrm>
            <a:off x="2043113" y="5412582"/>
            <a:ext cx="1062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0A8EA681-41E2-4797-BCC0-BA2D19FE50D0}"/>
              </a:ext>
            </a:extLst>
          </p:cNvPr>
          <p:cNvCxnSpPr>
            <a:stCxn id="31" idx="3"/>
            <a:endCxn id="1032" idx="1"/>
          </p:cNvCxnSpPr>
          <p:nvPr/>
        </p:nvCxnSpPr>
        <p:spPr>
          <a:xfrm flipV="1">
            <a:off x="2043113" y="5412582"/>
            <a:ext cx="1062037" cy="728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55FBC1F0-F359-4F8A-A757-3A89CF76E3FB}"/>
              </a:ext>
            </a:extLst>
          </p:cNvPr>
          <p:cNvCxnSpPr>
            <a:stCxn id="1032" idx="3"/>
            <a:endCxn id="22" idx="1"/>
          </p:cNvCxnSpPr>
          <p:nvPr/>
        </p:nvCxnSpPr>
        <p:spPr>
          <a:xfrm>
            <a:off x="5061129" y="5412582"/>
            <a:ext cx="730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3" name="TextBox 1032">
            <a:extLst>
              <a:ext uri="{FF2B5EF4-FFF2-40B4-BE49-F238E27FC236}">
                <a16:creationId xmlns:a16="http://schemas.microsoft.com/office/drawing/2014/main" id="{18E5872C-C5A7-4874-B183-5F35CA0A8806}"/>
              </a:ext>
            </a:extLst>
          </p:cNvPr>
          <p:cNvSpPr txBox="1"/>
          <p:nvPr/>
        </p:nvSpPr>
        <p:spPr>
          <a:xfrm>
            <a:off x="1905000" y="1143000"/>
            <a:ext cx="5660396" cy="369332"/>
          </a:xfrm>
          <a:prstGeom prst="rect">
            <a:avLst/>
          </a:prstGeom>
          <a:noFill/>
        </p:spPr>
        <p:txBody>
          <a:bodyPr wrap="none" rtlCol="0">
            <a:spAutoFit/>
          </a:bodyPr>
          <a:lstStyle/>
          <a:p>
            <a:r>
              <a:rPr lang="en-US" dirty="0">
                <a:solidFill>
                  <a:srgbClr val="FF0000"/>
                </a:solidFill>
              </a:rPr>
              <a:t>Without </a:t>
            </a:r>
            <a:r>
              <a:rPr lang="en-US" dirty="0" err="1">
                <a:solidFill>
                  <a:srgbClr val="FF0000"/>
                </a:solidFill>
              </a:rPr>
              <a:t>CloudFlare</a:t>
            </a:r>
            <a:r>
              <a:rPr lang="en-US" dirty="0">
                <a:solidFill>
                  <a:srgbClr val="FF0000"/>
                </a:solidFill>
              </a:rPr>
              <a:t>: </a:t>
            </a:r>
            <a:r>
              <a:rPr lang="en-US" dirty="0"/>
              <a:t>Users directly connect to your servers</a:t>
            </a:r>
          </a:p>
        </p:txBody>
      </p:sp>
      <p:sp>
        <p:nvSpPr>
          <p:cNvPr id="42" name="TextBox 41">
            <a:extLst>
              <a:ext uri="{FF2B5EF4-FFF2-40B4-BE49-F238E27FC236}">
                <a16:creationId xmlns:a16="http://schemas.microsoft.com/office/drawing/2014/main" id="{4FC9441E-4028-4E43-8764-091A4D195884}"/>
              </a:ext>
            </a:extLst>
          </p:cNvPr>
          <p:cNvSpPr txBox="1"/>
          <p:nvPr/>
        </p:nvSpPr>
        <p:spPr>
          <a:xfrm>
            <a:off x="1371600" y="3733800"/>
            <a:ext cx="6858000" cy="923330"/>
          </a:xfrm>
          <a:prstGeom prst="rect">
            <a:avLst/>
          </a:prstGeom>
          <a:noFill/>
        </p:spPr>
        <p:txBody>
          <a:bodyPr wrap="square" rtlCol="0">
            <a:spAutoFit/>
          </a:bodyPr>
          <a:lstStyle/>
          <a:p>
            <a:r>
              <a:rPr lang="en-US" dirty="0">
                <a:solidFill>
                  <a:srgbClr val="FF0000"/>
                </a:solidFill>
              </a:rPr>
              <a:t>With </a:t>
            </a:r>
            <a:r>
              <a:rPr lang="en-US" dirty="0" err="1">
                <a:solidFill>
                  <a:srgbClr val="FF0000"/>
                </a:solidFill>
              </a:rPr>
              <a:t>CloudFlare</a:t>
            </a:r>
            <a:r>
              <a:rPr lang="en-US" dirty="0">
                <a:solidFill>
                  <a:srgbClr val="FF0000"/>
                </a:solidFill>
              </a:rPr>
              <a:t>:</a:t>
            </a:r>
            <a:r>
              <a:rPr lang="en-US" dirty="0"/>
              <a:t> Users directly connect to </a:t>
            </a:r>
            <a:r>
              <a:rPr lang="en-US" dirty="0" err="1"/>
              <a:t>CloudFlare</a:t>
            </a:r>
            <a:r>
              <a:rPr lang="en-US" dirty="0"/>
              <a:t> servers. </a:t>
            </a:r>
            <a:r>
              <a:rPr lang="en-US" dirty="0" err="1"/>
              <a:t>CloudFlare</a:t>
            </a:r>
            <a:r>
              <a:rPr lang="en-US" dirty="0"/>
              <a:t> forwards request to your severs as needed and blocks attack traffic</a:t>
            </a:r>
          </a:p>
        </p:txBody>
      </p:sp>
    </p:spTree>
    <p:extLst>
      <p:ext uri="{BB962C8B-B14F-4D97-AF65-F5344CB8AC3E}">
        <p14:creationId xmlns:p14="http://schemas.microsoft.com/office/powerpoint/2010/main" val="75022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global map">
            <a:extLst>
              <a:ext uri="{FF2B5EF4-FFF2-40B4-BE49-F238E27FC236}">
                <a16:creationId xmlns:a16="http://schemas.microsoft.com/office/drawing/2014/main" id="{8CE840ED-0688-4D37-874E-ECA2946FE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9601200" cy="598908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59666303-2AB6-4DE0-91C0-E94A5563462B}"/>
              </a:ext>
            </a:extLst>
          </p:cNvPr>
          <p:cNvSpPr>
            <a:spLocks noGrp="1"/>
          </p:cNvSpPr>
          <p:nvPr>
            <p:ph type="title"/>
          </p:nvPr>
        </p:nvSpPr>
        <p:spPr/>
        <p:txBody>
          <a:bodyPr>
            <a:normAutofit fontScale="90000"/>
          </a:bodyPr>
          <a:lstStyle/>
          <a:p>
            <a:r>
              <a:rPr lang="en-US" dirty="0"/>
              <a:t>Bandwidth attack protection</a:t>
            </a:r>
          </a:p>
        </p:txBody>
      </p:sp>
      <p:sp>
        <p:nvSpPr>
          <p:cNvPr id="51" name="Content Placeholder 50">
            <a:extLst>
              <a:ext uri="{FF2B5EF4-FFF2-40B4-BE49-F238E27FC236}">
                <a16:creationId xmlns:a16="http://schemas.microsoft.com/office/drawing/2014/main" id="{06F26540-C26B-4C04-9F27-F9FAEEBE4387}"/>
              </a:ext>
            </a:extLst>
          </p:cNvPr>
          <p:cNvSpPr>
            <a:spLocks noGrp="1"/>
          </p:cNvSpPr>
          <p:nvPr>
            <p:ph idx="1"/>
          </p:nvPr>
        </p:nvSpPr>
        <p:spPr>
          <a:xfrm>
            <a:off x="-152400" y="4267200"/>
            <a:ext cx="9677400" cy="1295399"/>
          </a:xfrm>
          <a:solidFill>
            <a:schemeClr val="bg1"/>
          </a:solidFill>
        </p:spPr>
        <p:txBody>
          <a:bodyPr>
            <a:normAutofit fontScale="55000" lnSpcReduction="20000"/>
          </a:bodyPr>
          <a:lstStyle/>
          <a:p>
            <a:r>
              <a:rPr lang="en-US" dirty="0"/>
              <a:t>Cloudflare has many servers. Your customers’ requests will go to whichever </a:t>
            </a:r>
            <a:r>
              <a:rPr lang="en-US" dirty="0" err="1"/>
              <a:t>cloudflare</a:t>
            </a:r>
            <a:r>
              <a:rPr lang="en-US" dirty="0"/>
              <a:t> server is closest to them. </a:t>
            </a:r>
          </a:p>
          <a:p>
            <a:pPr lvl="1"/>
            <a:r>
              <a:rPr lang="en-US" dirty="0"/>
              <a:t>The attack is spread across many links, even if you only have one server. In any case, </a:t>
            </a:r>
            <a:r>
              <a:rPr lang="en-US" dirty="0" err="1"/>
              <a:t>cloudflare</a:t>
            </a:r>
            <a:r>
              <a:rPr lang="en-US" dirty="0"/>
              <a:t> is very big, so the attacker will not saturate their links or servers</a:t>
            </a:r>
          </a:p>
          <a:p>
            <a:pPr lvl="1"/>
            <a:r>
              <a:rPr lang="en-US" dirty="0"/>
              <a:t>Cloudflare does not forward any attack data to your servers. They only forward http requests</a:t>
            </a:r>
          </a:p>
        </p:txBody>
      </p:sp>
      <p:pic>
        <p:nvPicPr>
          <p:cNvPr id="5" name="Picture 8" descr="Image result for cloudflare  icon">
            <a:extLst>
              <a:ext uri="{FF2B5EF4-FFF2-40B4-BE49-F238E27FC236}">
                <a16:creationId xmlns:a16="http://schemas.microsoft.com/office/drawing/2014/main" id="{C30A2796-890E-4CAB-9B35-30E695C7A1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1569482"/>
            <a:ext cx="641529" cy="3217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web server icon">
            <a:extLst>
              <a:ext uri="{FF2B5EF4-FFF2-40B4-BE49-F238E27FC236}">
                <a16:creationId xmlns:a16="http://schemas.microsoft.com/office/drawing/2014/main" id="{813B9DEE-9D38-42AF-97B3-B7787BB04C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800" y="807482"/>
            <a:ext cx="690563" cy="69056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Image result for cloudflare  icon">
            <a:extLst>
              <a:ext uri="{FF2B5EF4-FFF2-40B4-BE49-F238E27FC236}">
                <a16:creationId xmlns:a16="http://schemas.microsoft.com/office/drawing/2014/main" id="{ED179CD5-6184-4948-8E93-3926798030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1798082"/>
            <a:ext cx="641529" cy="32177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Image result for cloudflare  icon">
            <a:extLst>
              <a:ext uri="{FF2B5EF4-FFF2-40B4-BE49-F238E27FC236}">
                <a16:creationId xmlns:a16="http://schemas.microsoft.com/office/drawing/2014/main" id="{7322949E-CE44-43D9-8AD4-EFA7019194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721882"/>
            <a:ext cx="641529" cy="32177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Image result for cloudflare  icon">
            <a:extLst>
              <a:ext uri="{FF2B5EF4-FFF2-40B4-BE49-F238E27FC236}">
                <a16:creationId xmlns:a16="http://schemas.microsoft.com/office/drawing/2014/main" id="{19F04B2D-CF1D-4AAC-B9C9-A0AD3AD3A6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2102882"/>
            <a:ext cx="641529" cy="32177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Image result for cloudflare  icon">
            <a:extLst>
              <a:ext uri="{FF2B5EF4-FFF2-40B4-BE49-F238E27FC236}">
                <a16:creationId xmlns:a16="http://schemas.microsoft.com/office/drawing/2014/main" id="{C5760B2D-C182-4628-97BC-95BF71D069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798082"/>
            <a:ext cx="641529" cy="32177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Image result for cloudflare  icon">
            <a:extLst>
              <a:ext uri="{FF2B5EF4-FFF2-40B4-BE49-F238E27FC236}">
                <a16:creationId xmlns:a16="http://schemas.microsoft.com/office/drawing/2014/main" id="{ED7939F3-5033-408F-AEA6-F17E83F33C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255282"/>
            <a:ext cx="641529" cy="3217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Image result for cloudflare  icon">
            <a:extLst>
              <a:ext uri="{FF2B5EF4-FFF2-40B4-BE49-F238E27FC236}">
                <a16:creationId xmlns:a16="http://schemas.microsoft.com/office/drawing/2014/main" id="{68FA4BDF-F3FA-4ABB-AEF7-6E17EC4F41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560082"/>
            <a:ext cx="641529" cy="32177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Image result for cloudflare  icon">
            <a:extLst>
              <a:ext uri="{FF2B5EF4-FFF2-40B4-BE49-F238E27FC236}">
                <a16:creationId xmlns:a16="http://schemas.microsoft.com/office/drawing/2014/main" id="{B38A44F9-62A1-4F15-872C-54B2CDBB39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2255282"/>
            <a:ext cx="641529" cy="32177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Image result for cloudflare  icon">
            <a:extLst>
              <a:ext uri="{FF2B5EF4-FFF2-40B4-BE49-F238E27FC236}">
                <a16:creationId xmlns:a16="http://schemas.microsoft.com/office/drawing/2014/main" id="{0F18CE7A-2EDE-49A7-822B-3D76B7CA74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1950482"/>
            <a:ext cx="641529" cy="32177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Image result for cloudflare  icon">
            <a:extLst>
              <a:ext uri="{FF2B5EF4-FFF2-40B4-BE49-F238E27FC236}">
                <a16:creationId xmlns:a16="http://schemas.microsoft.com/office/drawing/2014/main" id="{80643AE1-6944-4033-B233-8F8AE57DFE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3398282"/>
            <a:ext cx="641529" cy="3217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blackhat hacker icon">
            <a:extLst>
              <a:ext uri="{FF2B5EF4-FFF2-40B4-BE49-F238E27FC236}">
                <a16:creationId xmlns:a16="http://schemas.microsoft.com/office/drawing/2014/main" id="{79C864B2-935B-4711-ADC0-12A520F36B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2026682"/>
            <a:ext cx="538163" cy="53816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blackhat hacker icon">
            <a:extLst>
              <a:ext uri="{FF2B5EF4-FFF2-40B4-BE49-F238E27FC236}">
                <a16:creationId xmlns:a16="http://schemas.microsoft.com/office/drawing/2014/main" id="{881403BC-1B00-499B-9F8F-2A29B139D4E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2864882"/>
            <a:ext cx="538163" cy="53816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Image result for blackhat hacker icon">
            <a:extLst>
              <a:ext uri="{FF2B5EF4-FFF2-40B4-BE49-F238E27FC236}">
                <a16:creationId xmlns:a16="http://schemas.microsoft.com/office/drawing/2014/main" id="{DD7BF021-9417-42AA-BCDF-C65AC1C165A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38400" y="2179082"/>
            <a:ext cx="538163" cy="53816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Image result for blackhat hacker icon">
            <a:extLst>
              <a:ext uri="{FF2B5EF4-FFF2-40B4-BE49-F238E27FC236}">
                <a16:creationId xmlns:a16="http://schemas.microsoft.com/office/drawing/2014/main" id="{BE42EB8C-839B-4A00-8C38-309DB835FB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0" y="3093482"/>
            <a:ext cx="538163" cy="53816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Image result for blackhat hacker icon">
            <a:extLst>
              <a:ext uri="{FF2B5EF4-FFF2-40B4-BE49-F238E27FC236}">
                <a16:creationId xmlns:a16="http://schemas.microsoft.com/office/drawing/2014/main" id="{E14DFEAC-D46B-4C24-AD2A-30BC0E2CB2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9800" y="1264682"/>
            <a:ext cx="538163" cy="538163"/>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Arrow Connector 39">
            <a:extLst>
              <a:ext uri="{FF2B5EF4-FFF2-40B4-BE49-F238E27FC236}">
                <a16:creationId xmlns:a16="http://schemas.microsoft.com/office/drawing/2014/main" id="{53D627D7-6020-483B-B4D4-526A36BB6002}"/>
              </a:ext>
            </a:extLst>
          </p:cNvPr>
          <p:cNvCxnSpPr>
            <a:endCxn id="28" idx="1"/>
          </p:cNvCxnSpPr>
          <p:nvPr/>
        </p:nvCxnSpPr>
        <p:spPr>
          <a:xfrm flipV="1">
            <a:off x="533400" y="1958971"/>
            <a:ext cx="228600" cy="677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D0638D6-4B91-459E-ACF5-773DA9085396}"/>
              </a:ext>
            </a:extLst>
          </p:cNvPr>
          <p:cNvCxnSpPr>
            <a:endCxn id="29" idx="2"/>
          </p:cNvCxnSpPr>
          <p:nvPr/>
        </p:nvCxnSpPr>
        <p:spPr>
          <a:xfrm flipH="1" flipV="1">
            <a:off x="1235165" y="2577059"/>
            <a:ext cx="136435" cy="2878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1D96990-94AC-47AE-9C8B-FCFBEC485390}"/>
              </a:ext>
            </a:extLst>
          </p:cNvPr>
          <p:cNvCxnSpPr>
            <a:stCxn id="36" idx="1"/>
            <a:endCxn id="27" idx="3"/>
          </p:cNvCxnSpPr>
          <p:nvPr/>
        </p:nvCxnSpPr>
        <p:spPr>
          <a:xfrm flipH="1" flipV="1">
            <a:off x="2317929" y="2263771"/>
            <a:ext cx="120471" cy="1843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9115166-3CFF-453C-A9E5-64AA943EDB3A}"/>
              </a:ext>
            </a:extLst>
          </p:cNvPr>
          <p:cNvCxnSpPr/>
          <p:nvPr/>
        </p:nvCxnSpPr>
        <p:spPr>
          <a:xfrm flipH="1">
            <a:off x="5029200" y="1493282"/>
            <a:ext cx="990600" cy="4572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69D037D-3E90-4898-8CD0-7704C7DEA86B}"/>
              </a:ext>
            </a:extLst>
          </p:cNvPr>
          <p:cNvCxnSpPr>
            <a:cxnSpLocks/>
            <a:stCxn id="37" idx="1"/>
            <a:endCxn id="30" idx="2"/>
          </p:cNvCxnSpPr>
          <p:nvPr/>
        </p:nvCxnSpPr>
        <p:spPr>
          <a:xfrm flipH="1" flipV="1">
            <a:off x="6416765" y="2881859"/>
            <a:ext cx="441235" cy="4807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C48DD7A-7139-4133-811C-D0B95F5200BB}"/>
              </a:ext>
            </a:extLst>
          </p:cNvPr>
          <p:cNvCxnSpPr>
            <a:cxnSpLocks/>
            <a:stCxn id="26" idx="0"/>
            <a:endCxn id="6" idx="1"/>
          </p:cNvCxnSpPr>
          <p:nvPr/>
        </p:nvCxnSpPr>
        <p:spPr>
          <a:xfrm flipV="1">
            <a:off x="2378165" y="1152764"/>
            <a:ext cx="212635" cy="56911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56" name="Picture 4" descr="Image result for web user icon">
            <a:extLst>
              <a:ext uri="{FF2B5EF4-FFF2-40B4-BE49-F238E27FC236}">
                <a16:creationId xmlns:a16="http://schemas.microsoft.com/office/drawing/2014/main" id="{27E51D63-E638-4E42-8E3E-BCADBECE2BE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47800" y="1188482"/>
            <a:ext cx="461963" cy="461963"/>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Straight Arrow Connector 60">
            <a:extLst>
              <a:ext uri="{FF2B5EF4-FFF2-40B4-BE49-F238E27FC236}">
                <a16:creationId xmlns:a16="http://schemas.microsoft.com/office/drawing/2014/main" id="{8DEE1112-3C6A-4D2F-AF72-2BC995179EDE}"/>
              </a:ext>
            </a:extLst>
          </p:cNvPr>
          <p:cNvCxnSpPr>
            <a:cxnSpLocks/>
            <a:stCxn id="56" idx="2"/>
            <a:endCxn id="26" idx="1"/>
          </p:cNvCxnSpPr>
          <p:nvPr/>
        </p:nvCxnSpPr>
        <p:spPr>
          <a:xfrm>
            <a:off x="1678782" y="1650445"/>
            <a:ext cx="378618" cy="23232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392782-0FD6-4C83-B6AC-92ACD59FE4F8}"/>
              </a:ext>
            </a:extLst>
          </p:cNvPr>
          <p:cNvSpPr txBox="1"/>
          <p:nvPr/>
        </p:nvSpPr>
        <p:spPr>
          <a:xfrm>
            <a:off x="1905000" y="5596116"/>
            <a:ext cx="5006050" cy="1323439"/>
          </a:xfrm>
          <a:prstGeom prst="rect">
            <a:avLst/>
          </a:prstGeom>
          <a:noFill/>
        </p:spPr>
        <p:txBody>
          <a:bodyPr wrap="none" rtlCol="0">
            <a:spAutoFit/>
          </a:bodyPr>
          <a:lstStyle/>
          <a:p>
            <a:r>
              <a:rPr lang="en-US" sz="1600" dirty="0"/>
              <a:t>What attacks does this protect against?</a:t>
            </a:r>
          </a:p>
          <a:p>
            <a:pPr marL="285750" indent="-285750">
              <a:buFont typeface="Arial" panose="020B0604020202020204" pitchFamily="34" charset="0"/>
              <a:buChar char="•"/>
            </a:pPr>
            <a:r>
              <a:rPr lang="en-US" sz="1600" dirty="0"/>
              <a:t>Bandwidth attacks with DNS reflector etc.?</a:t>
            </a:r>
          </a:p>
          <a:p>
            <a:pPr marL="285750" indent="-285750">
              <a:buFont typeface="Arial" panose="020B0604020202020204" pitchFamily="34" charset="0"/>
              <a:buChar char="•"/>
            </a:pPr>
            <a:r>
              <a:rPr lang="en-US" sz="1600" dirty="0"/>
              <a:t>Many request for the same object (e.g., pic)</a:t>
            </a:r>
          </a:p>
          <a:p>
            <a:pPr marL="285750" indent="-285750">
              <a:buFont typeface="Arial" panose="020B0604020202020204" pitchFamily="34" charset="0"/>
              <a:buChar char="•"/>
            </a:pPr>
            <a:r>
              <a:rPr lang="en-US" sz="1600" dirty="0"/>
              <a:t>Many request of nonexistent objects (i.e., in valid URL)</a:t>
            </a:r>
          </a:p>
          <a:p>
            <a:pPr marL="285750" indent="-285750">
              <a:buFont typeface="Arial" panose="020B0604020202020204" pitchFamily="34" charset="0"/>
              <a:buChar char="•"/>
            </a:pPr>
            <a:r>
              <a:rPr lang="en-US" sz="1600" dirty="0"/>
              <a:t>Many request for a base-page</a:t>
            </a:r>
          </a:p>
        </p:txBody>
      </p:sp>
    </p:spTree>
    <p:extLst>
      <p:ext uri="{BB962C8B-B14F-4D97-AF65-F5344CB8AC3E}">
        <p14:creationId xmlns:p14="http://schemas.microsoft.com/office/powerpoint/2010/main" val="192943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0AC8-D355-410C-B1D3-18696D6F28FA}"/>
              </a:ext>
            </a:extLst>
          </p:cNvPr>
          <p:cNvSpPr>
            <a:spLocks noGrp="1"/>
          </p:cNvSpPr>
          <p:nvPr>
            <p:ph type="title"/>
          </p:nvPr>
        </p:nvSpPr>
        <p:spPr/>
        <p:txBody>
          <a:bodyPr>
            <a:normAutofit fontScale="90000"/>
          </a:bodyPr>
          <a:lstStyle/>
          <a:p>
            <a:r>
              <a:rPr lang="en-US" dirty="0"/>
              <a:t>DDoS Protection</a:t>
            </a:r>
          </a:p>
        </p:txBody>
      </p:sp>
      <p:sp>
        <p:nvSpPr>
          <p:cNvPr id="3" name="Content Placeholder 2">
            <a:extLst>
              <a:ext uri="{FF2B5EF4-FFF2-40B4-BE49-F238E27FC236}">
                <a16:creationId xmlns:a16="http://schemas.microsoft.com/office/drawing/2014/main" id="{7A33F6B4-DFD7-4813-8259-8C588278F571}"/>
              </a:ext>
            </a:extLst>
          </p:cNvPr>
          <p:cNvSpPr>
            <a:spLocks noGrp="1"/>
          </p:cNvSpPr>
          <p:nvPr>
            <p:ph idx="1"/>
          </p:nvPr>
        </p:nvSpPr>
        <p:spPr/>
        <p:txBody>
          <a:bodyPr>
            <a:normAutofit/>
          </a:bodyPr>
          <a:lstStyle/>
          <a:p>
            <a:r>
              <a:rPr lang="en-US" dirty="0"/>
              <a:t>Protection against repeated http requests</a:t>
            </a:r>
          </a:p>
          <a:p>
            <a:pPr lvl="2"/>
            <a:r>
              <a:rPr lang="en-US" dirty="0"/>
              <a:t>Cloudflare’s Content distribution network (CDN)</a:t>
            </a:r>
          </a:p>
          <a:p>
            <a:pPr lvl="3"/>
            <a:r>
              <a:rPr lang="en-US" dirty="0"/>
              <a:t>Cloudflare buffers replies to web requests.</a:t>
            </a:r>
          </a:p>
          <a:p>
            <a:pPr lvl="3"/>
            <a:r>
              <a:rPr lang="en-US" dirty="0"/>
              <a:t>If attackers repeatedly request the same object, that object is sent to your servers only once. Cloudflare’s CDN will reply to the attackers’ requests</a:t>
            </a:r>
          </a:p>
          <a:p>
            <a:pPr marL="457200" lvl="1" indent="0">
              <a:buNone/>
            </a:pPr>
            <a:endParaRPr lang="en-US" dirty="0"/>
          </a:p>
        </p:txBody>
      </p:sp>
      <p:sp>
        <p:nvSpPr>
          <p:cNvPr id="4" name="TextBox 3">
            <a:extLst>
              <a:ext uri="{FF2B5EF4-FFF2-40B4-BE49-F238E27FC236}">
                <a16:creationId xmlns:a16="http://schemas.microsoft.com/office/drawing/2014/main" id="{D0227643-3C4E-43CD-98BF-881248B9C7ED}"/>
              </a:ext>
            </a:extLst>
          </p:cNvPr>
          <p:cNvSpPr txBox="1"/>
          <p:nvPr/>
        </p:nvSpPr>
        <p:spPr>
          <a:xfrm>
            <a:off x="2133600" y="5105400"/>
            <a:ext cx="5006050" cy="1323439"/>
          </a:xfrm>
          <a:prstGeom prst="rect">
            <a:avLst/>
          </a:prstGeom>
          <a:noFill/>
        </p:spPr>
        <p:txBody>
          <a:bodyPr wrap="none" rtlCol="0">
            <a:spAutoFit/>
          </a:bodyPr>
          <a:lstStyle/>
          <a:p>
            <a:r>
              <a:rPr lang="en-US" sz="1600" dirty="0"/>
              <a:t>What attacks does this protect against?</a:t>
            </a:r>
          </a:p>
          <a:p>
            <a:pPr marL="285750" indent="-285750">
              <a:buFont typeface="Arial" panose="020B0604020202020204" pitchFamily="34" charset="0"/>
              <a:buChar char="•"/>
            </a:pPr>
            <a:r>
              <a:rPr lang="en-US" sz="1600" dirty="0"/>
              <a:t>Bandwidth attacks with DNS reflector etc.?</a:t>
            </a:r>
          </a:p>
          <a:p>
            <a:pPr marL="285750" indent="-285750">
              <a:buFont typeface="Arial" panose="020B0604020202020204" pitchFamily="34" charset="0"/>
              <a:buChar char="•"/>
            </a:pPr>
            <a:r>
              <a:rPr lang="en-US" sz="1600" dirty="0"/>
              <a:t>Many request for the same object (e.g., pic)</a:t>
            </a:r>
          </a:p>
          <a:p>
            <a:pPr marL="285750" indent="-285750">
              <a:buFont typeface="Arial" panose="020B0604020202020204" pitchFamily="34" charset="0"/>
              <a:buChar char="•"/>
            </a:pPr>
            <a:r>
              <a:rPr lang="en-US" sz="1600" dirty="0"/>
              <a:t>Many request of nonexistent objects (i.e., in valid URL)</a:t>
            </a:r>
          </a:p>
          <a:p>
            <a:pPr marL="285750" indent="-285750">
              <a:buFont typeface="Arial" panose="020B0604020202020204" pitchFamily="34" charset="0"/>
              <a:buChar char="•"/>
            </a:pPr>
            <a:r>
              <a:rPr lang="en-US" sz="1600" dirty="0"/>
              <a:t>Many request for a base-page</a:t>
            </a:r>
          </a:p>
        </p:txBody>
      </p:sp>
    </p:spTree>
    <p:extLst>
      <p:ext uri="{BB962C8B-B14F-4D97-AF65-F5344CB8AC3E}">
        <p14:creationId xmlns:p14="http://schemas.microsoft.com/office/powerpoint/2010/main" val="334227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2D4410-C51C-4ADD-9C90-FD94E1BE737C}"/>
              </a:ext>
            </a:extLst>
          </p:cNvPr>
          <p:cNvPicPr>
            <a:picLocks noChangeAspect="1"/>
          </p:cNvPicPr>
          <p:nvPr/>
        </p:nvPicPr>
        <p:blipFill>
          <a:blip r:embed="rId2"/>
          <a:stretch>
            <a:fillRect/>
          </a:stretch>
        </p:blipFill>
        <p:spPr>
          <a:xfrm>
            <a:off x="192024" y="3889248"/>
            <a:ext cx="4267199" cy="2264664"/>
          </a:xfrm>
          <a:prstGeom prst="rect">
            <a:avLst/>
          </a:prstGeom>
        </p:spPr>
      </p:pic>
      <p:sp>
        <p:nvSpPr>
          <p:cNvPr id="2" name="Title 1">
            <a:extLst>
              <a:ext uri="{FF2B5EF4-FFF2-40B4-BE49-F238E27FC236}">
                <a16:creationId xmlns:a16="http://schemas.microsoft.com/office/drawing/2014/main" id="{8F0E0AC8-D355-410C-B1D3-18696D6F28FA}"/>
              </a:ext>
            </a:extLst>
          </p:cNvPr>
          <p:cNvSpPr>
            <a:spLocks noGrp="1"/>
          </p:cNvSpPr>
          <p:nvPr>
            <p:ph type="title"/>
          </p:nvPr>
        </p:nvSpPr>
        <p:spPr/>
        <p:txBody>
          <a:bodyPr>
            <a:normAutofit fontScale="90000"/>
          </a:bodyPr>
          <a:lstStyle/>
          <a:p>
            <a:r>
              <a:rPr lang="en-US" dirty="0"/>
              <a:t>DDoS Protection</a:t>
            </a:r>
          </a:p>
        </p:txBody>
      </p:sp>
      <p:sp>
        <p:nvSpPr>
          <p:cNvPr id="3" name="Content Placeholder 2">
            <a:extLst>
              <a:ext uri="{FF2B5EF4-FFF2-40B4-BE49-F238E27FC236}">
                <a16:creationId xmlns:a16="http://schemas.microsoft.com/office/drawing/2014/main" id="{7A33F6B4-DFD7-4813-8259-8C588278F571}"/>
              </a:ext>
            </a:extLst>
          </p:cNvPr>
          <p:cNvSpPr>
            <a:spLocks noGrp="1"/>
          </p:cNvSpPr>
          <p:nvPr>
            <p:ph idx="1"/>
          </p:nvPr>
        </p:nvSpPr>
        <p:spPr>
          <a:xfrm>
            <a:off x="381000" y="533401"/>
            <a:ext cx="7772400" cy="2286000"/>
          </a:xfrm>
        </p:spPr>
        <p:txBody>
          <a:bodyPr>
            <a:normAutofit fontScale="70000" lnSpcReduction="20000"/>
          </a:bodyPr>
          <a:lstStyle/>
          <a:p>
            <a:r>
              <a:rPr lang="en-US" dirty="0"/>
              <a:t>Other HTTP attacks</a:t>
            </a:r>
          </a:p>
          <a:p>
            <a:pPr lvl="2"/>
            <a:r>
              <a:rPr lang="en-US" dirty="0"/>
              <a:t>Some attacks will still reach your servers (e.g., if attacker request different objects)</a:t>
            </a:r>
          </a:p>
          <a:p>
            <a:pPr lvl="2"/>
            <a:r>
              <a:rPr lang="en-US" dirty="0"/>
              <a:t>Cloudflare can enable a defense that cause a user validation web page to appear before users can access your page. </a:t>
            </a:r>
          </a:p>
          <a:p>
            <a:pPr lvl="2"/>
            <a:r>
              <a:rPr lang="en-US" dirty="0"/>
              <a:t>This page performs some checks with the browser, records the user IP </a:t>
            </a:r>
            <a:r>
              <a:rPr lang="en-US" dirty="0" err="1"/>
              <a:t>etc</a:t>
            </a:r>
            <a:r>
              <a:rPr lang="en-US" dirty="0"/>
              <a:t>, and then forwards the request. </a:t>
            </a:r>
          </a:p>
          <a:p>
            <a:pPr lvl="2"/>
            <a:r>
              <a:rPr lang="en-US" dirty="0"/>
              <a:t>In this way, they can distinguish between real and attack traffic and only forward real traffic to your servers</a:t>
            </a:r>
          </a:p>
          <a:p>
            <a:pPr lvl="1"/>
            <a:endParaRPr lang="en-US" dirty="0"/>
          </a:p>
        </p:txBody>
      </p:sp>
      <p:pic>
        <p:nvPicPr>
          <p:cNvPr id="4" name="Picture 2" descr="gif of the browser check that occurs when 'im under attack' mode enabled ">
            <a:extLst>
              <a:ext uri="{FF2B5EF4-FFF2-40B4-BE49-F238E27FC236}">
                <a16:creationId xmlns:a16="http://schemas.microsoft.com/office/drawing/2014/main" id="{B85F2E28-595D-483F-A1AF-ECB0543E2C80}"/>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4343400"/>
            <a:ext cx="4175760" cy="23415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F94719C-9260-4947-A506-9B6B4A602E09}"/>
              </a:ext>
            </a:extLst>
          </p:cNvPr>
          <p:cNvPicPr>
            <a:picLocks noChangeAspect="1"/>
          </p:cNvPicPr>
          <p:nvPr/>
        </p:nvPicPr>
        <p:blipFill>
          <a:blip r:embed="rId2"/>
          <a:stretch>
            <a:fillRect/>
          </a:stretch>
        </p:blipFill>
        <p:spPr>
          <a:xfrm>
            <a:off x="4724400" y="3962400"/>
            <a:ext cx="4189322" cy="2667000"/>
          </a:xfrm>
          <a:prstGeom prst="rect">
            <a:avLst/>
          </a:prstGeom>
        </p:spPr>
      </p:pic>
      <p:sp>
        <p:nvSpPr>
          <p:cNvPr id="7" name="TextBox 6">
            <a:extLst>
              <a:ext uri="{FF2B5EF4-FFF2-40B4-BE49-F238E27FC236}">
                <a16:creationId xmlns:a16="http://schemas.microsoft.com/office/drawing/2014/main" id="{EAEBA66A-EF0A-45DC-82DC-9A35694CA778}"/>
              </a:ext>
            </a:extLst>
          </p:cNvPr>
          <p:cNvSpPr txBox="1"/>
          <p:nvPr/>
        </p:nvSpPr>
        <p:spPr>
          <a:xfrm>
            <a:off x="228600" y="3200400"/>
            <a:ext cx="4195251" cy="338554"/>
          </a:xfrm>
          <a:prstGeom prst="rect">
            <a:avLst/>
          </a:prstGeom>
          <a:noFill/>
        </p:spPr>
        <p:txBody>
          <a:bodyPr wrap="none" rtlCol="0">
            <a:spAutoFit/>
          </a:bodyPr>
          <a:lstStyle/>
          <a:p>
            <a:r>
              <a:rPr lang="en-US" sz="1600" dirty="0"/>
              <a:t>This page loads first, and is served by </a:t>
            </a:r>
            <a:r>
              <a:rPr lang="en-US" sz="1600" dirty="0" err="1"/>
              <a:t>CloudFlare</a:t>
            </a:r>
            <a:endParaRPr lang="en-US" sz="1600" dirty="0"/>
          </a:p>
        </p:txBody>
      </p:sp>
      <p:sp>
        <p:nvSpPr>
          <p:cNvPr id="8" name="TextBox 7">
            <a:extLst>
              <a:ext uri="{FF2B5EF4-FFF2-40B4-BE49-F238E27FC236}">
                <a16:creationId xmlns:a16="http://schemas.microsoft.com/office/drawing/2014/main" id="{66A26E3C-4D18-4743-B9DF-6C03E09C5BE2}"/>
              </a:ext>
            </a:extLst>
          </p:cNvPr>
          <p:cNvSpPr txBox="1"/>
          <p:nvPr/>
        </p:nvSpPr>
        <p:spPr>
          <a:xfrm>
            <a:off x="4724400" y="3124200"/>
            <a:ext cx="4267200" cy="830997"/>
          </a:xfrm>
          <a:prstGeom prst="rect">
            <a:avLst/>
          </a:prstGeom>
          <a:noFill/>
        </p:spPr>
        <p:txBody>
          <a:bodyPr wrap="square" rtlCol="0">
            <a:spAutoFit/>
          </a:bodyPr>
          <a:lstStyle/>
          <a:p>
            <a:pPr algn="ctr"/>
            <a:r>
              <a:rPr lang="en-US" sz="1600" dirty="0"/>
              <a:t>If the request looks ok, </a:t>
            </a:r>
            <a:r>
              <a:rPr lang="en-US" sz="1600" dirty="0" err="1"/>
              <a:t>CloudFlare</a:t>
            </a:r>
            <a:r>
              <a:rPr lang="en-US" sz="1600" dirty="0"/>
              <a:t> forwards the request to your servers, and they respond in the normal way</a:t>
            </a:r>
          </a:p>
        </p:txBody>
      </p:sp>
      <p:sp>
        <p:nvSpPr>
          <p:cNvPr id="9" name="TextBox 8">
            <a:extLst>
              <a:ext uri="{FF2B5EF4-FFF2-40B4-BE49-F238E27FC236}">
                <a16:creationId xmlns:a16="http://schemas.microsoft.com/office/drawing/2014/main" id="{476990B3-4312-4A7D-98E9-729EC58CF3CE}"/>
              </a:ext>
            </a:extLst>
          </p:cNvPr>
          <p:cNvSpPr txBox="1"/>
          <p:nvPr/>
        </p:nvSpPr>
        <p:spPr>
          <a:xfrm>
            <a:off x="1981200" y="4876800"/>
            <a:ext cx="5006050" cy="1323439"/>
          </a:xfrm>
          <a:prstGeom prst="rect">
            <a:avLst/>
          </a:prstGeom>
          <a:solidFill>
            <a:srgbClr val="92D050"/>
          </a:solidFill>
          <a:ln w="76200">
            <a:solidFill>
              <a:schemeClr val="tx1"/>
            </a:solidFill>
          </a:ln>
        </p:spPr>
        <p:txBody>
          <a:bodyPr wrap="none" rtlCol="0">
            <a:spAutoFit/>
          </a:bodyPr>
          <a:lstStyle/>
          <a:p>
            <a:r>
              <a:rPr lang="en-US" sz="1600" dirty="0"/>
              <a:t>What attacks does this protect against?</a:t>
            </a:r>
          </a:p>
          <a:p>
            <a:pPr marL="285750" indent="-285750">
              <a:buFont typeface="Arial" panose="020B0604020202020204" pitchFamily="34" charset="0"/>
              <a:buChar char="•"/>
            </a:pPr>
            <a:r>
              <a:rPr lang="en-US" sz="1600" dirty="0"/>
              <a:t>Bandwidth attacks with DNS reflector etc.?</a:t>
            </a:r>
          </a:p>
          <a:p>
            <a:pPr marL="285750" indent="-285750">
              <a:buFont typeface="Arial" panose="020B0604020202020204" pitchFamily="34" charset="0"/>
              <a:buChar char="•"/>
            </a:pPr>
            <a:r>
              <a:rPr lang="en-US" sz="1600" dirty="0"/>
              <a:t>Many request for the same object (e.g., pic)</a:t>
            </a:r>
          </a:p>
          <a:p>
            <a:pPr marL="285750" indent="-285750">
              <a:buFont typeface="Arial" panose="020B0604020202020204" pitchFamily="34" charset="0"/>
              <a:buChar char="•"/>
            </a:pPr>
            <a:r>
              <a:rPr lang="en-US" sz="1600" dirty="0"/>
              <a:t>Many request of nonexistent objects (i.e., in valid URL)</a:t>
            </a:r>
          </a:p>
          <a:p>
            <a:pPr marL="285750" indent="-285750">
              <a:buFont typeface="Arial" panose="020B0604020202020204" pitchFamily="34" charset="0"/>
              <a:buChar char="•"/>
            </a:pPr>
            <a:r>
              <a:rPr lang="en-US" sz="1600" dirty="0"/>
              <a:t>Many request for a base-page</a:t>
            </a:r>
          </a:p>
        </p:txBody>
      </p:sp>
    </p:spTree>
    <p:extLst>
      <p:ext uri="{BB962C8B-B14F-4D97-AF65-F5344CB8AC3E}">
        <p14:creationId xmlns:p14="http://schemas.microsoft.com/office/powerpoint/2010/main" val="381805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0C5D-3934-4E76-B94E-A796499D289B}"/>
              </a:ext>
            </a:extLst>
          </p:cNvPr>
          <p:cNvSpPr>
            <a:spLocks noGrp="1"/>
          </p:cNvSpPr>
          <p:nvPr>
            <p:ph type="title"/>
          </p:nvPr>
        </p:nvSpPr>
        <p:spPr/>
        <p:txBody>
          <a:bodyPr>
            <a:normAutofit fontScale="90000"/>
          </a:bodyPr>
          <a:lstStyle/>
          <a:p>
            <a:r>
              <a:rPr lang="en-US" dirty="0"/>
              <a:t>Vulnerability: Command Injection</a:t>
            </a:r>
          </a:p>
        </p:txBody>
      </p:sp>
      <p:sp>
        <p:nvSpPr>
          <p:cNvPr id="3" name="Content Placeholder 2">
            <a:extLst>
              <a:ext uri="{FF2B5EF4-FFF2-40B4-BE49-F238E27FC236}">
                <a16:creationId xmlns:a16="http://schemas.microsoft.com/office/drawing/2014/main" id="{C0144F57-93C5-40D0-9BC3-0DD1D434065E}"/>
              </a:ext>
            </a:extLst>
          </p:cNvPr>
          <p:cNvSpPr>
            <a:spLocks noGrp="1"/>
          </p:cNvSpPr>
          <p:nvPr>
            <p:ph idx="1"/>
          </p:nvPr>
        </p:nvSpPr>
        <p:spPr/>
        <p:txBody>
          <a:bodyPr>
            <a:normAutofit fontScale="85000" lnSpcReduction="20000"/>
          </a:bodyPr>
          <a:lstStyle/>
          <a:p>
            <a:r>
              <a:rPr lang="en-US" dirty="0"/>
              <a:t>Many vulnerabilities that your team will create are of the type Command injection. So let’s take a quick look</a:t>
            </a:r>
          </a:p>
          <a:p>
            <a:pPr lvl="1"/>
            <a:r>
              <a:rPr lang="en-US" dirty="0"/>
              <a:t>If you use c/</a:t>
            </a:r>
            <a:r>
              <a:rPr lang="en-US" dirty="0" err="1"/>
              <a:t>c++</a:t>
            </a:r>
            <a:r>
              <a:rPr lang="en-US" dirty="0"/>
              <a:t>, then buffer overflow can be a bigger problem</a:t>
            </a:r>
          </a:p>
          <a:p>
            <a:r>
              <a:rPr lang="en-US" dirty="0"/>
              <a:t>Command injection: A vulnerability that allows an attacker to execute instructions in your system</a:t>
            </a:r>
          </a:p>
          <a:p>
            <a:r>
              <a:rPr lang="en-US" dirty="0"/>
              <a:t>Examples</a:t>
            </a:r>
          </a:p>
          <a:p>
            <a:pPr lvl="1"/>
            <a:r>
              <a:rPr lang="en-US" dirty="0"/>
              <a:t> Moving user uploaded files</a:t>
            </a:r>
          </a:p>
          <a:p>
            <a:pPr lvl="1"/>
            <a:r>
              <a:rPr lang="en-US" dirty="0"/>
              <a:t>SQL Injection</a:t>
            </a:r>
          </a:p>
          <a:p>
            <a:pPr lvl="1"/>
            <a:r>
              <a:rPr lang="en-US" dirty="0"/>
              <a:t>Cross-site scripting</a:t>
            </a:r>
          </a:p>
          <a:p>
            <a:r>
              <a:rPr lang="en-US" dirty="0"/>
              <a:t>In all cases: a string is being misinterpreted as an instruction. You need to be sure that sure misinterpretation is never possible.</a:t>
            </a:r>
          </a:p>
        </p:txBody>
      </p:sp>
    </p:spTree>
    <p:extLst>
      <p:ext uri="{BB962C8B-B14F-4D97-AF65-F5344CB8AC3E}">
        <p14:creationId xmlns:p14="http://schemas.microsoft.com/office/powerpoint/2010/main" val="4055720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9B6F-B995-4E4F-BC09-BCEF6F30768D}"/>
              </a:ext>
            </a:extLst>
          </p:cNvPr>
          <p:cNvSpPr>
            <a:spLocks noGrp="1"/>
          </p:cNvSpPr>
          <p:nvPr>
            <p:ph type="title"/>
          </p:nvPr>
        </p:nvSpPr>
        <p:spPr>
          <a:xfrm>
            <a:off x="-1889" y="304800"/>
            <a:ext cx="9144000" cy="487362"/>
          </a:xfrm>
        </p:spPr>
        <p:txBody>
          <a:bodyPr>
            <a:normAutofit fontScale="90000"/>
          </a:bodyPr>
          <a:lstStyle/>
          <a:p>
            <a:r>
              <a:rPr lang="en-US" dirty="0"/>
              <a:t>Command Injection: Moving User Uploaded Files</a:t>
            </a:r>
          </a:p>
        </p:txBody>
      </p:sp>
      <p:sp>
        <p:nvSpPr>
          <p:cNvPr id="3" name="Content Placeholder 2">
            <a:extLst>
              <a:ext uri="{FF2B5EF4-FFF2-40B4-BE49-F238E27FC236}">
                <a16:creationId xmlns:a16="http://schemas.microsoft.com/office/drawing/2014/main" id="{F6B8BBC5-CD3E-4FDB-861C-ECF4A38A3089}"/>
              </a:ext>
            </a:extLst>
          </p:cNvPr>
          <p:cNvSpPr>
            <a:spLocks noGrp="1"/>
          </p:cNvSpPr>
          <p:nvPr>
            <p:ph idx="1"/>
          </p:nvPr>
        </p:nvSpPr>
        <p:spPr>
          <a:xfrm>
            <a:off x="457200" y="1447800"/>
            <a:ext cx="8229600" cy="4678363"/>
          </a:xfrm>
        </p:spPr>
        <p:txBody>
          <a:bodyPr>
            <a:normAutofit fontScale="92500" lnSpcReduction="20000"/>
          </a:bodyPr>
          <a:lstStyle/>
          <a:p>
            <a:r>
              <a:rPr lang="en-US" sz="2400" dirty="0"/>
              <a:t>Scenario: The user uploads pictures. Older pictures are moved to an archive system</a:t>
            </a:r>
          </a:p>
          <a:p>
            <a:r>
              <a:rPr lang="en-US" sz="2400" dirty="0"/>
              <a:t>Details: The picture is moved with the following command</a:t>
            </a:r>
          </a:p>
          <a:p>
            <a:pPr lvl="1"/>
            <a:r>
              <a:rPr lang="en-US" sz="2000" dirty="0"/>
              <a:t>mv FILENAME /archive/FILENAME</a:t>
            </a:r>
          </a:p>
          <a:p>
            <a:pPr lvl="2"/>
            <a:r>
              <a:rPr lang="en-US" sz="1800" dirty="0"/>
              <a:t>Command line</a:t>
            </a:r>
          </a:p>
          <a:p>
            <a:pPr lvl="1"/>
            <a:r>
              <a:rPr lang="en-US" sz="2000" dirty="0" err="1"/>
              <a:t>os.system</a:t>
            </a:r>
            <a:r>
              <a:rPr lang="en-US" sz="2000" dirty="0"/>
              <a:t>(“mv “+filename+” /archive/”+filename)</a:t>
            </a:r>
          </a:p>
          <a:p>
            <a:pPr lvl="2"/>
            <a:r>
              <a:rPr lang="en-US" sz="1800" dirty="0"/>
              <a:t>Python</a:t>
            </a:r>
          </a:p>
          <a:p>
            <a:r>
              <a:rPr lang="en-US" sz="2400" dirty="0"/>
              <a:t>Vulnerability: filename = “/var/log /var/log; rm *.*”</a:t>
            </a:r>
          </a:p>
          <a:p>
            <a:pPr lvl="1"/>
            <a:r>
              <a:rPr lang="en-US" sz="2000" dirty="0"/>
              <a:t>Result: </a:t>
            </a:r>
          </a:p>
          <a:p>
            <a:pPr lvl="2"/>
            <a:r>
              <a:rPr lang="en-US" sz="1600" dirty="0"/>
              <a:t>/var/log is copied (doesn’t matter here)</a:t>
            </a:r>
          </a:p>
          <a:p>
            <a:pPr lvl="2"/>
            <a:r>
              <a:rPr lang="en-US" sz="1600" dirty="0"/>
              <a:t>“;” separates two commands, the mv from the next one</a:t>
            </a:r>
          </a:p>
          <a:p>
            <a:pPr lvl="2"/>
            <a:r>
              <a:rPr lang="en-US" sz="1600" dirty="0"/>
              <a:t>“rm *.*” deletes everything. But this command can be anything, like move all other users’ pictures to my folder</a:t>
            </a:r>
          </a:p>
          <a:p>
            <a:r>
              <a:rPr lang="en-US" sz="2400" dirty="0"/>
              <a:t>Underlying problem: a string of text that the user can control is being interpreted as a command</a:t>
            </a:r>
          </a:p>
          <a:p>
            <a:pPr lvl="1"/>
            <a:r>
              <a:rPr lang="en-US" sz="2000" dirty="0"/>
              <a:t>Who is the programmer? You or the user?</a:t>
            </a:r>
          </a:p>
          <a:p>
            <a:endParaRPr lang="en-US" sz="2000" dirty="0"/>
          </a:p>
        </p:txBody>
      </p:sp>
    </p:spTree>
    <p:extLst>
      <p:ext uri="{BB962C8B-B14F-4D97-AF65-F5344CB8AC3E}">
        <p14:creationId xmlns:p14="http://schemas.microsoft.com/office/powerpoint/2010/main" val="344903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883B-376C-420A-AFFB-0CCD1E6EAA75}"/>
              </a:ext>
            </a:extLst>
          </p:cNvPr>
          <p:cNvSpPr>
            <a:spLocks noGrp="1"/>
          </p:cNvSpPr>
          <p:nvPr>
            <p:ph type="title"/>
          </p:nvPr>
        </p:nvSpPr>
        <p:spPr/>
        <p:txBody>
          <a:bodyPr>
            <a:normAutofit fontScale="90000"/>
          </a:bodyPr>
          <a:lstStyle/>
          <a:p>
            <a:r>
              <a:rPr lang="en-US" dirty="0"/>
              <a:t>Command Injection</a:t>
            </a:r>
          </a:p>
        </p:txBody>
      </p:sp>
      <p:sp>
        <p:nvSpPr>
          <p:cNvPr id="3" name="Content Placeholder 2">
            <a:extLst>
              <a:ext uri="{FF2B5EF4-FFF2-40B4-BE49-F238E27FC236}">
                <a16:creationId xmlns:a16="http://schemas.microsoft.com/office/drawing/2014/main" id="{4680FA91-E6B9-4E6C-B0AC-60722C8AB50D}"/>
              </a:ext>
            </a:extLst>
          </p:cNvPr>
          <p:cNvSpPr>
            <a:spLocks noGrp="1"/>
          </p:cNvSpPr>
          <p:nvPr>
            <p:ph idx="1"/>
          </p:nvPr>
        </p:nvSpPr>
        <p:spPr>
          <a:xfrm>
            <a:off x="457200" y="990600"/>
            <a:ext cx="8229600" cy="5867400"/>
          </a:xfrm>
        </p:spPr>
        <p:txBody>
          <a:bodyPr>
            <a:normAutofit/>
          </a:bodyPr>
          <a:lstStyle/>
          <a:p>
            <a:r>
              <a:rPr lang="en-US" sz="1800" dirty="0"/>
              <a:t>When moving, copying, deleting files, use the language commands</a:t>
            </a:r>
          </a:p>
          <a:p>
            <a:pPr lvl="1"/>
            <a:r>
              <a:rPr lang="en-US" sz="1600" dirty="0"/>
              <a:t>don’t use </a:t>
            </a:r>
            <a:r>
              <a:rPr lang="en-US" sz="1600" dirty="0" err="1"/>
              <a:t>os.system</a:t>
            </a:r>
            <a:r>
              <a:rPr lang="en-US" sz="1600" dirty="0"/>
              <a:t>(“mv “+filename+” /archive/”+filename)</a:t>
            </a:r>
          </a:p>
          <a:p>
            <a:pPr lvl="1"/>
            <a:r>
              <a:rPr lang="en-US" sz="1600" dirty="0"/>
              <a:t>Use: </a:t>
            </a:r>
            <a:r>
              <a:rPr lang="en-US" sz="1600" dirty="0" err="1"/>
              <a:t>os.rename</a:t>
            </a:r>
            <a:r>
              <a:rPr lang="en-US" sz="1600" dirty="0"/>
              <a:t>(filename, /archive/”+filename)</a:t>
            </a:r>
          </a:p>
          <a:p>
            <a:endParaRPr lang="en-US" sz="1800" dirty="0"/>
          </a:p>
          <a:p>
            <a:r>
              <a:rPr lang="en-US" sz="1800" dirty="0"/>
              <a:t>Use better versions of </a:t>
            </a:r>
            <a:r>
              <a:rPr lang="en-US" sz="1800" dirty="0" err="1"/>
              <a:t>os.system</a:t>
            </a:r>
            <a:r>
              <a:rPr lang="en-US" sz="1800" dirty="0"/>
              <a:t>() that allow you to specify the command arguments</a:t>
            </a:r>
          </a:p>
          <a:p>
            <a:pPr lvl="1"/>
            <a:r>
              <a:rPr lang="en-US" sz="1600" dirty="0"/>
              <a:t>Consider: mv filename </a:t>
            </a:r>
            <a:r>
              <a:rPr lang="en-US" sz="1600" dirty="0" err="1"/>
              <a:t>destFileName</a:t>
            </a:r>
            <a:endParaRPr lang="en-US" sz="1600" dirty="0"/>
          </a:p>
          <a:p>
            <a:pPr lvl="2"/>
            <a:r>
              <a:rPr lang="en-US" sz="1400" dirty="0"/>
              <a:t>One command and 2 arguments</a:t>
            </a:r>
          </a:p>
          <a:p>
            <a:pPr lvl="1"/>
            <a:r>
              <a:rPr lang="en-US" altLang="en-US" sz="1600" dirty="0" err="1">
                <a:latin typeface="Arial" panose="020B0604020202020204" pitchFamily="34" charset="0"/>
              </a:rPr>
              <a:t>subprocess</a:t>
            </a:r>
            <a:r>
              <a:rPr lang="en-US" altLang="en-US" sz="2000" dirty="0" err="1">
                <a:solidFill>
                  <a:srgbClr val="555555"/>
                </a:solidFill>
                <a:latin typeface="Arial" panose="020B0604020202020204" pitchFamily="34" charset="0"/>
              </a:rPr>
              <a:t>.</a:t>
            </a:r>
            <a:r>
              <a:rPr lang="en-US" altLang="en-US" sz="1600" dirty="0" err="1">
                <a:latin typeface="Arial" panose="020B0604020202020204" pitchFamily="34" charset="0"/>
              </a:rPr>
              <a:t>Popen</a:t>
            </a:r>
            <a:r>
              <a:rPr lang="en-US" altLang="en-US" sz="1600" dirty="0">
                <a:latin typeface="Arial" panose="020B0604020202020204" pitchFamily="34" charset="0"/>
              </a:rPr>
              <a:t>(command, </a:t>
            </a:r>
            <a:r>
              <a:rPr lang="en-US" altLang="en-US" sz="1600" dirty="0" err="1">
                <a:latin typeface="Arial" panose="020B0604020202020204" pitchFamily="34" charset="0"/>
              </a:rPr>
              <a:t>args</a:t>
            </a:r>
            <a:r>
              <a:rPr lang="en-US" altLang="en-US" sz="1600" dirty="0">
                <a:latin typeface="Arial" panose="020B0604020202020204" pitchFamily="34" charset="0"/>
              </a:rPr>
              <a:t>)</a:t>
            </a:r>
          </a:p>
          <a:p>
            <a:pPr lvl="1"/>
            <a:endParaRPr lang="en-US" altLang="en-US" sz="1600" dirty="0">
              <a:latin typeface="Arial" panose="020B0604020202020204" pitchFamily="34" charset="0"/>
            </a:endParaRPr>
          </a:p>
          <a:p>
            <a:r>
              <a:rPr lang="en-US" sz="1800" dirty="0">
                <a:latin typeface="Arial" panose="020B0604020202020204" pitchFamily="34" charset="0"/>
              </a:rPr>
              <a:t>Or even</a:t>
            </a:r>
          </a:p>
          <a:p>
            <a:pPr lvl="1"/>
            <a:r>
              <a:rPr lang="en-US" sz="1600" dirty="0"/>
              <a:t>Instead of </a:t>
            </a:r>
            <a:r>
              <a:rPr lang="en-US" sz="1600" dirty="0" err="1"/>
              <a:t>os</a:t>
            </a:r>
            <a:r>
              <a:rPr lang="en-US" sz="1600" dirty="0"/>
              <a:t>. system(</a:t>
            </a:r>
            <a:r>
              <a:rPr lang="en-US" sz="1600" dirty="0" err="1"/>
              <a:t>user_command</a:t>
            </a:r>
            <a:r>
              <a:rPr lang="en-US" sz="1600" dirty="0"/>
              <a:t>)</a:t>
            </a:r>
          </a:p>
          <a:p>
            <a:pPr lvl="1"/>
            <a:r>
              <a:rPr lang="en-US" sz="1600" dirty="0"/>
              <a:t>If </a:t>
            </a:r>
            <a:r>
              <a:rPr lang="en-US" sz="1600" dirty="0" err="1"/>
              <a:t>user_command</a:t>
            </a:r>
            <a:r>
              <a:rPr lang="en-US" sz="1600" dirty="0"/>
              <a:t> == “run this”:</a:t>
            </a:r>
          </a:p>
          <a:p>
            <a:pPr lvl="2"/>
            <a:r>
              <a:rPr lang="en-US" sz="1400" dirty="0" err="1"/>
              <a:t>os.system</a:t>
            </a:r>
            <a:r>
              <a:rPr lang="en-US" sz="1400" dirty="0"/>
              <a:t>(“run this”)</a:t>
            </a:r>
          </a:p>
          <a:p>
            <a:pPr lvl="1"/>
            <a:r>
              <a:rPr lang="en-US" sz="1600" dirty="0" err="1"/>
              <a:t>elif</a:t>
            </a:r>
            <a:r>
              <a:rPr lang="en-US" sz="1600" dirty="0"/>
              <a:t> </a:t>
            </a:r>
            <a:r>
              <a:rPr lang="en-US" sz="1600" dirty="0" err="1"/>
              <a:t>user_command</a:t>
            </a:r>
            <a:r>
              <a:rPr lang="en-US" sz="1600" dirty="0"/>
              <a:t> == “run that”:</a:t>
            </a:r>
          </a:p>
          <a:p>
            <a:pPr lvl="2"/>
            <a:r>
              <a:rPr lang="en-US" sz="1400" dirty="0" err="1"/>
              <a:t>os.system</a:t>
            </a:r>
            <a:r>
              <a:rPr lang="en-US" sz="1400" dirty="0"/>
              <a:t>(“run that”)</a:t>
            </a:r>
          </a:p>
          <a:p>
            <a:pPr lvl="1"/>
            <a:r>
              <a:rPr lang="en-US" sz="1600" dirty="0"/>
              <a:t>Else:</a:t>
            </a:r>
          </a:p>
          <a:p>
            <a:pPr lvl="2"/>
            <a:r>
              <a:rPr lang="en-US" sz="1400" dirty="0"/>
              <a:t>raise (“unknown command”)</a:t>
            </a:r>
          </a:p>
          <a:p>
            <a:pPr lvl="1"/>
            <a:endParaRPr lang="en-US" sz="1600" dirty="0"/>
          </a:p>
          <a:p>
            <a:pPr lvl="1"/>
            <a:endParaRPr lang="en-US" sz="1600" dirty="0"/>
          </a:p>
          <a:p>
            <a:pPr lvl="2"/>
            <a:endParaRPr lang="en-US" sz="1400" dirty="0"/>
          </a:p>
          <a:p>
            <a:pPr lvl="1"/>
            <a:endParaRPr lang="en-US" sz="1600" dirty="0"/>
          </a:p>
          <a:p>
            <a:pPr lvl="1"/>
            <a:endParaRPr lang="en-US" sz="1600" dirty="0"/>
          </a:p>
          <a:p>
            <a:pPr lvl="1"/>
            <a:endParaRPr lang="en-US" sz="1600" dirty="0"/>
          </a:p>
        </p:txBody>
      </p:sp>
    </p:spTree>
    <p:extLst>
      <p:ext uri="{BB962C8B-B14F-4D97-AF65-F5344CB8AC3E}">
        <p14:creationId xmlns:p14="http://schemas.microsoft.com/office/powerpoint/2010/main" val="26674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0F03-D7E1-4F6E-89D7-E98CCA3A6D88}"/>
              </a:ext>
            </a:extLst>
          </p:cNvPr>
          <p:cNvSpPr>
            <a:spLocks noGrp="1"/>
          </p:cNvSpPr>
          <p:nvPr>
            <p:ph type="title"/>
          </p:nvPr>
        </p:nvSpPr>
        <p:spPr/>
        <p:txBody>
          <a:bodyPr>
            <a:normAutofit fontScale="90000"/>
          </a:bodyPr>
          <a:lstStyle/>
          <a:p>
            <a:r>
              <a:rPr lang="en-US" dirty="0"/>
              <a:t>SQL Injection</a:t>
            </a:r>
          </a:p>
        </p:txBody>
      </p:sp>
      <p:sp>
        <p:nvSpPr>
          <p:cNvPr id="3" name="Content Placeholder 2"/>
          <p:cNvSpPr>
            <a:spLocks noGrp="1"/>
          </p:cNvSpPr>
          <p:nvPr>
            <p:ph idx="1"/>
            <p:custDataLst>
              <p:tags r:id="rId2"/>
            </p:custDataLst>
          </p:nvPr>
        </p:nvSpPr>
        <p:spPr>
          <a:xfrm>
            <a:off x="152400" y="990600"/>
            <a:ext cx="6096000" cy="5135563"/>
          </a:xfrm>
        </p:spPr>
        <p:txBody>
          <a:bodyPr>
            <a:normAutofit/>
          </a:bodyPr>
          <a:lstStyle/>
          <a:p>
            <a:pPr marL="457200" lvl="1" indent="0">
              <a:buNone/>
            </a:pPr>
            <a:r>
              <a:rPr lang="en-US" sz="2000" dirty="0"/>
              <a:t>In a successful SQL injection attack, the attacker is able to execute a SQL query that circumvents protections</a:t>
            </a:r>
          </a:p>
          <a:p>
            <a:pPr lvl="2"/>
            <a:r>
              <a:rPr lang="en-US" sz="1800" dirty="0">
                <a:hlinkClick r:id="rId5"/>
              </a:rPr>
              <a:t>http://xkcd.com/327/</a:t>
            </a:r>
            <a:endParaRPr lang="en-US" sz="1800" dirty="0"/>
          </a:p>
          <a:p>
            <a:endParaRPr lang="en-US" sz="2400" dirty="0"/>
          </a:p>
          <a:p>
            <a:endParaRPr lang="en-US" sz="2400" dirty="0"/>
          </a:p>
          <a:p>
            <a:r>
              <a:rPr lang="en-US" sz="2400" dirty="0"/>
              <a:t>Insert into students (name) values (‘bobby’, ‘</a:t>
            </a:r>
            <a:r>
              <a:rPr lang="en-US" sz="2400" dirty="0" err="1"/>
              <a:t>sam</a:t>
            </a:r>
            <a:r>
              <a:rPr lang="en-US" sz="2400" dirty="0"/>
              <a:t>’, ‘</a:t>
            </a:r>
            <a:r>
              <a:rPr lang="en-US" sz="2400" dirty="0" err="1"/>
              <a:t>steve</a:t>
            </a:r>
            <a:r>
              <a:rPr lang="en-US" sz="2400" dirty="0"/>
              <a:t>’, ‘</a:t>
            </a:r>
            <a:r>
              <a:rPr lang="en-US" sz="2400" dirty="0" err="1"/>
              <a:t>robert</a:t>
            </a:r>
            <a:r>
              <a:rPr lang="en-US" sz="2400" dirty="0"/>
              <a:t>’);</a:t>
            </a:r>
          </a:p>
          <a:p>
            <a:r>
              <a:rPr lang="en-US" sz="2400" dirty="0"/>
              <a:t> drop table students;--);</a:t>
            </a:r>
          </a:p>
          <a:p>
            <a:endParaRPr lang="en-US" sz="2400" dirty="0"/>
          </a:p>
        </p:txBody>
      </p:sp>
      <p:pic>
        <p:nvPicPr>
          <p:cNvPr id="1026" name="Picture 2" descr="http://i.imgur.com/mdHqY9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617456"/>
            <a:ext cx="2460625" cy="608814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980891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 y="228600"/>
            <a:ext cx="9144000" cy="487362"/>
          </a:xfrm>
        </p:spPr>
        <p:txBody>
          <a:bodyPr>
            <a:normAutofit fontScale="90000"/>
          </a:bodyPr>
          <a:lstStyle/>
          <a:p>
            <a:r>
              <a:rPr lang="en-US" dirty="0"/>
              <a:t>SQL Injection “Student: ‘wow Stephan, you saved my life’”</a:t>
            </a:r>
          </a:p>
        </p:txBody>
      </p:sp>
      <p:sp>
        <p:nvSpPr>
          <p:cNvPr id="3" name="Content Placeholder 2"/>
          <p:cNvSpPr>
            <a:spLocks noGrp="1"/>
          </p:cNvSpPr>
          <p:nvPr>
            <p:ph idx="1"/>
          </p:nvPr>
        </p:nvSpPr>
        <p:spPr/>
        <p:txBody>
          <a:bodyPr>
            <a:normAutofit fontScale="77500" lnSpcReduction="20000"/>
          </a:bodyPr>
          <a:lstStyle/>
          <a:p>
            <a:r>
              <a:rPr lang="en-US" dirty="0"/>
              <a:t>Attack: execute some specific code in the database system</a:t>
            </a:r>
          </a:p>
          <a:p>
            <a:r>
              <a:rPr lang="en-US" dirty="0" err="1"/>
              <a:t>Datebases</a:t>
            </a:r>
            <a:r>
              <a:rPr lang="en-US" dirty="0"/>
              <a:t> execute queries </a:t>
            </a:r>
          </a:p>
          <a:p>
            <a:r>
              <a:rPr lang="en-US" dirty="0"/>
              <a:t>Attack: execute some query in the database</a:t>
            </a:r>
          </a:p>
          <a:p>
            <a:r>
              <a:rPr lang="en-US" dirty="0"/>
              <a:t>E.g. queries</a:t>
            </a:r>
          </a:p>
          <a:p>
            <a:pPr lvl="1"/>
            <a:r>
              <a:rPr lang="en-US" dirty="0"/>
              <a:t>SELECT count(*) FROM </a:t>
            </a:r>
            <a:r>
              <a:rPr lang="en-US" dirty="0" err="1"/>
              <a:t>student_list</a:t>
            </a:r>
            <a:r>
              <a:rPr lang="en-US" dirty="0"/>
              <a:t> WHERE </a:t>
            </a:r>
            <a:r>
              <a:rPr lang="en-US" dirty="0" err="1"/>
              <a:t>class_name</a:t>
            </a:r>
            <a:r>
              <a:rPr lang="en-US" dirty="0"/>
              <a:t> = ‘Cybersecurity’</a:t>
            </a:r>
          </a:p>
          <a:p>
            <a:pPr lvl="1"/>
            <a:r>
              <a:rPr lang="en-US" dirty="0"/>
              <a:t>INSERT </a:t>
            </a:r>
            <a:r>
              <a:rPr lang="en-US" dirty="0" err="1"/>
              <a:t>student_list</a:t>
            </a:r>
            <a:r>
              <a:rPr lang="en-US" dirty="0"/>
              <a:t>(student, </a:t>
            </a:r>
            <a:r>
              <a:rPr lang="en-US" dirty="0" err="1"/>
              <a:t>class_name</a:t>
            </a:r>
            <a:r>
              <a:rPr lang="en-US" dirty="0"/>
              <a:t>) VALUES (‘Stephan’, ‘Cybersecurity’)</a:t>
            </a:r>
          </a:p>
          <a:p>
            <a:pPr lvl="1"/>
            <a:r>
              <a:rPr lang="en-US" dirty="0"/>
              <a:t>DELETE FROM </a:t>
            </a:r>
            <a:r>
              <a:rPr lang="en-US" dirty="0" err="1"/>
              <a:t>student_list</a:t>
            </a:r>
            <a:r>
              <a:rPr lang="en-US" dirty="0"/>
              <a:t> WHERE student = ‘Stephan’</a:t>
            </a:r>
          </a:p>
          <a:p>
            <a:pPr lvl="1"/>
            <a:r>
              <a:rPr lang="en-US" dirty="0"/>
              <a:t>….</a:t>
            </a:r>
          </a:p>
          <a:p>
            <a:pPr lvl="1"/>
            <a:r>
              <a:rPr lang="en-US" dirty="0"/>
              <a:t>DROP TABLE </a:t>
            </a:r>
            <a:r>
              <a:rPr lang="en-US" dirty="0" err="1"/>
              <a:t>student_list</a:t>
            </a:r>
            <a:endParaRPr lang="en-US" dirty="0"/>
          </a:p>
          <a:p>
            <a:pPr lvl="1"/>
            <a:r>
              <a:rPr lang="en-US" dirty="0"/>
              <a:t>-- is a comment</a:t>
            </a:r>
          </a:p>
          <a:p>
            <a:pPr lvl="2"/>
            <a:r>
              <a:rPr lang="en-US" dirty="0"/>
              <a:t>SELECT count(*) FROM </a:t>
            </a:r>
            <a:r>
              <a:rPr lang="en-US" dirty="0" err="1"/>
              <a:t>student_list</a:t>
            </a:r>
            <a:r>
              <a:rPr lang="en-US" dirty="0"/>
              <a:t> -- getting the number of students</a:t>
            </a:r>
          </a:p>
        </p:txBody>
      </p:sp>
    </p:spTree>
    <p:extLst>
      <p:ext uri="{BB962C8B-B14F-4D97-AF65-F5344CB8AC3E}">
        <p14:creationId xmlns:p14="http://schemas.microsoft.com/office/powerpoint/2010/main" val="382285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Confidentiality</a:t>
            </a:r>
          </a:p>
        </p:txBody>
      </p:sp>
      <p:sp>
        <p:nvSpPr>
          <p:cNvPr id="3" name="Content Placeholder 2"/>
          <p:cNvSpPr>
            <a:spLocks noGrp="1"/>
          </p:cNvSpPr>
          <p:nvPr>
            <p:ph idx="1"/>
            <p:custDataLst>
              <p:tags r:id="rId3"/>
            </p:custDataLst>
          </p:nvPr>
        </p:nvSpPr>
        <p:spPr>
          <a:xfrm>
            <a:off x="457200" y="990600"/>
            <a:ext cx="8229600" cy="5867400"/>
          </a:xfrm>
        </p:spPr>
        <p:txBody>
          <a:bodyPr>
            <a:normAutofit fontScale="85000" lnSpcReduction="20000"/>
          </a:bodyPr>
          <a:lstStyle/>
          <a:p>
            <a:pPr marL="342900" lvl="1" indent="-342900">
              <a:buFont typeface="Arial" pitchFamily="34" charset="0"/>
              <a:buChar char="•"/>
            </a:pPr>
            <a:r>
              <a:rPr lang="en-US" dirty="0"/>
              <a:t>Military</a:t>
            </a:r>
          </a:p>
          <a:p>
            <a:pPr marL="742950" lvl="2" indent="-342900"/>
            <a:r>
              <a:rPr lang="en-US" dirty="0"/>
              <a:t>Need to keep attack plans away from the enemy</a:t>
            </a:r>
          </a:p>
          <a:p>
            <a:pPr marL="742950" lvl="2" indent="-342900"/>
            <a:r>
              <a:rPr lang="en-US" dirty="0"/>
              <a:t>As a precaution, information is restricted according to the “need to know” principle </a:t>
            </a:r>
          </a:p>
          <a:p>
            <a:pPr marL="342900" lvl="1" indent="-342900"/>
            <a:r>
              <a:rPr lang="en-US" dirty="0"/>
              <a:t>Industry</a:t>
            </a:r>
          </a:p>
          <a:p>
            <a:pPr marL="742950" lvl="2" indent="-342900"/>
            <a:r>
              <a:rPr lang="en-US" dirty="0"/>
              <a:t>Need to keep product launch or trade secrets away from competitors</a:t>
            </a:r>
          </a:p>
          <a:p>
            <a:pPr marL="342900" lvl="1" indent="-342900"/>
            <a:r>
              <a:rPr lang="en-US" dirty="0"/>
              <a:t>Access control supports confidentiality</a:t>
            </a:r>
          </a:p>
          <a:p>
            <a:pPr marL="742950" lvl="2" indent="-342900"/>
            <a:r>
              <a:rPr lang="en-US" dirty="0"/>
              <a:t>E.g., a file is encrypted/scrambled to make the data unreadable. A cryptographic key is used to decrypt</a:t>
            </a:r>
          </a:p>
          <a:p>
            <a:pPr marL="1200150" lvl="3" indent="-342900"/>
            <a:r>
              <a:rPr lang="en-US" dirty="0"/>
              <a:t>Access to the data is controlled by controlling who has access to the cryptographic key</a:t>
            </a:r>
          </a:p>
          <a:p>
            <a:pPr marL="1200150" lvl="3" indent="-342900"/>
            <a:r>
              <a:rPr lang="en-US" dirty="0"/>
              <a:t>Note, there are other access control mechanisms</a:t>
            </a:r>
          </a:p>
          <a:p>
            <a:pPr marL="742950" lvl="2" indent="-342900"/>
            <a:r>
              <a:rPr lang="en-US" dirty="0"/>
              <a:t>Encryption fails to maintain confidentiality when </a:t>
            </a:r>
          </a:p>
          <a:p>
            <a:pPr marL="1200150" lvl="3" indent="-342900"/>
            <a:r>
              <a:rPr lang="en-US" dirty="0"/>
              <a:t>the key is not confidential</a:t>
            </a:r>
          </a:p>
          <a:p>
            <a:pPr marL="1200150" lvl="3" indent="-342900"/>
            <a:r>
              <a:rPr lang="en-US" dirty="0"/>
              <a:t>When the data is stolen when unencrypted, e.g., by taking a screen-shot, or simply copying the unencrypted data</a:t>
            </a:r>
          </a:p>
          <a:p>
            <a:pPr marL="742950" lvl="2" indent="-342900"/>
            <a:r>
              <a:rPr lang="en-US" dirty="0"/>
              <a:t>Encryption does not hide the existence of the data</a:t>
            </a:r>
          </a:p>
          <a:p>
            <a:pPr marL="1200150" lvl="3" indent="-342900"/>
            <a:r>
              <a:rPr lang="en-US" dirty="0"/>
              <a:t>E.g., the pentagon was preparing a surprise attack on Iraq. The planning was hidden. However, by watching the food delivery trucks, one could determine that many big late night meetings where occurring.</a:t>
            </a:r>
          </a:p>
          <a:p>
            <a:pPr marL="742950" lvl="2" indent="-342900"/>
            <a:r>
              <a:rPr lang="en-US" dirty="0"/>
              <a:t>Other system access controls can hide the existence of data</a:t>
            </a:r>
          </a:p>
        </p:txBody>
      </p:sp>
      <p:sp>
        <p:nvSpPr>
          <p:cNvPr id="4" name="TextBox 3"/>
          <p:cNvSpPr txBox="1"/>
          <p:nvPr>
            <p:custDataLst>
              <p:tags r:id="rId4"/>
            </p:custDataLst>
          </p:nvPr>
        </p:nvSpPr>
        <p:spPr>
          <a:xfrm>
            <a:off x="2057400" y="533400"/>
            <a:ext cx="5791200" cy="523220"/>
          </a:xfrm>
          <a:prstGeom prst="rect">
            <a:avLst/>
          </a:prstGeom>
          <a:noFill/>
        </p:spPr>
        <p:txBody>
          <a:bodyPr wrap="square" rtlCol="0">
            <a:spAutoFit/>
          </a:bodyPr>
          <a:lstStyle/>
          <a:p>
            <a:pPr marL="0" lvl="1"/>
            <a:r>
              <a:rPr lang="en-US" sz="2800" dirty="0">
                <a:solidFill>
                  <a:srgbClr val="FF0000"/>
                </a:solidFill>
              </a:rPr>
              <a:t>Keeping data and resources hidden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Injection</a:t>
            </a:r>
          </a:p>
        </p:txBody>
      </p:sp>
      <p:sp>
        <p:nvSpPr>
          <p:cNvPr id="3" name="Content Placeholder 2"/>
          <p:cNvSpPr>
            <a:spLocks noGrp="1"/>
          </p:cNvSpPr>
          <p:nvPr>
            <p:ph idx="1"/>
          </p:nvPr>
        </p:nvSpPr>
        <p:spPr>
          <a:xfrm>
            <a:off x="0" y="990600"/>
            <a:ext cx="9144000" cy="5135563"/>
          </a:xfrm>
        </p:spPr>
        <p:txBody>
          <a:bodyPr>
            <a:noAutofit/>
          </a:bodyPr>
          <a:lstStyle/>
          <a:p>
            <a:r>
              <a:rPr lang="en-US" sz="2000" dirty="0"/>
              <a:t>Recall queries</a:t>
            </a:r>
          </a:p>
          <a:p>
            <a:pPr lvl="1"/>
            <a:r>
              <a:rPr lang="en-US" sz="1800" dirty="0"/>
              <a:t>INSERT </a:t>
            </a:r>
            <a:r>
              <a:rPr lang="en-US" sz="1800" dirty="0" err="1"/>
              <a:t>student_list</a:t>
            </a:r>
            <a:r>
              <a:rPr lang="en-US" sz="1800" dirty="0"/>
              <a:t>(</a:t>
            </a:r>
            <a:r>
              <a:rPr lang="en-US" sz="1800" dirty="0" err="1"/>
              <a:t>class_name</a:t>
            </a:r>
            <a:r>
              <a:rPr lang="en-US" sz="1800" dirty="0"/>
              <a:t>, student) VALUES (‘Cybersecurity’, ‘Stephan’)</a:t>
            </a:r>
          </a:p>
          <a:p>
            <a:pPr lvl="1"/>
            <a:r>
              <a:rPr lang="en-US" sz="1800" dirty="0"/>
              <a:t>DELETE FROM </a:t>
            </a:r>
            <a:r>
              <a:rPr lang="en-US" sz="1800" dirty="0" err="1"/>
              <a:t>student_list</a:t>
            </a:r>
            <a:r>
              <a:rPr lang="en-US" sz="1800" dirty="0"/>
              <a:t> WHERE student = ‘Stephan’</a:t>
            </a:r>
          </a:p>
          <a:p>
            <a:r>
              <a:rPr lang="en-US" sz="2000" dirty="0"/>
              <a:t>System:</a:t>
            </a:r>
          </a:p>
          <a:p>
            <a:pPr lvl="1"/>
            <a:r>
              <a:rPr lang="en-US" sz="1800" dirty="0"/>
              <a:t>Enter student name: ?</a:t>
            </a:r>
          </a:p>
          <a:p>
            <a:pPr lvl="1"/>
            <a:r>
              <a:rPr lang="en-US" sz="1800" dirty="0"/>
              <a:t>Get user name, variable </a:t>
            </a:r>
            <a:r>
              <a:rPr lang="en-US" sz="1800" dirty="0" err="1"/>
              <a:t>userName</a:t>
            </a:r>
            <a:r>
              <a:rPr lang="en-US" sz="1800" dirty="0"/>
              <a:t> and add to DB</a:t>
            </a:r>
          </a:p>
          <a:p>
            <a:pPr lvl="1"/>
            <a:r>
              <a:rPr lang="en-US" sz="1800" dirty="0"/>
              <a:t>INSERT (</a:t>
            </a:r>
            <a:r>
              <a:rPr lang="en-US" sz="1800" dirty="0" err="1"/>
              <a:t>class_name</a:t>
            </a:r>
            <a:r>
              <a:rPr lang="en-US" sz="1800" dirty="0"/>
              <a:t>, student) VALUES (‘Cybersecurity’, username)</a:t>
            </a:r>
          </a:p>
          <a:p>
            <a:pPr lvl="1"/>
            <a:r>
              <a:rPr lang="en-US" sz="1800" dirty="0"/>
              <a:t>string = “INSERT (</a:t>
            </a:r>
            <a:r>
              <a:rPr lang="en-US" sz="1800" dirty="0" err="1"/>
              <a:t>class_name</a:t>
            </a:r>
            <a:r>
              <a:rPr lang="en-US" sz="1800" dirty="0"/>
              <a:t>, student) VALUES (‘Cybersecurity’, ‘” + username + “’)” </a:t>
            </a:r>
          </a:p>
          <a:p>
            <a:pPr lvl="1"/>
            <a:r>
              <a:rPr lang="en-US" sz="1800" dirty="0" err="1"/>
              <a:t>DB.execute</a:t>
            </a:r>
            <a:r>
              <a:rPr lang="en-US" sz="1800" dirty="0"/>
              <a:t>(string)</a:t>
            </a:r>
          </a:p>
          <a:p>
            <a:r>
              <a:rPr lang="en-US" sz="2200" dirty="0"/>
              <a:t>User-case (no attack)</a:t>
            </a:r>
          </a:p>
          <a:p>
            <a:pPr lvl="1"/>
            <a:r>
              <a:rPr lang="en-US" sz="1800" dirty="0"/>
              <a:t>User enters:</a:t>
            </a:r>
          </a:p>
          <a:p>
            <a:pPr lvl="2"/>
            <a:r>
              <a:rPr lang="en-US" sz="1400" dirty="0"/>
              <a:t>Stephan</a:t>
            </a:r>
          </a:p>
          <a:p>
            <a:pPr lvl="1"/>
            <a:r>
              <a:rPr lang="en-US" sz="2200" dirty="0"/>
              <a:t>string = “INSERT (</a:t>
            </a:r>
            <a:r>
              <a:rPr lang="en-US" sz="2200" dirty="0" err="1"/>
              <a:t>class_name</a:t>
            </a:r>
            <a:r>
              <a:rPr lang="en-US" sz="2200" dirty="0"/>
              <a:t>, student) VALUES (‘Cybersecurity’,’” + “Stephan+ “’)” </a:t>
            </a:r>
          </a:p>
          <a:p>
            <a:pPr lvl="1"/>
            <a:r>
              <a:rPr lang="en-US" sz="1800" dirty="0"/>
              <a:t>String = INSERT (</a:t>
            </a:r>
            <a:r>
              <a:rPr lang="en-US" sz="1800" dirty="0" err="1"/>
              <a:t>class_name</a:t>
            </a:r>
            <a:r>
              <a:rPr lang="en-US" sz="1800" dirty="0"/>
              <a:t>, student) VALUES (‘Cybersecurity’, ‘Stephan’);</a:t>
            </a:r>
          </a:p>
        </p:txBody>
      </p:sp>
    </p:spTree>
    <p:extLst>
      <p:ext uri="{BB962C8B-B14F-4D97-AF65-F5344CB8AC3E}">
        <p14:creationId xmlns:p14="http://schemas.microsoft.com/office/powerpoint/2010/main" val="4530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7" presetClass="emph" presetSubtype="0" fill="remove" nodeType="clickEffect">
                                  <p:stCondLst>
                                    <p:cond delay="0"/>
                                  </p:stCondLst>
                                  <p:childTnLst>
                                    <p:animClr clrSpc="rgb" dir="cw">
                                      <p:cBhvr override="childStyle">
                                        <p:cTn id="50" dur="250" autoRev="1" fill="remove"/>
                                        <p:tgtEl>
                                          <p:spTgt spid="3">
                                            <p:txEl>
                                              <p:pRg st="4" end="4"/>
                                            </p:txEl>
                                          </p:spTgt>
                                        </p:tgtEl>
                                        <p:attrNameLst>
                                          <p:attrName>style.color</p:attrName>
                                        </p:attrNameLst>
                                      </p:cBhvr>
                                      <p:to>
                                        <a:schemeClr val="bg1"/>
                                      </p:to>
                                    </p:animClr>
                                    <p:animClr clrSpc="rgb" dir="cw">
                                      <p:cBhvr>
                                        <p:cTn id="51" dur="250" autoRev="1" fill="remove"/>
                                        <p:tgtEl>
                                          <p:spTgt spid="3">
                                            <p:txEl>
                                              <p:pRg st="4" end="4"/>
                                            </p:txEl>
                                          </p:spTgt>
                                        </p:tgtEl>
                                        <p:attrNameLst>
                                          <p:attrName>fillcolor</p:attrName>
                                        </p:attrNameLst>
                                      </p:cBhvr>
                                      <p:to>
                                        <a:schemeClr val="bg1"/>
                                      </p:to>
                                    </p:animClr>
                                    <p:set>
                                      <p:cBhvr>
                                        <p:cTn id="52" dur="250" autoRev="1" fill="remove"/>
                                        <p:tgtEl>
                                          <p:spTgt spid="3">
                                            <p:txEl>
                                              <p:pRg st="4" end="4"/>
                                            </p:txEl>
                                          </p:spTgt>
                                        </p:tgtEl>
                                        <p:attrNameLst>
                                          <p:attrName>fill.type</p:attrName>
                                        </p:attrNameLst>
                                      </p:cBhvr>
                                      <p:to>
                                        <p:strVal val="solid"/>
                                      </p:to>
                                    </p:set>
                                    <p:set>
                                      <p:cBhvr>
                                        <p:cTn id="53" dur="250" autoRev="1" fill="remove"/>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Injection</a:t>
            </a:r>
          </a:p>
        </p:txBody>
      </p:sp>
      <p:sp>
        <p:nvSpPr>
          <p:cNvPr id="3" name="Content Placeholder 2"/>
          <p:cNvSpPr>
            <a:spLocks noGrp="1"/>
          </p:cNvSpPr>
          <p:nvPr>
            <p:ph idx="1"/>
          </p:nvPr>
        </p:nvSpPr>
        <p:spPr>
          <a:xfrm>
            <a:off x="18288" y="457200"/>
            <a:ext cx="9067800" cy="6324600"/>
          </a:xfrm>
        </p:spPr>
        <p:txBody>
          <a:bodyPr>
            <a:noAutofit/>
          </a:bodyPr>
          <a:lstStyle/>
          <a:p>
            <a:r>
              <a:rPr lang="en-US" sz="2000" dirty="0"/>
              <a:t>Recall queries</a:t>
            </a:r>
          </a:p>
          <a:p>
            <a:pPr lvl="1"/>
            <a:r>
              <a:rPr lang="en-US" sz="1800" dirty="0"/>
              <a:t>INSERT </a:t>
            </a:r>
            <a:r>
              <a:rPr lang="en-US" sz="1800" dirty="0" err="1"/>
              <a:t>student_list</a:t>
            </a:r>
            <a:r>
              <a:rPr lang="en-US" sz="1800" dirty="0"/>
              <a:t>(</a:t>
            </a:r>
            <a:r>
              <a:rPr lang="en-US" sz="1800" dirty="0" err="1"/>
              <a:t>class_name</a:t>
            </a:r>
            <a:r>
              <a:rPr lang="en-US" sz="1800" dirty="0"/>
              <a:t>, student) VALUES (‘Cybersecurity’, ‘Stephan)</a:t>
            </a:r>
          </a:p>
          <a:p>
            <a:pPr lvl="1"/>
            <a:r>
              <a:rPr lang="en-US" sz="1800" dirty="0"/>
              <a:t>DELETE FROM </a:t>
            </a:r>
            <a:r>
              <a:rPr lang="en-US" sz="1800" dirty="0" err="1"/>
              <a:t>student_list</a:t>
            </a:r>
            <a:r>
              <a:rPr lang="en-US" sz="1800" dirty="0"/>
              <a:t> WHERE student = ‘Stephan’</a:t>
            </a:r>
          </a:p>
          <a:p>
            <a:r>
              <a:rPr lang="en-US" sz="2000" dirty="0"/>
              <a:t>My low quality app:</a:t>
            </a:r>
          </a:p>
          <a:p>
            <a:pPr lvl="1"/>
            <a:r>
              <a:rPr lang="en-US" sz="1800" dirty="0"/>
              <a:t>Enter student name: ?</a:t>
            </a:r>
          </a:p>
          <a:p>
            <a:pPr lvl="1"/>
            <a:r>
              <a:rPr lang="en-US" sz="1800" dirty="0"/>
              <a:t>Get user name, variable </a:t>
            </a:r>
            <a:r>
              <a:rPr lang="en-US" sz="1800" dirty="0" err="1"/>
              <a:t>userName</a:t>
            </a:r>
            <a:r>
              <a:rPr lang="en-US" sz="1800" dirty="0"/>
              <a:t> and add to DB</a:t>
            </a:r>
          </a:p>
          <a:p>
            <a:pPr lvl="1"/>
            <a:r>
              <a:rPr lang="en-US" sz="1800" dirty="0"/>
              <a:t>INSERT (</a:t>
            </a:r>
            <a:r>
              <a:rPr lang="en-US" sz="1800" dirty="0" err="1"/>
              <a:t>class_name</a:t>
            </a:r>
            <a:r>
              <a:rPr lang="en-US" sz="1800" dirty="0"/>
              <a:t>, student) VALUES (‘Cybersecurity’, username)</a:t>
            </a:r>
          </a:p>
          <a:p>
            <a:pPr lvl="1"/>
            <a:r>
              <a:rPr lang="en-US" sz="1800" dirty="0"/>
              <a:t>Code</a:t>
            </a:r>
          </a:p>
          <a:p>
            <a:pPr lvl="2"/>
            <a:r>
              <a:rPr lang="en-US" sz="1600" dirty="0"/>
              <a:t>string = “INSERT (</a:t>
            </a:r>
            <a:r>
              <a:rPr lang="en-US" sz="1600" dirty="0" err="1"/>
              <a:t>class_name</a:t>
            </a:r>
            <a:r>
              <a:rPr lang="en-US" sz="1600" dirty="0"/>
              <a:t>, student) VALUES (‘Cybersecurity’, ‘” + username + “’)” </a:t>
            </a:r>
          </a:p>
          <a:p>
            <a:pPr lvl="2"/>
            <a:r>
              <a:rPr lang="en-US" sz="1600" dirty="0" err="1"/>
              <a:t>DB.execute</a:t>
            </a:r>
            <a:r>
              <a:rPr lang="en-US" sz="1600" dirty="0"/>
              <a:t>(string)</a:t>
            </a:r>
          </a:p>
          <a:p>
            <a:r>
              <a:rPr lang="en-US" sz="2000" dirty="0"/>
              <a:t>Normal case</a:t>
            </a:r>
          </a:p>
          <a:p>
            <a:pPr lvl="1"/>
            <a:r>
              <a:rPr lang="en-US" sz="1800" dirty="0"/>
              <a:t>User enters:</a:t>
            </a:r>
          </a:p>
          <a:p>
            <a:pPr lvl="3"/>
            <a:r>
              <a:rPr lang="en-US" sz="1600" dirty="0"/>
              <a:t>Stephan</a:t>
            </a:r>
          </a:p>
          <a:p>
            <a:pPr lvl="1"/>
            <a:r>
              <a:rPr lang="en-US" sz="1800" dirty="0"/>
              <a:t>Hence, Username = “Stephan”</a:t>
            </a:r>
          </a:p>
          <a:p>
            <a:pPr lvl="2"/>
            <a:r>
              <a:rPr lang="en-US" sz="1600" dirty="0"/>
              <a:t>code</a:t>
            </a:r>
          </a:p>
          <a:p>
            <a:pPr lvl="3"/>
            <a:r>
              <a:rPr lang="en-US" sz="1600" dirty="0"/>
              <a:t>string = “INSERT (</a:t>
            </a:r>
            <a:r>
              <a:rPr lang="en-US" sz="1600" dirty="0" err="1"/>
              <a:t>class_name</a:t>
            </a:r>
            <a:r>
              <a:rPr lang="en-US" sz="1600" dirty="0"/>
              <a:t>, student) VALUES (‘Cybersecurity’, ‘” + username + “’)” </a:t>
            </a:r>
          </a:p>
          <a:p>
            <a:pPr lvl="2"/>
            <a:r>
              <a:rPr lang="en-US" sz="1600" dirty="0"/>
              <a:t>Executed code</a:t>
            </a:r>
          </a:p>
          <a:p>
            <a:pPr lvl="3"/>
            <a:r>
              <a:rPr lang="en-US" sz="1600" dirty="0"/>
              <a:t>string = “INSERT (</a:t>
            </a:r>
            <a:r>
              <a:rPr lang="en-US" sz="1600" dirty="0" err="1"/>
              <a:t>class_name</a:t>
            </a:r>
            <a:r>
              <a:rPr lang="en-US" sz="1600" dirty="0"/>
              <a:t>, student) VALUES (‘Cybersecurity’,’” + “Stephan”+ “’)” </a:t>
            </a:r>
            <a:endParaRPr lang="en-US" sz="1400" dirty="0"/>
          </a:p>
          <a:p>
            <a:pPr lvl="2"/>
            <a:r>
              <a:rPr lang="en-US" sz="1600" dirty="0"/>
              <a:t>string = INSERT (</a:t>
            </a:r>
            <a:r>
              <a:rPr lang="en-US" sz="1600" dirty="0" err="1"/>
              <a:t>class_name</a:t>
            </a:r>
            <a:r>
              <a:rPr lang="en-US" sz="1600" dirty="0"/>
              <a:t>, student) VALUES (‘Cybersecurity’, ‘Stephan’); </a:t>
            </a:r>
          </a:p>
          <a:p>
            <a:pPr lvl="2"/>
            <a:r>
              <a:rPr lang="en-US" sz="1600" dirty="0" err="1"/>
              <a:t>DB.execute</a:t>
            </a:r>
            <a:r>
              <a:rPr lang="en-US" sz="1600" dirty="0"/>
              <a:t>(string)</a:t>
            </a:r>
          </a:p>
          <a:p>
            <a:pPr lvl="1"/>
            <a:endParaRPr lang="en-US" sz="1800" dirty="0"/>
          </a:p>
        </p:txBody>
      </p:sp>
    </p:spTree>
    <p:extLst>
      <p:ext uri="{BB962C8B-B14F-4D97-AF65-F5344CB8AC3E}">
        <p14:creationId xmlns:p14="http://schemas.microsoft.com/office/powerpoint/2010/main" val="174355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Injection</a:t>
            </a:r>
          </a:p>
        </p:txBody>
      </p:sp>
      <p:sp>
        <p:nvSpPr>
          <p:cNvPr id="3" name="Content Placeholder 2"/>
          <p:cNvSpPr>
            <a:spLocks noGrp="1"/>
          </p:cNvSpPr>
          <p:nvPr>
            <p:ph idx="1"/>
          </p:nvPr>
        </p:nvSpPr>
        <p:spPr>
          <a:xfrm>
            <a:off x="0" y="533400"/>
            <a:ext cx="9067800" cy="6324600"/>
          </a:xfrm>
        </p:spPr>
        <p:txBody>
          <a:bodyPr>
            <a:noAutofit/>
          </a:bodyPr>
          <a:lstStyle/>
          <a:p>
            <a:r>
              <a:rPr lang="en-US" sz="2000" dirty="0"/>
              <a:t>Recall queries</a:t>
            </a:r>
          </a:p>
          <a:p>
            <a:pPr lvl="1"/>
            <a:r>
              <a:rPr lang="en-US" sz="1800" dirty="0"/>
              <a:t>INSERT </a:t>
            </a:r>
            <a:r>
              <a:rPr lang="en-US" sz="1800" dirty="0" err="1"/>
              <a:t>student_list</a:t>
            </a:r>
            <a:r>
              <a:rPr lang="en-US" sz="1800" dirty="0"/>
              <a:t>(</a:t>
            </a:r>
            <a:r>
              <a:rPr lang="en-US" sz="1800" dirty="0" err="1"/>
              <a:t>class_name</a:t>
            </a:r>
            <a:r>
              <a:rPr lang="en-US" sz="1800" dirty="0"/>
              <a:t>, student) VALUES (‘Cybersecurity’, ‘Stephan)</a:t>
            </a:r>
          </a:p>
          <a:p>
            <a:pPr lvl="1"/>
            <a:r>
              <a:rPr lang="en-US" sz="1800" dirty="0"/>
              <a:t>DELETE FROM </a:t>
            </a:r>
            <a:r>
              <a:rPr lang="en-US" sz="1800" dirty="0" err="1"/>
              <a:t>student_list</a:t>
            </a:r>
            <a:r>
              <a:rPr lang="en-US" sz="1800" dirty="0"/>
              <a:t> WHERE student = ‘Stephan’</a:t>
            </a:r>
          </a:p>
          <a:p>
            <a:r>
              <a:rPr lang="en-US" sz="2000" dirty="0"/>
              <a:t>My low quality app:</a:t>
            </a:r>
          </a:p>
          <a:p>
            <a:pPr lvl="1"/>
            <a:r>
              <a:rPr lang="en-US" sz="1800" dirty="0"/>
              <a:t>Enter student name: ?</a:t>
            </a:r>
          </a:p>
          <a:p>
            <a:pPr lvl="1"/>
            <a:r>
              <a:rPr lang="en-US" sz="1800" dirty="0"/>
              <a:t>Get user name, variable </a:t>
            </a:r>
            <a:r>
              <a:rPr lang="en-US" sz="1800" dirty="0" err="1"/>
              <a:t>userName</a:t>
            </a:r>
            <a:r>
              <a:rPr lang="en-US" sz="1800" dirty="0"/>
              <a:t> and add to DB</a:t>
            </a:r>
          </a:p>
          <a:p>
            <a:pPr lvl="1"/>
            <a:r>
              <a:rPr lang="en-US" sz="1800" dirty="0"/>
              <a:t>INSERT (</a:t>
            </a:r>
            <a:r>
              <a:rPr lang="en-US" sz="1800" dirty="0" err="1"/>
              <a:t>class_name</a:t>
            </a:r>
            <a:r>
              <a:rPr lang="en-US" sz="1800" dirty="0"/>
              <a:t>, student) VALUES (‘Cybersecurity’, username)</a:t>
            </a:r>
          </a:p>
          <a:p>
            <a:pPr lvl="1"/>
            <a:r>
              <a:rPr lang="en-US" sz="1800" dirty="0"/>
              <a:t>Code</a:t>
            </a:r>
          </a:p>
          <a:p>
            <a:pPr lvl="2"/>
            <a:r>
              <a:rPr lang="en-US" sz="1600" dirty="0"/>
              <a:t>string = “INSERT (</a:t>
            </a:r>
            <a:r>
              <a:rPr lang="en-US" sz="1600" dirty="0" err="1"/>
              <a:t>class_name</a:t>
            </a:r>
            <a:r>
              <a:rPr lang="en-US" sz="1600" dirty="0"/>
              <a:t>, student) VALUES (‘Cybersecurity’, ‘” + username + “’)” </a:t>
            </a:r>
          </a:p>
          <a:p>
            <a:pPr lvl="2"/>
            <a:r>
              <a:rPr lang="en-US" sz="1600" dirty="0" err="1"/>
              <a:t>DB.execute</a:t>
            </a:r>
            <a:r>
              <a:rPr lang="en-US" sz="1600" dirty="0"/>
              <a:t>(string)</a:t>
            </a:r>
          </a:p>
          <a:p>
            <a:r>
              <a:rPr lang="en-US" sz="2200" dirty="0" err="1"/>
              <a:t>Aattack</a:t>
            </a:r>
            <a:endParaRPr lang="en-US" sz="2200" dirty="0"/>
          </a:p>
          <a:p>
            <a:pPr lvl="1"/>
            <a:r>
              <a:rPr lang="en-US" sz="1800" dirty="0"/>
              <a:t>User enters:</a:t>
            </a:r>
          </a:p>
          <a:p>
            <a:pPr lvl="2"/>
            <a:r>
              <a:rPr lang="en-US" sz="1400" dirty="0"/>
              <a:t>Stephan’); DROP TABLE students; --</a:t>
            </a:r>
          </a:p>
          <a:p>
            <a:pPr lvl="1"/>
            <a:r>
              <a:rPr lang="en-US" sz="1800" dirty="0"/>
              <a:t>code</a:t>
            </a:r>
          </a:p>
          <a:p>
            <a:pPr lvl="2"/>
            <a:r>
              <a:rPr lang="en-US" sz="1600" dirty="0"/>
              <a:t>string = “INSERT (</a:t>
            </a:r>
            <a:r>
              <a:rPr lang="en-US" sz="1600" dirty="0" err="1"/>
              <a:t>class_name</a:t>
            </a:r>
            <a:r>
              <a:rPr lang="en-US" sz="1600" dirty="0"/>
              <a:t>, student) VALUES (‘Cybersecurity’,’” + “Stephan’); DROP TABLE students; --”  + “’)” </a:t>
            </a:r>
          </a:p>
          <a:p>
            <a:pPr lvl="1"/>
            <a:r>
              <a:rPr lang="en-US" sz="1800" dirty="0"/>
              <a:t>string = INSERT (</a:t>
            </a:r>
            <a:r>
              <a:rPr lang="en-US" sz="1800" dirty="0" err="1"/>
              <a:t>class_name</a:t>
            </a:r>
            <a:r>
              <a:rPr lang="en-US" sz="1800" dirty="0"/>
              <a:t>, student) VALUES (‘Cybersecurity’, ‘Stephan’); DROP TABLE students; --’)</a:t>
            </a:r>
          </a:p>
          <a:p>
            <a:pPr lvl="2"/>
            <a:r>
              <a:rPr lang="en-US" sz="1400" dirty="0"/>
              <a:t>This string has 2 </a:t>
            </a:r>
            <a:r>
              <a:rPr lang="en-US" sz="1400" dirty="0" err="1"/>
              <a:t>sql</a:t>
            </a:r>
            <a:r>
              <a:rPr lang="en-US" sz="1400" dirty="0"/>
              <a:t> commands</a:t>
            </a:r>
          </a:p>
          <a:p>
            <a:pPr lvl="1"/>
            <a:endParaRPr lang="en-US" sz="1800" dirty="0"/>
          </a:p>
        </p:txBody>
      </p:sp>
    </p:spTree>
    <p:extLst>
      <p:ext uri="{BB962C8B-B14F-4D97-AF65-F5344CB8AC3E}">
        <p14:creationId xmlns:p14="http://schemas.microsoft.com/office/powerpoint/2010/main" val="97298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Injection</a:t>
            </a:r>
          </a:p>
        </p:txBody>
      </p:sp>
      <p:sp>
        <p:nvSpPr>
          <p:cNvPr id="3" name="Content Placeholder 2"/>
          <p:cNvSpPr>
            <a:spLocks noGrp="1"/>
          </p:cNvSpPr>
          <p:nvPr>
            <p:ph idx="1"/>
          </p:nvPr>
        </p:nvSpPr>
        <p:spPr>
          <a:xfrm>
            <a:off x="0" y="990600"/>
            <a:ext cx="9144000" cy="5135563"/>
          </a:xfrm>
        </p:spPr>
        <p:txBody>
          <a:bodyPr>
            <a:noAutofit/>
          </a:bodyPr>
          <a:lstStyle/>
          <a:p>
            <a:r>
              <a:rPr lang="en-US" sz="1600" dirty="0"/>
              <a:t>System:</a:t>
            </a:r>
          </a:p>
          <a:p>
            <a:pPr lvl="1"/>
            <a:r>
              <a:rPr lang="en-US" sz="1400" dirty="0"/>
              <a:t>Enter student name: ?</a:t>
            </a:r>
          </a:p>
          <a:p>
            <a:pPr lvl="1"/>
            <a:r>
              <a:rPr lang="en-US" sz="1400" dirty="0"/>
              <a:t>Get user name, variable </a:t>
            </a:r>
            <a:r>
              <a:rPr lang="en-US" sz="1400" dirty="0" err="1"/>
              <a:t>userName</a:t>
            </a:r>
            <a:r>
              <a:rPr lang="en-US" sz="1400" dirty="0"/>
              <a:t> and add to DB</a:t>
            </a:r>
          </a:p>
          <a:p>
            <a:pPr lvl="1"/>
            <a:r>
              <a:rPr lang="en-US" sz="1400" dirty="0"/>
              <a:t>INSERT (</a:t>
            </a:r>
            <a:r>
              <a:rPr lang="en-US" sz="1400" dirty="0" err="1"/>
              <a:t>class_name</a:t>
            </a:r>
            <a:r>
              <a:rPr lang="en-US" sz="1400" dirty="0"/>
              <a:t>, student) VALUES (‘Cybersecurity’, username)</a:t>
            </a:r>
          </a:p>
          <a:p>
            <a:pPr lvl="1"/>
            <a:r>
              <a:rPr lang="en-US" sz="1400" dirty="0"/>
              <a:t>string = “INSERT (</a:t>
            </a:r>
            <a:r>
              <a:rPr lang="en-US" sz="1400" dirty="0" err="1"/>
              <a:t>class_name</a:t>
            </a:r>
            <a:r>
              <a:rPr lang="en-US" sz="1400" dirty="0"/>
              <a:t>, student) VALUES (‘Cybersecurity’, ‘” + username + “’)” </a:t>
            </a:r>
          </a:p>
          <a:p>
            <a:pPr lvl="1"/>
            <a:r>
              <a:rPr lang="en-US" sz="1400" dirty="0" err="1"/>
              <a:t>DB.execute</a:t>
            </a:r>
            <a:r>
              <a:rPr lang="en-US" sz="1400" dirty="0"/>
              <a:t>(string)</a:t>
            </a:r>
          </a:p>
          <a:p>
            <a:r>
              <a:rPr lang="en-US" sz="1800" dirty="0"/>
              <a:t>Problem:</a:t>
            </a:r>
          </a:p>
          <a:p>
            <a:pPr lvl="1"/>
            <a:r>
              <a:rPr lang="en-US" sz="1400" dirty="0"/>
              <a:t>The user enters username. We have no control over what they input</a:t>
            </a:r>
          </a:p>
          <a:p>
            <a:pPr lvl="1"/>
            <a:r>
              <a:rPr lang="en-US" sz="1400" dirty="0"/>
              <a:t>Then we execute that. </a:t>
            </a:r>
          </a:p>
          <a:p>
            <a:pPr lvl="1"/>
            <a:r>
              <a:rPr lang="en-US" sz="1400" dirty="0"/>
              <a:t>The user control what is executed.</a:t>
            </a:r>
          </a:p>
          <a:p>
            <a:pPr lvl="1"/>
            <a:r>
              <a:rPr lang="en-US" sz="1400" dirty="0"/>
              <a:t>The user directly controls the query, or the code, that is executed</a:t>
            </a:r>
          </a:p>
          <a:p>
            <a:pPr lvl="1"/>
            <a:r>
              <a:rPr lang="en-US" sz="1400" dirty="0"/>
              <a:t>Oh no</a:t>
            </a:r>
          </a:p>
          <a:p>
            <a:r>
              <a:rPr lang="en-US" sz="1800" dirty="0"/>
              <a:t>Solution: Parameterized queries. Every language has this capability</a:t>
            </a:r>
          </a:p>
          <a:p>
            <a:pPr lvl="1"/>
            <a:r>
              <a:rPr lang="en-US" sz="1400" dirty="0"/>
              <a:t>query = “INSERT (</a:t>
            </a:r>
            <a:r>
              <a:rPr lang="en-US" sz="1400" dirty="0" err="1"/>
              <a:t>class_name</a:t>
            </a:r>
            <a:r>
              <a:rPr lang="en-US" sz="1400" dirty="0"/>
              <a:t>, student) VALUES (‘Cybersecurity’, ? )”</a:t>
            </a:r>
          </a:p>
          <a:p>
            <a:pPr lvl="1"/>
            <a:r>
              <a:rPr lang="en-US" sz="1400" dirty="0" err="1"/>
              <a:t>queryData</a:t>
            </a:r>
            <a:r>
              <a:rPr lang="en-US" sz="1400" dirty="0"/>
              <a:t> = username</a:t>
            </a:r>
          </a:p>
          <a:p>
            <a:pPr lvl="1"/>
            <a:r>
              <a:rPr lang="en-US" sz="1400" dirty="0" err="1"/>
              <a:t>DB.execute</a:t>
            </a:r>
            <a:r>
              <a:rPr lang="en-US" sz="1400" dirty="0"/>
              <a:t>(</a:t>
            </a:r>
            <a:r>
              <a:rPr lang="en-US" sz="1400" dirty="0" err="1"/>
              <a:t>query,queryData</a:t>
            </a:r>
            <a:r>
              <a:rPr lang="en-US" sz="1400" dirty="0"/>
              <a:t>)</a:t>
            </a:r>
          </a:p>
          <a:p>
            <a:pPr lvl="1"/>
            <a:r>
              <a:rPr lang="en-US" sz="1400" dirty="0"/>
              <a:t>Key idea: the query and query data are separate</a:t>
            </a:r>
          </a:p>
          <a:p>
            <a:pPr lvl="1"/>
            <a:r>
              <a:rPr lang="en-US" sz="1400" dirty="0"/>
              <a:t>The DB knows that the data is data and no to be executed</a:t>
            </a:r>
          </a:p>
          <a:p>
            <a:pPr lvl="1"/>
            <a:endParaRPr lang="en-US" sz="1400" dirty="0"/>
          </a:p>
        </p:txBody>
      </p:sp>
    </p:spTree>
    <p:extLst>
      <p:ext uri="{BB962C8B-B14F-4D97-AF65-F5344CB8AC3E}">
        <p14:creationId xmlns:p14="http://schemas.microsoft.com/office/powerpoint/2010/main" val="319728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Injection</a:t>
            </a:r>
          </a:p>
        </p:txBody>
      </p:sp>
      <p:sp>
        <p:nvSpPr>
          <p:cNvPr id="3" name="Content Placeholder 2"/>
          <p:cNvSpPr>
            <a:spLocks noGrp="1"/>
          </p:cNvSpPr>
          <p:nvPr>
            <p:ph idx="1"/>
          </p:nvPr>
        </p:nvSpPr>
        <p:spPr>
          <a:xfrm>
            <a:off x="-30480" y="990600"/>
            <a:ext cx="9144000" cy="5135563"/>
          </a:xfrm>
        </p:spPr>
        <p:txBody>
          <a:bodyPr>
            <a:noAutofit/>
          </a:bodyPr>
          <a:lstStyle/>
          <a:p>
            <a:r>
              <a:rPr lang="en-US" sz="1800" dirty="0"/>
              <a:t>Solution: Parameterized queries. Every language has this capability</a:t>
            </a:r>
          </a:p>
          <a:p>
            <a:pPr lvl="1"/>
            <a:r>
              <a:rPr lang="en-US" sz="1400" dirty="0"/>
              <a:t>Never allow queries to be built via +</a:t>
            </a:r>
          </a:p>
          <a:p>
            <a:pPr lvl="1"/>
            <a:r>
              <a:rPr lang="en-US" sz="1400" dirty="0"/>
              <a:t>Query = “SELECT </a:t>
            </a:r>
            <a:r>
              <a:rPr lang="en-US" sz="1400" dirty="0" err="1"/>
              <a:t>user_name</a:t>
            </a:r>
            <a:r>
              <a:rPr lang="en-US" sz="1400" dirty="0"/>
              <a:t> FROM students WHERE name = “ + </a:t>
            </a:r>
            <a:r>
              <a:rPr lang="en-US" sz="1400" dirty="0" err="1"/>
              <a:t>user_name</a:t>
            </a:r>
            <a:endParaRPr lang="en-US" sz="1400" dirty="0"/>
          </a:p>
          <a:p>
            <a:endParaRPr lang="en-US" sz="1800" dirty="0"/>
          </a:p>
          <a:p>
            <a:r>
              <a:rPr lang="en-US" sz="1800" dirty="0"/>
              <a:t>But Stephan!?!</a:t>
            </a:r>
          </a:p>
          <a:p>
            <a:pPr lvl="1"/>
            <a:r>
              <a:rPr lang="en-US" sz="1400" dirty="0"/>
              <a:t>Id = 17</a:t>
            </a:r>
          </a:p>
          <a:p>
            <a:pPr lvl="1"/>
            <a:r>
              <a:rPr lang="en-US" sz="1400" dirty="0"/>
              <a:t>Query = “SELECT </a:t>
            </a:r>
            <a:r>
              <a:rPr lang="en-US" sz="1400" dirty="0" err="1"/>
              <a:t>user_name</a:t>
            </a:r>
            <a:r>
              <a:rPr lang="en-US" sz="1400" dirty="0"/>
              <a:t> FROM students WHERE </a:t>
            </a:r>
            <a:r>
              <a:rPr lang="en-US" sz="1400" dirty="0" err="1"/>
              <a:t>app_id</a:t>
            </a:r>
            <a:r>
              <a:rPr lang="en-US" sz="1400" dirty="0"/>
              <a:t> = “ + id</a:t>
            </a:r>
          </a:p>
          <a:p>
            <a:pPr lvl="1"/>
            <a:r>
              <a:rPr lang="en-US" sz="1400" dirty="0"/>
              <a:t>Where id is a number generated from code. How could it ever be a </a:t>
            </a:r>
            <a:r>
              <a:rPr lang="en-US" sz="1400" dirty="0" err="1"/>
              <a:t>sql</a:t>
            </a:r>
            <a:r>
              <a:rPr lang="en-US" sz="1400" dirty="0"/>
              <a:t> injection?</a:t>
            </a:r>
          </a:p>
          <a:p>
            <a:endParaRPr lang="en-US" sz="1800" dirty="0"/>
          </a:p>
          <a:p>
            <a:pPr lvl="1"/>
            <a:endParaRPr lang="en-US" sz="1400" dirty="0"/>
          </a:p>
        </p:txBody>
      </p:sp>
      <p:pic>
        <p:nvPicPr>
          <p:cNvPr id="4098" name="Picture 2" descr="Image result for irs audit">
            <a:extLst>
              <a:ext uri="{FF2B5EF4-FFF2-40B4-BE49-F238E27FC236}">
                <a16:creationId xmlns:a16="http://schemas.microsoft.com/office/drawing/2014/main" id="{1EFF5B0F-325E-4FA0-8978-CA6A4AA69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00400"/>
            <a:ext cx="2943225" cy="1552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02123E-6420-48EB-A338-E95060921554}"/>
              </a:ext>
            </a:extLst>
          </p:cNvPr>
          <p:cNvSpPr txBox="1"/>
          <p:nvPr/>
        </p:nvSpPr>
        <p:spPr>
          <a:xfrm>
            <a:off x="24384" y="4648200"/>
            <a:ext cx="6438133" cy="2031325"/>
          </a:xfrm>
          <a:prstGeom prst="rect">
            <a:avLst/>
          </a:prstGeom>
          <a:noFill/>
        </p:spPr>
        <p:txBody>
          <a:bodyPr wrap="square" rtlCol="0">
            <a:spAutoFit/>
          </a:bodyPr>
          <a:lstStyle/>
          <a:p>
            <a:r>
              <a:rPr lang="en-US" dirty="0"/>
              <a:t>Some of my best friends are software auditors, but…</a:t>
            </a:r>
          </a:p>
          <a:p>
            <a:r>
              <a:rPr lang="en-US" dirty="0"/>
              <a:t>The goal of an audit is to?</a:t>
            </a:r>
          </a:p>
          <a:p>
            <a:r>
              <a:rPr lang="en-US" dirty="0"/>
              <a:t>Get more business for the auditors. They want to show how smart they are in finding problems.</a:t>
            </a:r>
          </a:p>
          <a:p>
            <a:r>
              <a:rPr lang="en-US" dirty="0"/>
              <a:t>You and your boss’s </a:t>
            </a:r>
            <a:r>
              <a:rPr lang="en-US" dirty="0" err="1"/>
              <a:t>boss’s</a:t>
            </a:r>
            <a:r>
              <a:rPr lang="en-US" dirty="0"/>
              <a:t> boss get to see the results of the audit. </a:t>
            </a:r>
          </a:p>
          <a:p>
            <a:r>
              <a:rPr lang="en-US" dirty="0"/>
              <a:t>When the auditor make a mistake, … maybe you can explain it to your boss’s </a:t>
            </a:r>
            <a:r>
              <a:rPr lang="en-US" dirty="0" err="1"/>
              <a:t>boss’s</a:t>
            </a:r>
            <a:r>
              <a:rPr lang="en-US" dirty="0"/>
              <a:t> boss</a:t>
            </a:r>
          </a:p>
        </p:txBody>
      </p:sp>
      <p:grpSp>
        <p:nvGrpSpPr>
          <p:cNvPr id="7" name="Group 6">
            <a:extLst>
              <a:ext uri="{FF2B5EF4-FFF2-40B4-BE49-F238E27FC236}">
                <a16:creationId xmlns:a16="http://schemas.microsoft.com/office/drawing/2014/main" id="{74FBD3F8-C5E4-4BCD-AB64-A25F99D943D0}"/>
              </a:ext>
            </a:extLst>
          </p:cNvPr>
          <p:cNvGrpSpPr/>
          <p:nvPr/>
        </p:nvGrpSpPr>
        <p:grpSpPr>
          <a:xfrm>
            <a:off x="6553200" y="2590800"/>
            <a:ext cx="2590800" cy="4267200"/>
            <a:chOff x="6553200" y="2590800"/>
            <a:chExt cx="2590800" cy="4267200"/>
          </a:xfrm>
        </p:grpSpPr>
        <p:sp>
          <p:nvSpPr>
            <p:cNvPr id="6" name="Rectangle 5">
              <a:extLst>
                <a:ext uri="{FF2B5EF4-FFF2-40B4-BE49-F238E27FC236}">
                  <a16:creationId xmlns:a16="http://schemas.microsoft.com/office/drawing/2014/main" id="{CE2E6FCA-AC9B-4495-AFE3-15B9DC838B26}"/>
                </a:ext>
              </a:extLst>
            </p:cNvPr>
            <p:cNvSpPr/>
            <p:nvPr/>
          </p:nvSpPr>
          <p:spPr>
            <a:xfrm>
              <a:off x="6553200" y="2590800"/>
              <a:ext cx="2590800" cy="426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Image result for president mckinely">
              <a:extLst>
                <a:ext uri="{FF2B5EF4-FFF2-40B4-BE49-F238E27FC236}">
                  <a16:creationId xmlns:a16="http://schemas.microsoft.com/office/drawing/2014/main" id="{06D6A02D-50DE-4E6E-842D-DA20222FE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657600"/>
              <a:ext cx="2190750" cy="3067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44B958-978C-4636-8A78-49F0557F02C4}"/>
                </a:ext>
              </a:extLst>
            </p:cNvPr>
            <p:cNvSpPr txBox="1"/>
            <p:nvPr/>
          </p:nvSpPr>
          <p:spPr>
            <a:xfrm>
              <a:off x="6629400" y="2743200"/>
              <a:ext cx="2438400" cy="923330"/>
            </a:xfrm>
            <a:prstGeom prst="rect">
              <a:avLst/>
            </a:prstGeom>
            <a:noFill/>
          </p:spPr>
          <p:txBody>
            <a:bodyPr wrap="square" rtlCol="0">
              <a:spAutoFit/>
            </a:bodyPr>
            <a:lstStyle/>
            <a:p>
              <a:pPr algn="ctr"/>
              <a:r>
                <a:rPr lang="en-US" dirty="0">
                  <a:solidFill>
                    <a:srgbClr val="FFFF00"/>
                  </a:solidFill>
                </a:rPr>
                <a:t>Explain why your </a:t>
              </a:r>
              <a:r>
                <a:rPr lang="en-US" dirty="0" err="1">
                  <a:solidFill>
                    <a:srgbClr val="FFFF00"/>
                  </a:solidFill>
                </a:rPr>
                <a:t>sql</a:t>
              </a:r>
              <a:r>
                <a:rPr lang="en-US" dirty="0">
                  <a:solidFill>
                    <a:srgbClr val="FFFF00"/>
                  </a:solidFill>
                </a:rPr>
                <a:t> command is actually ok to this guy</a:t>
              </a:r>
            </a:p>
          </p:txBody>
        </p:sp>
      </p:grpSp>
    </p:spTree>
    <p:extLst>
      <p:ext uri="{BB962C8B-B14F-4D97-AF65-F5344CB8AC3E}">
        <p14:creationId xmlns:p14="http://schemas.microsoft.com/office/powerpoint/2010/main" val="253537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152400"/>
            <a:ext cx="9144000" cy="487362"/>
          </a:xfrm>
        </p:spPr>
        <p:txBody>
          <a:bodyPr>
            <a:noAutofit/>
          </a:bodyPr>
          <a:lstStyle/>
          <a:p>
            <a:r>
              <a:rPr lang="en-US" sz="3600" b="1" dirty="0"/>
              <a:t>Goals of Security</a:t>
            </a:r>
            <a:br>
              <a:rPr lang="en-US" sz="3600" b="1" dirty="0"/>
            </a:br>
            <a:r>
              <a:rPr lang="en-US" sz="3600" b="1" dirty="0">
                <a:solidFill>
                  <a:srgbClr val="FF0000"/>
                </a:solidFill>
              </a:rPr>
              <a:t>prevention</a:t>
            </a:r>
            <a:r>
              <a:rPr lang="en-US" sz="3600" b="1" dirty="0"/>
              <a:t>, detection, recovery</a:t>
            </a:r>
            <a:endParaRPr lang="en-US" sz="3600" dirty="0"/>
          </a:p>
        </p:txBody>
      </p:sp>
      <p:sp>
        <p:nvSpPr>
          <p:cNvPr id="3" name="Content Placeholder 2"/>
          <p:cNvSpPr>
            <a:spLocks noGrp="1"/>
          </p:cNvSpPr>
          <p:nvPr>
            <p:ph idx="1"/>
            <p:custDataLst>
              <p:tags r:id="rId3"/>
            </p:custDataLst>
          </p:nvPr>
        </p:nvSpPr>
        <p:spPr>
          <a:xfrm>
            <a:off x="457200" y="990600"/>
            <a:ext cx="8229600" cy="5562600"/>
          </a:xfrm>
        </p:spPr>
        <p:txBody>
          <a:bodyPr>
            <a:normAutofit fontScale="77500" lnSpcReduction="20000"/>
          </a:bodyPr>
          <a:lstStyle/>
          <a:p>
            <a:r>
              <a:rPr lang="en-US" b="1" dirty="0"/>
              <a:t>prevention: </a:t>
            </a:r>
            <a:r>
              <a:rPr lang="en-US" dirty="0"/>
              <a:t>that an attack will fail or have a limited impact</a:t>
            </a:r>
          </a:p>
          <a:p>
            <a:r>
              <a:rPr lang="en-US" dirty="0"/>
              <a:t>Examples</a:t>
            </a:r>
          </a:p>
          <a:p>
            <a:pPr lvl="1"/>
            <a:r>
              <a:rPr lang="en-US" dirty="0"/>
              <a:t>An internet-based attack will fail if the machine is not attached to the internet</a:t>
            </a:r>
          </a:p>
          <a:p>
            <a:pPr lvl="1"/>
            <a:r>
              <a:rPr lang="en-US" dirty="0"/>
              <a:t>Passwords: prevent unauthorized users from gaining access to the machine</a:t>
            </a:r>
          </a:p>
          <a:p>
            <a:pPr lvl="2"/>
            <a:r>
              <a:rPr lang="en-US" dirty="0"/>
              <a:t>More specifically, they prevent users without passwords from gaining access to the machine</a:t>
            </a:r>
          </a:p>
          <a:p>
            <a:pPr lvl="1"/>
            <a:r>
              <a:rPr lang="en-US" dirty="0"/>
              <a:t>Checking a downloaded file for viruses</a:t>
            </a:r>
          </a:p>
          <a:p>
            <a:r>
              <a:rPr lang="en-US" dirty="0"/>
              <a:t>Prevention can be cumbersome</a:t>
            </a:r>
          </a:p>
          <a:p>
            <a:pPr lvl="1"/>
            <a:r>
              <a:rPr lang="en-US" dirty="0"/>
              <a:t>Skype is not allowed</a:t>
            </a:r>
          </a:p>
          <a:p>
            <a:pPr lvl="1"/>
            <a:r>
              <a:rPr lang="en-US" dirty="0"/>
              <a:t>USB sticks are not allowed. So USB ports are plugged</a:t>
            </a:r>
          </a:p>
          <a:p>
            <a:pPr lvl="1"/>
            <a:endParaRPr lang="en-US" dirty="0"/>
          </a:p>
          <a:p>
            <a:r>
              <a:rPr lang="en-US" dirty="0"/>
              <a:t>Clearly, prevention is the best approach and is where you will spend most of your effort</a:t>
            </a:r>
          </a:p>
          <a:p>
            <a:endParaRPr lang="en-US" dirty="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487362"/>
          </a:xfrm>
        </p:spPr>
        <p:txBody>
          <a:bodyPr>
            <a:normAutofit fontScale="90000"/>
          </a:bodyPr>
          <a:lstStyle/>
          <a:p>
            <a:r>
              <a:rPr lang="en-US" b="1" dirty="0"/>
              <a:t>Goals of Security</a:t>
            </a:r>
            <a:br>
              <a:rPr lang="en-US" b="1" dirty="0"/>
            </a:br>
            <a:r>
              <a:rPr lang="en-US" b="1" dirty="0"/>
              <a:t>prevention, </a:t>
            </a:r>
            <a:r>
              <a:rPr lang="en-US" b="1" dirty="0">
                <a:solidFill>
                  <a:srgbClr val="FF0000"/>
                </a:solidFill>
              </a:rPr>
              <a:t>detection</a:t>
            </a:r>
            <a:r>
              <a:rPr lang="en-US" b="1" dirty="0"/>
              <a:t>, recovery</a:t>
            </a:r>
            <a:endParaRPr lang="en-US" dirty="0"/>
          </a:p>
        </p:txBody>
      </p:sp>
      <p:sp>
        <p:nvSpPr>
          <p:cNvPr id="3" name="Content Placeholder 2"/>
          <p:cNvSpPr>
            <a:spLocks noGrp="1"/>
          </p:cNvSpPr>
          <p:nvPr>
            <p:ph idx="1"/>
            <p:custDataLst>
              <p:tags r:id="rId2"/>
            </p:custDataLst>
          </p:nvPr>
        </p:nvSpPr>
        <p:spPr>
          <a:xfrm>
            <a:off x="457200" y="1219200"/>
            <a:ext cx="8229600" cy="5135563"/>
          </a:xfrm>
        </p:spPr>
        <p:txBody>
          <a:bodyPr>
            <a:normAutofit fontScale="62500" lnSpcReduction="20000"/>
          </a:bodyPr>
          <a:lstStyle/>
          <a:p>
            <a:r>
              <a:rPr lang="en-US" dirty="0"/>
              <a:t>Some attacks cannot be prevented</a:t>
            </a:r>
          </a:p>
          <a:p>
            <a:pPr lvl="1"/>
            <a:r>
              <a:rPr lang="en-US" dirty="0"/>
              <a:t>Preventative measures are not completely effective</a:t>
            </a:r>
          </a:p>
          <a:p>
            <a:pPr lvl="1"/>
            <a:r>
              <a:rPr lang="en-US" dirty="0"/>
              <a:t>Prevention is based on assumptions, which can be incorrect</a:t>
            </a:r>
          </a:p>
          <a:p>
            <a:r>
              <a:rPr lang="en-US" dirty="0"/>
              <a:t>Detection can be broad</a:t>
            </a:r>
          </a:p>
          <a:p>
            <a:pPr lvl="1"/>
            <a:r>
              <a:rPr lang="en-US" dirty="0"/>
              <a:t>A program is attempting to do something that is not allowed. </a:t>
            </a:r>
          </a:p>
          <a:p>
            <a:pPr lvl="1"/>
            <a:r>
              <a:rPr lang="en-US" dirty="0"/>
              <a:t>A machine is acting like a server, when it is not configured to be a server</a:t>
            </a:r>
          </a:p>
          <a:p>
            <a:pPr lvl="1"/>
            <a:r>
              <a:rPr lang="en-US" dirty="0"/>
              <a:t>We don’t know how the attack was successful, but we know that is was successful</a:t>
            </a:r>
          </a:p>
          <a:p>
            <a:r>
              <a:rPr lang="en-US" dirty="0"/>
              <a:t>Detection schemes can allow soft detection</a:t>
            </a:r>
          </a:p>
          <a:p>
            <a:pPr lvl="1"/>
            <a:r>
              <a:rPr lang="en-US" dirty="0"/>
              <a:t>If the behavior seems suspicious, then the detection system can raise an alert of a possible attack</a:t>
            </a:r>
          </a:p>
          <a:p>
            <a:pPr lvl="1"/>
            <a:r>
              <a:rPr lang="en-US" dirty="0"/>
              <a:t>If a user types the wrong password more than 3 times. An alert is raised. But the user is still allowed to try to log on</a:t>
            </a:r>
          </a:p>
          <a:p>
            <a:pPr lvl="1"/>
            <a:r>
              <a:rPr lang="en-US" dirty="0"/>
              <a:t>However, this approach does not work well. The system admin get overwhelmed with alerts. The detector must make a decision</a:t>
            </a:r>
          </a:p>
          <a:p>
            <a:r>
              <a:rPr lang="en-US" dirty="0"/>
              <a:t>Detection seems fun/cool. But your money should be spent on prevention, which is boring</a:t>
            </a: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2"/>
            </p:custDataLst>
          </p:nvPr>
        </p:nvSpPr>
        <p:spPr>
          <a:xfrm>
            <a:off x="457200" y="990600"/>
            <a:ext cx="8229600" cy="5638800"/>
          </a:xfrm>
        </p:spPr>
        <p:txBody>
          <a:bodyPr>
            <a:normAutofit fontScale="62500" lnSpcReduction="20000"/>
          </a:bodyPr>
          <a:lstStyle/>
          <a:p>
            <a:r>
              <a:rPr lang="en-US" dirty="0"/>
              <a:t>Two forms</a:t>
            </a:r>
          </a:p>
          <a:p>
            <a:pPr lvl="1"/>
            <a:r>
              <a:rPr lang="en-US" dirty="0"/>
              <a:t>Stop an attack</a:t>
            </a:r>
          </a:p>
          <a:p>
            <a:pPr lvl="1"/>
            <a:r>
              <a:rPr lang="en-US" dirty="0"/>
              <a:t>Repair any damage</a:t>
            </a:r>
          </a:p>
          <a:p>
            <a:r>
              <a:rPr lang="en-US" dirty="0"/>
              <a:t>Repair</a:t>
            </a:r>
          </a:p>
          <a:p>
            <a:pPr lvl="1"/>
            <a:r>
              <a:rPr lang="en-US" dirty="0"/>
              <a:t>If the attacker deleted a file, then the damage is repaired by reloading from back-up</a:t>
            </a:r>
          </a:p>
          <a:p>
            <a:pPr lvl="1"/>
            <a:r>
              <a:rPr lang="en-US" dirty="0"/>
              <a:t>Full repair might not be possible</a:t>
            </a:r>
          </a:p>
          <a:p>
            <a:r>
              <a:rPr lang="en-US" dirty="0"/>
              <a:t>Fault tolerant systems can run even when some parts of the system have failed</a:t>
            </a:r>
          </a:p>
          <a:p>
            <a:pPr lvl="1"/>
            <a:r>
              <a:rPr lang="en-US" dirty="0"/>
              <a:t>E.g., a distributed and redundant file system can survive even as many machines have been attacked and files deleted</a:t>
            </a:r>
          </a:p>
          <a:p>
            <a:pPr lvl="1"/>
            <a:r>
              <a:rPr lang="en-US" dirty="0"/>
              <a:t>On Amazon’s cloud storage, the probability that a file is not accessible is 10</a:t>
            </a:r>
            <a:r>
              <a:rPr lang="en-US" baseline="30000" dirty="0"/>
              <a:t>-8</a:t>
            </a:r>
            <a:r>
              <a:rPr lang="en-US" dirty="0"/>
              <a:t> (it is more likely that a comet will hit the earth)</a:t>
            </a:r>
          </a:p>
          <a:p>
            <a:pPr lvl="1"/>
            <a:r>
              <a:rPr lang="en-US" dirty="0"/>
              <a:t>Fault tolerance is measured in “nines”, the percentage of uptime is 99.99% (4 nines)</a:t>
            </a:r>
          </a:p>
          <a:p>
            <a:r>
              <a:rPr lang="en-US" dirty="0"/>
              <a:t>Many people praise recovery (</a:t>
            </a:r>
            <a:r>
              <a:rPr lang="en-US" dirty="0" err="1"/>
              <a:t>DevOps</a:t>
            </a:r>
            <a:r>
              <a:rPr lang="en-US" dirty="0"/>
              <a:t>)</a:t>
            </a:r>
          </a:p>
          <a:p>
            <a:pPr lvl="1"/>
            <a:r>
              <a:rPr lang="en-US" dirty="0"/>
              <a:t>Failures happen</a:t>
            </a:r>
          </a:p>
          <a:p>
            <a:pPr lvl="1"/>
            <a:r>
              <a:rPr lang="en-US" dirty="0"/>
              <a:t>The speed at which you recover is critical</a:t>
            </a:r>
          </a:p>
          <a:p>
            <a:pPr lvl="2"/>
            <a:r>
              <a:rPr lang="en-US" dirty="0"/>
              <a:t>A small start-up is trying to beat Amazon at selling diapers. The start-up suffers a problem and is offline. This results in lost business during the outage, but also lost reputation and lost of long-term customers</a:t>
            </a:r>
          </a:p>
        </p:txBody>
      </p:sp>
      <p:sp>
        <p:nvSpPr>
          <p:cNvPr id="4" name="Title 3"/>
          <p:cNvSpPr>
            <a:spLocks noGrp="1"/>
          </p:cNvSpPr>
          <p:nvPr>
            <p:ph type="title"/>
          </p:nvPr>
        </p:nvSpPr>
        <p:spPr>
          <a:xfrm>
            <a:off x="0" y="228600"/>
            <a:ext cx="9144000" cy="487362"/>
          </a:xfrm>
        </p:spPr>
        <p:txBody>
          <a:bodyPr>
            <a:normAutofit fontScale="90000"/>
          </a:bodyPr>
          <a:lstStyle/>
          <a:p>
            <a:r>
              <a:rPr lang="en-US" b="1" dirty="0"/>
              <a:t>Goals of Security</a:t>
            </a:r>
            <a:br>
              <a:rPr lang="en-US" b="1" dirty="0"/>
            </a:br>
            <a:r>
              <a:rPr lang="en-US" b="1" dirty="0"/>
              <a:t>prevention, detection, </a:t>
            </a:r>
            <a:r>
              <a:rPr lang="en-US" b="1" dirty="0">
                <a:solidFill>
                  <a:srgbClr val="FF0000"/>
                </a:solidFill>
              </a:rPr>
              <a:t>recovery</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Policy</a:t>
            </a:r>
          </a:p>
        </p:txBody>
      </p:sp>
      <p:sp>
        <p:nvSpPr>
          <p:cNvPr id="3" name="Content Placeholder 2"/>
          <p:cNvSpPr>
            <a:spLocks noGrp="1"/>
          </p:cNvSpPr>
          <p:nvPr>
            <p:ph idx="1"/>
            <p:custDataLst>
              <p:tags r:id="rId3"/>
            </p:custDataLst>
          </p:nvPr>
        </p:nvSpPr>
        <p:spPr>
          <a:xfrm>
            <a:off x="457200" y="990600"/>
            <a:ext cx="8229600" cy="5715000"/>
          </a:xfrm>
        </p:spPr>
        <p:txBody>
          <a:bodyPr>
            <a:normAutofit fontScale="55000" lnSpcReduction="20000"/>
          </a:bodyPr>
          <a:lstStyle/>
          <a:p>
            <a:r>
              <a:rPr lang="en-US" b="1" dirty="0"/>
              <a:t>Definition.</a:t>
            </a:r>
            <a:r>
              <a:rPr lang="en-US" dirty="0"/>
              <a:t> A security policy is a statement of what is, and what is not, allowed.</a:t>
            </a:r>
          </a:p>
          <a:p>
            <a:pPr lvl="1"/>
            <a:r>
              <a:rPr lang="en-US" dirty="0"/>
              <a:t>policies often require some procedural mechanisms that technology cannot enforce</a:t>
            </a:r>
          </a:p>
          <a:p>
            <a:r>
              <a:rPr lang="en-US" dirty="0"/>
              <a:t>Policy: may be expressed in</a:t>
            </a:r>
          </a:p>
          <a:p>
            <a:pPr lvl="1">
              <a:buFontTx/>
              <a:buChar char="•"/>
            </a:pPr>
            <a:r>
              <a:rPr lang="en-US" dirty="0"/>
              <a:t>natural language, which is usually imprecise but easy to understand;</a:t>
            </a:r>
          </a:p>
          <a:p>
            <a:pPr lvl="1">
              <a:buFontTx/>
              <a:buChar char="•"/>
            </a:pPr>
            <a:r>
              <a:rPr lang="en-US" dirty="0"/>
              <a:t>rarely,</a:t>
            </a:r>
          </a:p>
          <a:p>
            <a:pPr lvl="2">
              <a:buFontTx/>
              <a:buChar char="•"/>
            </a:pPr>
            <a:r>
              <a:rPr lang="en-US" dirty="0"/>
              <a:t>mathematics, which is usually precise but hard to understand;</a:t>
            </a:r>
          </a:p>
          <a:p>
            <a:pPr lvl="2">
              <a:buFontTx/>
              <a:buChar char="•"/>
            </a:pPr>
            <a:r>
              <a:rPr lang="en-US" dirty="0"/>
              <a:t>policy languages, which look like some form of programming language and try to balance precision with ease of understanding</a:t>
            </a:r>
          </a:p>
          <a:p>
            <a:r>
              <a:rPr lang="en-US" b="1" dirty="0"/>
              <a:t>Definition.</a:t>
            </a:r>
            <a:r>
              <a:rPr lang="en-US" dirty="0"/>
              <a:t> A security mechanism is a method, tool, or procedure for enforcing a security policy.</a:t>
            </a:r>
          </a:p>
          <a:p>
            <a:pPr lvl="1"/>
            <a:r>
              <a:rPr lang="en-US" dirty="0"/>
              <a:t>Can be technical (access control matrix) or nontechnical, such as requiring proof of identity before changing a password</a:t>
            </a:r>
          </a:p>
          <a:p>
            <a:pPr lvl="1"/>
            <a:r>
              <a:rPr lang="en-US" dirty="0"/>
              <a:t>procedural, in which  controls outside the system enforce the policy; for example, firing someone for plugging in </a:t>
            </a:r>
            <a:r>
              <a:rPr lang="en-US" dirty="0" err="1"/>
              <a:t>usb</a:t>
            </a:r>
            <a:r>
              <a:rPr lang="en-US" dirty="0"/>
              <a:t> device  obtained from an </a:t>
            </a:r>
            <a:r>
              <a:rPr lang="en-US" dirty="0" err="1"/>
              <a:t>untrusted</a:t>
            </a:r>
            <a:r>
              <a:rPr lang="en-US" dirty="0"/>
              <a:t> source</a:t>
            </a:r>
          </a:p>
          <a:p>
            <a:pPr lvl="1"/>
            <a:endParaRPr lang="en-US" dirty="0"/>
          </a:p>
          <a:p>
            <a:endParaRPr lang="en-US" dirty="0"/>
          </a:p>
          <a:p>
            <a:r>
              <a:rPr lang="en-US" dirty="0"/>
              <a:t>Example</a:t>
            </a:r>
          </a:p>
          <a:p>
            <a:pPr lvl="1"/>
            <a:r>
              <a:rPr lang="en-US" dirty="0"/>
              <a:t>A university has a policy that students cannot copy homework</a:t>
            </a:r>
          </a:p>
          <a:p>
            <a:pPr lvl="1"/>
            <a:r>
              <a:rPr lang="en-US" dirty="0"/>
              <a:t>The university computer system has mechanisms to enforce this policy</a:t>
            </a:r>
          </a:p>
          <a:p>
            <a:pPr lvl="2"/>
            <a:r>
              <a:rPr lang="en-US" dirty="0"/>
              <a:t>It allows files to be encrypted and placed in non-shared directories</a:t>
            </a:r>
          </a:p>
          <a:p>
            <a:pPr lvl="1"/>
            <a:r>
              <a:rPr lang="en-US" dirty="0"/>
              <a:t>Ann does not take advantage of the mechanisms and leaves her homework on a share drive</a:t>
            </a:r>
          </a:p>
          <a:p>
            <a:pPr lvl="1"/>
            <a:r>
              <a:rPr lang="en-US" dirty="0"/>
              <a:t>Bill copies her homework, which is against the schools policy</a:t>
            </a:r>
          </a:p>
          <a:p>
            <a:pPr lvl="1"/>
            <a:r>
              <a:rPr lang="en-US" dirty="0"/>
              <a:t>In this case, sufficient mechanisms were in place. The problem was that Ann did not use them. </a:t>
            </a:r>
          </a:p>
          <a:p>
            <a:pPr lvl="2"/>
            <a:r>
              <a:rPr lang="en-US" dirty="0"/>
              <a:t>In other cases, the mechanisms might not be sufficient</a:t>
            </a:r>
          </a:p>
          <a:p>
            <a:endParaRPr lang="en-US" dirty="0"/>
          </a:p>
          <a:p>
            <a:pPr lvl="2"/>
            <a:endParaRPr lang="en-US" dirty="0"/>
          </a:p>
          <a:p>
            <a:pPr lvl="1"/>
            <a:endParaRPr lang="en-US" dirty="0"/>
          </a:p>
          <a:p>
            <a:pPr lvl="1"/>
            <a:endParaRPr lang="en-US" dirty="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6" end="1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7" end="1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Policy Math</a:t>
            </a:r>
          </a:p>
        </p:txBody>
      </p:sp>
      <p:sp>
        <p:nvSpPr>
          <p:cNvPr id="3" name="Content Placeholder 2"/>
          <p:cNvSpPr>
            <a:spLocks noGrp="1"/>
          </p:cNvSpPr>
          <p:nvPr>
            <p:ph idx="1"/>
            <p:custDataLst>
              <p:tags r:id="rId3"/>
            </p:custDataLst>
          </p:nvPr>
        </p:nvSpPr>
        <p:spPr/>
        <p:txBody>
          <a:bodyPr>
            <a:normAutofit fontScale="70000" lnSpcReduction="20000"/>
          </a:bodyPr>
          <a:lstStyle/>
          <a:p>
            <a:r>
              <a:rPr lang="en-US" dirty="0"/>
              <a:t>Policy can be represented mathematically</a:t>
            </a:r>
          </a:p>
          <a:p>
            <a:pPr lvl="1"/>
            <a:r>
              <a:rPr lang="en-US" dirty="0"/>
              <a:t>Then things can be proved </a:t>
            </a:r>
          </a:p>
          <a:p>
            <a:pPr lvl="2"/>
            <a:r>
              <a:rPr lang="en-US" dirty="0"/>
              <a:t>Maybe</a:t>
            </a:r>
          </a:p>
          <a:p>
            <a:pPr lvl="1"/>
            <a:r>
              <a:rPr lang="en-US" dirty="0"/>
              <a:t>E.g., the policy can be a list of allowed and disallowed states</a:t>
            </a:r>
          </a:p>
          <a:p>
            <a:r>
              <a:rPr lang="en-US" dirty="0"/>
              <a:t>Often, policy is not precise. </a:t>
            </a:r>
          </a:p>
          <a:p>
            <a:pPr lvl="1"/>
            <a:r>
              <a:rPr lang="en-US" dirty="0"/>
              <a:t>It is often specified in regular English</a:t>
            </a:r>
          </a:p>
          <a:p>
            <a:pPr lvl="1"/>
            <a:r>
              <a:rPr lang="en-US" dirty="0"/>
              <a:t>This can be imprecise</a:t>
            </a:r>
          </a:p>
          <a:p>
            <a:pPr lvl="1"/>
            <a:r>
              <a:rPr lang="en-US" dirty="0"/>
              <a:t>E.g., the policy is that a student cannot copy homework. But can the student see another students homework? Can they paraphrase someone’s homework?</a:t>
            </a:r>
          </a:p>
          <a:p>
            <a:r>
              <a:rPr lang="en-US" dirty="0"/>
              <a:t>Policy can be in conflict</a:t>
            </a:r>
          </a:p>
          <a:p>
            <a:pPr lvl="1"/>
            <a:r>
              <a:rPr lang="en-US" dirty="0"/>
              <a:t>When two organizations “talk,” they might have different policy</a:t>
            </a:r>
          </a:p>
          <a:p>
            <a:pPr lvl="1"/>
            <a:r>
              <a:rPr lang="en-US" dirty="0"/>
              <a:t>When information is sent from organization A to organization B, the behavior in organization B might be a policy violation if it was to occur inside A</a:t>
            </a:r>
          </a:p>
          <a:p>
            <a:r>
              <a:rPr lang="en-US" dirty="0"/>
              <a:t>We will study policy in depth</a:t>
            </a:r>
          </a:p>
          <a:p>
            <a:pPr lvl="1"/>
            <a:endParaRPr lang="en-US" dirty="0"/>
          </a:p>
          <a:p>
            <a:pPr lvl="1"/>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Confidentiality vs. privacy</a:t>
            </a:r>
          </a:p>
        </p:txBody>
      </p:sp>
      <p:sp>
        <p:nvSpPr>
          <p:cNvPr id="3" name="Content Placeholder 2"/>
          <p:cNvSpPr>
            <a:spLocks noGrp="1"/>
          </p:cNvSpPr>
          <p:nvPr>
            <p:ph idx="1"/>
            <p:custDataLst>
              <p:tags r:id="rId3"/>
            </p:custDataLst>
          </p:nvPr>
        </p:nvSpPr>
        <p:spPr/>
        <p:txBody>
          <a:bodyPr>
            <a:normAutofit fontScale="92500" lnSpcReduction="10000"/>
          </a:bodyPr>
          <a:lstStyle/>
          <a:p>
            <a:r>
              <a:rPr lang="en-US" dirty="0"/>
              <a:t>Subtle difference (or maybe no difference)</a:t>
            </a:r>
          </a:p>
          <a:p>
            <a:r>
              <a:rPr lang="en-US" dirty="0"/>
              <a:t>Privacy is related to personal information</a:t>
            </a:r>
          </a:p>
          <a:p>
            <a:r>
              <a:rPr lang="en-US" dirty="0"/>
              <a:t>Confidentiality is related to data</a:t>
            </a:r>
          </a:p>
          <a:p>
            <a:pPr lvl="1"/>
            <a:r>
              <a:rPr lang="en-US" dirty="0"/>
              <a:t>Personal information is a type of data</a:t>
            </a:r>
          </a:p>
          <a:p>
            <a:r>
              <a:rPr lang="en-US" dirty="0"/>
              <a:t>802.11i (wifi security)</a:t>
            </a:r>
          </a:p>
          <a:p>
            <a:pPr lvl="1"/>
            <a:r>
              <a:rPr lang="en-US" dirty="0"/>
              <a:t>The first version used the word privacy</a:t>
            </a:r>
          </a:p>
          <a:p>
            <a:pPr lvl="1"/>
            <a:r>
              <a:rPr lang="en-US" dirty="0"/>
              <a:t>A later draft change the word privacy to confidentiality, which the correct usage</a:t>
            </a:r>
          </a:p>
          <a:p>
            <a:r>
              <a:rPr lang="en-US" dirty="0" err="1"/>
              <a:t>Facebook</a:t>
            </a:r>
            <a:r>
              <a:rPr lang="en-US" dirty="0"/>
              <a:t> has problems with privacy</a:t>
            </a:r>
          </a:p>
          <a:p>
            <a:r>
              <a:rPr lang="en-US" dirty="0"/>
              <a:t>Lockheed Martin has problems with confidentiality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r>
              <a:rPr lang="en-US" dirty="0"/>
              <a:t>See slides on policy</a:t>
            </a:r>
          </a:p>
        </p:txBody>
      </p:sp>
    </p:spTree>
    <p:extLst>
      <p:ext uri="{BB962C8B-B14F-4D97-AF65-F5344CB8AC3E}">
        <p14:creationId xmlns:p14="http://schemas.microsoft.com/office/powerpoint/2010/main" val="8082605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Policy Vulnerabilities</a:t>
            </a:r>
          </a:p>
        </p:txBody>
      </p:sp>
      <p:sp>
        <p:nvSpPr>
          <p:cNvPr id="3" name="Content Placeholder 2"/>
          <p:cNvSpPr>
            <a:spLocks noGrp="1"/>
          </p:cNvSpPr>
          <p:nvPr>
            <p:ph idx="1"/>
          </p:nvPr>
        </p:nvSpPr>
        <p:spPr>
          <a:xfrm>
            <a:off x="0" y="972456"/>
            <a:ext cx="4267200" cy="5135563"/>
          </a:xfrm>
        </p:spPr>
        <p:txBody>
          <a:bodyPr>
            <a:normAutofit fontScale="77500" lnSpcReduction="20000"/>
          </a:bodyPr>
          <a:lstStyle/>
          <a:p>
            <a:r>
              <a:rPr lang="en-US" dirty="0"/>
              <a:t>Laziness</a:t>
            </a:r>
          </a:p>
          <a:p>
            <a:r>
              <a:rPr lang="en-US" dirty="0"/>
              <a:t>Poorly written policy</a:t>
            </a:r>
          </a:p>
          <a:p>
            <a:r>
              <a:rPr lang="en-US" dirty="0"/>
              <a:t>Assholes and bullies</a:t>
            </a:r>
          </a:p>
          <a:p>
            <a:pPr lvl="1"/>
            <a:r>
              <a:rPr lang="en-US" dirty="0"/>
              <a:t>You will work with unfriendly people (employees, colleagues and bosses)</a:t>
            </a:r>
          </a:p>
          <a:p>
            <a:pPr lvl="1"/>
            <a:r>
              <a:rPr lang="en-US" dirty="0"/>
              <a:t>You can completely screw-up by accommodating to their demands rather than following policy</a:t>
            </a:r>
          </a:p>
          <a:p>
            <a:pPr lvl="1"/>
            <a:r>
              <a:rPr lang="en-US" dirty="0"/>
              <a:t>This requires</a:t>
            </a:r>
          </a:p>
          <a:p>
            <a:pPr lvl="2"/>
            <a:r>
              <a:rPr lang="en-US" dirty="0"/>
              <a:t>Always follow policy</a:t>
            </a:r>
          </a:p>
          <a:p>
            <a:pPr lvl="3"/>
            <a:r>
              <a:rPr lang="en-US" dirty="0"/>
              <a:t>Which requires good policy</a:t>
            </a:r>
          </a:p>
          <a:p>
            <a:pPr lvl="2"/>
            <a:r>
              <a:rPr lang="en-US" dirty="0"/>
              <a:t>Recognizing assholes and bullies</a:t>
            </a:r>
          </a:p>
          <a:p>
            <a:pPr lvl="1"/>
            <a:endParaRPr lang="en-US" dirty="0"/>
          </a:p>
        </p:txBody>
      </p:sp>
      <p:grpSp>
        <p:nvGrpSpPr>
          <p:cNvPr id="9" name="Group 8"/>
          <p:cNvGrpSpPr/>
          <p:nvPr/>
        </p:nvGrpSpPr>
        <p:grpSpPr>
          <a:xfrm>
            <a:off x="4238916" y="545243"/>
            <a:ext cx="2493717" cy="4143911"/>
            <a:chOff x="4238916" y="545243"/>
            <a:chExt cx="2493717" cy="4143911"/>
          </a:xfrm>
        </p:grpSpPr>
        <p:pic>
          <p:nvPicPr>
            <p:cNvPr id="5" name="Picture 4"/>
            <p:cNvPicPr>
              <a:picLocks noChangeAspect="1"/>
            </p:cNvPicPr>
            <p:nvPr/>
          </p:nvPicPr>
          <p:blipFill>
            <a:blip r:embed="rId2"/>
            <a:stretch>
              <a:fillRect/>
            </a:stretch>
          </p:blipFill>
          <p:spPr>
            <a:xfrm>
              <a:off x="4238916" y="941067"/>
              <a:ext cx="2493717" cy="3748087"/>
            </a:xfrm>
            <a:prstGeom prst="rect">
              <a:avLst/>
            </a:prstGeom>
          </p:spPr>
        </p:pic>
        <p:sp>
          <p:nvSpPr>
            <p:cNvPr id="6" name="TextBox 5"/>
            <p:cNvSpPr txBox="1"/>
            <p:nvPr/>
          </p:nvSpPr>
          <p:spPr>
            <a:xfrm>
              <a:off x="4724400" y="545243"/>
              <a:ext cx="1231106" cy="369332"/>
            </a:xfrm>
            <a:prstGeom prst="rect">
              <a:avLst/>
            </a:prstGeom>
            <a:noFill/>
          </p:spPr>
          <p:txBody>
            <a:bodyPr wrap="none" rtlCol="0">
              <a:spAutoFit/>
            </a:bodyPr>
            <a:lstStyle/>
            <a:p>
              <a:r>
                <a:rPr lang="en-US" dirty="0">
                  <a:solidFill>
                    <a:srgbClr val="FF0000"/>
                  </a:solidFill>
                </a:rPr>
                <a:t>Great book</a:t>
              </a:r>
            </a:p>
          </p:txBody>
        </p:sp>
      </p:grpSp>
      <p:grpSp>
        <p:nvGrpSpPr>
          <p:cNvPr id="10" name="Group 9"/>
          <p:cNvGrpSpPr/>
          <p:nvPr/>
        </p:nvGrpSpPr>
        <p:grpSpPr>
          <a:xfrm>
            <a:off x="3200400" y="4088308"/>
            <a:ext cx="5245968" cy="2681287"/>
            <a:chOff x="3200400" y="4088308"/>
            <a:chExt cx="5245968" cy="2681287"/>
          </a:xfrm>
        </p:grpSpPr>
        <p:sp>
          <p:nvSpPr>
            <p:cNvPr id="7" name="TextBox 6"/>
            <p:cNvSpPr txBox="1"/>
            <p:nvPr/>
          </p:nvSpPr>
          <p:spPr>
            <a:xfrm>
              <a:off x="3200400" y="5638800"/>
              <a:ext cx="3626343" cy="646331"/>
            </a:xfrm>
            <a:prstGeom prst="rect">
              <a:avLst/>
            </a:prstGeom>
            <a:noFill/>
          </p:spPr>
          <p:txBody>
            <a:bodyPr wrap="square" rtlCol="0">
              <a:spAutoFit/>
            </a:bodyPr>
            <a:lstStyle/>
            <a:p>
              <a:pPr algn="ctr"/>
              <a:r>
                <a:rPr lang="en-US" dirty="0">
                  <a:solidFill>
                    <a:srgbClr val="FF0000"/>
                  </a:solidFill>
                </a:rPr>
                <a:t>Another great book: “How to win friends and influence people” </a:t>
              </a:r>
            </a:p>
          </p:txBody>
        </p:sp>
        <p:pic>
          <p:nvPicPr>
            <p:cNvPr id="8" name="Picture 7"/>
            <p:cNvPicPr>
              <a:picLocks noChangeAspect="1"/>
            </p:cNvPicPr>
            <p:nvPr/>
          </p:nvPicPr>
          <p:blipFill>
            <a:blip r:embed="rId3"/>
            <a:stretch>
              <a:fillRect/>
            </a:stretch>
          </p:blipFill>
          <p:spPr>
            <a:xfrm>
              <a:off x="6748399" y="4088308"/>
              <a:ext cx="1697969" cy="2681287"/>
            </a:xfrm>
            <a:prstGeom prst="rect">
              <a:avLst/>
            </a:prstGeom>
          </p:spPr>
        </p:pic>
      </p:grpSp>
    </p:spTree>
    <p:extLst>
      <p:ext uri="{BB962C8B-B14F-4D97-AF65-F5344CB8AC3E}">
        <p14:creationId xmlns:p14="http://schemas.microsoft.com/office/powerpoint/2010/main" val="20844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Security policy and mechanism</a:t>
            </a:r>
          </a:p>
        </p:txBody>
      </p:sp>
      <p:sp>
        <p:nvSpPr>
          <p:cNvPr id="3" name="Content Placeholder 2"/>
          <p:cNvSpPr>
            <a:spLocks noGrp="1"/>
          </p:cNvSpPr>
          <p:nvPr>
            <p:ph idx="1"/>
            <p:custDataLst>
              <p:tags r:id="rId3"/>
            </p:custDataLst>
          </p:nvPr>
        </p:nvSpPr>
        <p:spPr/>
        <p:txBody>
          <a:bodyPr>
            <a:normAutofit fontScale="70000" lnSpcReduction="20000"/>
          </a:bodyPr>
          <a:lstStyle/>
          <a:p>
            <a:r>
              <a:rPr lang="en-US" dirty="0"/>
              <a:t>Security policy</a:t>
            </a:r>
          </a:p>
          <a:p>
            <a:pPr lvl="1"/>
            <a:r>
              <a:rPr lang="en-US" dirty="0"/>
              <a:t>Defines what is and is not allowed</a:t>
            </a:r>
          </a:p>
          <a:p>
            <a:pPr lvl="2"/>
            <a:r>
              <a:rPr lang="en-US" dirty="0"/>
              <a:t>Can be vague, self-contradictory, or mathematical and complicated</a:t>
            </a:r>
          </a:p>
          <a:p>
            <a:pPr lvl="1"/>
            <a:r>
              <a:rPr lang="en-US" dirty="0"/>
              <a:t>Because of assumptions, the policy might not divide the set of all states into secure and insecurity</a:t>
            </a:r>
          </a:p>
          <a:p>
            <a:pPr lvl="2"/>
            <a:r>
              <a:rPr lang="en-US" dirty="0"/>
              <a:t>E.g., only authorized users can log on to the system</a:t>
            </a:r>
          </a:p>
          <a:p>
            <a:pPr lvl="3"/>
            <a:r>
              <a:rPr lang="en-US" dirty="0"/>
              <a:t>Not enforceable</a:t>
            </a:r>
          </a:p>
          <a:p>
            <a:pPr lvl="2"/>
            <a:r>
              <a:rPr lang="en-US" dirty="0"/>
              <a:t>E.g., only users with password can access the system</a:t>
            </a:r>
          </a:p>
          <a:p>
            <a:pPr lvl="3"/>
            <a:r>
              <a:rPr lang="en-US" dirty="0"/>
              <a:t>Does not divide the system into secure and insecure states</a:t>
            </a:r>
          </a:p>
          <a:p>
            <a:r>
              <a:rPr lang="en-US" dirty="0"/>
              <a:t>Security mechanism</a:t>
            </a:r>
          </a:p>
          <a:p>
            <a:pPr lvl="1"/>
            <a:r>
              <a:rPr lang="en-US" dirty="0"/>
              <a:t>Implements the security policy</a:t>
            </a:r>
          </a:p>
          <a:p>
            <a:pPr lvl="1"/>
            <a:r>
              <a:rPr lang="en-US" dirty="0"/>
              <a:t>Might not be able to enforce policy</a:t>
            </a:r>
          </a:p>
          <a:p>
            <a:pPr lvl="1"/>
            <a:r>
              <a:rPr lang="en-US" dirty="0"/>
              <a:t>A mechanism is prescription of what to do</a:t>
            </a:r>
          </a:p>
          <a:p>
            <a:pPr lvl="2"/>
            <a:r>
              <a:rPr lang="en-US" dirty="0"/>
              <a:t>Could be steps or rules</a:t>
            </a:r>
          </a:p>
          <a:p>
            <a:pPr lvl="1"/>
            <a:r>
              <a:rPr lang="en-US" dirty="0"/>
              <a:t>Technical security mechanism is a piece of software or hardware that enforces policy</a:t>
            </a:r>
          </a:p>
          <a:p>
            <a:pPr lvl="2"/>
            <a:r>
              <a:rPr lang="en-US" dirty="0"/>
              <a:t>E.g., software that checks that passwords obey rules such as the length, types of characters, etc.</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fontScale="55000" lnSpcReduction="20000"/>
          </a:bodyPr>
          <a:lstStyle/>
          <a:p>
            <a:pPr lvl="0"/>
            <a:r>
              <a:rPr lang="en-US" dirty="0"/>
              <a:t>Select </a:t>
            </a:r>
            <a:r>
              <a:rPr lang="en-US" b="1" u="sng" dirty="0"/>
              <a:t>all</a:t>
            </a:r>
            <a:r>
              <a:rPr lang="en-US" dirty="0"/>
              <a:t> of the following that are security mechanisms for the policy: </a:t>
            </a:r>
            <a:r>
              <a:rPr lang="en-US" i="1" dirty="0"/>
              <a:t>Only authorized users may log into main computing system. </a:t>
            </a:r>
            <a:endParaRPr lang="en-US" dirty="0"/>
          </a:p>
          <a:p>
            <a:pPr lvl="1"/>
            <a:r>
              <a:rPr lang="en-US" dirty="0"/>
              <a:t>The main computing system must have a password changing system will reject passwords that are shorter than 8 letters or found in the dictionary.</a:t>
            </a:r>
          </a:p>
          <a:p>
            <a:pPr lvl="2"/>
            <a:r>
              <a:rPr lang="en-US" dirty="0"/>
              <a:t>mechanism</a:t>
            </a:r>
          </a:p>
          <a:p>
            <a:pPr lvl="1"/>
            <a:r>
              <a:rPr lang="en-US" dirty="0"/>
              <a:t>Giving your password to someone else will result in immediate termination.</a:t>
            </a:r>
          </a:p>
          <a:p>
            <a:pPr lvl="2"/>
            <a:r>
              <a:rPr lang="en-US" dirty="0"/>
              <a:t>mechanism</a:t>
            </a:r>
          </a:p>
          <a:p>
            <a:pPr lvl="1"/>
            <a:r>
              <a:rPr lang="en-US" dirty="0"/>
              <a:t>Employees should not hack into the main computing system</a:t>
            </a:r>
          </a:p>
          <a:p>
            <a:pPr lvl="2"/>
            <a:r>
              <a:rPr lang="en-US" dirty="0"/>
              <a:t>Not a mechanism</a:t>
            </a:r>
          </a:p>
          <a:p>
            <a:pPr lvl="1"/>
            <a:r>
              <a:rPr lang="en-US" dirty="0"/>
              <a:t>When customer data is stored on any type of permanent storage such as a hard drive, it must be encrypted using AES with 256 bit keys</a:t>
            </a:r>
          </a:p>
          <a:p>
            <a:pPr lvl="2"/>
            <a:r>
              <a:rPr lang="en-US" dirty="0"/>
              <a:t>Mechanism, but not related to this policy</a:t>
            </a:r>
          </a:p>
          <a:p>
            <a:pPr lvl="1"/>
            <a:r>
              <a:rPr lang="en-US" dirty="0"/>
              <a:t>Customer data that resides on the main computing system must be kept confidential to all employees except the customer-care representative that is actively working on the customer’s case.</a:t>
            </a:r>
          </a:p>
          <a:p>
            <a:pPr lvl="2"/>
            <a:r>
              <a:rPr lang="en-US" dirty="0"/>
              <a:t>Could be policy or mechanism, but not related to this policy</a:t>
            </a:r>
          </a:p>
          <a:p>
            <a:pPr lvl="2"/>
            <a:r>
              <a:rPr lang="en-US" dirty="0"/>
              <a:t>Note that policy and mechanism can look similar</a:t>
            </a:r>
          </a:p>
          <a:p>
            <a:pPr lvl="1"/>
            <a:r>
              <a:rPr lang="en-US" dirty="0"/>
              <a:t>Customer-care representative can only access the main computing system with a key-card, which is returned to the security officer at the end of the work day.</a:t>
            </a:r>
          </a:p>
          <a:p>
            <a:pPr lvl="2"/>
            <a:r>
              <a:rPr lang="en-US" dirty="0"/>
              <a:t>mechanism</a:t>
            </a:r>
          </a:p>
          <a:p>
            <a:pPr lvl="1"/>
            <a:r>
              <a:rPr lang="en-US" dirty="0"/>
              <a:t>A pop-up dialog box that appears when access is granted that says “You are accessing the Main Computing System. Only authorized user may access the Main Computing System. Would you like to proceed? Yes. No”</a:t>
            </a:r>
          </a:p>
          <a:p>
            <a:pPr lvl="2"/>
            <a:r>
              <a:rPr lang="en-US" dirty="0"/>
              <a:t>Mechanism</a:t>
            </a:r>
          </a:p>
          <a:p>
            <a:endParaRPr lang="en-US" dirty="0"/>
          </a:p>
        </p:txBody>
      </p:sp>
    </p:spTree>
    <p:extLst>
      <p:ext uri="{BB962C8B-B14F-4D97-AF65-F5344CB8AC3E}">
        <p14:creationId xmlns:p14="http://schemas.microsoft.com/office/powerpoint/2010/main" val="20663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Assumptions and Trust</a:t>
            </a:r>
          </a:p>
        </p:txBody>
      </p:sp>
      <p:sp>
        <p:nvSpPr>
          <p:cNvPr id="3" name="Content Placeholder 2"/>
          <p:cNvSpPr>
            <a:spLocks noGrp="1"/>
          </p:cNvSpPr>
          <p:nvPr>
            <p:ph idx="1"/>
            <p:custDataLst>
              <p:tags r:id="rId3"/>
            </p:custDataLst>
          </p:nvPr>
        </p:nvSpPr>
        <p:spPr>
          <a:xfrm>
            <a:off x="0" y="609600"/>
            <a:ext cx="8686800" cy="6248400"/>
          </a:xfrm>
        </p:spPr>
        <p:txBody>
          <a:bodyPr>
            <a:normAutofit fontScale="70000" lnSpcReduction="20000"/>
          </a:bodyPr>
          <a:lstStyle/>
          <a:p>
            <a:r>
              <a:rPr lang="en-US" dirty="0"/>
              <a:t>Assumptions are a large and fascinating security problem</a:t>
            </a:r>
          </a:p>
          <a:p>
            <a:r>
              <a:rPr lang="en-US" dirty="0"/>
              <a:t>Examples</a:t>
            </a:r>
          </a:p>
          <a:p>
            <a:pPr lvl="1"/>
            <a:r>
              <a:rPr lang="en-US" dirty="0"/>
              <a:t>Policy: A key is required to open a door. The assumption is that without the key, you cannot get inside. Underlying this assumption is that </a:t>
            </a:r>
          </a:p>
          <a:p>
            <a:pPr lvl="2"/>
            <a:r>
              <a:rPr lang="en-US" dirty="0"/>
              <a:t>There is no backdoor</a:t>
            </a:r>
          </a:p>
          <a:p>
            <a:pPr lvl="2"/>
            <a:r>
              <a:rPr lang="en-US" dirty="0"/>
              <a:t>Lock pickers cannot open the door without the lock</a:t>
            </a:r>
          </a:p>
          <a:p>
            <a:pPr lvl="2"/>
            <a:r>
              <a:rPr lang="en-US" dirty="0"/>
              <a:t>The key is secure</a:t>
            </a:r>
          </a:p>
          <a:p>
            <a:pPr lvl="1"/>
            <a:r>
              <a:rPr lang="en-US" dirty="0"/>
              <a:t>Password</a:t>
            </a:r>
          </a:p>
          <a:p>
            <a:pPr lvl="2"/>
            <a:r>
              <a:rPr lang="en-US" dirty="0"/>
              <a:t>Assumption, if you do not give you password to someone, then your account is safe</a:t>
            </a:r>
          </a:p>
          <a:p>
            <a:pPr lvl="2"/>
            <a:r>
              <a:rPr lang="en-US" dirty="0"/>
              <a:t>Underlying assumption are</a:t>
            </a:r>
          </a:p>
          <a:p>
            <a:pPr lvl="3"/>
            <a:r>
              <a:rPr lang="en-US" dirty="0"/>
              <a:t>There are no other ways to gain access</a:t>
            </a:r>
          </a:p>
          <a:p>
            <a:pPr lvl="4"/>
            <a:r>
              <a:rPr lang="en-US" dirty="0"/>
              <a:t>E.g., by causing a buffer overflow on an existing service, e.g., breaking in through the web server application</a:t>
            </a:r>
          </a:p>
          <a:p>
            <a:pPr lvl="3"/>
            <a:r>
              <a:rPr lang="en-US" dirty="0"/>
              <a:t>That your password cannot be guessed with a dictionary attack</a:t>
            </a:r>
          </a:p>
          <a:p>
            <a:pPr lvl="3"/>
            <a:r>
              <a:rPr lang="en-US" dirty="0"/>
              <a:t>That a key-logger has not been installed on your laptop</a:t>
            </a:r>
          </a:p>
          <a:p>
            <a:pPr lvl="3"/>
            <a:r>
              <a:rPr lang="en-US" dirty="0"/>
              <a:t>That you have not been tricked into logging into a fake version of the system</a:t>
            </a:r>
          </a:p>
          <a:p>
            <a:pPr lvl="3"/>
            <a:r>
              <a:rPr lang="en-US" dirty="0"/>
              <a:t>That your password cannot be sniffed from the wire</a:t>
            </a:r>
          </a:p>
          <a:p>
            <a:pPr lvl="4"/>
            <a:r>
              <a:rPr lang="en-US" dirty="0"/>
              <a:t>Passwords are usually encrypted, so intercepting passwords is difficult</a:t>
            </a:r>
          </a:p>
          <a:p>
            <a:pPr lvl="4"/>
            <a:r>
              <a:rPr lang="en-US" dirty="0"/>
              <a:t>However, if the timing between key strokes can be observed, then the password can be guessed</a:t>
            </a:r>
          </a:p>
          <a:p>
            <a:pPr lvl="3"/>
            <a:r>
              <a:rPr lang="en-US" dirty="0"/>
              <a:t>That you don’t use the same password on some other system and if you do, that that system has not been broken into</a:t>
            </a:r>
          </a:p>
          <a:p>
            <a:pPr lvl="4"/>
            <a:r>
              <a:rPr lang="en-US" dirty="0"/>
              <a:t>Adobe password files were stolen. Password files hold the result of the password applied through a hash, not the password. But with the result file, dictionary attacks can be used. Password files can be stored in different ways to make this more difficult</a:t>
            </a:r>
          </a:p>
          <a:p>
            <a:pPr lvl="4"/>
            <a:r>
              <a:rPr lang="en-US" dirty="0"/>
              <a:t>Hint: use password manager and never use the same password twice</a:t>
            </a:r>
          </a:p>
          <a:p>
            <a:pPr lvl="1">
              <a:buNone/>
            </a:pP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Password, hash, and salt</a:t>
            </a:r>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r>
              <a:rPr lang="en-US" dirty="0"/>
              <a:t>When you log in, the server needs to check if your password is correct</a:t>
            </a:r>
          </a:p>
          <a:p>
            <a:r>
              <a:rPr lang="en-US" dirty="0"/>
              <a:t>Option 1: Save passwords on the database. Then when the user logs in, compare the one entered by the user to the one saved in the dB</a:t>
            </a:r>
          </a:p>
          <a:p>
            <a:pPr lvl="1"/>
            <a:r>
              <a:rPr lang="en-US" dirty="0"/>
              <a:t>This is bad because if an attacker gets the list of passwords, then they can break in. Also, these passwords are probably reused by users in other places, making the impact of an attack even worse</a:t>
            </a:r>
          </a:p>
          <a:p>
            <a:r>
              <a:rPr lang="en-US" dirty="0"/>
              <a:t>Option 2 (hash): </a:t>
            </a:r>
          </a:p>
          <a:p>
            <a:pPr lvl="1"/>
            <a:r>
              <a:rPr lang="en-US" dirty="0"/>
              <a:t>Save a hash of the password in the database. E.g., H(“</a:t>
            </a:r>
            <a:r>
              <a:rPr lang="en-US" dirty="0" err="1"/>
              <a:t>mypassword</a:t>
            </a:r>
            <a:r>
              <a:rPr lang="en-US" dirty="0"/>
              <a:t>”) = asw2dfrews</a:t>
            </a:r>
          </a:p>
          <a:p>
            <a:pPr lvl="1"/>
            <a:r>
              <a:rPr lang="en-US" dirty="0"/>
              <a:t>When the user logs in, compare the hash of entered password to the one saved in the database</a:t>
            </a:r>
          </a:p>
          <a:p>
            <a:pPr lvl="1"/>
            <a:r>
              <a:rPr lang="en-US" dirty="0"/>
              <a:t>Problem: Hacker runs hash(dictionary) and saves results. When attacker gets list of hashed password, they compare to the list of hashed words from the dictionary. This way, they can quickly find matches</a:t>
            </a:r>
          </a:p>
          <a:p>
            <a:r>
              <a:rPr lang="en-US" dirty="0"/>
              <a:t>Option 3 (salt): </a:t>
            </a:r>
          </a:p>
          <a:p>
            <a:pPr lvl="1"/>
            <a:r>
              <a:rPr lang="en-US" dirty="0"/>
              <a:t>Generate a random number, save hash(</a:t>
            </a:r>
            <a:r>
              <a:rPr lang="en-US" dirty="0" err="1"/>
              <a:t>number+password</a:t>
            </a:r>
            <a:r>
              <a:rPr lang="en-US" dirty="0"/>
              <a:t>) to database along with number</a:t>
            </a:r>
          </a:p>
        </p:txBody>
      </p:sp>
    </p:spTree>
    <p:extLst>
      <p:ext uri="{BB962C8B-B14F-4D97-AF65-F5344CB8AC3E}">
        <p14:creationId xmlns:p14="http://schemas.microsoft.com/office/powerpoint/2010/main" val="231043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Hash (one-way hash)</a:t>
            </a:r>
          </a:p>
        </p:txBody>
      </p:sp>
      <p:sp>
        <p:nvSpPr>
          <p:cNvPr id="3" name="Content Placeholder 2"/>
          <p:cNvSpPr>
            <a:spLocks noGrp="1"/>
          </p:cNvSpPr>
          <p:nvPr>
            <p:ph idx="1"/>
          </p:nvPr>
        </p:nvSpPr>
        <p:spPr/>
        <p:txBody>
          <a:bodyPr>
            <a:normAutofit fontScale="77500" lnSpcReduction="20000"/>
          </a:bodyPr>
          <a:lstStyle/>
          <a:p>
            <a:r>
              <a:rPr lang="en-US" dirty="0"/>
              <a:t>H(“happy day”) = 0x12d4f6a789e4656</a:t>
            </a:r>
          </a:p>
          <a:p>
            <a:r>
              <a:rPr lang="en-US" dirty="0"/>
              <a:t>Maps a string to a sequence of hex numbers of a fixed length, like 160bits</a:t>
            </a:r>
          </a:p>
          <a:p>
            <a:r>
              <a:rPr lang="en-US" dirty="0"/>
              <a:t>2^160 is a huge number</a:t>
            </a:r>
          </a:p>
          <a:p>
            <a:pPr lvl="1"/>
            <a:r>
              <a:rPr lang="en-US" dirty="0"/>
              <a:t>The age of the universe is 2^64 ns (18 billions years)</a:t>
            </a:r>
          </a:p>
          <a:p>
            <a:r>
              <a:rPr lang="en-US" dirty="0"/>
              <a:t>One-way assumption: Given the result of the hash operation, we cannot determine the string that produced that result</a:t>
            </a:r>
          </a:p>
          <a:p>
            <a:pPr lvl="1"/>
            <a:r>
              <a:rPr lang="en-US" dirty="0"/>
              <a:t>given, 0x12d4f6a789e4656, we cannot determine that the string was “happy day”</a:t>
            </a:r>
          </a:p>
          <a:p>
            <a:pPr lvl="1"/>
            <a:r>
              <a:rPr lang="en-US" dirty="0"/>
              <a:t>Is this assumption true? </a:t>
            </a:r>
          </a:p>
          <a:p>
            <a:pPr lvl="2"/>
            <a:r>
              <a:rPr lang="en-US" dirty="0"/>
              <a:t>Maybe. People worry about this, so you don’t have to</a:t>
            </a:r>
          </a:p>
          <a:p>
            <a:pPr lvl="2"/>
            <a:r>
              <a:rPr lang="en-US" dirty="0"/>
              <a:t>Of course, if there is extra information, then the hash could be reversed. </a:t>
            </a:r>
          </a:p>
          <a:p>
            <a:pPr lvl="2"/>
            <a:r>
              <a:rPr lang="en-US" dirty="0"/>
              <a:t>E.g., if the string is a date, then we can try all dates</a:t>
            </a:r>
          </a:p>
          <a:p>
            <a:pPr lvl="1"/>
            <a:endParaRPr lang="en-US" dirty="0"/>
          </a:p>
        </p:txBody>
      </p:sp>
    </p:spTree>
    <p:extLst>
      <p:ext uri="{BB962C8B-B14F-4D97-AF65-F5344CB8AC3E}">
        <p14:creationId xmlns:p14="http://schemas.microsoft.com/office/powerpoint/2010/main" val="113417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Hash of password is saved</a:t>
            </a:r>
          </a:p>
        </p:txBody>
      </p:sp>
      <p:sp>
        <p:nvSpPr>
          <p:cNvPr id="3" name="Content Placeholder 2"/>
          <p:cNvSpPr>
            <a:spLocks noGrp="1"/>
          </p:cNvSpPr>
          <p:nvPr>
            <p:ph idx="1"/>
          </p:nvPr>
        </p:nvSpPr>
        <p:spPr/>
        <p:txBody>
          <a:bodyPr>
            <a:normAutofit lnSpcReduction="10000"/>
          </a:bodyPr>
          <a:lstStyle/>
          <a:p>
            <a:r>
              <a:rPr lang="en-US" dirty="0"/>
              <a:t>Use:</a:t>
            </a:r>
          </a:p>
          <a:p>
            <a:pPr lvl="1"/>
            <a:r>
              <a:rPr lang="en-US" dirty="0"/>
              <a:t>The user enters their password</a:t>
            </a:r>
          </a:p>
          <a:p>
            <a:pPr lvl="1"/>
            <a:r>
              <a:rPr lang="en-US" dirty="0"/>
              <a:t>The program </a:t>
            </a:r>
          </a:p>
          <a:p>
            <a:pPr lvl="2"/>
            <a:r>
              <a:rPr lang="en-US" dirty="0"/>
              <a:t>takes the hash of the password</a:t>
            </a:r>
          </a:p>
          <a:p>
            <a:pPr lvl="2"/>
            <a:r>
              <a:rPr lang="en-US" dirty="0"/>
              <a:t>Compares the result of the hash operation to the result saved in the database</a:t>
            </a:r>
          </a:p>
          <a:p>
            <a:r>
              <a:rPr lang="en-US" dirty="0"/>
              <a:t>Attacker</a:t>
            </a:r>
          </a:p>
          <a:p>
            <a:pPr lvl="1"/>
            <a:r>
              <a:rPr lang="en-US" dirty="0"/>
              <a:t>The attacker gets access to the hash of passwords</a:t>
            </a:r>
          </a:p>
          <a:p>
            <a:pPr lvl="1"/>
            <a:r>
              <a:rPr lang="en-US" dirty="0"/>
              <a:t>If the attacker could reverse the hash operation, they could get the passwords, but the hash function is not reversible</a:t>
            </a:r>
          </a:p>
          <a:p>
            <a:pPr lvl="1"/>
            <a:endParaRPr lang="en-US" dirty="0"/>
          </a:p>
          <a:p>
            <a:pPr lvl="1"/>
            <a:endParaRPr lang="en-US" dirty="0"/>
          </a:p>
        </p:txBody>
      </p:sp>
    </p:spTree>
    <p:extLst>
      <p:ext uri="{BB962C8B-B14F-4D97-AF65-F5344CB8AC3E}">
        <p14:creationId xmlns:p14="http://schemas.microsoft.com/office/powerpoint/2010/main" val="4679496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dirty="0"/>
              <a:t>Dictionary attack on password hash</a:t>
            </a:r>
          </a:p>
        </p:txBody>
      </p:sp>
      <p:sp>
        <p:nvSpPr>
          <p:cNvPr id="4" name="Flowchart: Magnetic Disk 3"/>
          <p:cNvSpPr/>
          <p:nvPr/>
        </p:nvSpPr>
        <p:spPr>
          <a:xfrm>
            <a:off x="1219200" y="1752600"/>
            <a:ext cx="685800" cy="762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9600" y="1087578"/>
            <a:ext cx="2057400" cy="646331"/>
          </a:xfrm>
          <a:prstGeom prst="rect">
            <a:avLst/>
          </a:prstGeom>
          <a:noFill/>
        </p:spPr>
        <p:txBody>
          <a:bodyPr wrap="square" rtlCol="0">
            <a:spAutoFit/>
          </a:bodyPr>
          <a:lstStyle/>
          <a:p>
            <a:pPr algn="ctr"/>
            <a:r>
              <a:rPr lang="en-US" dirty="0"/>
              <a:t>Dictionary of common passwords</a:t>
            </a:r>
          </a:p>
        </p:txBody>
      </p:sp>
      <p:sp>
        <p:nvSpPr>
          <p:cNvPr id="7" name="TextBox 6"/>
          <p:cNvSpPr txBox="1"/>
          <p:nvPr/>
        </p:nvSpPr>
        <p:spPr>
          <a:xfrm>
            <a:off x="2462123" y="4978122"/>
            <a:ext cx="2057400" cy="646331"/>
          </a:xfrm>
          <a:prstGeom prst="rect">
            <a:avLst/>
          </a:prstGeom>
          <a:noFill/>
        </p:spPr>
        <p:txBody>
          <a:bodyPr wrap="square" rtlCol="0">
            <a:spAutoFit/>
          </a:bodyPr>
          <a:lstStyle/>
          <a:p>
            <a:pPr algn="ctr"/>
            <a:r>
              <a:rPr lang="en-US" dirty="0"/>
              <a:t>Some well-known hash functions</a:t>
            </a:r>
          </a:p>
        </p:txBody>
      </p:sp>
      <p:sp>
        <p:nvSpPr>
          <p:cNvPr id="8" name="Flowchart: Magnetic Disk 7"/>
          <p:cNvSpPr/>
          <p:nvPr/>
        </p:nvSpPr>
        <p:spPr>
          <a:xfrm>
            <a:off x="4686300" y="1752600"/>
            <a:ext cx="685800" cy="762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p:cNvSpPr/>
          <p:nvPr/>
        </p:nvSpPr>
        <p:spPr>
          <a:xfrm>
            <a:off x="2916447" y="1919717"/>
            <a:ext cx="1066800" cy="427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1</a:t>
            </a:r>
          </a:p>
        </p:txBody>
      </p:sp>
      <p:cxnSp>
        <p:nvCxnSpPr>
          <p:cNvPr id="11" name="Straight Arrow Connector 10"/>
          <p:cNvCxnSpPr>
            <a:stCxn id="4" idx="4"/>
            <a:endCxn id="9" idx="1"/>
          </p:cNvCxnSpPr>
          <p:nvPr/>
        </p:nvCxnSpPr>
        <p:spPr>
          <a:xfrm>
            <a:off x="1905000" y="2133600"/>
            <a:ext cx="1011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9" idx="3"/>
            <a:endCxn id="8" idx="2"/>
          </p:cNvCxnSpPr>
          <p:nvPr/>
        </p:nvCxnSpPr>
        <p:spPr>
          <a:xfrm>
            <a:off x="3983247" y="2133600"/>
            <a:ext cx="703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06736" y="740972"/>
            <a:ext cx="2057400" cy="923330"/>
          </a:xfrm>
          <a:prstGeom prst="rect">
            <a:avLst/>
          </a:prstGeom>
          <a:noFill/>
        </p:spPr>
        <p:txBody>
          <a:bodyPr wrap="square" rtlCol="0">
            <a:spAutoFit/>
          </a:bodyPr>
          <a:lstStyle/>
          <a:p>
            <a:pPr algn="ctr"/>
            <a:r>
              <a:rPr lang="en-US" dirty="0"/>
              <a:t>Dictionary of hashed common passwords</a:t>
            </a:r>
          </a:p>
        </p:txBody>
      </p:sp>
      <p:sp>
        <p:nvSpPr>
          <p:cNvPr id="18" name="Rectangle: Rounded Corners 17"/>
          <p:cNvSpPr/>
          <p:nvPr/>
        </p:nvSpPr>
        <p:spPr>
          <a:xfrm>
            <a:off x="2895600" y="2743200"/>
            <a:ext cx="1066800" cy="427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1</a:t>
            </a:r>
          </a:p>
        </p:txBody>
      </p:sp>
      <p:sp>
        <p:nvSpPr>
          <p:cNvPr id="20" name="Flowchart: Magnetic Disk 19"/>
          <p:cNvSpPr/>
          <p:nvPr/>
        </p:nvSpPr>
        <p:spPr>
          <a:xfrm>
            <a:off x="4738777" y="2727045"/>
            <a:ext cx="685800" cy="762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4" idx="4"/>
            <a:endCxn id="18" idx="1"/>
          </p:cNvCxnSpPr>
          <p:nvPr/>
        </p:nvCxnSpPr>
        <p:spPr>
          <a:xfrm>
            <a:off x="1905000" y="2133600"/>
            <a:ext cx="990600" cy="823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8" idx="3"/>
            <a:endCxn id="20" idx="2"/>
          </p:cNvCxnSpPr>
          <p:nvPr/>
        </p:nvCxnSpPr>
        <p:spPr>
          <a:xfrm>
            <a:off x="3962400" y="2957083"/>
            <a:ext cx="776377" cy="15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p:cNvSpPr/>
          <p:nvPr/>
        </p:nvSpPr>
        <p:spPr>
          <a:xfrm>
            <a:off x="2957423" y="3860661"/>
            <a:ext cx="1066800" cy="427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N</a:t>
            </a:r>
          </a:p>
        </p:txBody>
      </p:sp>
      <p:sp>
        <p:nvSpPr>
          <p:cNvPr id="28" name="Flowchart: Magnetic Disk 27"/>
          <p:cNvSpPr/>
          <p:nvPr/>
        </p:nvSpPr>
        <p:spPr>
          <a:xfrm>
            <a:off x="4761781" y="3810000"/>
            <a:ext cx="685800" cy="762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4" idx="4"/>
            <a:endCxn id="27" idx="1"/>
          </p:cNvCxnSpPr>
          <p:nvPr/>
        </p:nvCxnSpPr>
        <p:spPr>
          <a:xfrm>
            <a:off x="1905000" y="2133600"/>
            <a:ext cx="1052423" cy="1940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3"/>
            <a:endCxn id="28" idx="2"/>
          </p:cNvCxnSpPr>
          <p:nvPr/>
        </p:nvCxnSpPr>
        <p:spPr>
          <a:xfrm>
            <a:off x="4024223" y="4074544"/>
            <a:ext cx="737558" cy="116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Left Brace 32"/>
          <p:cNvSpPr/>
          <p:nvPr/>
        </p:nvSpPr>
        <p:spPr>
          <a:xfrm rot="16200000">
            <a:off x="3240297" y="4341603"/>
            <a:ext cx="419100" cy="7274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5943600" y="2633917"/>
            <a:ext cx="3124200" cy="646331"/>
          </a:xfrm>
          <a:prstGeom prst="rect">
            <a:avLst/>
          </a:prstGeom>
          <a:noFill/>
        </p:spPr>
        <p:txBody>
          <a:bodyPr wrap="square" rtlCol="0">
            <a:spAutoFit/>
          </a:bodyPr>
          <a:lstStyle/>
          <a:p>
            <a:r>
              <a:rPr lang="en-US" dirty="0"/>
              <a:t>Now we have an archive of hashed passwords</a:t>
            </a:r>
          </a:p>
        </p:txBody>
      </p:sp>
      <p:sp>
        <p:nvSpPr>
          <p:cNvPr id="37" name="Oval 36"/>
          <p:cNvSpPr/>
          <p:nvPr/>
        </p:nvSpPr>
        <p:spPr>
          <a:xfrm>
            <a:off x="4190999" y="1202637"/>
            <a:ext cx="1825207" cy="37754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791200" y="5116621"/>
            <a:ext cx="3124200" cy="646331"/>
          </a:xfrm>
          <a:prstGeom prst="rect">
            <a:avLst/>
          </a:prstGeom>
          <a:noFill/>
        </p:spPr>
        <p:txBody>
          <a:bodyPr wrap="square" rtlCol="0">
            <a:spAutoFit/>
          </a:bodyPr>
          <a:lstStyle/>
          <a:p>
            <a:pPr algn="ctr"/>
            <a:r>
              <a:rPr lang="en-US" dirty="0"/>
              <a:t>Available for download at hackers.com</a:t>
            </a:r>
          </a:p>
        </p:txBody>
      </p:sp>
      <p:cxnSp>
        <p:nvCxnSpPr>
          <p:cNvPr id="40" name="Straight Arrow Connector 39"/>
          <p:cNvCxnSpPr>
            <a:stCxn id="38" idx="0"/>
          </p:cNvCxnSpPr>
          <p:nvPr/>
        </p:nvCxnSpPr>
        <p:spPr>
          <a:xfrm flipH="1" flipV="1">
            <a:off x="5867400" y="4191001"/>
            <a:ext cx="1485900" cy="925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364136" y="1305607"/>
            <a:ext cx="2489784" cy="369332"/>
          </a:xfrm>
          <a:prstGeom prst="rect">
            <a:avLst/>
          </a:prstGeom>
          <a:noFill/>
        </p:spPr>
        <p:txBody>
          <a:bodyPr wrap="none" rtlCol="0">
            <a:spAutoFit/>
          </a:bodyPr>
          <a:lstStyle/>
          <a:p>
            <a:r>
              <a:rPr lang="en-US" dirty="0"/>
              <a:t>123456 -&gt; 0x123df546a</a:t>
            </a:r>
          </a:p>
        </p:txBody>
      </p:sp>
      <p:sp>
        <p:nvSpPr>
          <p:cNvPr id="43" name="TextBox 42"/>
          <p:cNvSpPr txBox="1"/>
          <p:nvPr/>
        </p:nvSpPr>
        <p:spPr>
          <a:xfrm>
            <a:off x="6364136" y="1624543"/>
            <a:ext cx="2406428" cy="369332"/>
          </a:xfrm>
          <a:prstGeom prst="rect">
            <a:avLst/>
          </a:prstGeom>
          <a:noFill/>
        </p:spPr>
        <p:txBody>
          <a:bodyPr wrap="none" rtlCol="0">
            <a:spAutoFit/>
          </a:bodyPr>
          <a:lstStyle/>
          <a:p>
            <a:r>
              <a:rPr lang="en-US" dirty="0"/>
              <a:t>1234567 -&gt; 0x980df432</a:t>
            </a:r>
          </a:p>
        </p:txBody>
      </p:sp>
      <p:sp>
        <p:nvSpPr>
          <p:cNvPr id="44" name="Left Brace 43"/>
          <p:cNvSpPr/>
          <p:nvPr/>
        </p:nvSpPr>
        <p:spPr>
          <a:xfrm>
            <a:off x="6172200" y="1396443"/>
            <a:ext cx="191936" cy="6158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Straight Arrow Connector 45"/>
          <p:cNvCxnSpPr>
            <a:stCxn id="44" idx="1"/>
          </p:cNvCxnSpPr>
          <p:nvPr/>
        </p:nvCxnSpPr>
        <p:spPr>
          <a:xfrm flipH="1">
            <a:off x="5424577" y="1704371"/>
            <a:ext cx="747623" cy="36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24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animBg="1"/>
      <p:bldP spid="38" grpId="0"/>
      <p:bldP spid="42" grpId="0"/>
      <p:bldP spid="43" grpId="0"/>
      <p:bldP spid="4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Attack on hashed passwords</a:t>
            </a:r>
          </a:p>
        </p:txBody>
      </p:sp>
      <p:sp>
        <p:nvSpPr>
          <p:cNvPr id="3" name="Content Placeholder 2"/>
          <p:cNvSpPr>
            <a:spLocks noGrp="1"/>
          </p:cNvSpPr>
          <p:nvPr>
            <p:ph idx="1"/>
          </p:nvPr>
        </p:nvSpPr>
        <p:spPr>
          <a:xfrm>
            <a:off x="457200" y="990601"/>
            <a:ext cx="8229600" cy="1447799"/>
          </a:xfrm>
        </p:spPr>
        <p:txBody>
          <a:bodyPr>
            <a:normAutofit/>
          </a:bodyPr>
          <a:lstStyle/>
          <a:p>
            <a:r>
              <a:rPr lang="en-US" sz="2400" dirty="0"/>
              <a:t>Attacker gets access of file of hashed passwords</a:t>
            </a:r>
          </a:p>
          <a:p>
            <a:r>
              <a:rPr lang="en-US" sz="2400" dirty="0"/>
              <a:t>The attacker compares the entries of the file to the entries in the archive of hashed passwords</a:t>
            </a:r>
          </a:p>
        </p:txBody>
      </p:sp>
      <p:sp>
        <p:nvSpPr>
          <p:cNvPr id="5" name="Rectangle 4"/>
          <p:cNvSpPr/>
          <p:nvPr/>
        </p:nvSpPr>
        <p:spPr>
          <a:xfrm>
            <a:off x="762000" y="3429000"/>
            <a:ext cx="34290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Stephan – ae456….</a:t>
            </a:r>
          </a:p>
          <a:p>
            <a:pPr algn="ctr"/>
            <a:r>
              <a:rPr lang="en-US" dirty="0">
                <a:solidFill>
                  <a:schemeClr val="tx1"/>
                </a:solidFill>
              </a:rPr>
              <a:t>John –      466a9...</a:t>
            </a:r>
          </a:p>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Bob –     575a...</a:t>
            </a:r>
          </a:p>
        </p:txBody>
      </p:sp>
      <p:sp>
        <p:nvSpPr>
          <p:cNvPr id="6" name="TextBox 5"/>
          <p:cNvSpPr txBox="1"/>
          <p:nvPr/>
        </p:nvSpPr>
        <p:spPr>
          <a:xfrm>
            <a:off x="1371600" y="2676275"/>
            <a:ext cx="2514600" cy="646331"/>
          </a:xfrm>
          <a:prstGeom prst="rect">
            <a:avLst/>
          </a:prstGeom>
          <a:noFill/>
        </p:spPr>
        <p:txBody>
          <a:bodyPr wrap="square" rtlCol="0">
            <a:spAutoFit/>
          </a:bodyPr>
          <a:lstStyle/>
          <a:p>
            <a:pPr algn="ctr"/>
            <a:r>
              <a:rPr lang="en-US" dirty="0"/>
              <a:t>Hashed passwords stolen from web server</a:t>
            </a:r>
          </a:p>
        </p:txBody>
      </p:sp>
      <p:sp>
        <p:nvSpPr>
          <p:cNvPr id="8" name="TextBox 7"/>
          <p:cNvSpPr txBox="1"/>
          <p:nvPr/>
        </p:nvSpPr>
        <p:spPr>
          <a:xfrm>
            <a:off x="2289915" y="3352799"/>
            <a:ext cx="1925527" cy="369332"/>
          </a:xfrm>
          <a:prstGeom prst="rect">
            <a:avLst/>
          </a:prstGeom>
          <a:noFill/>
        </p:spPr>
        <p:txBody>
          <a:bodyPr wrap="none" rtlCol="0">
            <a:spAutoFit/>
          </a:bodyPr>
          <a:lstStyle/>
          <a:p>
            <a:r>
              <a:rPr lang="en-US" dirty="0"/>
              <a:t>Hashed passwords</a:t>
            </a:r>
          </a:p>
        </p:txBody>
      </p:sp>
      <p:sp>
        <p:nvSpPr>
          <p:cNvPr id="11" name="TextBox 10"/>
          <p:cNvSpPr txBox="1"/>
          <p:nvPr/>
        </p:nvSpPr>
        <p:spPr>
          <a:xfrm>
            <a:off x="762000" y="3368614"/>
            <a:ext cx="1292341" cy="369332"/>
          </a:xfrm>
          <a:prstGeom prst="rect">
            <a:avLst/>
          </a:prstGeom>
          <a:noFill/>
        </p:spPr>
        <p:txBody>
          <a:bodyPr wrap="none" rtlCol="0">
            <a:spAutoFit/>
          </a:bodyPr>
          <a:lstStyle/>
          <a:p>
            <a:r>
              <a:rPr lang="en-US" dirty="0"/>
              <a:t>User names</a:t>
            </a:r>
          </a:p>
        </p:txBody>
      </p:sp>
      <p:sp>
        <p:nvSpPr>
          <p:cNvPr id="12" name="Flowchart: Magnetic Disk 11"/>
          <p:cNvSpPr/>
          <p:nvPr/>
        </p:nvSpPr>
        <p:spPr>
          <a:xfrm>
            <a:off x="6248400" y="4191000"/>
            <a:ext cx="685800" cy="762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505200" y="3810000"/>
            <a:ext cx="26670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15442" y="3722131"/>
            <a:ext cx="2158732" cy="369332"/>
          </a:xfrm>
          <a:prstGeom prst="rect">
            <a:avLst/>
          </a:prstGeom>
          <a:noFill/>
        </p:spPr>
        <p:txBody>
          <a:bodyPr wrap="none" rtlCol="0">
            <a:spAutoFit/>
          </a:bodyPr>
          <a:lstStyle/>
          <a:p>
            <a:r>
              <a:rPr lang="en-US" dirty="0"/>
              <a:t>Is this in the archive?</a:t>
            </a:r>
          </a:p>
        </p:txBody>
      </p:sp>
      <p:sp>
        <p:nvSpPr>
          <p:cNvPr id="16" name="TextBox 15"/>
          <p:cNvSpPr txBox="1"/>
          <p:nvPr/>
        </p:nvSpPr>
        <p:spPr>
          <a:xfrm>
            <a:off x="4191000" y="3979016"/>
            <a:ext cx="455574" cy="369332"/>
          </a:xfrm>
          <a:prstGeom prst="rect">
            <a:avLst/>
          </a:prstGeom>
          <a:noFill/>
        </p:spPr>
        <p:txBody>
          <a:bodyPr wrap="none" rtlCol="0">
            <a:spAutoFit/>
          </a:bodyPr>
          <a:lstStyle/>
          <a:p>
            <a:r>
              <a:rPr lang="en-US" dirty="0"/>
              <a:t>No</a:t>
            </a:r>
          </a:p>
        </p:txBody>
      </p:sp>
    </p:spTree>
    <p:extLst>
      <p:ext uri="{BB962C8B-B14F-4D97-AF65-F5344CB8AC3E}">
        <p14:creationId xmlns:p14="http://schemas.microsoft.com/office/powerpoint/2010/main" val="27809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Examples of Confidentiality</a:t>
            </a:r>
          </a:p>
        </p:txBody>
      </p:sp>
      <p:sp>
        <p:nvSpPr>
          <p:cNvPr id="3" name="Content Placeholder 2"/>
          <p:cNvSpPr>
            <a:spLocks noGrp="1"/>
          </p:cNvSpPr>
          <p:nvPr>
            <p:ph idx="1"/>
            <p:custDataLst>
              <p:tags r:id="rId3"/>
            </p:custDataLst>
          </p:nvPr>
        </p:nvSpPr>
        <p:spPr/>
        <p:txBody>
          <a:bodyPr>
            <a:normAutofit/>
          </a:bodyPr>
          <a:lstStyle/>
          <a:p>
            <a:r>
              <a:rPr lang="en-US" dirty="0"/>
              <a:t>Your credit card number should be confidential</a:t>
            </a:r>
          </a:p>
          <a:p>
            <a:pPr lvl="1"/>
            <a:r>
              <a:rPr lang="en-US" dirty="0"/>
              <a:t>Access is only provided by merchants as needed</a:t>
            </a:r>
          </a:p>
          <a:p>
            <a:pPr lvl="1"/>
            <a:r>
              <a:rPr lang="en-US" dirty="0"/>
              <a:t>By stealing credit cards, confidentiality is broken… or is it?</a:t>
            </a:r>
          </a:p>
          <a:p>
            <a:r>
              <a:rPr lang="en-US" dirty="0"/>
              <a:t>A company database can contain confidential technical data. </a:t>
            </a:r>
          </a:p>
          <a:p>
            <a:pPr lvl="1"/>
            <a:r>
              <a:rPr lang="en-US" dirty="0"/>
              <a:t>The database is access through a web interface. And users only have access to part of the database that is relevant to their work.</a:t>
            </a:r>
          </a:p>
          <a:p>
            <a:pPr lvl="1"/>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Attack on hashed passwords</a:t>
            </a:r>
          </a:p>
        </p:txBody>
      </p:sp>
      <p:sp>
        <p:nvSpPr>
          <p:cNvPr id="3" name="Content Placeholder 2"/>
          <p:cNvSpPr>
            <a:spLocks noGrp="1"/>
          </p:cNvSpPr>
          <p:nvPr>
            <p:ph idx="1"/>
          </p:nvPr>
        </p:nvSpPr>
        <p:spPr>
          <a:xfrm>
            <a:off x="457200" y="990601"/>
            <a:ext cx="8229600" cy="1447799"/>
          </a:xfrm>
        </p:spPr>
        <p:txBody>
          <a:bodyPr>
            <a:normAutofit/>
          </a:bodyPr>
          <a:lstStyle/>
          <a:p>
            <a:r>
              <a:rPr lang="en-US" sz="2400" dirty="0"/>
              <a:t>Attacker gets access of file of hashed passwords</a:t>
            </a:r>
          </a:p>
          <a:p>
            <a:r>
              <a:rPr lang="en-US" sz="2400" dirty="0"/>
              <a:t>The attacker compares the entries of the file to the entries in the archive of hashed passwords</a:t>
            </a:r>
          </a:p>
        </p:txBody>
      </p:sp>
      <p:sp>
        <p:nvSpPr>
          <p:cNvPr id="5" name="Rectangle 4"/>
          <p:cNvSpPr/>
          <p:nvPr/>
        </p:nvSpPr>
        <p:spPr>
          <a:xfrm>
            <a:off x="762000" y="3429000"/>
            <a:ext cx="34290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Stephan – ae456….</a:t>
            </a:r>
          </a:p>
          <a:p>
            <a:pPr algn="ctr"/>
            <a:r>
              <a:rPr lang="en-US" dirty="0">
                <a:solidFill>
                  <a:schemeClr val="tx1"/>
                </a:solidFill>
              </a:rPr>
              <a:t>John –      466a9...</a:t>
            </a:r>
          </a:p>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Bob –     575a...</a:t>
            </a:r>
          </a:p>
        </p:txBody>
      </p:sp>
      <p:sp>
        <p:nvSpPr>
          <p:cNvPr id="6" name="TextBox 5"/>
          <p:cNvSpPr txBox="1"/>
          <p:nvPr/>
        </p:nvSpPr>
        <p:spPr>
          <a:xfrm>
            <a:off x="1371600" y="2676275"/>
            <a:ext cx="2514600" cy="646331"/>
          </a:xfrm>
          <a:prstGeom prst="rect">
            <a:avLst/>
          </a:prstGeom>
          <a:noFill/>
        </p:spPr>
        <p:txBody>
          <a:bodyPr wrap="square" rtlCol="0">
            <a:spAutoFit/>
          </a:bodyPr>
          <a:lstStyle/>
          <a:p>
            <a:pPr algn="ctr"/>
            <a:r>
              <a:rPr lang="en-US" dirty="0"/>
              <a:t>Hashed passwords stolen from web server</a:t>
            </a:r>
          </a:p>
        </p:txBody>
      </p:sp>
      <p:sp>
        <p:nvSpPr>
          <p:cNvPr id="8" name="TextBox 7"/>
          <p:cNvSpPr txBox="1"/>
          <p:nvPr/>
        </p:nvSpPr>
        <p:spPr>
          <a:xfrm>
            <a:off x="2289915" y="3352799"/>
            <a:ext cx="1925527" cy="369332"/>
          </a:xfrm>
          <a:prstGeom prst="rect">
            <a:avLst/>
          </a:prstGeom>
          <a:noFill/>
        </p:spPr>
        <p:txBody>
          <a:bodyPr wrap="none" rtlCol="0">
            <a:spAutoFit/>
          </a:bodyPr>
          <a:lstStyle/>
          <a:p>
            <a:r>
              <a:rPr lang="en-US" dirty="0"/>
              <a:t>Hashed passwords</a:t>
            </a:r>
          </a:p>
        </p:txBody>
      </p:sp>
      <p:sp>
        <p:nvSpPr>
          <p:cNvPr id="11" name="TextBox 10"/>
          <p:cNvSpPr txBox="1"/>
          <p:nvPr/>
        </p:nvSpPr>
        <p:spPr>
          <a:xfrm>
            <a:off x="762000" y="3368614"/>
            <a:ext cx="1292341" cy="369332"/>
          </a:xfrm>
          <a:prstGeom prst="rect">
            <a:avLst/>
          </a:prstGeom>
          <a:noFill/>
        </p:spPr>
        <p:txBody>
          <a:bodyPr wrap="none" rtlCol="0">
            <a:spAutoFit/>
          </a:bodyPr>
          <a:lstStyle/>
          <a:p>
            <a:r>
              <a:rPr lang="en-US" dirty="0"/>
              <a:t>User names</a:t>
            </a:r>
          </a:p>
        </p:txBody>
      </p:sp>
      <p:sp>
        <p:nvSpPr>
          <p:cNvPr id="12" name="Flowchart: Magnetic Disk 11"/>
          <p:cNvSpPr/>
          <p:nvPr/>
        </p:nvSpPr>
        <p:spPr>
          <a:xfrm>
            <a:off x="6248400" y="4191000"/>
            <a:ext cx="685800" cy="762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cxnSpLocks/>
          </p:cNvCxnSpPr>
          <p:nvPr/>
        </p:nvCxnSpPr>
        <p:spPr>
          <a:xfrm>
            <a:off x="3352800" y="4091463"/>
            <a:ext cx="2819400" cy="480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86687" y="4030291"/>
            <a:ext cx="2158732" cy="369332"/>
          </a:xfrm>
          <a:prstGeom prst="rect">
            <a:avLst/>
          </a:prstGeom>
          <a:noFill/>
        </p:spPr>
        <p:txBody>
          <a:bodyPr wrap="none" rtlCol="0">
            <a:spAutoFit/>
          </a:bodyPr>
          <a:lstStyle/>
          <a:p>
            <a:r>
              <a:rPr lang="en-US" dirty="0"/>
              <a:t>Is this in the archive?</a:t>
            </a:r>
          </a:p>
        </p:txBody>
      </p:sp>
      <p:sp>
        <p:nvSpPr>
          <p:cNvPr id="16" name="TextBox 15"/>
          <p:cNvSpPr txBox="1"/>
          <p:nvPr/>
        </p:nvSpPr>
        <p:spPr>
          <a:xfrm>
            <a:off x="4162245" y="4287176"/>
            <a:ext cx="4981755" cy="923330"/>
          </a:xfrm>
          <a:prstGeom prst="rect">
            <a:avLst/>
          </a:prstGeom>
          <a:noFill/>
        </p:spPr>
        <p:txBody>
          <a:bodyPr wrap="square" rtlCol="0">
            <a:spAutoFit/>
          </a:bodyPr>
          <a:lstStyle/>
          <a:p>
            <a:r>
              <a:rPr lang="en-US" dirty="0"/>
              <a:t>Yes</a:t>
            </a:r>
          </a:p>
          <a:p>
            <a:r>
              <a:rPr lang="en-US" dirty="0"/>
              <a:t>Now we know, user name John has password “</a:t>
            </a:r>
            <a:r>
              <a:rPr lang="en-US" dirty="0" err="1"/>
              <a:t>newyorkcity</a:t>
            </a:r>
            <a:r>
              <a:rPr lang="en-US" dirty="0"/>
              <a:t>”</a:t>
            </a:r>
          </a:p>
        </p:txBody>
      </p:sp>
      <p:sp>
        <p:nvSpPr>
          <p:cNvPr id="7" name="TextBox 6"/>
          <p:cNvSpPr txBox="1"/>
          <p:nvPr/>
        </p:nvSpPr>
        <p:spPr>
          <a:xfrm>
            <a:off x="762000" y="5943600"/>
            <a:ext cx="8369664" cy="369332"/>
          </a:xfrm>
          <a:prstGeom prst="rect">
            <a:avLst/>
          </a:prstGeom>
          <a:noFill/>
        </p:spPr>
        <p:txBody>
          <a:bodyPr wrap="none" rtlCol="0">
            <a:spAutoFit/>
          </a:bodyPr>
          <a:lstStyle/>
          <a:p>
            <a:r>
              <a:rPr lang="en-US" dirty="0"/>
              <a:t>Conclusion: If the passwords are hashed, a very highspeed dictionary attack is possible</a:t>
            </a:r>
          </a:p>
        </p:txBody>
      </p:sp>
    </p:spTree>
    <p:extLst>
      <p:ext uri="{BB962C8B-B14F-4D97-AF65-F5344CB8AC3E}">
        <p14:creationId xmlns:p14="http://schemas.microsoft.com/office/powerpoint/2010/main" val="137032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Password, hash, and salt</a:t>
            </a:r>
          </a:p>
        </p:txBody>
      </p:sp>
      <p:sp>
        <p:nvSpPr>
          <p:cNvPr id="3" name="Content Placeholder 2"/>
          <p:cNvSpPr>
            <a:spLocks noGrp="1"/>
          </p:cNvSpPr>
          <p:nvPr>
            <p:ph idx="1"/>
          </p:nvPr>
        </p:nvSpPr>
        <p:spPr>
          <a:xfrm>
            <a:off x="457200" y="990600"/>
            <a:ext cx="8229600" cy="5638800"/>
          </a:xfrm>
        </p:spPr>
        <p:txBody>
          <a:bodyPr>
            <a:normAutofit fontScale="70000" lnSpcReduction="20000"/>
          </a:bodyPr>
          <a:lstStyle/>
          <a:p>
            <a:r>
              <a:rPr lang="en-US" dirty="0"/>
              <a:t>When you log in, the server needs to check if your password is correct</a:t>
            </a:r>
          </a:p>
          <a:p>
            <a:r>
              <a:rPr lang="en-US" dirty="0"/>
              <a:t>Option 1: Save passwords on the database. Then when the user logs in, compare the one entered by the user to the one saved in the dB</a:t>
            </a:r>
          </a:p>
          <a:p>
            <a:pPr lvl="1"/>
            <a:r>
              <a:rPr lang="en-US" dirty="0"/>
              <a:t>This is bad because if an attacker gets the list of passwords, then they can break in. Also, these passwords are probably reused by users in other places, making the impact of an attack even worse</a:t>
            </a:r>
          </a:p>
          <a:p>
            <a:r>
              <a:rPr lang="en-US" dirty="0"/>
              <a:t>Option 2 (hash): </a:t>
            </a:r>
          </a:p>
          <a:p>
            <a:pPr lvl="1"/>
            <a:r>
              <a:rPr lang="en-US" dirty="0"/>
              <a:t>Save a hash of the password in the database. E.g., H(“</a:t>
            </a:r>
            <a:r>
              <a:rPr lang="en-US" dirty="0" err="1"/>
              <a:t>mypassword</a:t>
            </a:r>
            <a:r>
              <a:rPr lang="en-US" dirty="0"/>
              <a:t>”) = asw2dfrews</a:t>
            </a:r>
          </a:p>
          <a:p>
            <a:pPr lvl="1"/>
            <a:r>
              <a:rPr lang="en-US" dirty="0"/>
              <a:t>When the user logs in, compare the hash of entered password to the one saved in the database</a:t>
            </a:r>
          </a:p>
          <a:p>
            <a:pPr lvl="1"/>
            <a:r>
              <a:rPr lang="en-US" dirty="0"/>
              <a:t>Problem: Hacker runs hash(dictionary) and saves results. When attacker gets list of hashed password, they compare to the list of hashed words from the dictionary. This way, they can quickly find matches</a:t>
            </a:r>
          </a:p>
          <a:p>
            <a:r>
              <a:rPr lang="en-US" dirty="0">
                <a:solidFill>
                  <a:srgbClr val="FF0000"/>
                </a:solidFill>
              </a:rPr>
              <a:t>Option 3 (salt): </a:t>
            </a:r>
          </a:p>
          <a:p>
            <a:pPr lvl="1"/>
            <a:r>
              <a:rPr lang="en-US" dirty="0"/>
              <a:t>Generate a random number, save hash(</a:t>
            </a:r>
            <a:r>
              <a:rPr lang="en-US" dirty="0" err="1"/>
              <a:t>number+password</a:t>
            </a:r>
            <a:r>
              <a:rPr lang="en-US" dirty="0"/>
              <a:t>) to database along with number</a:t>
            </a:r>
          </a:p>
        </p:txBody>
      </p:sp>
    </p:spTree>
    <p:extLst>
      <p:ext uri="{BB962C8B-B14F-4D97-AF65-F5344CB8AC3E}">
        <p14:creationId xmlns:p14="http://schemas.microsoft.com/office/powerpoint/2010/main" val="306880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Attack on salted hashed passwords</a:t>
            </a:r>
          </a:p>
        </p:txBody>
      </p:sp>
      <p:sp>
        <p:nvSpPr>
          <p:cNvPr id="3" name="Content Placeholder 2"/>
          <p:cNvSpPr>
            <a:spLocks noGrp="1"/>
          </p:cNvSpPr>
          <p:nvPr>
            <p:ph idx="1"/>
          </p:nvPr>
        </p:nvSpPr>
        <p:spPr>
          <a:xfrm>
            <a:off x="457200" y="990601"/>
            <a:ext cx="8229600" cy="1447799"/>
          </a:xfrm>
        </p:spPr>
        <p:txBody>
          <a:bodyPr>
            <a:normAutofit/>
          </a:bodyPr>
          <a:lstStyle/>
          <a:p>
            <a:r>
              <a:rPr lang="en-US" sz="2400" dirty="0"/>
              <a:t>Attacker gets access of file of salted hashed passwords</a:t>
            </a:r>
          </a:p>
          <a:p>
            <a:r>
              <a:rPr lang="en-US" sz="2400" dirty="0"/>
              <a:t>The attacker needs to run a dictionary attack on each password</a:t>
            </a:r>
          </a:p>
        </p:txBody>
      </p:sp>
      <p:sp>
        <p:nvSpPr>
          <p:cNvPr id="5" name="Rectangle 4"/>
          <p:cNvSpPr/>
          <p:nvPr/>
        </p:nvSpPr>
        <p:spPr>
          <a:xfrm>
            <a:off x="609600" y="4151690"/>
            <a:ext cx="34290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Stephan+123413  – ae456….</a:t>
            </a:r>
          </a:p>
          <a:p>
            <a:pPr algn="ctr"/>
            <a:r>
              <a:rPr lang="en-US" dirty="0">
                <a:solidFill>
                  <a:schemeClr val="tx1"/>
                </a:solidFill>
              </a:rPr>
              <a:t>John+3452444      –      466a9...</a:t>
            </a:r>
          </a:p>
          <a:p>
            <a:pPr algn="ctr"/>
            <a:r>
              <a:rPr lang="en-US" dirty="0">
                <a:solidFill>
                  <a:schemeClr val="tx1"/>
                </a:solidFill>
              </a:rPr>
              <a:t>…</a:t>
            </a:r>
          </a:p>
          <a:p>
            <a:pPr algn="ctr"/>
            <a:r>
              <a:rPr lang="en-US" dirty="0">
                <a:solidFill>
                  <a:schemeClr val="tx1"/>
                </a:solidFill>
              </a:rPr>
              <a:t>…</a:t>
            </a:r>
          </a:p>
          <a:p>
            <a:pPr algn="ctr"/>
            <a:r>
              <a:rPr lang="en-US" dirty="0">
                <a:solidFill>
                  <a:schemeClr val="tx1"/>
                </a:solidFill>
              </a:rPr>
              <a:t>Bob+0958234245  –     575a...</a:t>
            </a:r>
          </a:p>
        </p:txBody>
      </p:sp>
      <p:sp>
        <p:nvSpPr>
          <p:cNvPr id="6" name="TextBox 5"/>
          <p:cNvSpPr txBox="1"/>
          <p:nvPr/>
        </p:nvSpPr>
        <p:spPr>
          <a:xfrm>
            <a:off x="914400" y="3391057"/>
            <a:ext cx="3048000" cy="646331"/>
          </a:xfrm>
          <a:prstGeom prst="rect">
            <a:avLst/>
          </a:prstGeom>
          <a:noFill/>
        </p:spPr>
        <p:txBody>
          <a:bodyPr wrap="square" rtlCol="0">
            <a:spAutoFit/>
          </a:bodyPr>
          <a:lstStyle/>
          <a:p>
            <a:pPr algn="ctr"/>
            <a:r>
              <a:rPr lang="en-US" dirty="0"/>
              <a:t>Salted Hashed passwords stolen from web server</a:t>
            </a:r>
          </a:p>
        </p:txBody>
      </p:sp>
      <p:sp>
        <p:nvSpPr>
          <p:cNvPr id="8" name="TextBox 7"/>
          <p:cNvSpPr txBox="1"/>
          <p:nvPr/>
        </p:nvSpPr>
        <p:spPr>
          <a:xfrm>
            <a:off x="2137515" y="4075489"/>
            <a:ext cx="1925527" cy="369332"/>
          </a:xfrm>
          <a:prstGeom prst="rect">
            <a:avLst/>
          </a:prstGeom>
          <a:noFill/>
        </p:spPr>
        <p:txBody>
          <a:bodyPr wrap="none" rtlCol="0">
            <a:spAutoFit/>
          </a:bodyPr>
          <a:lstStyle/>
          <a:p>
            <a:r>
              <a:rPr lang="en-US" dirty="0"/>
              <a:t>Hashed passwords</a:t>
            </a:r>
          </a:p>
        </p:txBody>
      </p:sp>
      <p:sp>
        <p:nvSpPr>
          <p:cNvPr id="11" name="TextBox 10"/>
          <p:cNvSpPr txBox="1"/>
          <p:nvPr/>
        </p:nvSpPr>
        <p:spPr>
          <a:xfrm>
            <a:off x="609600" y="4091304"/>
            <a:ext cx="1292341" cy="369332"/>
          </a:xfrm>
          <a:prstGeom prst="rect">
            <a:avLst/>
          </a:prstGeom>
          <a:noFill/>
        </p:spPr>
        <p:txBody>
          <a:bodyPr wrap="none" rtlCol="0">
            <a:spAutoFit/>
          </a:bodyPr>
          <a:lstStyle/>
          <a:p>
            <a:r>
              <a:rPr lang="en-US" dirty="0"/>
              <a:t>User names</a:t>
            </a:r>
          </a:p>
        </p:txBody>
      </p:sp>
      <p:sp>
        <p:nvSpPr>
          <p:cNvPr id="13" name="Flowchart: Magnetic Disk 12"/>
          <p:cNvSpPr/>
          <p:nvPr/>
        </p:nvSpPr>
        <p:spPr>
          <a:xfrm>
            <a:off x="5791200" y="2401102"/>
            <a:ext cx="685800" cy="762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601511" y="2013122"/>
            <a:ext cx="1126783" cy="369332"/>
          </a:xfrm>
          <a:prstGeom prst="rect">
            <a:avLst/>
          </a:prstGeom>
          <a:noFill/>
        </p:spPr>
        <p:txBody>
          <a:bodyPr wrap="none" rtlCol="0">
            <a:spAutoFit/>
          </a:bodyPr>
          <a:lstStyle/>
          <a:p>
            <a:r>
              <a:rPr lang="en-US" dirty="0"/>
              <a:t>dictionary</a:t>
            </a:r>
          </a:p>
        </p:txBody>
      </p:sp>
      <p:sp>
        <p:nvSpPr>
          <p:cNvPr id="17" name="Rectangle: Rounded Corners 16"/>
          <p:cNvSpPr/>
          <p:nvPr/>
        </p:nvSpPr>
        <p:spPr>
          <a:xfrm>
            <a:off x="5606099" y="3847960"/>
            <a:ext cx="1066800" cy="427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Hash 1</a:t>
            </a:r>
          </a:p>
        </p:txBody>
      </p:sp>
      <p:sp>
        <p:nvSpPr>
          <p:cNvPr id="7" name="Oval 6"/>
          <p:cNvSpPr/>
          <p:nvPr/>
        </p:nvSpPr>
        <p:spPr>
          <a:xfrm>
            <a:off x="1752600" y="4419600"/>
            <a:ext cx="917459" cy="3431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13" idx="3"/>
          </p:cNvCxnSpPr>
          <p:nvPr/>
        </p:nvCxnSpPr>
        <p:spPr>
          <a:xfrm>
            <a:off x="6134100" y="3163102"/>
            <a:ext cx="0" cy="174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943600" y="3345767"/>
            <a:ext cx="381000" cy="3231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0" name="Straight Arrow Connector 19"/>
          <p:cNvCxnSpPr>
            <a:cxnSpLocks/>
            <a:stCxn id="7" idx="6"/>
            <a:endCxn id="18" idx="2"/>
          </p:cNvCxnSpPr>
          <p:nvPr/>
        </p:nvCxnSpPr>
        <p:spPr>
          <a:xfrm flipV="1">
            <a:off x="2670059" y="3507350"/>
            <a:ext cx="3273541" cy="108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4"/>
            <a:endCxn id="17" idx="0"/>
          </p:cNvCxnSpPr>
          <p:nvPr/>
        </p:nvCxnSpPr>
        <p:spPr>
          <a:xfrm>
            <a:off x="6134100" y="3668932"/>
            <a:ext cx="5399" cy="179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699075" y="4349438"/>
            <a:ext cx="917459" cy="3431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943600" y="4585546"/>
            <a:ext cx="514885" cy="369332"/>
          </a:xfrm>
          <a:prstGeom prst="rect">
            <a:avLst/>
          </a:prstGeom>
          <a:noFill/>
        </p:spPr>
        <p:txBody>
          <a:bodyPr wrap="none" rtlCol="0">
            <a:spAutoFit/>
          </a:bodyPr>
          <a:lstStyle/>
          <a:p>
            <a:r>
              <a:rPr lang="en-US" dirty="0"/>
              <a:t>?=?</a:t>
            </a:r>
          </a:p>
        </p:txBody>
      </p:sp>
      <p:cxnSp>
        <p:nvCxnSpPr>
          <p:cNvPr id="28" name="Straight Arrow Connector 27"/>
          <p:cNvCxnSpPr>
            <a:endCxn id="26" idx="0"/>
          </p:cNvCxnSpPr>
          <p:nvPr/>
        </p:nvCxnSpPr>
        <p:spPr>
          <a:xfrm>
            <a:off x="6201042" y="4305699"/>
            <a:ext cx="1" cy="279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6"/>
            <a:endCxn id="26" idx="1"/>
          </p:cNvCxnSpPr>
          <p:nvPr/>
        </p:nvCxnSpPr>
        <p:spPr>
          <a:xfrm>
            <a:off x="3616534" y="4521022"/>
            <a:ext cx="2327066" cy="249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239000" y="3013975"/>
            <a:ext cx="1752600" cy="1477328"/>
          </a:xfrm>
          <a:prstGeom prst="rect">
            <a:avLst/>
          </a:prstGeom>
          <a:noFill/>
        </p:spPr>
        <p:txBody>
          <a:bodyPr wrap="square" rtlCol="0">
            <a:spAutoFit/>
          </a:bodyPr>
          <a:lstStyle/>
          <a:p>
            <a:r>
              <a:rPr lang="en-US" dirty="0"/>
              <a:t>Need to check every word for each user. </a:t>
            </a:r>
          </a:p>
          <a:p>
            <a:r>
              <a:rPr lang="en-US" dirty="0"/>
              <a:t>This takes a long time.</a:t>
            </a:r>
          </a:p>
        </p:txBody>
      </p:sp>
    </p:spTree>
    <p:extLst>
      <p:ext uri="{BB962C8B-B14F-4D97-AF65-F5344CB8AC3E}">
        <p14:creationId xmlns:p14="http://schemas.microsoft.com/office/powerpoint/2010/main" val="147287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17" grpId="0" animBg="1"/>
      <p:bldP spid="18" grpId="0" animBg="1"/>
      <p:bldP spid="25" grpId="0" animBg="1"/>
      <p:bldP spid="26" grpId="0"/>
      <p:bldP spid="3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Assumptions and Trust</a:t>
            </a:r>
          </a:p>
        </p:txBody>
      </p:sp>
      <p:sp>
        <p:nvSpPr>
          <p:cNvPr id="3" name="Content Placeholder 2"/>
          <p:cNvSpPr>
            <a:spLocks noGrp="1"/>
          </p:cNvSpPr>
          <p:nvPr>
            <p:ph idx="1"/>
            <p:custDataLst>
              <p:tags r:id="rId3"/>
            </p:custDataLst>
          </p:nvPr>
        </p:nvSpPr>
        <p:spPr>
          <a:xfrm>
            <a:off x="152400" y="685800"/>
            <a:ext cx="8991600" cy="6172200"/>
          </a:xfrm>
        </p:spPr>
        <p:txBody>
          <a:bodyPr>
            <a:normAutofit fontScale="55000" lnSpcReduction="20000"/>
          </a:bodyPr>
          <a:lstStyle/>
          <a:p>
            <a:r>
              <a:rPr lang="en-US" dirty="0"/>
              <a:t>Two basic assumptions</a:t>
            </a:r>
          </a:p>
          <a:p>
            <a:pPr lvl="1"/>
            <a:r>
              <a:rPr lang="en-US" dirty="0"/>
              <a:t>the policy correctly and unambiguously partitions the set of system states into “secure” and “</a:t>
            </a:r>
            <a:r>
              <a:rPr lang="en-US" dirty="0" err="1"/>
              <a:t>nonsecure</a:t>
            </a:r>
            <a:r>
              <a:rPr lang="en-US" dirty="0"/>
              <a:t>” states. </a:t>
            </a:r>
          </a:p>
          <a:p>
            <a:pPr lvl="1"/>
            <a:r>
              <a:rPr lang="en-US" dirty="0"/>
              <a:t>the security mechanisms prevent the system from entering a “</a:t>
            </a:r>
            <a:r>
              <a:rPr lang="en-US" dirty="0" err="1"/>
              <a:t>nonsecure</a:t>
            </a:r>
            <a:r>
              <a:rPr lang="en-US" dirty="0"/>
              <a:t>” state</a:t>
            </a:r>
          </a:p>
          <a:p>
            <a:r>
              <a:rPr lang="en-US" dirty="0"/>
              <a:t>Example, Policy: users can only access the data by logging on with a password</a:t>
            </a:r>
          </a:p>
          <a:p>
            <a:pPr lvl="1"/>
            <a:r>
              <a:rPr lang="en-US" dirty="0"/>
              <a:t>Does this policy unambiguously partition the set of states so that only legitimate users can access the data?</a:t>
            </a:r>
          </a:p>
          <a:p>
            <a:pPr lvl="1"/>
            <a:r>
              <a:rPr lang="en-US" dirty="0"/>
              <a:t>No, the user could have given their password to someone else</a:t>
            </a:r>
          </a:p>
          <a:p>
            <a:r>
              <a:rPr lang="en-US" dirty="0"/>
              <a:t>Example, Policy: users can only access the data by logging on with a password and users are forbidden to give their password to other people</a:t>
            </a:r>
          </a:p>
          <a:p>
            <a:pPr lvl="1"/>
            <a:r>
              <a:rPr lang="en-US" dirty="0"/>
              <a:t>The policy divides the set of states to those where the user has broken the policy and given the password to someone and where that someone accesses the data and the states where only legitimate users can log onto the system</a:t>
            </a:r>
          </a:p>
          <a:p>
            <a:pPr lvl="1"/>
            <a:r>
              <a:rPr lang="en-US" dirty="0"/>
              <a:t>However, there is no security mechanism to enforce the policy of giving your password to someone</a:t>
            </a:r>
          </a:p>
          <a:p>
            <a:pPr lvl="1"/>
            <a:r>
              <a:rPr lang="en-US" dirty="0"/>
              <a:t>dictionary attack</a:t>
            </a:r>
          </a:p>
          <a:p>
            <a:pPr lvl="2"/>
            <a:r>
              <a:rPr lang="en-US" dirty="0"/>
              <a:t>policy: “passwords must be impervious to dictionary attacks” cannot be enforced with a security mechanism</a:t>
            </a:r>
          </a:p>
          <a:p>
            <a:pPr lvl="2"/>
            <a:r>
              <a:rPr lang="en-US" dirty="0"/>
              <a:t>Policy: “passwords must contain at least 12 letters, 6 numbers (but not your birthday), only one vowel, etc.” This is enforceable. Does it partition the set of states?</a:t>
            </a:r>
          </a:p>
          <a:p>
            <a:pPr lvl="3"/>
            <a:r>
              <a:rPr lang="en-US" dirty="0"/>
              <a:t>If a password is too complicated, it cannot be guessed, nor remembered. Then “password managers” can help</a:t>
            </a:r>
          </a:p>
          <a:p>
            <a:r>
              <a:rPr lang="en-US" dirty="0"/>
              <a:t>Example, policy: users can access the data by logging on with a key card. Users can only reach the data from systems within the business. Key cards have a photo and users must carry the key card so that it can be seen…. </a:t>
            </a:r>
          </a:p>
          <a:p>
            <a:endParaRPr lang="en-US" dirty="0"/>
          </a:p>
          <a:p>
            <a:pPr lvl="1"/>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Autofit/>
          </a:bodyPr>
          <a:lstStyle/>
          <a:p>
            <a:r>
              <a:rPr lang="en-US" sz="3600" dirty="0"/>
              <a:t>Assumptions and Trust: security mechanism</a:t>
            </a:r>
          </a:p>
        </p:txBody>
      </p:sp>
      <p:sp>
        <p:nvSpPr>
          <p:cNvPr id="3" name="Content Placeholder 2"/>
          <p:cNvSpPr>
            <a:spLocks noGrp="1"/>
          </p:cNvSpPr>
          <p:nvPr>
            <p:ph idx="1"/>
            <p:custDataLst>
              <p:tags r:id="rId3"/>
            </p:custDataLst>
          </p:nvPr>
        </p:nvSpPr>
        <p:spPr/>
        <p:txBody>
          <a:bodyPr>
            <a:normAutofit fontScale="92500" lnSpcReduction="10000"/>
          </a:bodyPr>
          <a:lstStyle/>
          <a:p>
            <a:r>
              <a:rPr lang="en-US" i="1" dirty="0"/>
              <a:t>Notation</a:t>
            </a:r>
          </a:p>
          <a:p>
            <a:pPr lvl="1"/>
            <a:r>
              <a:rPr lang="en-US" i="1" dirty="0"/>
              <a:t>P the set of all possible states</a:t>
            </a:r>
          </a:p>
          <a:p>
            <a:pPr lvl="1"/>
            <a:r>
              <a:rPr lang="en-US" i="1" dirty="0"/>
              <a:t>Q the set of secure states</a:t>
            </a:r>
          </a:p>
          <a:p>
            <a:pPr lvl="1"/>
            <a:r>
              <a:rPr lang="en-US" i="1" dirty="0"/>
              <a:t>R the set of states allowed by a security mechanism</a:t>
            </a:r>
          </a:p>
          <a:p>
            <a:r>
              <a:rPr lang="en-US" i="1" dirty="0"/>
              <a:t>Definitions</a:t>
            </a:r>
          </a:p>
          <a:p>
            <a:pPr lvl="1"/>
            <a:r>
              <a:rPr lang="en-US" i="1" dirty="0"/>
              <a:t>A mechanism is </a:t>
            </a:r>
            <a:r>
              <a:rPr lang="en-US" i="1" u="sng" dirty="0"/>
              <a:t>secure</a:t>
            </a:r>
            <a:r>
              <a:rPr lang="en-US" i="1" dirty="0"/>
              <a:t> if R</a:t>
            </a:r>
            <a:r>
              <a:rPr lang="en-US" i="1" dirty="0">
                <a:sym typeface="Symbol"/>
              </a:rPr>
              <a:t>Q</a:t>
            </a:r>
          </a:p>
          <a:p>
            <a:pPr lvl="2"/>
            <a:r>
              <a:rPr lang="en-US" i="1" dirty="0">
                <a:sym typeface="Symbol"/>
              </a:rPr>
              <a:t>but some secure activities might not be allowed</a:t>
            </a:r>
            <a:endParaRPr lang="en-US" i="1" dirty="0"/>
          </a:p>
          <a:p>
            <a:pPr lvl="1"/>
            <a:r>
              <a:rPr lang="en-US" i="1" dirty="0"/>
              <a:t> A mechanism is </a:t>
            </a:r>
            <a:r>
              <a:rPr lang="en-US" i="1" u="sng" dirty="0"/>
              <a:t>precise</a:t>
            </a:r>
            <a:r>
              <a:rPr lang="en-US" i="1" dirty="0"/>
              <a:t> if R=Q</a:t>
            </a:r>
          </a:p>
          <a:p>
            <a:pPr lvl="1"/>
            <a:r>
              <a:rPr lang="en-US" i="1" dirty="0"/>
              <a:t>A mechanism is </a:t>
            </a:r>
            <a:r>
              <a:rPr lang="en-US" i="1" u="sng" dirty="0"/>
              <a:t>broad</a:t>
            </a:r>
            <a:r>
              <a:rPr lang="en-US" i="1" dirty="0"/>
              <a:t> if there exist states r such that </a:t>
            </a:r>
            <a:r>
              <a:rPr lang="en-US" i="1" dirty="0" err="1"/>
              <a:t>r</a:t>
            </a:r>
            <a:r>
              <a:rPr lang="en-US" i="1" dirty="0" err="1">
                <a:sym typeface="Symbol"/>
              </a:rPr>
              <a:t>R</a:t>
            </a:r>
            <a:r>
              <a:rPr lang="en-US" i="1" dirty="0">
                <a:sym typeface="Symbol"/>
              </a:rPr>
              <a:t> and </a:t>
            </a:r>
            <a:r>
              <a:rPr lang="en-US" i="1" dirty="0" err="1">
                <a:sym typeface="Symbol"/>
              </a:rPr>
              <a:t>rQ</a:t>
            </a:r>
            <a:endParaRPr lang="en-US" i="1" dirty="0">
              <a:sym typeface="Symbol"/>
            </a:endParaRPr>
          </a:p>
          <a:p>
            <a:pPr lvl="2"/>
            <a:r>
              <a:rPr lang="en-US" i="1" dirty="0">
                <a:sym typeface="Symbol"/>
              </a:rPr>
              <a:t>i.e., some insecure activities are not allowed</a:t>
            </a:r>
            <a:endParaRPr lang="en-US" i="1" dirty="0"/>
          </a:p>
          <a:p>
            <a:pPr lvl="1"/>
            <a:endParaRPr lang="en-US" i="1"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2"/>
          <p:cNvSpPr>
            <a:spLocks noGrp="1"/>
          </p:cNvSpPr>
          <p:nvPr>
            <p:ph type="dt" sz="half" idx="10"/>
            <p:custDataLst>
              <p:tags r:id="rId2"/>
            </p:custDataLst>
          </p:nvPr>
        </p:nvSpPr>
        <p:spPr/>
        <p:txBody>
          <a:bodyPr/>
          <a:lstStyle/>
          <a:p>
            <a:r>
              <a:rPr lang="en-US"/>
              <a:t>November 1, 2004</a:t>
            </a:r>
          </a:p>
        </p:txBody>
      </p:sp>
      <p:sp>
        <p:nvSpPr>
          <p:cNvPr id="17" name="Footer Placeholder 3"/>
          <p:cNvSpPr>
            <a:spLocks noGrp="1"/>
          </p:cNvSpPr>
          <p:nvPr>
            <p:ph type="ftr" sz="quarter" idx="11"/>
            <p:custDataLst>
              <p:tags r:id="rId3"/>
            </p:custDataLst>
          </p:nvPr>
        </p:nvSpPr>
        <p:spPr/>
        <p:txBody>
          <a:bodyPr/>
          <a:lstStyle/>
          <a:p>
            <a:r>
              <a:rPr lang="en-US" i="1"/>
              <a:t>Introduction to Computer Security</a:t>
            </a:r>
          </a:p>
          <a:p>
            <a:r>
              <a:rPr lang="en-US"/>
              <a:t>©2004 Matt Bishop</a:t>
            </a:r>
          </a:p>
        </p:txBody>
      </p:sp>
      <p:sp>
        <p:nvSpPr>
          <p:cNvPr id="18" name="Slide Number Placeholder 4"/>
          <p:cNvSpPr>
            <a:spLocks noGrp="1"/>
          </p:cNvSpPr>
          <p:nvPr>
            <p:ph type="sldNum" sz="quarter" idx="12"/>
            <p:custDataLst>
              <p:tags r:id="rId4"/>
            </p:custDataLst>
          </p:nvPr>
        </p:nvSpPr>
        <p:spPr/>
        <p:txBody>
          <a:bodyPr/>
          <a:lstStyle/>
          <a:p>
            <a:r>
              <a:rPr lang="en-US"/>
              <a:t>Slide #1-</a:t>
            </a:r>
            <a:fld id="{63531383-6221-4DAE-AA74-0239A8D7405D}" type="slidenum">
              <a:rPr lang="en-US"/>
              <a:pPr/>
              <a:t>75</a:t>
            </a:fld>
            <a:endParaRPr lang="en-US"/>
          </a:p>
        </p:txBody>
      </p:sp>
      <p:sp>
        <p:nvSpPr>
          <p:cNvPr id="18441" name="Oval 9" descr="Light upward diagonal"/>
          <p:cNvSpPr>
            <a:spLocks noChangeArrowheads="1"/>
          </p:cNvSpPr>
          <p:nvPr>
            <p:custDataLst>
              <p:tags r:id="rId5"/>
            </p:custDataLst>
          </p:nvPr>
        </p:nvSpPr>
        <p:spPr bwMode="auto">
          <a:xfrm>
            <a:off x="685800" y="2133600"/>
            <a:ext cx="1905000" cy="1828800"/>
          </a:xfrm>
          <a:prstGeom prst="ellipse">
            <a:avLst/>
          </a:prstGeom>
          <a:pattFill prst="ltUpDiag">
            <a:fgClr>
              <a:schemeClr val="tx2"/>
            </a:fgClr>
            <a:bgClr>
              <a:schemeClr val="bg1"/>
            </a:bgClr>
          </a:pattFill>
          <a:ln w="9525">
            <a:solidFill>
              <a:schemeClr val="tx1"/>
            </a:solidFill>
            <a:round/>
            <a:headEnd/>
            <a:tailEnd/>
          </a:ln>
          <a:effectLst/>
        </p:spPr>
        <p:txBody>
          <a:bodyPr wrap="none" anchor="ctr"/>
          <a:lstStyle/>
          <a:p>
            <a:endParaRPr lang="en-US"/>
          </a:p>
        </p:txBody>
      </p:sp>
      <p:sp>
        <p:nvSpPr>
          <p:cNvPr id="18434" name="Rectangle 2"/>
          <p:cNvSpPr>
            <a:spLocks noGrp="1" noChangeArrowheads="1"/>
          </p:cNvSpPr>
          <p:nvPr>
            <p:ph type="title"/>
            <p:custDataLst>
              <p:tags r:id="rId6"/>
            </p:custDataLst>
          </p:nvPr>
        </p:nvSpPr>
        <p:spPr/>
        <p:txBody>
          <a:bodyPr/>
          <a:lstStyle/>
          <a:p>
            <a:r>
              <a:rPr lang="en-US"/>
              <a:t>Types of Mechanisms</a:t>
            </a:r>
          </a:p>
        </p:txBody>
      </p:sp>
      <p:sp>
        <p:nvSpPr>
          <p:cNvPr id="18438" name="Oval 6" descr="Large grid"/>
          <p:cNvSpPr>
            <a:spLocks noChangeArrowheads="1"/>
          </p:cNvSpPr>
          <p:nvPr>
            <p:custDataLst>
              <p:tags r:id="rId7"/>
            </p:custDataLst>
          </p:nvPr>
        </p:nvSpPr>
        <p:spPr bwMode="auto">
          <a:xfrm>
            <a:off x="990600" y="2362200"/>
            <a:ext cx="1219200" cy="1219200"/>
          </a:xfrm>
          <a:prstGeom prst="ellipse">
            <a:avLst/>
          </a:prstGeom>
          <a:pattFill prst="lgGrid">
            <a:fgClr>
              <a:schemeClr val="tx2"/>
            </a:fgClr>
            <a:bgClr>
              <a:schemeClr val="bg1"/>
            </a:bgClr>
          </a:pattFill>
          <a:ln w="9525">
            <a:solidFill>
              <a:schemeClr val="tx1"/>
            </a:solidFill>
            <a:round/>
            <a:headEnd/>
            <a:tailEnd/>
          </a:ln>
          <a:effectLst/>
        </p:spPr>
        <p:txBody>
          <a:bodyPr wrap="none" anchor="ctr"/>
          <a:lstStyle/>
          <a:p>
            <a:endParaRPr lang="en-US"/>
          </a:p>
        </p:txBody>
      </p:sp>
      <p:sp>
        <p:nvSpPr>
          <p:cNvPr id="18442" name="Oval 10" descr="Light upward diagonal"/>
          <p:cNvSpPr>
            <a:spLocks noChangeArrowheads="1"/>
          </p:cNvSpPr>
          <p:nvPr>
            <p:custDataLst>
              <p:tags r:id="rId8"/>
            </p:custDataLst>
          </p:nvPr>
        </p:nvSpPr>
        <p:spPr bwMode="auto">
          <a:xfrm>
            <a:off x="3352800" y="2133600"/>
            <a:ext cx="1905000" cy="1828800"/>
          </a:xfrm>
          <a:prstGeom prst="ellipse">
            <a:avLst/>
          </a:prstGeom>
          <a:pattFill prst="ltUpDiag">
            <a:fgClr>
              <a:schemeClr val="tx2"/>
            </a:fgClr>
            <a:bgClr>
              <a:schemeClr val="bg1"/>
            </a:bgClr>
          </a:pattFill>
          <a:ln w="9525">
            <a:solidFill>
              <a:schemeClr val="tx1"/>
            </a:solidFill>
            <a:round/>
            <a:headEnd/>
            <a:tailEnd/>
          </a:ln>
          <a:effectLst/>
        </p:spPr>
        <p:txBody>
          <a:bodyPr wrap="none" anchor="ctr"/>
          <a:lstStyle/>
          <a:p>
            <a:endParaRPr lang="en-US"/>
          </a:p>
        </p:txBody>
      </p:sp>
      <p:sp>
        <p:nvSpPr>
          <p:cNvPr id="18443" name="Oval 11" descr="Large grid"/>
          <p:cNvSpPr>
            <a:spLocks noChangeArrowheads="1"/>
          </p:cNvSpPr>
          <p:nvPr>
            <p:custDataLst>
              <p:tags r:id="rId9"/>
            </p:custDataLst>
          </p:nvPr>
        </p:nvSpPr>
        <p:spPr bwMode="auto">
          <a:xfrm>
            <a:off x="3352800" y="2133600"/>
            <a:ext cx="1905000" cy="1828800"/>
          </a:xfrm>
          <a:prstGeom prst="ellipse">
            <a:avLst/>
          </a:prstGeom>
          <a:pattFill prst="lgGrid">
            <a:fgClr>
              <a:schemeClr val="tx2"/>
            </a:fgClr>
            <a:bgClr>
              <a:schemeClr val="bg1"/>
            </a:bgClr>
          </a:pattFill>
          <a:ln w="9525">
            <a:solidFill>
              <a:schemeClr val="tx1"/>
            </a:solidFill>
            <a:round/>
            <a:headEnd/>
            <a:tailEnd/>
          </a:ln>
          <a:effectLst/>
        </p:spPr>
        <p:txBody>
          <a:bodyPr wrap="none" anchor="ctr"/>
          <a:lstStyle/>
          <a:p>
            <a:endParaRPr lang="en-US"/>
          </a:p>
        </p:txBody>
      </p:sp>
      <p:sp>
        <p:nvSpPr>
          <p:cNvPr id="18444" name="Oval 12" descr="Light upward diagonal"/>
          <p:cNvSpPr>
            <a:spLocks noChangeArrowheads="1"/>
          </p:cNvSpPr>
          <p:nvPr>
            <p:custDataLst>
              <p:tags r:id="rId10"/>
            </p:custDataLst>
          </p:nvPr>
        </p:nvSpPr>
        <p:spPr bwMode="auto">
          <a:xfrm>
            <a:off x="5943600" y="2133600"/>
            <a:ext cx="1905000" cy="1828800"/>
          </a:xfrm>
          <a:prstGeom prst="ellipse">
            <a:avLst/>
          </a:prstGeom>
          <a:pattFill prst="ltUpDiag">
            <a:fgClr>
              <a:schemeClr val="tx2"/>
            </a:fgClr>
            <a:bgClr>
              <a:schemeClr val="bg1"/>
            </a:bgClr>
          </a:pattFill>
          <a:ln w="9525">
            <a:solidFill>
              <a:schemeClr val="tx1"/>
            </a:solidFill>
            <a:round/>
            <a:headEnd/>
            <a:tailEnd/>
          </a:ln>
          <a:effectLst/>
        </p:spPr>
        <p:txBody>
          <a:bodyPr wrap="none" anchor="ctr"/>
          <a:lstStyle/>
          <a:p>
            <a:endParaRPr lang="en-US"/>
          </a:p>
        </p:txBody>
      </p:sp>
      <p:sp>
        <p:nvSpPr>
          <p:cNvPr id="18445" name="Oval 13" descr="Large grid"/>
          <p:cNvSpPr>
            <a:spLocks noChangeArrowheads="1"/>
          </p:cNvSpPr>
          <p:nvPr>
            <p:custDataLst>
              <p:tags r:id="rId11"/>
            </p:custDataLst>
          </p:nvPr>
        </p:nvSpPr>
        <p:spPr bwMode="auto">
          <a:xfrm>
            <a:off x="7239000" y="2362200"/>
            <a:ext cx="1219200" cy="1219200"/>
          </a:xfrm>
          <a:prstGeom prst="ellipse">
            <a:avLst/>
          </a:prstGeom>
          <a:pattFill prst="lgGrid">
            <a:fgClr>
              <a:schemeClr val="tx2"/>
            </a:fgClr>
            <a:bgClr>
              <a:schemeClr val="bg1"/>
            </a:bgClr>
          </a:pattFill>
          <a:ln w="9525">
            <a:solidFill>
              <a:schemeClr val="tx1"/>
            </a:solidFill>
            <a:round/>
            <a:headEnd/>
            <a:tailEnd/>
          </a:ln>
          <a:effectLst/>
        </p:spPr>
        <p:txBody>
          <a:bodyPr wrap="none" anchor="ctr"/>
          <a:lstStyle/>
          <a:p>
            <a:endParaRPr lang="en-US"/>
          </a:p>
        </p:txBody>
      </p:sp>
      <p:sp>
        <p:nvSpPr>
          <p:cNvPr id="18446" name="Text Box 14"/>
          <p:cNvSpPr txBox="1">
            <a:spLocks noChangeArrowheads="1"/>
          </p:cNvSpPr>
          <p:nvPr>
            <p:custDataLst>
              <p:tags r:id="rId12"/>
            </p:custDataLst>
          </p:nvPr>
        </p:nvSpPr>
        <p:spPr bwMode="auto">
          <a:xfrm>
            <a:off x="974725" y="4098925"/>
            <a:ext cx="962025" cy="457200"/>
          </a:xfrm>
          <a:prstGeom prst="rect">
            <a:avLst/>
          </a:prstGeom>
          <a:noFill/>
          <a:ln w="9525">
            <a:noFill/>
            <a:miter lim="800000"/>
            <a:headEnd/>
            <a:tailEnd/>
          </a:ln>
          <a:effectLst/>
        </p:spPr>
        <p:txBody>
          <a:bodyPr wrap="none">
            <a:spAutoFit/>
          </a:bodyPr>
          <a:lstStyle/>
          <a:p>
            <a:r>
              <a:rPr lang="en-US"/>
              <a:t>secure</a:t>
            </a:r>
          </a:p>
        </p:txBody>
      </p:sp>
      <p:sp>
        <p:nvSpPr>
          <p:cNvPr id="18447" name="Text Box 15"/>
          <p:cNvSpPr txBox="1">
            <a:spLocks noChangeArrowheads="1"/>
          </p:cNvSpPr>
          <p:nvPr>
            <p:custDataLst>
              <p:tags r:id="rId13"/>
            </p:custDataLst>
          </p:nvPr>
        </p:nvSpPr>
        <p:spPr bwMode="auto">
          <a:xfrm>
            <a:off x="3733800" y="4114800"/>
            <a:ext cx="1046163" cy="457200"/>
          </a:xfrm>
          <a:prstGeom prst="rect">
            <a:avLst/>
          </a:prstGeom>
          <a:noFill/>
          <a:ln w="9525">
            <a:noFill/>
            <a:miter lim="800000"/>
            <a:headEnd/>
            <a:tailEnd/>
          </a:ln>
          <a:effectLst/>
        </p:spPr>
        <p:txBody>
          <a:bodyPr wrap="none">
            <a:spAutoFit/>
          </a:bodyPr>
          <a:lstStyle/>
          <a:p>
            <a:r>
              <a:rPr lang="en-US"/>
              <a:t>precise</a:t>
            </a:r>
          </a:p>
        </p:txBody>
      </p:sp>
      <p:sp>
        <p:nvSpPr>
          <p:cNvPr id="18448" name="Text Box 16"/>
          <p:cNvSpPr txBox="1">
            <a:spLocks noChangeArrowheads="1"/>
          </p:cNvSpPr>
          <p:nvPr>
            <p:custDataLst>
              <p:tags r:id="rId14"/>
            </p:custDataLst>
          </p:nvPr>
        </p:nvSpPr>
        <p:spPr bwMode="auto">
          <a:xfrm>
            <a:off x="6461125" y="4098925"/>
            <a:ext cx="877888" cy="457200"/>
          </a:xfrm>
          <a:prstGeom prst="rect">
            <a:avLst/>
          </a:prstGeom>
          <a:noFill/>
          <a:ln w="9525">
            <a:noFill/>
            <a:miter lim="800000"/>
            <a:headEnd/>
            <a:tailEnd/>
          </a:ln>
          <a:effectLst/>
        </p:spPr>
        <p:txBody>
          <a:bodyPr wrap="none">
            <a:spAutoFit/>
          </a:bodyPr>
          <a:lstStyle/>
          <a:p>
            <a:r>
              <a:rPr lang="en-US"/>
              <a:t>broad</a:t>
            </a:r>
          </a:p>
        </p:txBody>
      </p:sp>
      <p:sp>
        <p:nvSpPr>
          <p:cNvPr id="18449" name="Oval 17" descr="Large grid"/>
          <p:cNvSpPr>
            <a:spLocks noChangeArrowheads="1"/>
          </p:cNvSpPr>
          <p:nvPr>
            <p:custDataLst>
              <p:tags r:id="rId15"/>
            </p:custDataLst>
          </p:nvPr>
        </p:nvSpPr>
        <p:spPr bwMode="auto">
          <a:xfrm>
            <a:off x="533400" y="5257800"/>
            <a:ext cx="533400" cy="533400"/>
          </a:xfrm>
          <a:prstGeom prst="ellipse">
            <a:avLst/>
          </a:prstGeom>
          <a:pattFill prst="lgGrid">
            <a:fgClr>
              <a:schemeClr val="tx2"/>
            </a:fgClr>
            <a:bgClr>
              <a:schemeClr val="bg1"/>
            </a:bgClr>
          </a:pattFill>
          <a:ln w="9525">
            <a:solidFill>
              <a:schemeClr val="tx1"/>
            </a:solidFill>
            <a:round/>
            <a:headEnd/>
            <a:tailEnd/>
          </a:ln>
          <a:effectLst/>
        </p:spPr>
        <p:txBody>
          <a:bodyPr wrap="none" anchor="ctr"/>
          <a:lstStyle/>
          <a:p>
            <a:endParaRPr lang="en-US"/>
          </a:p>
        </p:txBody>
      </p:sp>
      <p:sp>
        <p:nvSpPr>
          <p:cNvPr id="18450" name="Text Box 18"/>
          <p:cNvSpPr txBox="1">
            <a:spLocks noChangeArrowheads="1"/>
          </p:cNvSpPr>
          <p:nvPr>
            <p:custDataLst>
              <p:tags r:id="rId16"/>
            </p:custDataLst>
          </p:nvPr>
        </p:nvSpPr>
        <p:spPr bwMode="auto">
          <a:xfrm>
            <a:off x="1143000" y="5257800"/>
            <a:ext cx="2846388" cy="457200"/>
          </a:xfrm>
          <a:prstGeom prst="rect">
            <a:avLst/>
          </a:prstGeom>
          <a:noFill/>
          <a:ln w="9525">
            <a:noFill/>
            <a:miter lim="800000"/>
            <a:headEnd/>
            <a:tailEnd/>
          </a:ln>
          <a:effectLst/>
        </p:spPr>
        <p:txBody>
          <a:bodyPr wrap="none">
            <a:spAutoFit/>
          </a:bodyPr>
          <a:lstStyle/>
          <a:p>
            <a:r>
              <a:rPr lang="en-US"/>
              <a:t>set of reachable states</a:t>
            </a:r>
          </a:p>
        </p:txBody>
      </p:sp>
      <p:sp>
        <p:nvSpPr>
          <p:cNvPr id="18452" name="Oval 20" descr="Light upward diagonal"/>
          <p:cNvSpPr>
            <a:spLocks noChangeArrowheads="1"/>
          </p:cNvSpPr>
          <p:nvPr>
            <p:custDataLst>
              <p:tags r:id="rId17"/>
            </p:custDataLst>
          </p:nvPr>
        </p:nvSpPr>
        <p:spPr bwMode="auto">
          <a:xfrm>
            <a:off x="5334000" y="5257800"/>
            <a:ext cx="533400" cy="533400"/>
          </a:xfrm>
          <a:prstGeom prst="ellipse">
            <a:avLst/>
          </a:prstGeom>
          <a:pattFill prst="ltUpDiag">
            <a:fgClr>
              <a:schemeClr val="tx2"/>
            </a:fgClr>
            <a:bgClr>
              <a:schemeClr val="bg1"/>
            </a:bgClr>
          </a:pattFill>
          <a:ln w="9525">
            <a:solidFill>
              <a:schemeClr val="tx1"/>
            </a:solidFill>
            <a:round/>
            <a:headEnd/>
            <a:tailEnd/>
          </a:ln>
          <a:effectLst/>
        </p:spPr>
        <p:txBody>
          <a:bodyPr wrap="none" anchor="ctr"/>
          <a:lstStyle/>
          <a:p>
            <a:endParaRPr lang="en-US"/>
          </a:p>
        </p:txBody>
      </p:sp>
      <p:sp>
        <p:nvSpPr>
          <p:cNvPr id="18453" name="Text Box 21"/>
          <p:cNvSpPr txBox="1">
            <a:spLocks noChangeArrowheads="1"/>
          </p:cNvSpPr>
          <p:nvPr>
            <p:custDataLst>
              <p:tags r:id="rId18"/>
            </p:custDataLst>
          </p:nvPr>
        </p:nvSpPr>
        <p:spPr bwMode="auto">
          <a:xfrm>
            <a:off x="5943600" y="5257800"/>
            <a:ext cx="2459038" cy="457200"/>
          </a:xfrm>
          <a:prstGeom prst="rect">
            <a:avLst/>
          </a:prstGeom>
          <a:noFill/>
          <a:ln w="9525">
            <a:noFill/>
            <a:miter lim="800000"/>
            <a:headEnd/>
            <a:tailEnd/>
          </a:ln>
          <a:effectLst/>
        </p:spPr>
        <p:txBody>
          <a:bodyPr wrap="none">
            <a:spAutoFit/>
          </a:bodyPr>
          <a:lstStyle/>
          <a:p>
            <a:r>
              <a:rPr lang="en-US"/>
              <a:t>set of secure states</a:t>
            </a:r>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Assurance: Specification</a:t>
            </a:r>
          </a:p>
        </p:txBody>
      </p:sp>
      <p:sp>
        <p:nvSpPr>
          <p:cNvPr id="3" name="Content Placeholder 2"/>
          <p:cNvSpPr>
            <a:spLocks noGrp="1"/>
          </p:cNvSpPr>
          <p:nvPr>
            <p:ph idx="1"/>
            <p:custDataLst>
              <p:tags r:id="rId3"/>
            </p:custDataLst>
          </p:nvPr>
        </p:nvSpPr>
        <p:spPr/>
        <p:txBody>
          <a:bodyPr>
            <a:normAutofit fontScale="92500" lnSpcReduction="20000"/>
          </a:bodyPr>
          <a:lstStyle/>
          <a:p>
            <a:r>
              <a:rPr lang="en-US" dirty="0"/>
              <a:t>Trust cannot be quantified precisely</a:t>
            </a:r>
          </a:p>
          <a:p>
            <a:r>
              <a:rPr lang="en-US" dirty="0"/>
              <a:t>Assurance is an attempt to provide a basis for bolstering (or substantiating or specifying) how much one can trust a system.</a:t>
            </a:r>
          </a:p>
          <a:p>
            <a:r>
              <a:rPr lang="en-US" b="1" dirty="0"/>
              <a:t>Specification</a:t>
            </a:r>
          </a:p>
          <a:p>
            <a:pPr lvl="1"/>
            <a:r>
              <a:rPr lang="en-US" dirty="0"/>
              <a:t>a (formal or informal) statement of the desired functioning of the system. </a:t>
            </a:r>
          </a:p>
          <a:p>
            <a:pPr lvl="1"/>
            <a:r>
              <a:rPr lang="en-US" dirty="0"/>
              <a:t>Formal specification: mathematical, using any of several languages defined for that purpose. </a:t>
            </a:r>
          </a:p>
          <a:p>
            <a:pPr lvl="1"/>
            <a:r>
              <a:rPr lang="en-US" dirty="0"/>
              <a:t>Informal specification: Using, for example, English to describe what the system should do under certain conditions. </a:t>
            </a:r>
          </a:p>
          <a:p>
            <a:pPr lvl="2"/>
            <a:r>
              <a:rPr lang="en-US" dirty="0"/>
              <a:t>Networking protocols are described in RFC and are informal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Assurance: Design and Implementation</a:t>
            </a:r>
          </a:p>
        </p:txBody>
      </p:sp>
      <p:sp>
        <p:nvSpPr>
          <p:cNvPr id="3" name="Content Placeholder 2"/>
          <p:cNvSpPr>
            <a:spLocks noGrp="1"/>
          </p:cNvSpPr>
          <p:nvPr>
            <p:ph idx="1"/>
            <p:custDataLst>
              <p:tags r:id="rId3"/>
            </p:custDataLst>
          </p:nvPr>
        </p:nvSpPr>
        <p:spPr>
          <a:xfrm>
            <a:off x="0" y="3276600"/>
            <a:ext cx="7467600" cy="3154363"/>
          </a:xfrm>
        </p:spPr>
        <p:txBody>
          <a:bodyPr>
            <a:normAutofit fontScale="55000" lnSpcReduction="20000"/>
          </a:bodyPr>
          <a:lstStyle/>
          <a:p>
            <a:r>
              <a:rPr lang="en-US" dirty="0"/>
              <a:t>Drawbacks of formal verification</a:t>
            </a:r>
          </a:p>
          <a:p>
            <a:pPr lvl="1"/>
            <a:r>
              <a:rPr lang="en-US" dirty="0"/>
              <a:t>Difficult for large programs </a:t>
            </a:r>
          </a:p>
          <a:p>
            <a:pPr lvl="2"/>
            <a:r>
              <a:rPr lang="en-US" dirty="0"/>
              <a:t>E.g., the state is the value of all variables. The state space is all combinations of variables.</a:t>
            </a:r>
          </a:p>
          <a:p>
            <a:pPr lvl="2"/>
            <a:r>
              <a:rPr lang="en-US" dirty="0"/>
              <a:t>The state also includes the state of networking protocols, the OS, the network, etc.</a:t>
            </a:r>
          </a:p>
          <a:p>
            <a:pPr lvl="1"/>
            <a:r>
              <a:rPr lang="en-US" dirty="0"/>
              <a:t>The specification must be correct</a:t>
            </a:r>
          </a:p>
          <a:p>
            <a:pPr lvl="2"/>
            <a:r>
              <a:rPr lang="en-US" dirty="0"/>
              <a:t>To some degree, formal verification seeks to check whether an implementation actually implements the specification. We need this because it is difficult to implement systems and we make mistakes translating a specification to code</a:t>
            </a:r>
          </a:p>
          <a:p>
            <a:pPr lvl="2"/>
            <a:r>
              <a:rPr lang="en-US" dirty="0"/>
              <a:t>But we also make mistakes translating an informal specification to a formal one</a:t>
            </a:r>
          </a:p>
          <a:p>
            <a:pPr lvl="2"/>
            <a:r>
              <a:rPr lang="en-US" dirty="0"/>
              <a:t>We make mistakes making the informal specification</a:t>
            </a:r>
          </a:p>
          <a:p>
            <a:r>
              <a:rPr lang="en-US" dirty="0"/>
              <a:t>Even if the code can be formally verified, there are many system assumptions that impact the trustworthiness. Many attacks do not attack the software, but the assumptions or the specification.</a:t>
            </a:r>
          </a:p>
          <a:p>
            <a:pPr lvl="1"/>
            <a:endParaRPr lang="en-US" dirty="0"/>
          </a:p>
        </p:txBody>
      </p:sp>
      <p:pic>
        <p:nvPicPr>
          <p:cNvPr id="4" name="Picture 2" descr="http://upload.wikimedia.org/wikipedia/commons/thumb/c/cf/Finite_state_machine_example_with_comments.svg/250px-Finite_state_machine_example_with_comments.svg.png"/>
          <p:cNvPicPr>
            <a:picLocks noChangeAspect="1" noChangeArrowheads="1"/>
          </p:cNvPicPr>
          <p:nvPr>
            <p:custDataLst>
              <p:tags r:id="rId4"/>
            </p:custDataLst>
          </p:nvPr>
        </p:nvPicPr>
        <p:blipFill>
          <a:blip r:embed="rId8" cstate="print"/>
          <a:srcRect/>
          <a:stretch>
            <a:fillRect/>
          </a:stretch>
        </p:blipFill>
        <p:spPr bwMode="auto">
          <a:xfrm>
            <a:off x="7190840" y="3048000"/>
            <a:ext cx="1953160" cy="2781300"/>
          </a:xfrm>
          <a:prstGeom prst="rect">
            <a:avLst/>
          </a:prstGeom>
          <a:noFill/>
        </p:spPr>
      </p:pic>
      <p:sp>
        <p:nvSpPr>
          <p:cNvPr id="5" name="Content Placeholder 2"/>
          <p:cNvSpPr txBox="1">
            <a:spLocks/>
          </p:cNvSpPr>
          <p:nvPr>
            <p:custDataLst>
              <p:tags r:id="rId5"/>
            </p:custDataLst>
          </p:nvPr>
        </p:nvSpPr>
        <p:spPr>
          <a:xfrm>
            <a:off x="0" y="990600"/>
            <a:ext cx="9144000" cy="2209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a:ln>
                  <a:noFill/>
                </a:ln>
                <a:solidFill>
                  <a:schemeClr val="tx1"/>
                </a:solidFill>
                <a:effectLst/>
                <a:uLnTx/>
                <a:uFillTx/>
                <a:latin typeface="+mn-lt"/>
                <a:ea typeface="+mn-ea"/>
                <a:cs typeface="+mn-cs"/>
              </a:rPr>
              <a:t>Formal verification </a:t>
            </a:r>
            <a:r>
              <a:rPr kumimoji="0" lang="en-US" sz="2400" b="0" i="0" u="none" strike="noStrike" kern="1200" cap="none" spc="0" normalizeH="0" baseline="0" noProof="0" dirty="0">
                <a:ln>
                  <a:noFill/>
                </a:ln>
                <a:solidFill>
                  <a:schemeClr val="tx1"/>
                </a:solidFill>
                <a:effectLst/>
                <a:uLnTx/>
                <a:uFillTx/>
                <a:latin typeface="+mn-lt"/>
                <a:ea typeface="+mn-ea"/>
                <a:cs typeface="+mn-cs"/>
              </a:rPr>
              <a:t>can be used to prove that an implementation satisfies a formal specification and other properties, such as loop-free and free of buffer overflow</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Each line of code is a function that transforms the input (including the system state) into some output (including the system state)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Assurance: Testing</a:t>
            </a:r>
          </a:p>
        </p:txBody>
      </p:sp>
      <p:sp>
        <p:nvSpPr>
          <p:cNvPr id="3" name="Content Placeholder 2"/>
          <p:cNvSpPr>
            <a:spLocks noGrp="1"/>
          </p:cNvSpPr>
          <p:nvPr>
            <p:ph idx="1"/>
            <p:custDataLst>
              <p:tags r:id="rId3"/>
            </p:custDataLst>
          </p:nvPr>
        </p:nvSpPr>
        <p:spPr/>
        <p:txBody>
          <a:bodyPr>
            <a:normAutofit fontScale="92500" lnSpcReduction="20000"/>
          </a:bodyPr>
          <a:lstStyle/>
          <a:p>
            <a:r>
              <a:rPr lang="en-US" dirty="0"/>
              <a:t>Testing is an alternative to formal verification</a:t>
            </a:r>
          </a:p>
          <a:p>
            <a:r>
              <a:rPr lang="en-US" dirty="0"/>
              <a:t>The test must exercise all execution paths</a:t>
            </a:r>
          </a:p>
          <a:p>
            <a:pPr lvl="1"/>
            <a:r>
              <a:rPr lang="en-US" dirty="0"/>
              <a:t>Not always easy to achieve</a:t>
            </a:r>
          </a:p>
          <a:p>
            <a:r>
              <a:rPr lang="en-US" dirty="0"/>
              <a:t>Test vectors</a:t>
            </a:r>
          </a:p>
          <a:p>
            <a:pPr lvl="1"/>
            <a:r>
              <a:rPr lang="en-US" dirty="0"/>
              <a:t>Set of inputs and desired outputs</a:t>
            </a:r>
          </a:p>
          <a:p>
            <a:pPr lvl="2"/>
            <a:r>
              <a:rPr lang="en-US" dirty="0"/>
              <a:t>Fails to capture behavior caused by unforeseen inputs (e.g., a web-based interface to a database might not be tested for SQL injection attacks)</a:t>
            </a:r>
          </a:p>
          <a:p>
            <a:r>
              <a:rPr lang="en-US" dirty="0"/>
              <a:t>Error testing</a:t>
            </a:r>
          </a:p>
          <a:p>
            <a:pPr lvl="1"/>
            <a:r>
              <a:rPr lang="en-US" dirty="0"/>
              <a:t>Set of errors and desired outputs</a:t>
            </a:r>
          </a:p>
          <a:p>
            <a:pPr lvl="2"/>
            <a:r>
              <a:rPr lang="en-US" dirty="0"/>
              <a:t>Similar to the above, but can capture some attacks. E.g., we can test that attempted </a:t>
            </a:r>
            <a:r>
              <a:rPr lang="en-US" dirty="0" err="1"/>
              <a:t>sql</a:t>
            </a:r>
            <a:r>
              <a:rPr lang="en-US" dirty="0"/>
              <a:t> injection attacks are not passed to the database</a:t>
            </a:r>
          </a:p>
          <a:p>
            <a:endParaRPr lang="en-US" dirty="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Risk Analysis</a:t>
            </a:r>
          </a:p>
        </p:txBody>
      </p:sp>
      <p:sp>
        <p:nvSpPr>
          <p:cNvPr id="3" name="Content Placeholder 2"/>
          <p:cNvSpPr>
            <a:spLocks noGrp="1"/>
          </p:cNvSpPr>
          <p:nvPr>
            <p:ph idx="1"/>
            <p:custDataLst>
              <p:tags r:id="rId3"/>
            </p:custDataLst>
          </p:nvPr>
        </p:nvSpPr>
        <p:spPr>
          <a:xfrm>
            <a:off x="228600" y="533400"/>
            <a:ext cx="8229600" cy="5486400"/>
          </a:xfrm>
        </p:spPr>
        <p:txBody>
          <a:bodyPr>
            <a:normAutofit fontScale="62500" lnSpcReduction="20000"/>
          </a:bodyPr>
          <a:lstStyle/>
          <a:p>
            <a:r>
              <a:rPr lang="en-US" dirty="0"/>
              <a:t>Risk – The potential for loss, damage or destruction of an asset as a result of a threat exploiting a vulnerability.</a:t>
            </a:r>
          </a:p>
          <a:p>
            <a:pPr lvl="1"/>
            <a:r>
              <a:rPr lang="en-US" dirty="0"/>
              <a:t>Potential = likelihood</a:t>
            </a:r>
          </a:p>
          <a:p>
            <a:pPr lvl="1"/>
            <a:r>
              <a:rPr lang="en-US" dirty="0"/>
              <a:t>Loss, damage etc. = impact</a:t>
            </a:r>
          </a:p>
          <a:p>
            <a:r>
              <a:rPr lang="en-US" dirty="0"/>
              <a:t>Threats exist and system designers and developers must continually fix them</a:t>
            </a:r>
          </a:p>
          <a:p>
            <a:pPr lvl="1"/>
            <a:r>
              <a:rPr lang="en-US" dirty="0"/>
              <a:t>Which threats should be fixed first? </a:t>
            </a:r>
          </a:p>
          <a:p>
            <a:pPr lvl="1"/>
            <a:r>
              <a:rPr lang="en-US" dirty="0"/>
              <a:t>We need a rational strategy to prioritize our efforts</a:t>
            </a:r>
          </a:p>
          <a:p>
            <a:r>
              <a:rPr lang="en-US" dirty="0"/>
              <a:t>Intuition</a:t>
            </a:r>
          </a:p>
          <a:p>
            <a:pPr lvl="1"/>
            <a:r>
              <a:rPr lang="en-US" dirty="0"/>
              <a:t>An unlikely attack that has little impact should receive low priority</a:t>
            </a:r>
          </a:p>
          <a:p>
            <a:pPr lvl="2"/>
            <a:r>
              <a:rPr lang="en-US" dirty="0"/>
              <a:t>If the power grid is rapidly switched on and off, then some UPS will fail to detect the power swing and some fraction of the redundant servers will crash</a:t>
            </a:r>
          </a:p>
          <a:p>
            <a:pPr lvl="3"/>
            <a:r>
              <a:rPr lang="en-US" dirty="0"/>
              <a:t>If is unlikely that an attacker can make the power grid switch on and off, and there are redundant servers, so there would only be a delay in processing, which is only an issue at the peak time</a:t>
            </a:r>
          </a:p>
          <a:p>
            <a:pPr lvl="1"/>
            <a:r>
              <a:rPr lang="en-US" dirty="0"/>
              <a:t>A likely attack that has a significant impact should receive high priority</a:t>
            </a:r>
          </a:p>
          <a:p>
            <a:pPr lvl="2"/>
            <a:r>
              <a:rPr lang="en-US" dirty="0"/>
              <a:t>The company’s database has a web interface that is likely susceptible to injection attacks</a:t>
            </a:r>
          </a:p>
          <a:p>
            <a:r>
              <a:rPr lang="en-US" dirty="0"/>
              <a:t>Risk estimation</a:t>
            </a:r>
          </a:p>
          <a:p>
            <a:pPr lvl="1"/>
            <a:r>
              <a:rPr lang="en-US" dirty="0"/>
              <a:t>Open Web Application Security Project (OWASP) Risk Rating Methodology</a:t>
            </a:r>
          </a:p>
          <a:p>
            <a:pPr lvl="1"/>
            <a:endParaRPr lang="en-US" dirty="0"/>
          </a:p>
          <a:p>
            <a:endParaRPr lang="en-US" dirty="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b="1" dirty="0"/>
              <a:t>Integrity</a:t>
            </a:r>
            <a:endParaRPr lang="en-US" dirty="0"/>
          </a:p>
        </p:txBody>
      </p:sp>
      <p:sp>
        <p:nvSpPr>
          <p:cNvPr id="3" name="Content Placeholder 2"/>
          <p:cNvSpPr>
            <a:spLocks noGrp="1"/>
          </p:cNvSpPr>
          <p:nvPr>
            <p:ph idx="1"/>
            <p:custDataLst>
              <p:tags r:id="rId3"/>
            </p:custDataLst>
          </p:nvPr>
        </p:nvSpPr>
        <p:spPr>
          <a:xfrm>
            <a:off x="457200" y="685800"/>
            <a:ext cx="8229600" cy="6019800"/>
          </a:xfrm>
        </p:spPr>
        <p:txBody>
          <a:bodyPr>
            <a:normAutofit fontScale="55000" lnSpcReduction="20000"/>
          </a:bodyPr>
          <a:lstStyle/>
          <a:p>
            <a:r>
              <a:rPr lang="en-US" dirty="0"/>
              <a:t>Definitions</a:t>
            </a:r>
          </a:p>
          <a:p>
            <a:pPr lvl="1"/>
            <a:r>
              <a:rPr lang="en-US" dirty="0"/>
              <a:t>The trustworthiness of data or resources</a:t>
            </a:r>
          </a:p>
          <a:p>
            <a:pPr lvl="1"/>
            <a:r>
              <a:rPr lang="en-US" dirty="0"/>
              <a:t>Preventing improper or unauthorized change</a:t>
            </a:r>
          </a:p>
          <a:p>
            <a:pPr lvl="1"/>
            <a:r>
              <a:rPr lang="en-US" dirty="0"/>
              <a:t>Is the data correct or accurate</a:t>
            </a:r>
          </a:p>
          <a:p>
            <a:r>
              <a:rPr lang="en-US" dirty="0"/>
              <a:t>Data integrity (the data is correct) and origin integrity (the source of the data is correct)</a:t>
            </a:r>
          </a:p>
          <a:p>
            <a:r>
              <a:rPr lang="en-US" dirty="0"/>
              <a:t>Examples</a:t>
            </a:r>
          </a:p>
          <a:p>
            <a:pPr lvl="1"/>
            <a:r>
              <a:rPr lang="en-US" dirty="0"/>
              <a:t>A newspaper prints a story. The details are correct, but they give the incorrect source; data integrity, but corrupted origin integrity</a:t>
            </a:r>
          </a:p>
          <a:p>
            <a:pPr lvl="1"/>
            <a:r>
              <a:rPr lang="en-US" dirty="0"/>
              <a:t>A payroll system reads the pay rate from a database. If an attacker changes the data in the pay rate database, they can cause incorrect pay checks to be generated. </a:t>
            </a:r>
          </a:p>
          <a:p>
            <a:pPr lvl="1"/>
            <a:r>
              <a:rPr lang="en-US" dirty="0"/>
              <a:t>A communication system encrypts transmissions. E.g., the message “transfer $1000 to account U” is encrypted to ‘1231313’. The attacker does not know this, but does see the message 1231313 being exchanged. At a later time, the attacker sends the message 1231313, and a transfer is performed a second time. </a:t>
            </a:r>
          </a:p>
          <a:p>
            <a:r>
              <a:rPr lang="en-US" dirty="0"/>
              <a:t>Not confidentiality</a:t>
            </a:r>
          </a:p>
          <a:p>
            <a:pPr lvl="1"/>
            <a:r>
              <a:rPr lang="en-US" dirty="0"/>
              <a:t>When the pentagon plans an attack, the plans are secret. </a:t>
            </a:r>
          </a:p>
          <a:p>
            <a:pPr lvl="2"/>
            <a:r>
              <a:rPr lang="en-US" dirty="0"/>
              <a:t>Learning the plans is a breach of confidentiality</a:t>
            </a:r>
          </a:p>
          <a:p>
            <a:pPr lvl="2"/>
            <a:r>
              <a:rPr lang="en-US" dirty="0"/>
              <a:t>Changing them is a breach of integrity</a:t>
            </a:r>
          </a:p>
          <a:p>
            <a:pPr lvl="3"/>
            <a:r>
              <a:rPr lang="en-US" dirty="0"/>
              <a:t>Sometimes data can be changed without knowledge of the data</a:t>
            </a:r>
          </a:p>
          <a:p>
            <a:pPr lvl="1"/>
            <a:r>
              <a:rPr lang="en-US" dirty="0"/>
              <a:t>Clearly, in some cases we need both, one, or the other</a:t>
            </a:r>
          </a:p>
          <a:p>
            <a:pPr lvl="2"/>
            <a:r>
              <a:rPr lang="en-US" dirty="0"/>
              <a:t>Examples where you need one but not the other</a:t>
            </a:r>
          </a:p>
          <a:p>
            <a:r>
              <a:rPr lang="en-US" dirty="0"/>
              <a:t>Stolen credit card</a:t>
            </a:r>
          </a:p>
          <a:p>
            <a:pPr lvl="1"/>
            <a:r>
              <a:rPr lang="en-US" dirty="0"/>
              <a:t>Breach of confidentiality or integrity?</a:t>
            </a:r>
          </a:p>
          <a:p>
            <a:pPr lvl="1"/>
            <a:r>
              <a:rPr lang="en-US" dirty="0"/>
              <a:t>In general, passwords are a way to improve integrity (of data or the source, e.g., customer). These techniques transfer the integrity problem (how to determine who is actually making the purchase) to a confidentiality problem (has the credit card number been stolen)	</a:t>
            </a:r>
          </a:p>
          <a:p>
            <a:pPr lvl="1"/>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Risk Analysis</a:t>
            </a:r>
          </a:p>
        </p:txBody>
      </p:sp>
      <p:cxnSp>
        <p:nvCxnSpPr>
          <p:cNvPr id="5" name="Straight Arrow Connector 4"/>
          <p:cNvCxnSpPr/>
          <p:nvPr>
            <p:custDataLst>
              <p:tags r:id="rId3"/>
            </p:custDataLst>
          </p:nvPr>
        </p:nvCxnSpPr>
        <p:spPr>
          <a:xfrm>
            <a:off x="5831678" y="5867400"/>
            <a:ext cx="228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custDataLst>
              <p:tags r:id="rId4"/>
            </p:custDataLst>
          </p:nvPr>
        </p:nvCxnSpPr>
        <p:spPr>
          <a:xfrm flipV="1">
            <a:off x="5831678" y="3733800"/>
            <a:ext cx="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reeform 8"/>
          <p:cNvSpPr/>
          <p:nvPr>
            <p:custDataLst>
              <p:tags r:id="rId5"/>
            </p:custDataLst>
          </p:nvPr>
        </p:nvSpPr>
        <p:spPr>
          <a:xfrm>
            <a:off x="6746078" y="3657600"/>
            <a:ext cx="2290439" cy="1784412"/>
          </a:xfrm>
          <a:custGeom>
            <a:avLst/>
            <a:gdLst>
              <a:gd name="connsiteX0" fmla="*/ 0 w 2290439"/>
              <a:gd name="connsiteY0" fmla="*/ 0 h 1784412"/>
              <a:gd name="connsiteX1" fmla="*/ 35511 w 2290439"/>
              <a:gd name="connsiteY1" fmla="*/ 426128 h 1784412"/>
              <a:gd name="connsiteX2" fmla="*/ 177554 w 2290439"/>
              <a:gd name="connsiteY2" fmla="*/ 958789 h 1784412"/>
              <a:gd name="connsiteX3" fmla="*/ 461639 w 2290439"/>
              <a:gd name="connsiteY3" fmla="*/ 1384917 h 1784412"/>
              <a:gd name="connsiteX4" fmla="*/ 870012 w 2290439"/>
              <a:gd name="connsiteY4" fmla="*/ 1615736 h 1784412"/>
              <a:gd name="connsiteX5" fmla="*/ 1535837 w 2290439"/>
              <a:gd name="connsiteY5" fmla="*/ 1748901 h 1784412"/>
              <a:gd name="connsiteX6" fmla="*/ 2006354 w 2290439"/>
              <a:gd name="connsiteY6" fmla="*/ 1784412 h 1784412"/>
              <a:gd name="connsiteX7" fmla="*/ 2006354 w 2290439"/>
              <a:gd name="connsiteY7" fmla="*/ 1784412 h 1784412"/>
              <a:gd name="connsiteX8" fmla="*/ 2290439 w 2290439"/>
              <a:gd name="connsiteY8" fmla="*/ 1784412 h 178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0439" h="1784412">
                <a:moveTo>
                  <a:pt x="0" y="0"/>
                </a:moveTo>
                <a:cubicBezTo>
                  <a:pt x="2959" y="133165"/>
                  <a:pt x="5919" y="266330"/>
                  <a:pt x="35511" y="426128"/>
                </a:cubicBezTo>
                <a:cubicBezTo>
                  <a:pt x="65103" y="585926"/>
                  <a:pt x="106533" y="798991"/>
                  <a:pt x="177554" y="958789"/>
                </a:cubicBezTo>
                <a:cubicBezTo>
                  <a:pt x="248575" y="1118587"/>
                  <a:pt x="346229" y="1275426"/>
                  <a:pt x="461639" y="1384917"/>
                </a:cubicBezTo>
                <a:cubicBezTo>
                  <a:pt x="577049" y="1494408"/>
                  <a:pt x="690979" y="1555072"/>
                  <a:pt x="870012" y="1615736"/>
                </a:cubicBezTo>
                <a:cubicBezTo>
                  <a:pt x="1049045" y="1676400"/>
                  <a:pt x="1346447" y="1720788"/>
                  <a:pt x="1535837" y="1748901"/>
                </a:cubicBezTo>
                <a:cubicBezTo>
                  <a:pt x="1725227" y="1777014"/>
                  <a:pt x="2006354" y="1784412"/>
                  <a:pt x="2006354" y="1784412"/>
                </a:cubicBezTo>
                <a:lnTo>
                  <a:pt x="2006354" y="1784412"/>
                </a:lnTo>
                <a:lnTo>
                  <a:pt x="2290439" y="178441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custDataLst>
              <p:tags r:id="rId6"/>
            </p:custDataLst>
          </p:nvPr>
        </p:nvSpPr>
        <p:spPr>
          <a:xfrm>
            <a:off x="4928289" y="5410200"/>
            <a:ext cx="903389" cy="369332"/>
          </a:xfrm>
          <a:prstGeom prst="rect">
            <a:avLst/>
          </a:prstGeom>
          <a:noFill/>
        </p:spPr>
        <p:txBody>
          <a:bodyPr wrap="none" rtlCol="0">
            <a:spAutoFit/>
          </a:bodyPr>
          <a:lstStyle/>
          <a:p>
            <a:r>
              <a:rPr lang="en-US" dirty="0"/>
              <a:t>unlikely</a:t>
            </a:r>
          </a:p>
        </p:txBody>
      </p:sp>
      <p:sp>
        <p:nvSpPr>
          <p:cNvPr id="13" name="TextBox 12"/>
          <p:cNvSpPr txBox="1"/>
          <p:nvPr>
            <p:custDataLst>
              <p:tags r:id="rId7"/>
            </p:custDataLst>
          </p:nvPr>
        </p:nvSpPr>
        <p:spPr>
          <a:xfrm>
            <a:off x="5145878" y="3733800"/>
            <a:ext cx="659732" cy="369332"/>
          </a:xfrm>
          <a:prstGeom prst="rect">
            <a:avLst/>
          </a:prstGeom>
          <a:noFill/>
        </p:spPr>
        <p:txBody>
          <a:bodyPr wrap="none" rtlCol="0">
            <a:spAutoFit/>
          </a:bodyPr>
          <a:lstStyle/>
          <a:p>
            <a:r>
              <a:rPr lang="en-US" dirty="0"/>
              <a:t>likely</a:t>
            </a:r>
          </a:p>
        </p:txBody>
      </p:sp>
      <p:sp>
        <p:nvSpPr>
          <p:cNvPr id="15" name="TextBox 14"/>
          <p:cNvSpPr txBox="1"/>
          <p:nvPr>
            <p:custDataLst>
              <p:tags r:id="rId8"/>
            </p:custDataLst>
          </p:nvPr>
        </p:nvSpPr>
        <p:spPr>
          <a:xfrm>
            <a:off x="7010400" y="3276600"/>
            <a:ext cx="1559722" cy="369332"/>
          </a:xfrm>
          <a:prstGeom prst="rect">
            <a:avLst/>
          </a:prstGeom>
          <a:noFill/>
        </p:spPr>
        <p:txBody>
          <a:bodyPr wrap="none" rtlCol="0">
            <a:spAutoFit/>
          </a:bodyPr>
          <a:lstStyle/>
          <a:p>
            <a:r>
              <a:rPr lang="en-US" dirty="0" err="1"/>
              <a:t>Equi</a:t>
            </a:r>
            <a:r>
              <a:rPr lang="en-US" dirty="0"/>
              <a:t>-risk curve</a:t>
            </a:r>
          </a:p>
        </p:txBody>
      </p:sp>
      <p:cxnSp>
        <p:nvCxnSpPr>
          <p:cNvPr id="17" name="Straight Arrow Connector 16"/>
          <p:cNvCxnSpPr/>
          <p:nvPr>
            <p:custDataLst>
              <p:tags r:id="rId9"/>
            </p:custDataLst>
          </p:nvPr>
        </p:nvCxnSpPr>
        <p:spPr>
          <a:xfrm flipH="1">
            <a:off x="6934200" y="3657600"/>
            <a:ext cx="685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custDataLst>
              <p:tags r:id="rId10"/>
            </p:custDataLst>
          </p:nvPr>
        </p:nvSpPr>
        <p:spPr>
          <a:xfrm>
            <a:off x="5984078" y="419100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custDataLst>
              <p:tags r:id="rId11"/>
            </p:custDataLst>
          </p:nvPr>
        </p:nvSpPr>
        <p:spPr>
          <a:xfrm>
            <a:off x="8610600" y="5745481"/>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custDataLst>
              <p:tags r:id="rId12"/>
            </p:custDataLst>
          </p:nvPr>
        </p:nvSpPr>
        <p:spPr>
          <a:xfrm>
            <a:off x="7933678" y="5356932"/>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custDataLst>
              <p:tags r:id="rId13"/>
            </p:custDataLst>
          </p:nvPr>
        </p:nvSpPr>
        <p:spPr>
          <a:xfrm>
            <a:off x="7620000" y="4419600"/>
            <a:ext cx="1295400" cy="738664"/>
          </a:xfrm>
          <a:prstGeom prst="rect">
            <a:avLst/>
          </a:prstGeom>
          <a:noFill/>
        </p:spPr>
        <p:txBody>
          <a:bodyPr wrap="square" rtlCol="0">
            <a:spAutoFit/>
          </a:bodyPr>
          <a:lstStyle/>
          <a:p>
            <a:pPr algn="ctr"/>
            <a:r>
              <a:rPr lang="en-US" sz="1400" dirty="0"/>
              <a:t>Insider attack by database admin</a:t>
            </a:r>
          </a:p>
        </p:txBody>
      </p:sp>
      <p:cxnSp>
        <p:nvCxnSpPr>
          <p:cNvPr id="24" name="Straight Arrow Connector 23"/>
          <p:cNvCxnSpPr>
            <a:endCxn id="21" idx="0"/>
          </p:cNvCxnSpPr>
          <p:nvPr>
            <p:custDataLst>
              <p:tags r:id="rId14"/>
            </p:custDataLst>
          </p:nvPr>
        </p:nvCxnSpPr>
        <p:spPr>
          <a:xfrm flipH="1">
            <a:off x="7971778" y="4953000"/>
            <a:ext cx="29222" cy="4039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custDataLst>
              <p:tags r:id="rId15"/>
            </p:custDataLst>
          </p:nvPr>
        </p:nvSpPr>
        <p:spPr>
          <a:xfrm>
            <a:off x="5257800" y="3276600"/>
            <a:ext cx="1295400" cy="307777"/>
          </a:xfrm>
          <a:prstGeom prst="rect">
            <a:avLst/>
          </a:prstGeom>
          <a:noFill/>
        </p:spPr>
        <p:txBody>
          <a:bodyPr wrap="square" rtlCol="0">
            <a:spAutoFit/>
          </a:bodyPr>
          <a:lstStyle/>
          <a:p>
            <a:pPr algn="ctr"/>
            <a:r>
              <a:rPr lang="en-US" sz="1400" dirty="0"/>
              <a:t>typical </a:t>
            </a:r>
            <a:r>
              <a:rPr lang="en-US" sz="1400" dirty="0" err="1"/>
              <a:t>DoS</a:t>
            </a:r>
            <a:endParaRPr lang="en-US" sz="1400" dirty="0"/>
          </a:p>
        </p:txBody>
      </p:sp>
      <p:cxnSp>
        <p:nvCxnSpPr>
          <p:cNvPr id="42" name="Straight Arrow Connector 41"/>
          <p:cNvCxnSpPr/>
          <p:nvPr>
            <p:custDataLst>
              <p:tags r:id="rId16"/>
            </p:custDataLst>
          </p:nvPr>
        </p:nvCxnSpPr>
        <p:spPr>
          <a:xfrm>
            <a:off x="5791200" y="3505200"/>
            <a:ext cx="228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custDataLst>
              <p:tags r:id="rId17"/>
            </p:custDataLst>
          </p:nvPr>
        </p:nvSpPr>
        <p:spPr>
          <a:xfrm>
            <a:off x="7696200" y="6119336"/>
            <a:ext cx="1295400" cy="738664"/>
          </a:xfrm>
          <a:prstGeom prst="rect">
            <a:avLst/>
          </a:prstGeom>
          <a:noFill/>
        </p:spPr>
        <p:txBody>
          <a:bodyPr wrap="square" rtlCol="0">
            <a:spAutoFit/>
          </a:bodyPr>
          <a:lstStyle/>
          <a:p>
            <a:pPr algn="ctr"/>
            <a:r>
              <a:rPr lang="en-US" sz="1400" dirty="0"/>
              <a:t>Sophisticated, high powered </a:t>
            </a:r>
            <a:r>
              <a:rPr lang="en-US" sz="1400" dirty="0" err="1"/>
              <a:t>DoS</a:t>
            </a:r>
            <a:endParaRPr lang="en-US" sz="1400" dirty="0"/>
          </a:p>
        </p:txBody>
      </p:sp>
      <p:cxnSp>
        <p:nvCxnSpPr>
          <p:cNvPr id="45" name="Straight Arrow Connector 44"/>
          <p:cNvCxnSpPr>
            <a:stCxn id="43" idx="0"/>
          </p:cNvCxnSpPr>
          <p:nvPr>
            <p:custDataLst>
              <p:tags r:id="rId18"/>
            </p:custDataLst>
          </p:nvPr>
        </p:nvCxnSpPr>
        <p:spPr>
          <a:xfrm flipV="1">
            <a:off x="8343900" y="5867400"/>
            <a:ext cx="266700" cy="2519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Content Placeholder 22"/>
          <p:cNvSpPr>
            <a:spLocks noGrp="1"/>
          </p:cNvSpPr>
          <p:nvPr>
            <p:ph idx="1"/>
            <p:custDataLst>
              <p:tags r:id="rId19"/>
            </p:custDataLst>
          </p:nvPr>
        </p:nvSpPr>
        <p:spPr>
          <a:xfrm>
            <a:off x="0" y="685800"/>
            <a:ext cx="4953000" cy="5135563"/>
          </a:xfrm>
        </p:spPr>
        <p:txBody>
          <a:bodyPr>
            <a:normAutofit fontScale="70000" lnSpcReduction="20000"/>
          </a:bodyPr>
          <a:lstStyle/>
          <a:p>
            <a:pPr lvl="0">
              <a:defRPr/>
            </a:pPr>
            <a:r>
              <a:rPr lang="en-US" dirty="0"/>
              <a:t>Risk: two components</a:t>
            </a:r>
          </a:p>
          <a:p>
            <a:pPr lvl="1">
              <a:defRPr/>
            </a:pPr>
            <a:r>
              <a:rPr lang="en-US" dirty="0"/>
              <a:t>The probability of a successful attack</a:t>
            </a:r>
          </a:p>
          <a:p>
            <a:pPr lvl="1">
              <a:defRPr/>
            </a:pPr>
            <a:r>
              <a:rPr lang="en-US" dirty="0"/>
              <a:t>The impact of a successful attack</a:t>
            </a:r>
          </a:p>
          <a:p>
            <a:pPr lvl="1">
              <a:defRPr/>
            </a:pPr>
            <a:r>
              <a:rPr lang="en-US" dirty="0"/>
              <a:t>Risk (in theory) = the probability of a successful attack × the impact of an attack</a:t>
            </a:r>
          </a:p>
          <a:p>
            <a:pPr lvl="1">
              <a:defRPr/>
            </a:pPr>
            <a:r>
              <a:rPr lang="en-US" dirty="0"/>
              <a:t>If the impact can be quantified, such a loss in revenue, them this equation make sense. </a:t>
            </a:r>
          </a:p>
          <a:p>
            <a:pPr lvl="1">
              <a:defRPr/>
            </a:pPr>
            <a:r>
              <a:rPr lang="en-US" dirty="0"/>
              <a:t>Otherwise we make a plot, where relative impact is estimated</a:t>
            </a:r>
          </a:p>
          <a:p>
            <a:pPr marL="285750" indent="-285750">
              <a:buFont typeface="Arial" pitchFamily="34" charset="0"/>
              <a:buChar char="–"/>
            </a:pPr>
            <a:r>
              <a:rPr lang="en-US" sz="2800" dirty="0"/>
              <a:t>Risk curve</a:t>
            </a:r>
          </a:p>
          <a:p>
            <a:pPr lvl="1"/>
            <a:r>
              <a:rPr lang="en-US" dirty="0"/>
              <a:t>Current risk: the </a:t>
            </a:r>
            <a:r>
              <a:rPr lang="en-US" dirty="0" err="1"/>
              <a:t>equi</a:t>
            </a:r>
            <a:r>
              <a:rPr lang="en-US" dirty="0"/>
              <a:t>-risk curve where all threats are on the left</a:t>
            </a:r>
          </a:p>
          <a:p>
            <a:pPr lvl="1"/>
            <a:r>
              <a:rPr lang="en-US" dirty="0"/>
              <a:t>Goal: all threats should be removed or transformed so that the </a:t>
            </a:r>
            <a:r>
              <a:rPr lang="en-US" dirty="0" err="1"/>
              <a:t>equi</a:t>
            </a:r>
            <a:r>
              <a:rPr lang="en-US" dirty="0"/>
              <a:t>-risk curve is moved to the left</a:t>
            </a:r>
          </a:p>
          <a:p>
            <a:pPr lvl="0">
              <a:defRPr/>
            </a:pP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Risk Analysis</a:t>
            </a:r>
          </a:p>
        </p:txBody>
      </p:sp>
      <p:sp>
        <p:nvSpPr>
          <p:cNvPr id="23" name="Content Placeholder 22"/>
          <p:cNvSpPr>
            <a:spLocks noGrp="1"/>
          </p:cNvSpPr>
          <p:nvPr>
            <p:ph idx="1"/>
            <p:custDataLst>
              <p:tags r:id="rId3"/>
            </p:custDataLst>
          </p:nvPr>
        </p:nvSpPr>
        <p:spPr>
          <a:xfrm>
            <a:off x="-76200" y="381000"/>
            <a:ext cx="5257800" cy="6477000"/>
          </a:xfrm>
        </p:spPr>
        <p:txBody>
          <a:bodyPr>
            <a:normAutofit fontScale="62500" lnSpcReduction="20000"/>
          </a:bodyPr>
          <a:lstStyle/>
          <a:p>
            <a:pPr lvl="0">
              <a:defRPr/>
            </a:pPr>
            <a:r>
              <a:rPr lang="en-US" dirty="0"/>
              <a:t>Risk: two components</a:t>
            </a:r>
          </a:p>
          <a:p>
            <a:pPr lvl="1">
              <a:defRPr/>
            </a:pPr>
            <a:r>
              <a:rPr lang="en-US" dirty="0"/>
              <a:t>The probability of a successful attack</a:t>
            </a:r>
          </a:p>
          <a:p>
            <a:pPr lvl="1">
              <a:defRPr/>
            </a:pPr>
            <a:r>
              <a:rPr lang="en-US" dirty="0"/>
              <a:t>The impact of a successful attack</a:t>
            </a:r>
          </a:p>
          <a:p>
            <a:pPr lvl="1">
              <a:defRPr/>
            </a:pPr>
            <a:r>
              <a:rPr lang="en-US" dirty="0"/>
              <a:t>Risk (in theory) = the probability of a successful attack × the impact of an attack</a:t>
            </a:r>
          </a:p>
          <a:p>
            <a:pPr lvl="1">
              <a:defRPr/>
            </a:pPr>
            <a:r>
              <a:rPr lang="en-US" dirty="0"/>
              <a:t>If the impact can be quantified, such a loss in revenue, them this equation make sense. </a:t>
            </a:r>
          </a:p>
          <a:p>
            <a:pPr lvl="1">
              <a:defRPr/>
            </a:pPr>
            <a:r>
              <a:rPr lang="en-US" dirty="0"/>
              <a:t>Otherwise we make a plot, where relative impact is estimated</a:t>
            </a:r>
          </a:p>
          <a:p>
            <a:pPr marL="285750" indent="-285750">
              <a:buFont typeface="Arial" pitchFamily="34" charset="0"/>
              <a:buChar char="–"/>
            </a:pPr>
            <a:r>
              <a:rPr lang="en-US" sz="2800" dirty="0"/>
              <a:t>Risk curve</a:t>
            </a:r>
          </a:p>
          <a:p>
            <a:pPr lvl="1"/>
            <a:r>
              <a:rPr lang="en-US" dirty="0"/>
              <a:t>Current risk: the </a:t>
            </a:r>
            <a:r>
              <a:rPr lang="en-US" dirty="0" err="1"/>
              <a:t>equi</a:t>
            </a:r>
            <a:r>
              <a:rPr lang="en-US" dirty="0"/>
              <a:t>-risk curve where all threats are on the left</a:t>
            </a:r>
          </a:p>
          <a:p>
            <a:pPr lvl="1"/>
            <a:r>
              <a:rPr lang="en-US" dirty="0"/>
              <a:t>Goal: all threats should be removed or transformed so that the </a:t>
            </a:r>
            <a:r>
              <a:rPr lang="en-US" dirty="0" err="1"/>
              <a:t>equi</a:t>
            </a:r>
            <a:r>
              <a:rPr lang="en-US" dirty="0"/>
              <a:t>-risk curve is moved to the left</a:t>
            </a:r>
          </a:p>
          <a:p>
            <a:r>
              <a:rPr lang="en-US" dirty="0"/>
              <a:t>Risk drawbacks</a:t>
            </a:r>
          </a:p>
          <a:p>
            <a:pPr lvl="1"/>
            <a:r>
              <a:rPr lang="en-US" dirty="0"/>
              <a:t>Impact and probability are difficult to estimate</a:t>
            </a:r>
          </a:p>
          <a:p>
            <a:pPr lvl="1"/>
            <a:r>
              <a:rPr lang="en-US" dirty="0"/>
              <a:t>They can change</a:t>
            </a:r>
          </a:p>
          <a:p>
            <a:pPr lvl="2"/>
            <a:r>
              <a:rPr lang="en-US" dirty="0"/>
              <a:t>A vulnerability in a public or private cloud and enable an attacker to make very strong </a:t>
            </a:r>
            <a:r>
              <a:rPr lang="en-US" dirty="0" err="1"/>
              <a:t>DoS</a:t>
            </a:r>
            <a:endParaRPr lang="en-US" dirty="0"/>
          </a:p>
          <a:p>
            <a:pPr lvl="2"/>
            <a:r>
              <a:rPr lang="en-US" dirty="0"/>
              <a:t>Iran is attacking US more frequently</a:t>
            </a:r>
          </a:p>
          <a:p>
            <a:pPr lvl="1"/>
            <a:r>
              <a:rPr lang="en-US" dirty="0"/>
              <a:t>Effort of fixing the threat is not taken into account</a:t>
            </a:r>
          </a:p>
          <a:p>
            <a:r>
              <a:rPr lang="en-US" dirty="0"/>
              <a:t>Risk benefits</a:t>
            </a:r>
          </a:p>
          <a:p>
            <a:pPr lvl="1"/>
            <a:r>
              <a:rPr lang="en-US" dirty="0"/>
              <a:t>Allows for rational discussion</a:t>
            </a:r>
          </a:p>
          <a:p>
            <a:pPr lvl="0">
              <a:defRPr/>
            </a:pPr>
            <a:endParaRPr lang="en-US" dirty="0"/>
          </a:p>
        </p:txBody>
      </p:sp>
      <p:cxnSp>
        <p:nvCxnSpPr>
          <p:cNvPr id="25" name="Straight Arrow Connector 24"/>
          <p:cNvCxnSpPr/>
          <p:nvPr>
            <p:custDataLst>
              <p:tags r:id="rId4"/>
            </p:custDataLst>
          </p:nvPr>
        </p:nvCxnSpPr>
        <p:spPr>
          <a:xfrm>
            <a:off x="5831678" y="5867400"/>
            <a:ext cx="2286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custDataLst>
              <p:tags r:id="rId5"/>
            </p:custDataLst>
          </p:nvPr>
        </p:nvCxnSpPr>
        <p:spPr>
          <a:xfrm flipV="1">
            <a:off x="5831678" y="3733800"/>
            <a:ext cx="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Freeform 26"/>
          <p:cNvSpPr/>
          <p:nvPr>
            <p:custDataLst>
              <p:tags r:id="rId6"/>
            </p:custDataLst>
          </p:nvPr>
        </p:nvSpPr>
        <p:spPr>
          <a:xfrm>
            <a:off x="6746078" y="3657600"/>
            <a:ext cx="2290439" cy="1784412"/>
          </a:xfrm>
          <a:custGeom>
            <a:avLst/>
            <a:gdLst>
              <a:gd name="connsiteX0" fmla="*/ 0 w 2290439"/>
              <a:gd name="connsiteY0" fmla="*/ 0 h 1784412"/>
              <a:gd name="connsiteX1" fmla="*/ 35511 w 2290439"/>
              <a:gd name="connsiteY1" fmla="*/ 426128 h 1784412"/>
              <a:gd name="connsiteX2" fmla="*/ 177554 w 2290439"/>
              <a:gd name="connsiteY2" fmla="*/ 958789 h 1784412"/>
              <a:gd name="connsiteX3" fmla="*/ 461639 w 2290439"/>
              <a:gd name="connsiteY3" fmla="*/ 1384917 h 1784412"/>
              <a:gd name="connsiteX4" fmla="*/ 870012 w 2290439"/>
              <a:gd name="connsiteY4" fmla="*/ 1615736 h 1784412"/>
              <a:gd name="connsiteX5" fmla="*/ 1535837 w 2290439"/>
              <a:gd name="connsiteY5" fmla="*/ 1748901 h 1784412"/>
              <a:gd name="connsiteX6" fmla="*/ 2006354 w 2290439"/>
              <a:gd name="connsiteY6" fmla="*/ 1784412 h 1784412"/>
              <a:gd name="connsiteX7" fmla="*/ 2006354 w 2290439"/>
              <a:gd name="connsiteY7" fmla="*/ 1784412 h 1784412"/>
              <a:gd name="connsiteX8" fmla="*/ 2290439 w 2290439"/>
              <a:gd name="connsiteY8" fmla="*/ 1784412 h 178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0439" h="1784412">
                <a:moveTo>
                  <a:pt x="0" y="0"/>
                </a:moveTo>
                <a:cubicBezTo>
                  <a:pt x="2959" y="133165"/>
                  <a:pt x="5919" y="266330"/>
                  <a:pt x="35511" y="426128"/>
                </a:cubicBezTo>
                <a:cubicBezTo>
                  <a:pt x="65103" y="585926"/>
                  <a:pt x="106533" y="798991"/>
                  <a:pt x="177554" y="958789"/>
                </a:cubicBezTo>
                <a:cubicBezTo>
                  <a:pt x="248575" y="1118587"/>
                  <a:pt x="346229" y="1275426"/>
                  <a:pt x="461639" y="1384917"/>
                </a:cubicBezTo>
                <a:cubicBezTo>
                  <a:pt x="577049" y="1494408"/>
                  <a:pt x="690979" y="1555072"/>
                  <a:pt x="870012" y="1615736"/>
                </a:cubicBezTo>
                <a:cubicBezTo>
                  <a:pt x="1049045" y="1676400"/>
                  <a:pt x="1346447" y="1720788"/>
                  <a:pt x="1535837" y="1748901"/>
                </a:cubicBezTo>
                <a:cubicBezTo>
                  <a:pt x="1725227" y="1777014"/>
                  <a:pt x="2006354" y="1784412"/>
                  <a:pt x="2006354" y="1784412"/>
                </a:cubicBezTo>
                <a:lnTo>
                  <a:pt x="2006354" y="1784412"/>
                </a:lnTo>
                <a:lnTo>
                  <a:pt x="2290439" y="178441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custDataLst>
              <p:tags r:id="rId7"/>
            </p:custDataLst>
          </p:nvPr>
        </p:nvSpPr>
        <p:spPr>
          <a:xfrm>
            <a:off x="7978296" y="5867400"/>
            <a:ext cx="1165704" cy="369332"/>
          </a:xfrm>
          <a:prstGeom prst="rect">
            <a:avLst/>
          </a:prstGeom>
          <a:noFill/>
        </p:spPr>
        <p:txBody>
          <a:bodyPr wrap="none" rtlCol="0">
            <a:spAutoFit/>
          </a:bodyPr>
          <a:lstStyle/>
          <a:p>
            <a:r>
              <a:rPr lang="en-US" dirty="0"/>
              <a:t>big impact</a:t>
            </a:r>
          </a:p>
        </p:txBody>
      </p:sp>
      <p:sp>
        <p:nvSpPr>
          <p:cNvPr id="29" name="TextBox 28"/>
          <p:cNvSpPr txBox="1"/>
          <p:nvPr>
            <p:custDataLst>
              <p:tags r:id="rId8"/>
            </p:custDataLst>
          </p:nvPr>
        </p:nvSpPr>
        <p:spPr>
          <a:xfrm>
            <a:off x="5679278" y="5867400"/>
            <a:ext cx="1372492" cy="369332"/>
          </a:xfrm>
          <a:prstGeom prst="rect">
            <a:avLst/>
          </a:prstGeom>
          <a:noFill/>
        </p:spPr>
        <p:txBody>
          <a:bodyPr wrap="none" rtlCol="0">
            <a:spAutoFit/>
          </a:bodyPr>
          <a:lstStyle/>
          <a:p>
            <a:r>
              <a:rPr lang="en-US" dirty="0"/>
              <a:t>small impact</a:t>
            </a:r>
          </a:p>
        </p:txBody>
      </p:sp>
      <p:sp>
        <p:nvSpPr>
          <p:cNvPr id="30" name="TextBox 29"/>
          <p:cNvSpPr txBox="1"/>
          <p:nvPr>
            <p:custDataLst>
              <p:tags r:id="rId9"/>
            </p:custDataLst>
          </p:nvPr>
        </p:nvSpPr>
        <p:spPr>
          <a:xfrm>
            <a:off x="4928289" y="5410200"/>
            <a:ext cx="903389" cy="369332"/>
          </a:xfrm>
          <a:prstGeom prst="rect">
            <a:avLst/>
          </a:prstGeom>
          <a:noFill/>
        </p:spPr>
        <p:txBody>
          <a:bodyPr wrap="none" rtlCol="0">
            <a:spAutoFit/>
          </a:bodyPr>
          <a:lstStyle/>
          <a:p>
            <a:r>
              <a:rPr lang="en-US" dirty="0"/>
              <a:t>unlikely</a:t>
            </a:r>
          </a:p>
        </p:txBody>
      </p:sp>
      <p:sp>
        <p:nvSpPr>
          <p:cNvPr id="31" name="TextBox 30"/>
          <p:cNvSpPr txBox="1"/>
          <p:nvPr>
            <p:custDataLst>
              <p:tags r:id="rId10"/>
            </p:custDataLst>
          </p:nvPr>
        </p:nvSpPr>
        <p:spPr>
          <a:xfrm>
            <a:off x="5145878" y="3733800"/>
            <a:ext cx="659732" cy="369332"/>
          </a:xfrm>
          <a:prstGeom prst="rect">
            <a:avLst/>
          </a:prstGeom>
          <a:noFill/>
        </p:spPr>
        <p:txBody>
          <a:bodyPr wrap="none" rtlCol="0">
            <a:spAutoFit/>
          </a:bodyPr>
          <a:lstStyle/>
          <a:p>
            <a:r>
              <a:rPr lang="en-US" dirty="0"/>
              <a:t>likely</a:t>
            </a:r>
          </a:p>
        </p:txBody>
      </p:sp>
      <p:sp>
        <p:nvSpPr>
          <p:cNvPr id="32" name="TextBox 31"/>
          <p:cNvSpPr txBox="1"/>
          <p:nvPr>
            <p:custDataLst>
              <p:tags r:id="rId11"/>
            </p:custDataLst>
          </p:nvPr>
        </p:nvSpPr>
        <p:spPr>
          <a:xfrm>
            <a:off x="7010400" y="3276600"/>
            <a:ext cx="1559722" cy="369332"/>
          </a:xfrm>
          <a:prstGeom prst="rect">
            <a:avLst/>
          </a:prstGeom>
          <a:noFill/>
        </p:spPr>
        <p:txBody>
          <a:bodyPr wrap="none" rtlCol="0">
            <a:spAutoFit/>
          </a:bodyPr>
          <a:lstStyle/>
          <a:p>
            <a:r>
              <a:rPr lang="en-US" dirty="0" err="1"/>
              <a:t>Equi</a:t>
            </a:r>
            <a:r>
              <a:rPr lang="en-US" dirty="0"/>
              <a:t>-risk curve</a:t>
            </a:r>
          </a:p>
        </p:txBody>
      </p:sp>
      <p:cxnSp>
        <p:nvCxnSpPr>
          <p:cNvPr id="33" name="Straight Arrow Connector 32"/>
          <p:cNvCxnSpPr/>
          <p:nvPr>
            <p:custDataLst>
              <p:tags r:id="rId12"/>
            </p:custDataLst>
          </p:nvPr>
        </p:nvCxnSpPr>
        <p:spPr>
          <a:xfrm flipH="1">
            <a:off x="6934200" y="3657600"/>
            <a:ext cx="685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Freeform 33"/>
          <p:cNvSpPr/>
          <p:nvPr>
            <p:custDataLst>
              <p:tags r:id="rId13"/>
            </p:custDataLst>
          </p:nvPr>
        </p:nvSpPr>
        <p:spPr>
          <a:xfrm>
            <a:off x="6136478" y="3886200"/>
            <a:ext cx="2290439" cy="1784412"/>
          </a:xfrm>
          <a:custGeom>
            <a:avLst/>
            <a:gdLst>
              <a:gd name="connsiteX0" fmla="*/ 0 w 2290439"/>
              <a:gd name="connsiteY0" fmla="*/ 0 h 1784412"/>
              <a:gd name="connsiteX1" fmla="*/ 35511 w 2290439"/>
              <a:gd name="connsiteY1" fmla="*/ 426128 h 1784412"/>
              <a:gd name="connsiteX2" fmla="*/ 177554 w 2290439"/>
              <a:gd name="connsiteY2" fmla="*/ 958789 h 1784412"/>
              <a:gd name="connsiteX3" fmla="*/ 461639 w 2290439"/>
              <a:gd name="connsiteY3" fmla="*/ 1384917 h 1784412"/>
              <a:gd name="connsiteX4" fmla="*/ 870012 w 2290439"/>
              <a:gd name="connsiteY4" fmla="*/ 1615736 h 1784412"/>
              <a:gd name="connsiteX5" fmla="*/ 1535837 w 2290439"/>
              <a:gd name="connsiteY5" fmla="*/ 1748901 h 1784412"/>
              <a:gd name="connsiteX6" fmla="*/ 2006354 w 2290439"/>
              <a:gd name="connsiteY6" fmla="*/ 1784412 h 1784412"/>
              <a:gd name="connsiteX7" fmla="*/ 2006354 w 2290439"/>
              <a:gd name="connsiteY7" fmla="*/ 1784412 h 1784412"/>
              <a:gd name="connsiteX8" fmla="*/ 2290439 w 2290439"/>
              <a:gd name="connsiteY8" fmla="*/ 1784412 h 178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0439" h="1784412">
                <a:moveTo>
                  <a:pt x="0" y="0"/>
                </a:moveTo>
                <a:cubicBezTo>
                  <a:pt x="2959" y="133165"/>
                  <a:pt x="5919" y="266330"/>
                  <a:pt x="35511" y="426128"/>
                </a:cubicBezTo>
                <a:cubicBezTo>
                  <a:pt x="65103" y="585926"/>
                  <a:pt x="106533" y="798991"/>
                  <a:pt x="177554" y="958789"/>
                </a:cubicBezTo>
                <a:cubicBezTo>
                  <a:pt x="248575" y="1118587"/>
                  <a:pt x="346229" y="1275426"/>
                  <a:pt x="461639" y="1384917"/>
                </a:cubicBezTo>
                <a:cubicBezTo>
                  <a:pt x="577049" y="1494408"/>
                  <a:pt x="690979" y="1555072"/>
                  <a:pt x="870012" y="1615736"/>
                </a:cubicBezTo>
                <a:cubicBezTo>
                  <a:pt x="1049045" y="1676400"/>
                  <a:pt x="1346447" y="1720788"/>
                  <a:pt x="1535837" y="1748901"/>
                </a:cubicBezTo>
                <a:cubicBezTo>
                  <a:pt x="1725227" y="1777014"/>
                  <a:pt x="2006354" y="1784412"/>
                  <a:pt x="2006354" y="1784412"/>
                </a:cubicBezTo>
                <a:lnTo>
                  <a:pt x="2006354" y="1784412"/>
                </a:lnTo>
                <a:lnTo>
                  <a:pt x="2290439" y="1784412"/>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Oval 34"/>
          <p:cNvSpPr/>
          <p:nvPr>
            <p:custDataLst>
              <p:tags r:id="rId14"/>
            </p:custDataLst>
          </p:nvPr>
        </p:nvSpPr>
        <p:spPr>
          <a:xfrm>
            <a:off x="5984078" y="419100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custDataLst>
              <p:tags r:id="rId15"/>
            </p:custDataLst>
          </p:nvPr>
        </p:nvSpPr>
        <p:spPr>
          <a:xfrm>
            <a:off x="5907878" y="4831081"/>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custDataLst>
              <p:tags r:id="rId16"/>
            </p:custDataLst>
          </p:nvPr>
        </p:nvSpPr>
        <p:spPr>
          <a:xfrm>
            <a:off x="7933678" y="5356932"/>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custDataLst>
              <p:tags r:id="rId17"/>
            </p:custDataLst>
          </p:nvPr>
        </p:nvSpPr>
        <p:spPr>
          <a:xfrm>
            <a:off x="7620000" y="4419600"/>
            <a:ext cx="1295400" cy="738664"/>
          </a:xfrm>
          <a:prstGeom prst="rect">
            <a:avLst/>
          </a:prstGeom>
          <a:noFill/>
        </p:spPr>
        <p:txBody>
          <a:bodyPr wrap="square" rtlCol="0">
            <a:spAutoFit/>
          </a:bodyPr>
          <a:lstStyle/>
          <a:p>
            <a:pPr algn="ctr"/>
            <a:r>
              <a:rPr lang="en-US" sz="1400" dirty="0"/>
              <a:t>Insider attack by database admin</a:t>
            </a:r>
          </a:p>
        </p:txBody>
      </p:sp>
      <p:cxnSp>
        <p:nvCxnSpPr>
          <p:cNvPr id="39" name="Straight Arrow Connector 38"/>
          <p:cNvCxnSpPr>
            <a:endCxn id="37" idx="0"/>
          </p:cNvCxnSpPr>
          <p:nvPr>
            <p:custDataLst>
              <p:tags r:id="rId18"/>
            </p:custDataLst>
          </p:nvPr>
        </p:nvCxnSpPr>
        <p:spPr>
          <a:xfrm flipH="1">
            <a:off x="7971778" y="4953000"/>
            <a:ext cx="29222" cy="4039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custDataLst>
              <p:tags r:id="rId19"/>
            </p:custDataLst>
          </p:nvPr>
        </p:nvSpPr>
        <p:spPr>
          <a:xfrm>
            <a:off x="6400800" y="5373214"/>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37" idx="3"/>
            <a:endCxn id="41" idx="6"/>
          </p:cNvCxnSpPr>
          <p:nvPr>
            <p:custDataLst>
              <p:tags r:id="rId20"/>
            </p:custDataLst>
          </p:nvPr>
        </p:nvCxnSpPr>
        <p:spPr>
          <a:xfrm flipH="1">
            <a:off x="6477000" y="5395956"/>
            <a:ext cx="1467837" cy="118"/>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custDataLst>
              <p:tags r:id="rId21"/>
            </p:custDataLst>
          </p:nvPr>
        </p:nvSpPr>
        <p:spPr>
          <a:xfrm>
            <a:off x="5638800" y="6119336"/>
            <a:ext cx="1295400" cy="646331"/>
          </a:xfrm>
          <a:prstGeom prst="rect">
            <a:avLst/>
          </a:prstGeom>
          <a:noFill/>
        </p:spPr>
        <p:txBody>
          <a:bodyPr wrap="square" rtlCol="0">
            <a:spAutoFit/>
          </a:bodyPr>
          <a:lstStyle/>
          <a:p>
            <a:pPr algn="ctr"/>
            <a:r>
              <a:rPr lang="en-US" sz="1200" dirty="0"/>
              <a:t>database admin cannot overwrite backup</a:t>
            </a:r>
          </a:p>
        </p:txBody>
      </p:sp>
      <p:sp>
        <p:nvSpPr>
          <p:cNvPr id="47" name="TextBox 46"/>
          <p:cNvSpPr txBox="1"/>
          <p:nvPr>
            <p:custDataLst>
              <p:tags r:id="rId22"/>
            </p:custDataLst>
          </p:nvPr>
        </p:nvSpPr>
        <p:spPr>
          <a:xfrm>
            <a:off x="7315200" y="6211669"/>
            <a:ext cx="1600200" cy="646331"/>
          </a:xfrm>
          <a:prstGeom prst="rect">
            <a:avLst/>
          </a:prstGeom>
          <a:noFill/>
        </p:spPr>
        <p:txBody>
          <a:bodyPr wrap="square" rtlCol="0">
            <a:spAutoFit/>
          </a:bodyPr>
          <a:lstStyle/>
          <a:p>
            <a:pPr algn="ctr"/>
            <a:r>
              <a:rPr lang="en-US" sz="1200" dirty="0"/>
              <a:t>database admin and backup admin coordinate attack</a:t>
            </a:r>
          </a:p>
        </p:txBody>
      </p:sp>
      <p:sp>
        <p:nvSpPr>
          <p:cNvPr id="48" name="Oval 47"/>
          <p:cNvSpPr/>
          <p:nvPr>
            <p:custDataLst>
              <p:tags r:id="rId23"/>
            </p:custDataLst>
          </p:nvPr>
        </p:nvSpPr>
        <p:spPr>
          <a:xfrm>
            <a:off x="7951434" y="5736603"/>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a:stCxn id="37" idx="4"/>
            <a:endCxn id="48" idx="0"/>
          </p:cNvCxnSpPr>
          <p:nvPr>
            <p:custDataLst>
              <p:tags r:id="rId24"/>
            </p:custDataLst>
          </p:nvPr>
        </p:nvCxnSpPr>
        <p:spPr>
          <a:xfrm>
            <a:off x="7971778" y="5402651"/>
            <a:ext cx="17756" cy="333952"/>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custDataLst>
              <p:tags r:id="rId25"/>
            </p:custDataLst>
          </p:nvPr>
        </p:nvCxnSpPr>
        <p:spPr>
          <a:xfrm flipV="1">
            <a:off x="6172200" y="5486400"/>
            <a:ext cx="228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Down Arrow 50"/>
          <p:cNvSpPr/>
          <p:nvPr>
            <p:custDataLst>
              <p:tags r:id="rId26"/>
            </p:custDataLst>
          </p:nvPr>
        </p:nvSpPr>
        <p:spPr>
          <a:xfrm rot="3764760">
            <a:off x="6758471" y="4853471"/>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custDataLst>
              <p:tags r:id="rId27"/>
            </p:custDataLst>
          </p:nvPr>
        </p:nvCxnSpPr>
        <p:spPr>
          <a:xfrm flipV="1">
            <a:off x="7772400" y="5791200"/>
            <a:ext cx="152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Threat vs Vulnerability vs Risk</a:t>
            </a:r>
          </a:p>
        </p:txBody>
      </p:sp>
      <p:sp>
        <p:nvSpPr>
          <p:cNvPr id="3" name="Content Placeholder 2"/>
          <p:cNvSpPr>
            <a:spLocks noGrp="1"/>
          </p:cNvSpPr>
          <p:nvPr>
            <p:ph idx="1"/>
          </p:nvPr>
        </p:nvSpPr>
        <p:spPr/>
        <p:txBody>
          <a:bodyPr>
            <a:normAutofit fontScale="92500" lnSpcReduction="10000"/>
          </a:bodyPr>
          <a:lstStyle/>
          <a:p>
            <a:r>
              <a:rPr lang="en-US" dirty="0"/>
              <a:t>Threat: Something I need to protect against</a:t>
            </a:r>
          </a:p>
          <a:p>
            <a:pPr lvl="1"/>
            <a:r>
              <a:rPr lang="en-US" dirty="0"/>
              <a:t>Someone stealing my car</a:t>
            </a:r>
          </a:p>
          <a:p>
            <a:pPr lvl="1"/>
            <a:r>
              <a:rPr lang="en-US" dirty="0"/>
              <a:t>Someone deleting customer payment records</a:t>
            </a:r>
          </a:p>
          <a:p>
            <a:r>
              <a:rPr lang="en-US" dirty="0"/>
              <a:t>Vulnerability</a:t>
            </a:r>
          </a:p>
          <a:p>
            <a:pPr lvl="1"/>
            <a:r>
              <a:rPr lang="en-US" dirty="0"/>
              <a:t>A weakness that allows someone to carry out a threat</a:t>
            </a:r>
          </a:p>
          <a:p>
            <a:pPr lvl="1"/>
            <a:r>
              <a:rPr lang="en-US" dirty="0"/>
              <a:t>E.g., getting a master key for all cars is a vulnerability</a:t>
            </a:r>
          </a:p>
          <a:p>
            <a:r>
              <a:rPr lang="en-US" dirty="0"/>
              <a:t>Exploit</a:t>
            </a:r>
          </a:p>
          <a:p>
            <a:pPr lvl="1"/>
            <a:r>
              <a:rPr lang="en-US" dirty="0"/>
              <a:t>A specific way to take advantage of a vulnerability</a:t>
            </a:r>
          </a:p>
          <a:p>
            <a:r>
              <a:rPr lang="en-US" dirty="0"/>
              <a:t>Risk</a:t>
            </a:r>
          </a:p>
          <a:p>
            <a:pPr lvl="1"/>
            <a:r>
              <a:rPr lang="en-US" dirty="0"/>
              <a:t>The likelihood and impact of a vulnerability being exploited</a:t>
            </a:r>
          </a:p>
        </p:txBody>
      </p:sp>
    </p:spTree>
    <p:extLst>
      <p:ext uri="{BB962C8B-B14F-4D97-AF65-F5344CB8AC3E}">
        <p14:creationId xmlns:p14="http://schemas.microsoft.com/office/powerpoint/2010/main" val="35206017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Human Issues</a:t>
            </a:r>
          </a:p>
        </p:txBody>
      </p:sp>
      <p:sp>
        <p:nvSpPr>
          <p:cNvPr id="3" name="Content Placeholder 2"/>
          <p:cNvSpPr>
            <a:spLocks noGrp="1"/>
          </p:cNvSpPr>
          <p:nvPr>
            <p:ph idx="1"/>
            <p:custDataLst>
              <p:tags r:id="rId3"/>
            </p:custDataLst>
          </p:nvPr>
        </p:nvSpPr>
        <p:spPr>
          <a:xfrm>
            <a:off x="457200" y="990600"/>
            <a:ext cx="8229600" cy="5334000"/>
          </a:xfrm>
        </p:spPr>
        <p:txBody>
          <a:bodyPr>
            <a:normAutofit fontScale="62500" lnSpcReduction="20000"/>
          </a:bodyPr>
          <a:lstStyle/>
          <a:p>
            <a:r>
              <a:rPr lang="en-US" dirty="0"/>
              <a:t>As software has become stronger (e.g., fewer buffer overflow attacks), human-centric attacks have become a more important attack vector</a:t>
            </a:r>
          </a:p>
          <a:p>
            <a:pPr lvl="1"/>
            <a:r>
              <a:rPr lang="en-US" dirty="0"/>
              <a:t>Insider attack: disgruntled employee, ambitious employee (rogue stock trader)</a:t>
            </a:r>
          </a:p>
          <a:p>
            <a:pPr lvl="1"/>
            <a:r>
              <a:rPr lang="en-US" dirty="0"/>
              <a:t>Poor training</a:t>
            </a:r>
          </a:p>
          <a:p>
            <a:pPr lvl="1"/>
            <a:r>
              <a:rPr lang="en-US" dirty="0"/>
              <a:t>Over worked</a:t>
            </a:r>
          </a:p>
          <a:p>
            <a:pPr lvl="1"/>
            <a:r>
              <a:rPr lang="en-US" dirty="0"/>
              <a:t>Cumbersome security mechanisms and policy</a:t>
            </a:r>
          </a:p>
          <a:p>
            <a:pPr lvl="2"/>
            <a:r>
              <a:rPr lang="en-US" dirty="0"/>
              <a:t>Employees circumvent mechanisms and do not follow policy</a:t>
            </a:r>
          </a:p>
          <a:p>
            <a:pPr lvl="1"/>
            <a:r>
              <a:rPr lang="en-US" dirty="0"/>
              <a:t>Social networking</a:t>
            </a:r>
          </a:p>
          <a:p>
            <a:pPr lvl="2"/>
            <a:r>
              <a:rPr lang="en-US" dirty="0"/>
              <a:t>Targeted email or even a phone call. E.g., the VP of engineering’s name is learned and the new IT person home phone is learned. The attacker calls late at night impersonating an angry VP of engineering and requesting a password change</a:t>
            </a:r>
          </a:p>
          <a:p>
            <a:pPr lvl="2"/>
            <a:r>
              <a:rPr lang="en-US" dirty="0"/>
              <a:t>Phishing</a:t>
            </a:r>
          </a:p>
          <a:p>
            <a:r>
              <a:rPr lang="en-US" dirty="0"/>
              <a:t>Organizational issues</a:t>
            </a:r>
          </a:p>
          <a:p>
            <a:pPr lvl="1"/>
            <a:r>
              <a:rPr lang="en-US" dirty="0"/>
              <a:t>Security brings in no income and annoys everyone</a:t>
            </a:r>
          </a:p>
          <a:p>
            <a:pPr lvl="2"/>
            <a:r>
              <a:rPr lang="en-US" dirty="0"/>
              <a:t>Security people are slightly more appreciated than tax collectors</a:t>
            </a:r>
          </a:p>
          <a:p>
            <a:pPr lvl="1"/>
            <a:r>
              <a:rPr lang="en-US" dirty="0"/>
              <a:t>No need to improve security when there is no attack</a:t>
            </a:r>
          </a:p>
          <a:p>
            <a:pPr lvl="1"/>
            <a:r>
              <a:rPr lang="en-US" dirty="0"/>
              <a:t>Blamed when an attack is successful, but rarely given resources six months after the attack</a:t>
            </a:r>
          </a:p>
          <a:p>
            <a:pPr lvl="2"/>
            <a:endParaRPr lang="en-US" dirty="0"/>
          </a:p>
          <a:p>
            <a:pPr lvl="2"/>
            <a:endParaRPr lang="en-US" dirty="0"/>
          </a:p>
          <a:p>
            <a:pPr lvl="1"/>
            <a:endParaRPr lang="en-US" dirty="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a:t>
            </a:r>
          </a:p>
        </p:txBody>
      </p:sp>
      <p:sp>
        <p:nvSpPr>
          <p:cNvPr id="3" name="Content Placeholder 2"/>
          <p:cNvSpPr>
            <a:spLocks noGrp="1"/>
          </p:cNvSpPr>
          <p:nvPr>
            <p:ph sz="half" idx="1"/>
          </p:nvPr>
        </p:nvSpPr>
        <p:spPr>
          <a:xfrm>
            <a:off x="457200" y="1600200"/>
            <a:ext cx="4038600" cy="5257800"/>
          </a:xfrm>
        </p:spPr>
        <p:txBody>
          <a:bodyPr>
            <a:normAutofit fontScale="70000" lnSpcReduction="20000"/>
          </a:bodyPr>
          <a:lstStyle/>
          <a:p>
            <a:r>
              <a:rPr lang="en-US" dirty="0"/>
              <a:t>CIA</a:t>
            </a:r>
          </a:p>
          <a:p>
            <a:pPr lvl="1"/>
            <a:r>
              <a:rPr lang="en-US" dirty="0"/>
              <a:t>C: Confidentiality</a:t>
            </a:r>
          </a:p>
          <a:p>
            <a:pPr lvl="1"/>
            <a:r>
              <a:rPr lang="en-US" dirty="0"/>
              <a:t>I: Integrity</a:t>
            </a:r>
          </a:p>
          <a:p>
            <a:pPr lvl="1"/>
            <a:r>
              <a:rPr lang="en-US" dirty="0"/>
              <a:t>A: Availability</a:t>
            </a:r>
          </a:p>
          <a:p>
            <a:r>
              <a:rPr lang="en-US" dirty="0"/>
              <a:t>Threat vs attack </a:t>
            </a:r>
          </a:p>
          <a:p>
            <a:r>
              <a:rPr lang="en-US" dirty="0"/>
              <a:t>Classes of threats</a:t>
            </a:r>
          </a:p>
          <a:p>
            <a:pPr lvl="1"/>
            <a:r>
              <a:rPr lang="en-US" dirty="0"/>
              <a:t>Disclosure</a:t>
            </a:r>
          </a:p>
          <a:p>
            <a:pPr lvl="1"/>
            <a:r>
              <a:rPr lang="en-US" dirty="0"/>
              <a:t>Deception</a:t>
            </a:r>
          </a:p>
          <a:p>
            <a:pPr lvl="1"/>
            <a:r>
              <a:rPr lang="en-US" dirty="0"/>
              <a:t>Disruption</a:t>
            </a:r>
          </a:p>
          <a:p>
            <a:pPr lvl="1"/>
            <a:r>
              <a:rPr lang="en-US" dirty="0"/>
              <a:t>Usurpation</a:t>
            </a:r>
          </a:p>
          <a:p>
            <a:r>
              <a:rPr lang="en-US" dirty="0"/>
              <a:t>Types of Threats</a:t>
            </a:r>
          </a:p>
          <a:p>
            <a:pPr lvl="1"/>
            <a:r>
              <a:rPr lang="en-US" dirty="0"/>
              <a:t>Snooping</a:t>
            </a:r>
          </a:p>
          <a:p>
            <a:pPr lvl="1"/>
            <a:r>
              <a:rPr lang="en-US" dirty="0"/>
              <a:t>Modification or alteration</a:t>
            </a:r>
          </a:p>
          <a:p>
            <a:pPr lvl="1"/>
            <a:r>
              <a:rPr lang="en-US" dirty="0"/>
              <a:t>Man-in-the-middle attack</a:t>
            </a:r>
          </a:p>
          <a:p>
            <a:pPr lvl="1"/>
            <a:r>
              <a:rPr lang="en-US" dirty="0"/>
              <a:t>Masquerading or spoofing </a:t>
            </a:r>
          </a:p>
          <a:p>
            <a:endParaRPr lang="en-US" dirty="0"/>
          </a:p>
        </p:txBody>
      </p:sp>
      <p:sp>
        <p:nvSpPr>
          <p:cNvPr id="5" name="Content Placeholder 4"/>
          <p:cNvSpPr>
            <a:spLocks noGrp="1"/>
          </p:cNvSpPr>
          <p:nvPr>
            <p:ph sz="half" idx="2"/>
          </p:nvPr>
        </p:nvSpPr>
        <p:spPr>
          <a:xfrm>
            <a:off x="4648200" y="1600200"/>
            <a:ext cx="4038600" cy="5105400"/>
          </a:xfrm>
        </p:spPr>
        <p:txBody>
          <a:bodyPr>
            <a:normAutofit fontScale="70000" lnSpcReduction="20000"/>
          </a:bodyPr>
          <a:lstStyle/>
          <a:p>
            <a:pPr lvl="1"/>
            <a:r>
              <a:rPr lang="en-US" dirty="0"/>
              <a:t>Source address spoofing</a:t>
            </a:r>
          </a:p>
          <a:p>
            <a:pPr lvl="1"/>
            <a:r>
              <a:rPr lang="en-US" dirty="0"/>
              <a:t>Repudiation of origin</a:t>
            </a:r>
          </a:p>
          <a:p>
            <a:pPr lvl="1"/>
            <a:r>
              <a:rPr lang="en-US" dirty="0"/>
              <a:t>Denial of receipt</a:t>
            </a:r>
          </a:p>
          <a:p>
            <a:pPr lvl="1"/>
            <a:r>
              <a:rPr lang="en-US" dirty="0"/>
              <a:t>Delay (why does this matter?)</a:t>
            </a:r>
          </a:p>
          <a:p>
            <a:pPr lvl="1"/>
            <a:r>
              <a:rPr lang="en-US" dirty="0"/>
              <a:t>denial of service (</a:t>
            </a:r>
            <a:r>
              <a:rPr lang="en-US" dirty="0" err="1"/>
              <a:t>DoS</a:t>
            </a:r>
            <a:r>
              <a:rPr lang="en-US" dirty="0"/>
              <a:t>)</a:t>
            </a:r>
          </a:p>
          <a:p>
            <a:pPr lvl="2"/>
            <a:r>
              <a:rPr lang="en-US" dirty="0"/>
              <a:t>Network attack amplification</a:t>
            </a:r>
          </a:p>
          <a:p>
            <a:r>
              <a:rPr lang="en-US" dirty="0"/>
              <a:t>prevention, detection, recovery</a:t>
            </a:r>
          </a:p>
          <a:p>
            <a:r>
              <a:rPr lang="en-US" dirty="0"/>
              <a:t>policy</a:t>
            </a:r>
          </a:p>
          <a:p>
            <a:r>
              <a:rPr lang="en-US" dirty="0"/>
              <a:t>security mechanism</a:t>
            </a:r>
          </a:p>
          <a:p>
            <a:r>
              <a:rPr lang="en-US" dirty="0"/>
              <a:t>Assumptions</a:t>
            </a:r>
          </a:p>
          <a:p>
            <a:r>
              <a:rPr lang="en-US" dirty="0"/>
              <a:t>Specification: formal vs informal</a:t>
            </a:r>
          </a:p>
          <a:p>
            <a:r>
              <a:rPr lang="en-US" dirty="0"/>
              <a:t>Formal verification (pros/cons)</a:t>
            </a:r>
          </a:p>
          <a:p>
            <a:r>
              <a:rPr lang="en-US" dirty="0"/>
              <a:t>Testing (pros/cons)</a:t>
            </a:r>
          </a:p>
          <a:p>
            <a:r>
              <a:rPr lang="en-US" dirty="0"/>
              <a:t>Risk analysis (what are the dimensions)</a:t>
            </a:r>
          </a:p>
          <a:p>
            <a:r>
              <a:rPr lang="en-US" dirty="0"/>
              <a:t>Human Issues </a:t>
            </a:r>
          </a:p>
          <a:p>
            <a:endParaRPr lang="en-US" dirty="0"/>
          </a:p>
        </p:txBody>
      </p:sp>
    </p:spTree>
    <p:extLst>
      <p:ext uri="{BB962C8B-B14F-4D97-AF65-F5344CB8AC3E}">
        <p14:creationId xmlns:p14="http://schemas.microsoft.com/office/powerpoint/2010/main" val="28455748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custDataLst>
              <p:tags r:id="rId2"/>
            </p:custDataLst>
          </p:nvPr>
        </p:nvSpPr>
        <p:spPr/>
        <p:txBody>
          <a:bodyPr>
            <a:normAutofit fontScale="90000"/>
          </a:bodyPr>
          <a:lstStyle/>
          <a:p>
            <a:r>
              <a:rPr lang="en-US"/>
              <a:t>Key Points</a:t>
            </a:r>
          </a:p>
        </p:txBody>
      </p:sp>
      <p:sp>
        <p:nvSpPr>
          <p:cNvPr id="34819" name="Rectangle 3"/>
          <p:cNvSpPr>
            <a:spLocks noGrp="1" noChangeArrowheads="1"/>
          </p:cNvSpPr>
          <p:nvPr>
            <p:ph type="body" idx="1"/>
            <p:custDataLst>
              <p:tags r:id="rId3"/>
            </p:custDataLst>
          </p:nvPr>
        </p:nvSpPr>
        <p:spPr/>
        <p:txBody>
          <a:bodyPr/>
          <a:lstStyle/>
          <a:p>
            <a:pPr>
              <a:lnSpc>
                <a:spcPct val="90000"/>
              </a:lnSpc>
            </a:pPr>
            <a:r>
              <a:rPr lang="en-US" dirty="0"/>
              <a:t>Policy defines security, and mechanisms enforce security</a:t>
            </a:r>
          </a:p>
          <a:p>
            <a:pPr lvl="1">
              <a:lnSpc>
                <a:spcPct val="90000"/>
              </a:lnSpc>
            </a:pPr>
            <a:r>
              <a:rPr lang="en-US" dirty="0"/>
              <a:t>Confidentiality</a:t>
            </a:r>
          </a:p>
          <a:p>
            <a:pPr lvl="1">
              <a:lnSpc>
                <a:spcPct val="90000"/>
              </a:lnSpc>
            </a:pPr>
            <a:r>
              <a:rPr lang="en-US" dirty="0"/>
              <a:t>Integrity</a:t>
            </a:r>
          </a:p>
          <a:p>
            <a:pPr lvl="1">
              <a:lnSpc>
                <a:spcPct val="90000"/>
              </a:lnSpc>
            </a:pPr>
            <a:r>
              <a:rPr lang="en-US" dirty="0"/>
              <a:t>Availability</a:t>
            </a:r>
          </a:p>
          <a:p>
            <a:pPr>
              <a:lnSpc>
                <a:spcPct val="90000"/>
              </a:lnSpc>
            </a:pPr>
            <a:r>
              <a:rPr lang="en-US" dirty="0"/>
              <a:t>Trust and knowing assumptions</a:t>
            </a:r>
          </a:p>
          <a:p>
            <a:pPr>
              <a:lnSpc>
                <a:spcPct val="90000"/>
              </a:lnSpc>
            </a:pPr>
            <a:r>
              <a:rPr lang="en-US" dirty="0"/>
              <a:t>Importance of assurance</a:t>
            </a:r>
          </a:p>
          <a:p>
            <a:pPr>
              <a:lnSpc>
                <a:spcPct val="90000"/>
              </a:lnSpc>
            </a:pPr>
            <a:r>
              <a:rPr lang="en-US" dirty="0"/>
              <a:t>The human factor</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Integrity mechanisms</a:t>
            </a:r>
          </a:p>
        </p:txBody>
      </p:sp>
      <p:sp>
        <p:nvSpPr>
          <p:cNvPr id="3" name="Content Placeholder 2"/>
          <p:cNvSpPr>
            <a:spLocks noGrp="1"/>
          </p:cNvSpPr>
          <p:nvPr>
            <p:ph idx="1"/>
            <p:custDataLst>
              <p:tags r:id="rId3"/>
            </p:custDataLst>
          </p:nvPr>
        </p:nvSpPr>
        <p:spPr>
          <a:xfrm>
            <a:off x="457200" y="990600"/>
            <a:ext cx="8229600" cy="5638800"/>
          </a:xfrm>
        </p:spPr>
        <p:txBody>
          <a:bodyPr>
            <a:normAutofit fontScale="62500" lnSpcReduction="20000"/>
          </a:bodyPr>
          <a:lstStyle/>
          <a:p>
            <a:r>
              <a:rPr lang="en-US" dirty="0"/>
              <a:t>Prevention mechanisms</a:t>
            </a:r>
          </a:p>
          <a:p>
            <a:pPr lvl="1"/>
            <a:r>
              <a:rPr lang="en-US" dirty="0"/>
              <a:t>Lock the data, e.g., with access controls</a:t>
            </a:r>
          </a:p>
          <a:p>
            <a:pPr lvl="1"/>
            <a:r>
              <a:rPr lang="en-US" dirty="0"/>
              <a:t>Cannot stop authorized access</a:t>
            </a:r>
          </a:p>
          <a:p>
            <a:pPr lvl="2"/>
            <a:r>
              <a:rPr lang="en-US" dirty="0"/>
              <a:t>A program that processes the data is altered</a:t>
            </a:r>
          </a:p>
          <a:p>
            <a:pPr lvl="2"/>
            <a:r>
              <a:rPr lang="en-US" dirty="0"/>
              <a:t>An authorized user changes the data</a:t>
            </a:r>
          </a:p>
          <a:p>
            <a:pPr lvl="3"/>
            <a:r>
              <a:rPr lang="en-US" dirty="0"/>
              <a:t>E.g., access control only allow bank managers to transfer money between accounts. </a:t>
            </a:r>
          </a:p>
          <a:p>
            <a:pPr lvl="3"/>
            <a:r>
              <a:rPr lang="en-US" dirty="0"/>
              <a:t>A bank manager transfer money to his own account</a:t>
            </a:r>
          </a:p>
          <a:p>
            <a:r>
              <a:rPr lang="en-US" dirty="0"/>
              <a:t>Detection mechanisms</a:t>
            </a:r>
          </a:p>
          <a:p>
            <a:pPr lvl="1"/>
            <a:r>
              <a:rPr lang="en-US" dirty="0"/>
              <a:t>Report that the data is corrupt</a:t>
            </a:r>
          </a:p>
          <a:p>
            <a:pPr lvl="2"/>
            <a:r>
              <a:rPr lang="en-US" dirty="0"/>
              <a:t>E.g., data in a database includes special data that looks normal, but actually obeys rules (e.g., the values sum to 0). If the data is altered, then these data will not obey the rules.</a:t>
            </a:r>
          </a:p>
          <a:p>
            <a:pPr lvl="3"/>
            <a:r>
              <a:rPr lang="en-US" dirty="0"/>
              <a:t>Assumes the attacked does not know the special rules</a:t>
            </a:r>
          </a:p>
          <a:p>
            <a:pPr lvl="2"/>
            <a:r>
              <a:rPr lang="en-US" dirty="0"/>
              <a:t>E.g., compare some data to backups</a:t>
            </a:r>
          </a:p>
          <a:p>
            <a:pPr lvl="3"/>
            <a:r>
              <a:rPr lang="en-US" dirty="0"/>
              <a:t>Actually, the same thing as the previous example, and suffers the same</a:t>
            </a:r>
          </a:p>
          <a:p>
            <a:pPr lvl="2"/>
            <a:r>
              <a:rPr lang="en-US" dirty="0"/>
              <a:t>Basic problem: how can you know that data has been corrupted. </a:t>
            </a:r>
          </a:p>
          <a:p>
            <a:pPr lvl="1"/>
            <a:r>
              <a:rPr lang="en-US" dirty="0"/>
              <a:t>With backup and other techniques, it might be possible to recover from integrity violations</a:t>
            </a:r>
          </a:p>
          <a:p>
            <a:pPr lvl="2"/>
            <a:r>
              <a:rPr lang="en-US" dirty="0"/>
              <a:t>Integrity is not only a security issue, i.e., integrity can be violated by non-malicious means, e.g., hard disk failure can corrupt data</a:t>
            </a:r>
          </a:p>
          <a:p>
            <a:pPr lvl="2"/>
            <a:r>
              <a:rPr lang="en-US" dirty="0"/>
              <a:t>Back-up allows recovery from integrity violations</a:t>
            </a:r>
          </a:p>
          <a:p>
            <a:pPr lvl="3"/>
            <a:r>
              <a:rPr lang="en-US" dirty="0"/>
              <a:t>DR = disaster recovery </a:t>
            </a:r>
          </a:p>
          <a:p>
            <a:pPr lvl="3"/>
            <a:r>
              <a:rPr lang="en-US" dirty="0"/>
              <a:t>(or maybe DR = durability and reliability. Well no. but…)</a:t>
            </a:r>
          </a:p>
          <a:p>
            <a:pPr lvl="1"/>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VInw3pYm3VYj4Lfr99sOvr"/>
</p:tagLst>
</file>

<file path=ppt/tags/tag10.xml><?xml version="1.0" encoding="utf-8"?>
<p:tagLst xmlns:a="http://schemas.openxmlformats.org/drawingml/2006/main" xmlns:r="http://schemas.openxmlformats.org/officeDocument/2006/relationships" xmlns:p="http://schemas.openxmlformats.org/presentationml/2006/main">
  <p:tag name="DVSHAPEID" val="CVRGcSXJx4hUa8ekpPk2a4"/>
</p:tagLst>
</file>

<file path=ppt/tags/tag100.xml><?xml version="1.0" encoding="utf-8"?>
<p:tagLst xmlns:a="http://schemas.openxmlformats.org/drawingml/2006/main" xmlns:r="http://schemas.openxmlformats.org/officeDocument/2006/relationships" xmlns:p="http://schemas.openxmlformats.org/presentationml/2006/main">
  <p:tag name="DVSHAPEID" val="bTdJtpYmzWKSuvvQ3gUTDZ"/>
</p:tagLst>
</file>

<file path=ppt/tags/tag101.xml><?xml version="1.0" encoding="utf-8"?>
<p:tagLst xmlns:a="http://schemas.openxmlformats.org/drawingml/2006/main" xmlns:r="http://schemas.openxmlformats.org/officeDocument/2006/relationships" xmlns:p="http://schemas.openxmlformats.org/presentationml/2006/main">
  <p:tag name="DVSECTIONID" val="ebN1SHzza0aGEEjqDNJd6l"/>
</p:tagLst>
</file>

<file path=ppt/tags/tag102.xml><?xml version="1.0" encoding="utf-8"?>
<p:tagLst xmlns:a="http://schemas.openxmlformats.org/drawingml/2006/main" xmlns:r="http://schemas.openxmlformats.org/officeDocument/2006/relationships" xmlns:p="http://schemas.openxmlformats.org/presentationml/2006/main">
  <p:tag name="DVSHAPEID" val="Giv2EjFhna40IWtrQPZkBY"/>
</p:tagLst>
</file>

<file path=ppt/tags/tag103.xml><?xml version="1.0" encoding="utf-8"?>
<p:tagLst xmlns:a="http://schemas.openxmlformats.org/drawingml/2006/main" xmlns:r="http://schemas.openxmlformats.org/officeDocument/2006/relationships" xmlns:p="http://schemas.openxmlformats.org/presentationml/2006/main">
  <p:tag name="DVSHAPEID" val="bTdJtpYmzWKSuvvQ3gUTDZ"/>
</p:tagLst>
</file>

<file path=ppt/tags/tag104.xml><?xml version="1.0" encoding="utf-8"?>
<p:tagLst xmlns:a="http://schemas.openxmlformats.org/drawingml/2006/main" xmlns:r="http://schemas.openxmlformats.org/officeDocument/2006/relationships" xmlns:p="http://schemas.openxmlformats.org/presentationml/2006/main">
  <p:tag name="DVSECTIONID" val="gPrYWZLJpHlchzN6sMoFIY"/>
</p:tagLst>
</file>

<file path=ppt/tags/tag105.xml><?xml version="1.0" encoding="utf-8"?>
<p:tagLst xmlns:a="http://schemas.openxmlformats.org/drawingml/2006/main" xmlns:r="http://schemas.openxmlformats.org/officeDocument/2006/relationships" xmlns:p="http://schemas.openxmlformats.org/presentationml/2006/main">
  <p:tag name="DVSHAPEID" val="mUkf6KNwCWpiFFz3XCjK6J"/>
</p:tagLst>
</file>

<file path=ppt/tags/tag106.xml><?xml version="1.0" encoding="utf-8"?>
<p:tagLst xmlns:a="http://schemas.openxmlformats.org/drawingml/2006/main" xmlns:r="http://schemas.openxmlformats.org/officeDocument/2006/relationships" xmlns:p="http://schemas.openxmlformats.org/presentationml/2006/main">
  <p:tag name="DVSHAPEID" val="ONcGatwqxeB8qtyL2FR4Zr"/>
</p:tagLst>
</file>

<file path=ppt/tags/tag107.xml><?xml version="1.0" encoding="utf-8"?>
<p:tagLst xmlns:a="http://schemas.openxmlformats.org/drawingml/2006/main" xmlns:r="http://schemas.openxmlformats.org/officeDocument/2006/relationships" xmlns:p="http://schemas.openxmlformats.org/presentationml/2006/main">
  <p:tag name="DVSECTIONID" val="9MoT19pEBCnun7VYgY8um1"/>
</p:tagLst>
</file>

<file path=ppt/tags/tag108.xml><?xml version="1.0" encoding="utf-8"?>
<p:tagLst xmlns:a="http://schemas.openxmlformats.org/drawingml/2006/main" xmlns:r="http://schemas.openxmlformats.org/officeDocument/2006/relationships" xmlns:p="http://schemas.openxmlformats.org/presentationml/2006/main">
  <p:tag name="DVSHAPEID" val="45rfoc0vaBUC6x3qzk0boa"/>
</p:tagLst>
</file>

<file path=ppt/tags/tag109.xml><?xml version="1.0" encoding="utf-8"?>
<p:tagLst xmlns:a="http://schemas.openxmlformats.org/drawingml/2006/main" xmlns:r="http://schemas.openxmlformats.org/officeDocument/2006/relationships" xmlns:p="http://schemas.openxmlformats.org/presentationml/2006/main">
  <p:tag name="DVSHAPEID" val="Gwe6ubzET1JmI7eU4jq130"/>
</p:tagLst>
</file>

<file path=ppt/tags/tag11.xml><?xml version="1.0" encoding="utf-8"?>
<p:tagLst xmlns:a="http://schemas.openxmlformats.org/drawingml/2006/main" xmlns:r="http://schemas.openxmlformats.org/officeDocument/2006/relationships" xmlns:p="http://schemas.openxmlformats.org/presentationml/2006/main">
  <p:tag name="DVSHAPEID" val="mK3arJqHtAG4WhifMu8QEq"/>
</p:tagLst>
</file>

<file path=ppt/tags/tag110.xml><?xml version="1.0" encoding="utf-8"?>
<p:tagLst xmlns:a="http://schemas.openxmlformats.org/drawingml/2006/main" xmlns:r="http://schemas.openxmlformats.org/officeDocument/2006/relationships" xmlns:p="http://schemas.openxmlformats.org/presentationml/2006/main">
  <p:tag name="DVSECTIONID" val="SJPWbEfHLn7FirIttXymXV"/>
</p:tagLst>
</file>

<file path=ppt/tags/tag111.xml><?xml version="1.0" encoding="utf-8"?>
<p:tagLst xmlns:a="http://schemas.openxmlformats.org/drawingml/2006/main" xmlns:r="http://schemas.openxmlformats.org/officeDocument/2006/relationships" xmlns:p="http://schemas.openxmlformats.org/presentationml/2006/main">
  <p:tag name="DVSHAPEID" val="eNE2hIqCGJE4SpaimeyxYe"/>
</p:tagLst>
</file>

<file path=ppt/tags/tag112.xml><?xml version="1.0" encoding="utf-8"?>
<p:tagLst xmlns:a="http://schemas.openxmlformats.org/drawingml/2006/main" xmlns:r="http://schemas.openxmlformats.org/officeDocument/2006/relationships" xmlns:p="http://schemas.openxmlformats.org/presentationml/2006/main">
  <p:tag name="DVSHAPEID" val="dS7tCPtqn123ycA89xjgtg"/>
</p:tagLst>
</file>

<file path=ppt/tags/tag113.xml><?xml version="1.0" encoding="utf-8"?>
<p:tagLst xmlns:a="http://schemas.openxmlformats.org/drawingml/2006/main" xmlns:r="http://schemas.openxmlformats.org/officeDocument/2006/relationships" xmlns:p="http://schemas.openxmlformats.org/presentationml/2006/main">
  <p:tag name="DVSECTIONID" val="jOIjTMAB5xhlUDbLqqhn2G"/>
</p:tagLst>
</file>

<file path=ppt/tags/tag114.xml><?xml version="1.0" encoding="utf-8"?>
<p:tagLst xmlns:a="http://schemas.openxmlformats.org/drawingml/2006/main" xmlns:r="http://schemas.openxmlformats.org/officeDocument/2006/relationships" xmlns:p="http://schemas.openxmlformats.org/presentationml/2006/main">
  <p:tag name="DVSHAPEID" val="NtGsVQCdGL10AMUO5A9fmD"/>
</p:tagLst>
</file>

<file path=ppt/tags/tag115.xml><?xml version="1.0" encoding="utf-8"?>
<p:tagLst xmlns:a="http://schemas.openxmlformats.org/drawingml/2006/main" xmlns:r="http://schemas.openxmlformats.org/officeDocument/2006/relationships" xmlns:p="http://schemas.openxmlformats.org/presentationml/2006/main">
  <p:tag name="DVSHAPEID" val="1PRYIe51dIKW4EMaTCN9kh"/>
</p:tagLst>
</file>

<file path=ppt/tags/tag116.xml><?xml version="1.0" encoding="utf-8"?>
<p:tagLst xmlns:a="http://schemas.openxmlformats.org/drawingml/2006/main" xmlns:r="http://schemas.openxmlformats.org/officeDocument/2006/relationships" xmlns:p="http://schemas.openxmlformats.org/presentationml/2006/main">
  <p:tag name="DVSECTIONID" val="NICzzelYXlVXq0eSLs6ahz"/>
</p:tagLst>
</file>

<file path=ppt/tags/tag117.xml><?xml version="1.0" encoding="utf-8"?>
<p:tagLst xmlns:a="http://schemas.openxmlformats.org/drawingml/2006/main" xmlns:r="http://schemas.openxmlformats.org/officeDocument/2006/relationships" xmlns:p="http://schemas.openxmlformats.org/presentationml/2006/main">
  <p:tag name="DVSHAPEID" val="2yCOdksJ7eU9sRAX8o7Fxj"/>
</p:tagLst>
</file>

<file path=ppt/tags/tag118.xml><?xml version="1.0" encoding="utf-8"?>
<p:tagLst xmlns:a="http://schemas.openxmlformats.org/drawingml/2006/main" xmlns:r="http://schemas.openxmlformats.org/officeDocument/2006/relationships" xmlns:p="http://schemas.openxmlformats.org/presentationml/2006/main">
  <p:tag name="DVSHAPEID" val="fEHg1VGwrcjKMjmU0LyuAw"/>
</p:tagLst>
</file>

<file path=ppt/tags/tag119.xml><?xml version="1.0" encoding="utf-8"?>
<p:tagLst xmlns:a="http://schemas.openxmlformats.org/drawingml/2006/main" xmlns:r="http://schemas.openxmlformats.org/officeDocument/2006/relationships" xmlns:p="http://schemas.openxmlformats.org/presentationml/2006/main">
  <p:tag name="DVSECTIONID" val="oXw5hHx84zSD0ZHkcmg7zV"/>
</p:tagLst>
</file>

<file path=ppt/tags/tag12.xml><?xml version="1.0" encoding="utf-8"?>
<p:tagLst xmlns:a="http://schemas.openxmlformats.org/drawingml/2006/main" xmlns:r="http://schemas.openxmlformats.org/officeDocument/2006/relationships" xmlns:p="http://schemas.openxmlformats.org/presentationml/2006/main">
  <p:tag name="DVSHAPEID" val="sxSpPcs7FVgyz7C2qdjPBH"/>
</p:tagLst>
</file>

<file path=ppt/tags/tag120.xml><?xml version="1.0" encoding="utf-8"?>
<p:tagLst xmlns:a="http://schemas.openxmlformats.org/drawingml/2006/main" xmlns:r="http://schemas.openxmlformats.org/officeDocument/2006/relationships" xmlns:p="http://schemas.openxmlformats.org/presentationml/2006/main">
  <p:tag name="DVSHAPEID" val="2UbVzWup2EJIiY6Xix2AMH"/>
</p:tagLst>
</file>

<file path=ppt/tags/tag121.xml><?xml version="1.0" encoding="utf-8"?>
<p:tagLst xmlns:a="http://schemas.openxmlformats.org/drawingml/2006/main" xmlns:r="http://schemas.openxmlformats.org/officeDocument/2006/relationships" xmlns:p="http://schemas.openxmlformats.org/presentationml/2006/main">
  <p:tag name="DVSHAPEID" val="QI4hBeom63IIBM46lK12aE"/>
</p:tagLst>
</file>

<file path=ppt/tags/tag122.xml><?xml version="1.0" encoding="utf-8"?>
<p:tagLst xmlns:a="http://schemas.openxmlformats.org/drawingml/2006/main" xmlns:r="http://schemas.openxmlformats.org/officeDocument/2006/relationships" xmlns:p="http://schemas.openxmlformats.org/presentationml/2006/main">
  <p:tag name="DVSECTIONID" val="pXdaxxFOgSodkF2uWDqPhl"/>
</p:tagLst>
</file>

<file path=ppt/tags/tag123.xml><?xml version="1.0" encoding="utf-8"?>
<p:tagLst xmlns:a="http://schemas.openxmlformats.org/drawingml/2006/main" xmlns:r="http://schemas.openxmlformats.org/officeDocument/2006/relationships" xmlns:p="http://schemas.openxmlformats.org/presentationml/2006/main">
  <p:tag name="DVSHAPEID" val="030oN2s1sZKl4tQikg0FxG"/>
</p:tagLst>
</file>

<file path=ppt/tags/tag124.xml><?xml version="1.0" encoding="utf-8"?>
<p:tagLst xmlns:a="http://schemas.openxmlformats.org/drawingml/2006/main" xmlns:r="http://schemas.openxmlformats.org/officeDocument/2006/relationships" xmlns:p="http://schemas.openxmlformats.org/presentationml/2006/main">
  <p:tag name="DVSHAPEID" val="0zmkSbbhzJwbH0gdqlT5AI"/>
</p:tagLst>
</file>

<file path=ppt/tags/tag125.xml><?xml version="1.0" encoding="utf-8"?>
<p:tagLst xmlns:a="http://schemas.openxmlformats.org/drawingml/2006/main" xmlns:r="http://schemas.openxmlformats.org/officeDocument/2006/relationships" xmlns:p="http://schemas.openxmlformats.org/presentationml/2006/main">
  <p:tag name="DVSECTIONID" val="YoJ11fRNFQtALPxo5EdgDH"/>
</p:tagLst>
</file>

<file path=ppt/tags/tag126.xml><?xml version="1.0" encoding="utf-8"?>
<p:tagLst xmlns:a="http://schemas.openxmlformats.org/drawingml/2006/main" xmlns:r="http://schemas.openxmlformats.org/officeDocument/2006/relationships" xmlns:p="http://schemas.openxmlformats.org/presentationml/2006/main">
  <p:tag name="DVSHAPEID" val="obumLKI4divqoD4ILsoS7m"/>
</p:tagLst>
</file>

<file path=ppt/tags/tag127.xml><?xml version="1.0" encoding="utf-8"?>
<p:tagLst xmlns:a="http://schemas.openxmlformats.org/drawingml/2006/main" xmlns:r="http://schemas.openxmlformats.org/officeDocument/2006/relationships" xmlns:p="http://schemas.openxmlformats.org/presentationml/2006/main">
  <p:tag name="DVSECTIONID" val="wogHbGMaRIxlZ0K1WfcNqF"/>
</p:tagLst>
</file>

<file path=ppt/tags/tag128.xml><?xml version="1.0" encoding="utf-8"?>
<p:tagLst xmlns:a="http://schemas.openxmlformats.org/drawingml/2006/main" xmlns:r="http://schemas.openxmlformats.org/officeDocument/2006/relationships" xmlns:p="http://schemas.openxmlformats.org/presentationml/2006/main">
  <p:tag name="DVSHAPEID" val="8hcryhYtpiSTYTpdwQN0qQ"/>
</p:tagLst>
</file>

<file path=ppt/tags/tag129.xml><?xml version="1.0" encoding="utf-8"?>
<p:tagLst xmlns:a="http://schemas.openxmlformats.org/drawingml/2006/main" xmlns:r="http://schemas.openxmlformats.org/officeDocument/2006/relationships" xmlns:p="http://schemas.openxmlformats.org/presentationml/2006/main">
  <p:tag name="DVSHAPEID" val="U9clL18PWlixaBUrwix4hD"/>
</p:tagLst>
</file>

<file path=ppt/tags/tag13.xml><?xml version="1.0" encoding="utf-8"?>
<p:tagLst xmlns:a="http://schemas.openxmlformats.org/drawingml/2006/main" xmlns:r="http://schemas.openxmlformats.org/officeDocument/2006/relationships" xmlns:p="http://schemas.openxmlformats.org/presentationml/2006/main">
  <p:tag name="DVSHAPEID" val="d5bX292QUkqWivh1TdelVL"/>
</p:tagLst>
</file>

<file path=ppt/tags/tag130.xml><?xml version="1.0" encoding="utf-8"?>
<p:tagLst xmlns:a="http://schemas.openxmlformats.org/drawingml/2006/main" xmlns:r="http://schemas.openxmlformats.org/officeDocument/2006/relationships" xmlns:p="http://schemas.openxmlformats.org/presentationml/2006/main">
  <p:tag name="DVSECTIONID" val="2rchloVnxYxQpIinHNjrP9"/>
</p:tagLst>
</file>

<file path=ppt/tags/tag131.xml><?xml version="1.0" encoding="utf-8"?>
<p:tagLst xmlns:a="http://schemas.openxmlformats.org/drawingml/2006/main" xmlns:r="http://schemas.openxmlformats.org/officeDocument/2006/relationships" xmlns:p="http://schemas.openxmlformats.org/presentationml/2006/main">
  <p:tag name="DVSHAPEID" val="ArIOi5jutmyhLAn3JHSiDs"/>
</p:tagLst>
</file>

<file path=ppt/tags/tag132.xml><?xml version="1.0" encoding="utf-8"?>
<p:tagLst xmlns:a="http://schemas.openxmlformats.org/drawingml/2006/main" xmlns:r="http://schemas.openxmlformats.org/officeDocument/2006/relationships" xmlns:p="http://schemas.openxmlformats.org/presentationml/2006/main">
  <p:tag name="DVSECTIONID" val="sjS7S5AwxHVgvXBGEtuuRU"/>
</p:tagLst>
</file>

<file path=ppt/tags/tag133.xml><?xml version="1.0" encoding="utf-8"?>
<p:tagLst xmlns:a="http://schemas.openxmlformats.org/drawingml/2006/main" xmlns:r="http://schemas.openxmlformats.org/officeDocument/2006/relationships" xmlns:p="http://schemas.openxmlformats.org/presentationml/2006/main">
  <p:tag name="DVSHAPEID" val="K5hDPsdDH2T8nPAqSZHTCQ"/>
</p:tagLst>
</file>

<file path=ppt/tags/tag134.xml><?xml version="1.0" encoding="utf-8"?>
<p:tagLst xmlns:a="http://schemas.openxmlformats.org/drawingml/2006/main" xmlns:r="http://schemas.openxmlformats.org/officeDocument/2006/relationships" xmlns:p="http://schemas.openxmlformats.org/presentationml/2006/main">
  <p:tag name="DVSECTIONID" val="4N0eaqfJTa0sxzS69Zsfi0"/>
</p:tagLst>
</file>

<file path=ppt/tags/tag135.xml><?xml version="1.0" encoding="utf-8"?>
<p:tagLst xmlns:a="http://schemas.openxmlformats.org/drawingml/2006/main" xmlns:r="http://schemas.openxmlformats.org/officeDocument/2006/relationships" xmlns:p="http://schemas.openxmlformats.org/presentationml/2006/main">
  <p:tag name="DVSHAPEID" val="YgIBg3pL2v7k3q1tagQaq0"/>
</p:tagLst>
</file>

<file path=ppt/tags/tag136.xml><?xml version="1.0" encoding="utf-8"?>
<p:tagLst xmlns:a="http://schemas.openxmlformats.org/drawingml/2006/main" xmlns:r="http://schemas.openxmlformats.org/officeDocument/2006/relationships" xmlns:p="http://schemas.openxmlformats.org/presentationml/2006/main">
  <p:tag name="DVSHAPEID" val="OSMP17PELs5hB5BhV7RNH1"/>
</p:tagLst>
</file>

<file path=ppt/tags/tag137.xml><?xml version="1.0" encoding="utf-8"?>
<p:tagLst xmlns:a="http://schemas.openxmlformats.org/drawingml/2006/main" xmlns:r="http://schemas.openxmlformats.org/officeDocument/2006/relationships" xmlns:p="http://schemas.openxmlformats.org/presentationml/2006/main">
  <p:tag name="DVSECTIONID" val="fMPVRSlIiDjNOoSbVSt8eF"/>
</p:tagLst>
</file>

<file path=ppt/tags/tag138.xml><?xml version="1.0" encoding="utf-8"?>
<p:tagLst xmlns:a="http://schemas.openxmlformats.org/drawingml/2006/main" xmlns:r="http://schemas.openxmlformats.org/officeDocument/2006/relationships" xmlns:p="http://schemas.openxmlformats.org/presentationml/2006/main">
  <p:tag name="DVSHAPEID" val="ZDELsu5zRkhp8b0f5ihv7E"/>
</p:tagLst>
</file>

<file path=ppt/tags/tag139.xml><?xml version="1.0" encoding="utf-8"?>
<p:tagLst xmlns:a="http://schemas.openxmlformats.org/drawingml/2006/main" xmlns:r="http://schemas.openxmlformats.org/officeDocument/2006/relationships" xmlns:p="http://schemas.openxmlformats.org/presentationml/2006/main">
  <p:tag name="DVSHAPEID" val="EE1qyQm3TBqAMbh5qRDJMY"/>
</p:tagLst>
</file>

<file path=ppt/tags/tag14.xml><?xml version="1.0" encoding="utf-8"?>
<p:tagLst xmlns:a="http://schemas.openxmlformats.org/drawingml/2006/main" xmlns:r="http://schemas.openxmlformats.org/officeDocument/2006/relationships" xmlns:p="http://schemas.openxmlformats.org/presentationml/2006/main">
  <p:tag name="DVSHAPEID" val="OoHaCJ3UxOOKkMeSaj4O1V"/>
</p:tagLst>
</file>

<file path=ppt/tags/tag140.xml><?xml version="1.0" encoding="utf-8"?>
<p:tagLst xmlns:a="http://schemas.openxmlformats.org/drawingml/2006/main" xmlns:r="http://schemas.openxmlformats.org/officeDocument/2006/relationships" xmlns:p="http://schemas.openxmlformats.org/presentationml/2006/main">
  <p:tag name="DVSECTIONID" val="k3V1f97LLlmirrXcXvRuWq"/>
</p:tagLst>
</file>

<file path=ppt/tags/tag141.xml><?xml version="1.0" encoding="utf-8"?>
<p:tagLst xmlns:a="http://schemas.openxmlformats.org/drawingml/2006/main" xmlns:r="http://schemas.openxmlformats.org/officeDocument/2006/relationships" xmlns:p="http://schemas.openxmlformats.org/presentationml/2006/main">
  <p:tag name="DVSHAPEID" val="A6QKbSGyBUs1h6EzgnHM2b"/>
</p:tagLst>
</file>

<file path=ppt/tags/tag142.xml><?xml version="1.0" encoding="utf-8"?>
<p:tagLst xmlns:a="http://schemas.openxmlformats.org/drawingml/2006/main" xmlns:r="http://schemas.openxmlformats.org/officeDocument/2006/relationships" xmlns:p="http://schemas.openxmlformats.org/presentationml/2006/main">
  <p:tag name="DVSHAPEID" val="V5FqqLSVRlgTsPavYf5cJr"/>
</p:tagLst>
</file>

<file path=ppt/tags/tag143.xml><?xml version="1.0" encoding="utf-8"?>
<p:tagLst xmlns:a="http://schemas.openxmlformats.org/drawingml/2006/main" xmlns:r="http://schemas.openxmlformats.org/officeDocument/2006/relationships" xmlns:p="http://schemas.openxmlformats.org/presentationml/2006/main">
  <p:tag name="DVSECTIONID" val="3qGrQjvnwwPKZGFTmQ2DWC"/>
</p:tagLst>
</file>

<file path=ppt/tags/tag144.xml><?xml version="1.0" encoding="utf-8"?>
<p:tagLst xmlns:a="http://schemas.openxmlformats.org/drawingml/2006/main" xmlns:r="http://schemas.openxmlformats.org/officeDocument/2006/relationships" xmlns:p="http://schemas.openxmlformats.org/presentationml/2006/main">
  <p:tag name="DVSHAPEID" val="re1eutUp1lauPJtrQFP7WY"/>
</p:tagLst>
</file>

<file path=ppt/tags/tag145.xml><?xml version="1.0" encoding="utf-8"?>
<p:tagLst xmlns:a="http://schemas.openxmlformats.org/drawingml/2006/main" xmlns:r="http://schemas.openxmlformats.org/officeDocument/2006/relationships" xmlns:p="http://schemas.openxmlformats.org/presentationml/2006/main">
  <p:tag name="DVSHAPEID" val="4llokvAdDrvqZrpBO1s6vt"/>
</p:tagLst>
</file>

<file path=ppt/tags/tag146.xml><?xml version="1.0" encoding="utf-8"?>
<p:tagLst xmlns:a="http://schemas.openxmlformats.org/drawingml/2006/main" xmlns:r="http://schemas.openxmlformats.org/officeDocument/2006/relationships" xmlns:p="http://schemas.openxmlformats.org/presentationml/2006/main">
  <p:tag name="DVSECTIONID" val="LxhKIIS3hHLSxrcpTKv09P"/>
</p:tagLst>
</file>

<file path=ppt/tags/tag147.xml><?xml version="1.0" encoding="utf-8"?>
<p:tagLst xmlns:a="http://schemas.openxmlformats.org/drawingml/2006/main" xmlns:r="http://schemas.openxmlformats.org/officeDocument/2006/relationships" xmlns:p="http://schemas.openxmlformats.org/presentationml/2006/main">
  <p:tag name="DVSHAPEID" val="JSfJUxzg967DqUAeKHp0JO"/>
</p:tagLst>
</file>

<file path=ppt/tags/tag148.xml><?xml version="1.0" encoding="utf-8"?>
<p:tagLst xmlns:a="http://schemas.openxmlformats.org/drawingml/2006/main" xmlns:r="http://schemas.openxmlformats.org/officeDocument/2006/relationships" xmlns:p="http://schemas.openxmlformats.org/presentationml/2006/main">
  <p:tag name="DVSHAPEID" val="p1LCWRuPDoC2sC72QbvW8p"/>
</p:tagLst>
</file>

<file path=ppt/tags/tag149.xml><?xml version="1.0" encoding="utf-8"?>
<p:tagLst xmlns:a="http://schemas.openxmlformats.org/drawingml/2006/main" xmlns:r="http://schemas.openxmlformats.org/officeDocument/2006/relationships" xmlns:p="http://schemas.openxmlformats.org/presentationml/2006/main">
  <p:tag name="DVSECTIONID" val="YzU3yKjazr5gDcJhw8UByM"/>
</p:tagLst>
</file>

<file path=ppt/tags/tag15.xml><?xml version="1.0" encoding="utf-8"?>
<p:tagLst xmlns:a="http://schemas.openxmlformats.org/drawingml/2006/main" xmlns:r="http://schemas.openxmlformats.org/officeDocument/2006/relationships" xmlns:p="http://schemas.openxmlformats.org/presentationml/2006/main">
  <p:tag name="DVSHAPEID" val="7DP6Kpj5AgLrgNfSwjNZNB"/>
</p:tagLst>
</file>

<file path=ppt/tags/tag150.xml><?xml version="1.0" encoding="utf-8"?>
<p:tagLst xmlns:a="http://schemas.openxmlformats.org/drawingml/2006/main" xmlns:r="http://schemas.openxmlformats.org/officeDocument/2006/relationships" xmlns:p="http://schemas.openxmlformats.org/presentationml/2006/main">
  <p:tag name="DVSHAPEID" val="iKc98wHHt7CVteXiBHMjsJ"/>
</p:tagLst>
</file>

<file path=ppt/tags/tag151.xml><?xml version="1.0" encoding="utf-8"?>
<p:tagLst xmlns:a="http://schemas.openxmlformats.org/drawingml/2006/main" xmlns:r="http://schemas.openxmlformats.org/officeDocument/2006/relationships" xmlns:p="http://schemas.openxmlformats.org/presentationml/2006/main">
  <p:tag name="DVSHAPEID" val="0osY7IRduNFZI0qMJX7WUu"/>
</p:tagLst>
</file>

<file path=ppt/tags/tag152.xml><?xml version="1.0" encoding="utf-8"?>
<p:tagLst xmlns:a="http://schemas.openxmlformats.org/drawingml/2006/main" xmlns:r="http://schemas.openxmlformats.org/officeDocument/2006/relationships" xmlns:p="http://schemas.openxmlformats.org/presentationml/2006/main">
  <p:tag name="DVSECTIONID" val="2hieJy9y29lD3pSXA1KQTC"/>
</p:tagLst>
</file>

<file path=ppt/tags/tag153.xml><?xml version="1.0" encoding="utf-8"?>
<p:tagLst xmlns:a="http://schemas.openxmlformats.org/drawingml/2006/main" xmlns:r="http://schemas.openxmlformats.org/officeDocument/2006/relationships" xmlns:p="http://schemas.openxmlformats.org/presentationml/2006/main">
  <p:tag name="DVSHAPEID" val="6brFP8dk4ma7LqZbx9gPeJ"/>
</p:tagLst>
</file>

<file path=ppt/tags/tag154.xml><?xml version="1.0" encoding="utf-8"?>
<p:tagLst xmlns:a="http://schemas.openxmlformats.org/drawingml/2006/main" xmlns:r="http://schemas.openxmlformats.org/officeDocument/2006/relationships" xmlns:p="http://schemas.openxmlformats.org/presentationml/2006/main">
  <p:tag name="DVSHAPEID" val="A672e1FjYTXj8Zk0cqsGfP"/>
</p:tagLst>
</file>

<file path=ppt/tags/tag155.xml><?xml version="1.0" encoding="utf-8"?>
<p:tagLst xmlns:a="http://schemas.openxmlformats.org/drawingml/2006/main" xmlns:r="http://schemas.openxmlformats.org/officeDocument/2006/relationships" xmlns:p="http://schemas.openxmlformats.org/presentationml/2006/main">
  <p:tag name="DVSHAPEID" val="wITPjjfFpidnAlxMUbFLoh"/>
</p:tagLst>
</file>

<file path=ppt/tags/tag156.xml><?xml version="1.0" encoding="utf-8"?>
<p:tagLst xmlns:a="http://schemas.openxmlformats.org/drawingml/2006/main" xmlns:r="http://schemas.openxmlformats.org/officeDocument/2006/relationships" xmlns:p="http://schemas.openxmlformats.org/presentationml/2006/main">
  <p:tag name="DVSHAPEID" val="9si0RxWQmytLzo9oHm4jtF"/>
</p:tagLst>
</file>

<file path=ppt/tags/tag157.xml><?xml version="1.0" encoding="utf-8"?>
<p:tagLst xmlns:a="http://schemas.openxmlformats.org/drawingml/2006/main" xmlns:r="http://schemas.openxmlformats.org/officeDocument/2006/relationships" xmlns:p="http://schemas.openxmlformats.org/presentationml/2006/main">
  <p:tag name="DVSHAPEID" val="6KoZspvh1uqezqwjrHIyVE"/>
</p:tagLst>
</file>

<file path=ppt/tags/tag158.xml><?xml version="1.0" encoding="utf-8"?>
<p:tagLst xmlns:a="http://schemas.openxmlformats.org/drawingml/2006/main" xmlns:r="http://schemas.openxmlformats.org/officeDocument/2006/relationships" xmlns:p="http://schemas.openxmlformats.org/presentationml/2006/main">
  <p:tag name="DVSHAPEID" val="UPL9DwuiG4NumxBR5wl5xY"/>
</p:tagLst>
</file>

<file path=ppt/tags/tag159.xml><?xml version="1.0" encoding="utf-8"?>
<p:tagLst xmlns:a="http://schemas.openxmlformats.org/drawingml/2006/main" xmlns:r="http://schemas.openxmlformats.org/officeDocument/2006/relationships" xmlns:p="http://schemas.openxmlformats.org/presentationml/2006/main">
  <p:tag name="DVSHAPEID" val="kkPIRnUnBVJrQyejMYMIOl"/>
</p:tagLst>
</file>

<file path=ppt/tags/tag16.xml><?xml version="1.0" encoding="utf-8"?>
<p:tagLst xmlns:a="http://schemas.openxmlformats.org/drawingml/2006/main" xmlns:r="http://schemas.openxmlformats.org/officeDocument/2006/relationships" xmlns:p="http://schemas.openxmlformats.org/presentationml/2006/main">
  <p:tag name="DVSHAPEID" val="7xbuN13Vg6KTg4lwYDArdy"/>
</p:tagLst>
</file>

<file path=ppt/tags/tag160.xml><?xml version="1.0" encoding="utf-8"?>
<p:tagLst xmlns:a="http://schemas.openxmlformats.org/drawingml/2006/main" xmlns:r="http://schemas.openxmlformats.org/officeDocument/2006/relationships" xmlns:p="http://schemas.openxmlformats.org/presentationml/2006/main">
  <p:tag name="DVSHAPEID" val="r44ZIABbdP6WvqjUE6ojtS"/>
</p:tagLst>
</file>

<file path=ppt/tags/tag161.xml><?xml version="1.0" encoding="utf-8"?>
<p:tagLst xmlns:a="http://schemas.openxmlformats.org/drawingml/2006/main" xmlns:r="http://schemas.openxmlformats.org/officeDocument/2006/relationships" xmlns:p="http://schemas.openxmlformats.org/presentationml/2006/main">
  <p:tag name="DVSHAPEID" val="KUH3DMKmjPaYTLDSFkLqHU"/>
</p:tagLst>
</file>

<file path=ppt/tags/tag162.xml><?xml version="1.0" encoding="utf-8"?>
<p:tagLst xmlns:a="http://schemas.openxmlformats.org/drawingml/2006/main" xmlns:r="http://schemas.openxmlformats.org/officeDocument/2006/relationships" xmlns:p="http://schemas.openxmlformats.org/presentationml/2006/main">
  <p:tag name="DVSHAPEID" val="lU3NZRkGjuSyjahEWPqQwh"/>
</p:tagLst>
</file>

<file path=ppt/tags/tag163.xml><?xml version="1.0" encoding="utf-8"?>
<p:tagLst xmlns:a="http://schemas.openxmlformats.org/drawingml/2006/main" xmlns:r="http://schemas.openxmlformats.org/officeDocument/2006/relationships" xmlns:p="http://schemas.openxmlformats.org/presentationml/2006/main">
  <p:tag name="DVSHAPEID" val="LwxyhLq4y3aQzNZPMS2CwG"/>
</p:tagLst>
</file>

<file path=ppt/tags/tag164.xml><?xml version="1.0" encoding="utf-8"?>
<p:tagLst xmlns:a="http://schemas.openxmlformats.org/drawingml/2006/main" xmlns:r="http://schemas.openxmlformats.org/officeDocument/2006/relationships" xmlns:p="http://schemas.openxmlformats.org/presentationml/2006/main">
  <p:tag name="DVSHAPEID" val="6krtB0nWZRn48wgrAygfVO"/>
</p:tagLst>
</file>

<file path=ppt/tags/tag165.xml><?xml version="1.0" encoding="utf-8"?>
<p:tagLst xmlns:a="http://schemas.openxmlformats.org/drawingml/2006/main" xmlns:r="http://schemas.openxmlformats.org/officeDocument/2006/relationships" xmlns:p="http://schemas.openxmlformats.org/presentationml/2006/main">
  <p:tag name="DVSHAPEID" val="otAuF62yOUK5qc7NapHC3j"/>
</p:tagLst>
</file>

<file path=ppt/tags/tag166.xml><?xml version="1.0" encoding="utf-8"?>
<p:tagLst xmlns:a="http://schemas.openxmlformats.org/drawingml/2006/main" xmlns:r="http://schemas.openxmlformats.org/officeDocument/2006/relationships" xmlns:p="http://schemas.openxmlformats.org/presentationml/2006/main">
  <p:tag name="DVSHAPEID" val="svFszlhtmhKhWYS6lgUr2t"/>
</p:tagLst>
</file>

<file path=ppt/tags/tag167.xml><?xml version="1.0" encoding="utf-8"?>
<p:tagLst xmlns:a="http://schemas.openxmlformats.org/drawingml/2006/main" xmlns:r="http://schemas.openxmlformats.org/officeDocument/2006/relationships" xmlns:p="http://schemas.openxmlformats.org/presentationml/2006/main">
  <p:tag name="DVSHAPEID" val="j264kNnQyjK405PcxGgkxt"/>
</p:tagLst>
</file>

<file path=ppt/tags/tag168.xml><?xml version="1.0" encoding="utf-8"?>
<p:tagLst xmlns:a="http://schemas.openxmlformats.org/drawingml/2006/main" xmlns:r="http://schemas.openxmlformats.org/officeDocument/2006/relationships" xmlns:p="http://schemas.openxmlformats.org/presentationml/2006/main">
  <p:tag name="DVSHAPEID" val="l9f8V34qHCgZcCmv1u6vJq"/>
</p:tagLst>
</file>

<file path=ppt/tags/tag169.xml><?xml version="1.0" encoding="utf-8"?>
<p:tagLst xmlns:a="http://schemas.openxmlformats.org/drawingml/2006/main" xmlns:r="http://schemas.openxmlformats.org/officeDocument/2006/relationships" xmlns:p="http://schemas.openxmlformats.org/presentationml/2006/main">
  <p:tag name="DVSHAPEID" val="wRXMh8JdbHVPHXObSjL7B8"/>
</p:tagLst>
</file>

<file path=ppt/tags/tag17.xml><?xml version="1.0" encoding="utf-8"?>
<p:tagLst xmlns:a="http://schemas.openxmlformats.org/drawingml/2006/main" xmlns:r="http://schemas.openxmlformats.org/officeDocument/2006/relationships" xmlns:p="http://schemas.openxmlformats.org/presentationml/2006/main">
  <p:tag name="DVSHAPEID" val="YTwqChML118wvhVgBi1FZF"/>
</p:tagLst>
</file>

<file path=ppt/tags/tag170.xml><?xml version="1.0" encoding="utf-8"?>
<p:tagLst xmlns:a="http://schemas.openxmlformats.org/drawingml/2006/main" xmlns:r="http://schemas.openxmlformats.org/officeDocument/2006/relationships" xmlns:p="http://schemas.openxmlformats.org/presentationml/2006/main">
  <p:tag name="DVSECTIONID" val="OTi6bGLsLCxWyIPFa7K77k"/>
</p:tagLst>
</file>

<file path=ppt/tags/tag171.xml><?xml version="1.0" encoding="utf-8"?>
<p:tagLst xmlns:a="http://schemas.openxmlformats.org/drawingml/2006/main" xmlns:r="http://schemas.openxmlformats.org/officeDocument/2006/relationships" xmlns:p="http://schemas.openxmlformats.org/presentationml/2006/main">
  <p:tag name="DVSHAPEID" val="pw8S4yAN9PWyJNGapZQfCP"/>
</p:tagLst>
</file>

<file path=ppt/tags/tag172.xml><?xml version="1.0" encoding="utf-8"?>
<p:tagLst xmlns:a="http://schemas.openxmlformats.org/drawingml/2006/main" xmlns:r="http://schemas.openxmlformats.org/officeDocument/2006/relationships" xmlns:p="http://schemas.openxmlformats.org/presentationml/2006/main">
  <p:tag name="DVSHAPEID" val="ftvWROYPcwPwYVPeDjDHDP"/>
</p:tagLst>
</file>

<file path=ppt/tags/tag173.xml><?xml version="1.0" encoding="utf-8"?>
<p:tagLst xmlns:a="http://schemas.openxmlformats.org/drawingml/2006/main" xmlns:r="http://schemas.openxmlformats.org/officeDocument/2006/relationships" xmlns:p="http://schemas.openxmlformats.org/presentationml/2006/main">
  <p:tag name="DVSECTIONID" val="NgO0FCem6xgcK1KszCp6Fs"/>
</p:tagLst>
</file>

<file path=ppt/tags/tag174.xml><?xml version="1.0" encoding="utf-8"?>
<p:tagLst xmlns:a="http://schemas.openxmlformats.org/drawingml/2006/main" xmlns:r="http://schemas.openxmlformats.org/officeDocument/2006/relationships" xmlns:p="http://schemas.openxmlformats.org/presentationml/2006/main">
  <p:tag name="DVSHAPEID" val="3ahC6yy76FSAgFn7GMOkDq"/>
</p:tagLst>
</file>

<file path=ppt/tags/tag175.xml><?xml version="1.0" encoding="utf-8"?>
<p:tagLst xmlns:a="http://schemas.openxmlformats.org/drawingml/2006/main" xmlns:r="http://schemas.openxmlformats.org/officeDocument/2006/relationships" xmlns:p="http://schemas.openxmlformats.org/presentationml/2006/main">
  <p:tag name="DVSHAPEID" val="JdOKkamxCVbqqlFfHqg4q9"/>
</p:tagLst>
</file>

<file path=ppt/tags/tag176.xml><?xml version="1.0" encoding="utf-8"?>
<p:tagLst xmlns:a="http://schemas.openxmlformats.org/drawingml/2006/main" xmlns:r="http://schemas.openxmlformats.org/officeDocument/2006/relationships" xmlns:p="http://schemas.openxmlformats.org/presentationml/2006/main">
  <p:tag name="DVSHAPEID" val="DoFaRvCQSicDq3NldnLz2W"/>
</p:tagLst>
</file>

<file path=ppt/tags/tag177.xml><?xml version="1.0" encoding="utf-8"?>
<p:tagLst xmlns:a="http://schemas.openxmlformats.org/drawingml/2006/main" xmlns:r="http://schemas.openxmlformats.org/officeDocument/2006/relationships" xmlns:p="http://schemas.openxmlformats.org/presentationml/2006/main">
  <p:tag name="DVSHAPEID" val="pQe2sq4o3yZzzq5ajRUL2S"/>
</p:tagLst>
</file>

<file path=ppt/tags/tag178.xml><?xml version="1.0" encoding="utf-8"?>
<p:tagLst xmlns:a="http://schemas.openxmlformats.org/drawingml/2006/main" xmlns:r="http://schemas.openxmlformats.org/officeDocument/2006/relationships" xmlns:p="http://schemas.openxmlformats.org/presentationml/2006/main">
  <p:tag name="DVSECTIONID" val="IGD1sQYMRrEu61ha08eov0"/>
</p:tagLst>
</file>

<file path=ppt/tags/tag179.xml><?xml version="1.0" encoding="utf-8"?>
<p:tagLst xmlns:a="http://schemas.openxmlformats.org/drawingml/2006/main" xmlns:r="http://schemas.openxmlformats.org/officeDocument/2006/relationships" xmlns:p="http://schemas.openxmlformats.org/presentationml/2006/main">
  <p:tag name="DVSHAPEID" val="dMUBrlcTjR7HZOVO3cLufD"/>
</p:tagLst>
</file>

<file path=ppt/tags/tag18.xml><?xml version="1.0" encoding="utf-8"?>
<p:tagLst xmlns:a="http://schemas.openxmlformats.org/drawingml/2006/main" xmlns:r="http://schemas.openxmlformats.org/officeDocument/2006/relationships" xmlns:p="http://schemas.openxmlformats.org/presentationml/2006/main">
  <p:tag name="DVSHAPEID" val="Hnwbw0l9plnzyhYmoL9v5I"/>
</p:tagLst>
</file>

<file path=ppt/tags/tag180.xml><?xml version="1.0" encoding="utf-8"?>
<p:tagLst xmlns:a="http://schemas.openxmlformats.org/drawingml/2006/main" xmlns:r="http://schemas.openxmlformats.org/officeDocument/2006/relationships" xmlns:p="http://schemas.openxmlformats.org/presentationml/2006/main">
  <p:tag name="DVSHAPEID" val="DQtmg34TEgTwDr7QYIcaf8"/>
</p:tagLst>
</file>

<file path=ppt/tags/tag181.xml><?xml version="1.0" encoding="utf-8"?>
<p:tagLst xmlns:a="http://schemas.openxmlformats.org/drawingml/2006/main" xmlns:r="http://schemas.openxmlformats.org/officeDocument/2006/relationships" xmlns:p="http://schemas.openxmlformats.org/presentationml/2006/main">
  <p:tag name="DVSECTIONID" val="G7NnybauDOmd32Xe0lvoTv"/>
</p:tagLst>
</file>

<file path=ppt/tags/tag182.xml><?xml version="1.0" encoding="utf-8"?>
<p:tagLst xmlns:a="http://schemas.openxmlformats.org/drawingml/2006/main" xmlns:r="http://schemas.openxmlformats.org/officeDocument/2006/relationships" xmlns:p="http://schemas.openxmlformats.org/presentationml/2006/main">
  <p:tag name="DVSHAPEID" val="sSrheuOIZyDz938558PpcQ"/>
</p:tagLst>
</file>

<file path=ppt/tags/tag183.xml><?xml version="1.0" encoding="utf-8"?>
<p:tagLst xmlns:a="http://schemas.openxmlformats.org/drawingml/2006/main" xmlns:r="http://schemas.openxmlformats.org/officeDocument/2006/relationships" xmlns:p="http://schemas.openxmlformats.org/presentationml/2006/main">
  <p:tag name="DVSHAPEID" val="NsatHcd3h4ouoBVZPz5Wgl"/>
</p:tagLst>
</file>

<file path=ppt/tags/tag184.xml><?xml version="1.0" encoding="utf-8"?>
<p:tagLst xmlns:a="http://schemas.openxmlformats.org/drawingml/2006/main" xmlns:r="http://schemas.openxmlformats.org/officeDocument/2006/relationships" xmlns:p="http://schemas.openxmlformats.org/presentationml/2006/main">
  <p:tag name="DVSECTIONID" val="YalHlPIdeVZJy86kicRaNi"/>
</p:tagLst>
</file>

<file path=ppt/tags/tag185.xml><?xml version="1.0" encoding="utf-8"?>
<p:tagLst xmlns:a="http://schemas.openxmlformats.org/drawingml/2006/main" xmlns:r="http://schemas.openxmlformats.org/officeDocument/2006/relationships" xmlns:p="http://schemas.openxmlformats.org/presentationml/2006/main">
  <p:tag name="DVSHAPEID" val="sSrheuOIZyDz938558PpcQ"/>
</p:tagLst>
</file>

<file path=ppt/tags/tag186.xml><?xml version="1.0" encoding="utf-8"?>
<p:tagLst xmlns:a="http://schemas.openxmlformats.org/drawingml/2006/main" xmlns:r="http://schemas.openxmlformats.org/officeDocument/2006/relationships" xmlns:p="http://schemas.openxmlformats.org/presentationml/2006/main">
  <p:tag name="DVSHAPEID" val="S3i3ITD3lPWC5Z6KNBuWgy"/>
</p:tagLst>
</file>

<file path=ppt/tags/tag187.xml><?xml version="1.0" encoding="utf-8"?>
<p:tagLst xmlns:a="http://schemas.openxmlformats.org/drawingml/2006/main" xmlns:r="http://schemas.openxmlformats.org/officeDocument/2006/relationships" xmlns:p="http://schemas.openxmlformats.org/presentationml/2006/main">
  <p:tag name="DVSHAPEID" val="bFFwa6jfjfzsz6bDujpeJy"/>
</p:tagLst>
</file>

<file path=ppt/tags/tag188.xml><?xml version="1.0" encoding="utf-8"?>
<p:tagLst xmlns:a="http://schemas.openxmlformats.org/drawingml/2006/main" xmlns:r="http://schemas.openxmlformats.org/officeDocument/2006/relationships" xmlns:p="http://schemas.openxmlformats.org/presentationml/2006/main">
  <p:tag name="DVSHAPEID" val="yLwWS4Murk4kSCobJxK6wG"/>
</p:tagLst>
</file>

<file path=ppt/tags/tag189.xml><?xml version="1.0" encoding="utf-8"?>
<p:tagLst xmlns:a="http://schemas.openxmlformats.org/drawingml/2006/main" xmlns:r="http://schemas.openxmlformats.org/officeDocument/2006/relationships" xmlns:p="http://schemas.openxmlformats.org/presentationml/2006/main">
  <p:tag name="DVSHAPEID" val="3CpZz97bx2PC7U0edfsPOf"/>
</p:tagLst>
</file>

<file path=ppt/tags/tag19.xml><?xml version="1.0" encoding="utf-8"?>
<p:tagLst xmlns:a="http://schemas.openxmlformats.org/drawingml/2006/main" xmlns:r="http://schemas.openxmlformats.org/officeDocument/2006/relationships" xmlns:p="http://schemas.openxmlformats.org/presentationml/2006/main">
  <p:tag name="DVSHAPEID" val="KKz3BI2hqyzjb8TrLLpSBM"/>
</p:tagLst>
</file>

<file path=ppt/tags/tag190.xml><?xml version="1.0" encoding="utf-8"?>
<p:tagLst xmlns:a="http://schemas.openxmlformats.org/drawingml/2006/main" xmlns:r="http://schemas.openxmlformats.org/officeDocument/2006/relationships" xmlns:p="http://schemas.openxmlformats.org/presentationml/2006/main">
  <p:tag name="DVSHAPEID" val="ofdyfjASuD2RITwTvDngM1"/>
</p:tagLst>
</file>

<file path=ppt/tags/tag191.xml><?xml version="1.0" encoding="utf-8"?>
<p:tagLst xmlns:a="http://schemas.openxmlformats.org/drawingml/2006/main" xmlns:r="http://schemas.openxmlformats.org/officeDocument/2006/relationships" xmlns:p="http://schemas.openxmlformats.org/presentationml/2006/main">
  <p:tag name="DVSHAPEID" val="Afc7HkJPsxsmLX3L84yYZl"/>
</p:tagLst>
</file>

<file path=ppt/tags/tag192.xml><?xml version="1.0" encoding="utf-8"?>
<p:tagLst xmlns:a="http://schemas.openxmlformats.org/drawingml/2006/main" xmlns:r="http://schemas.openxmlformats.org/officeDocument/2006/relationships" xmlns:p="http://schemas.openxmlformats.org/presentationml/2006/main">
  <p:tag name="DVSHAPEID" val="ZTEm7uJzF8thGgh3NZLNek"/>
</p:tagLst>
</file>

<file path=ppt/tags/tag193.xml><?xml version="1.0" encoding="utf-8"?>
<p:tagLst xmlns:a="http://schemas.openxmlformats.org/drawingml/2006/main" xmlns:r="http://schemas.openxmlformats.org/officeDocument/2006/relationships" xmlns:p="http://schemas.openxmlformats.org/presentationml/2006/main">
  <p:tag name="DVSHAPEID" val="mRoOX8Fw5zdefislcf6TSj"/>
</p:tagLst>
</file>

<file path=ppt/tags/tag194.xml><?xml version="1.0" encoding="utf-8"?>
<p:tagLst xmlns:a="http://schemas.openxmlformats.org/drawingml/2006/main" xmlns:r="http://schemas.openxmlformats.org/officeDocument/2006/relationships" xmlns:p="http://schemas.openxmlformats.org/presentationml/2006/main">
  <p:tag name="DVSHAPEID" val="TthMu5gzdb7ExMXjxAT82T"/>
</p:tagLst>
</file>

<file path=ppt/tags/tag195.xml><?xml version="1.0" encoding="utf-8"?>
<p:tagLst xmlns:a="http://schemas.openxmlformats.org/drawingml/2006/main" xmlns:r="http://schemas.openxmlformats.org/officeDocument/2006/relationships" xmlns:p="http://schemas.openxmlformats.org/presentationml/2006/main">
  <p:tag name="DVSHAPEID" val="4r0ZAsNwGls2YUwaEAfwl1"/>
</p:tagLst>
</file>

<file path=ppt/tags/tag196.xml><?xml version="1.0" encoding="utf-8"?>
<p:tagLst xmlns:a="http://schemas.openxmlformats.org/drawingml/2006/main" xmlns:r="http://schemas.openxmlformats.org/officeDocument/2006/relationships" xmlns:p="http://schemas.openxmlformats.org/presentationml/2006/main">
  <p:tag name="DVSHAPEID" val="7AKGnSHvZJh0pPMuvOMHvM"/>
</p:tagLst>
</file>

<file path=ppt/tags/tag197.xml><?xml version="1.0" encoding="utf-8"?>
<p:tagLst xmlns:a="http://schemas.openxmlformats.org/drawingml/2006/main" xmlns:r="http://schemas.openxmlformats.org/officeDocument/2006/relationships" xmlns:p="http://schemas.openxmlformats.org/presentationml/2006/main">
  <p:tag name="DVSHAPEID" val="cvO2NnWjTwx2kpeT4UPalI"/>
</p:tagLst>
</file>

<file path=ppt/tags/tag198.xml><?xml version="1.0" encoding="utf-8"?>
<p:tagLst xmlns:a="http://schemas.openxmlformats.org/drawingml/2006/main" xmlns:r="http://schemas.openxmlformats.org/officeDocument/2006/relationships" xmlns:p="http://schemas.openxmlformats.org/presentationml/2006/main">
  <p:tag name="DVSHAPEID" val="LYvGn94rKEwknfSl5jzFQK"/>
</p:tagLst>
</file>

<file path=ppt/tags/tag199.xml><?xml version="1.0" encoding="utf-8"?>
<p:tagLst xmlns:a="http://schemas.openxmlformats.org/drawingml/2006/main" xmlns:r="http://schemas.openxmlformats.org/officeDocument/2006/relationships" xmlns:p="http://schemas.openxmlformats.org/presentationml/2006/main">
  <p:tag name="DVSHAPEID" val="smvmgBJRSkquKPx60NfrMT"/>
</p:tagLst>
</file>

<file path=ppt/tags/tag2.xml><?xml version="1.0" encoding="utf-8"?>
<p:tagLst xmlns:a="http://schemas.openxmlformats.org/drawingml/2006/main" xmlns:r="http://schemas.openxmlformats.org/officeDocument/2006/relationships" xmlns:p="http://schemas.openxmlformats.org/presentationml/2006/main">
  <p:tag name="DVSHAPEID" val="Qvtp5WWUZ7lb7jAoLsLjN5"/>
</p:tagLst>
</file>

<file path=ppt/tags/tag20.xml><?xml version="1.0" encoding="utf-8"?>
<p:tagLst xmlns:a="http://schemas.openxmlformats.org/drawingml/2006/main" xmlns:r="http://schemas.openxmlformats.org/officeDocument/2006/relationships" xmlns:p="http://schemas.openxmlformats.org/presentationml/2006/main">
  <p:tag name="DVSHAPEID" val="8VJDheTfvtzYCMBsoC67UP"/>
</p:tagLst>
</file>

<file path=ppt/tags/tag200.xml><?xml version="1.0" encoding="utf-8"?>
<p:tagLst xmlns:a="http://schemas.openxmlformats.org/drawingml/2006/main" xmlns:r="http://schemas.openxmlformats.org/officeDocument/2006/relationships" xmlns:p="http://schemas.openxmlformats.org/presentationml/2006/main">
  <p:tag name="DVSHAPEID" val="wZ1Y1JPvBGR0v8b1StHSLc"/>
</p:tagLst>
</file>

<file path=ppt/tags/tag201.xml><?xml version="1.0" encoding="utf-8"?>
<p:tagLst xmlns:a="http://schemas.openxmlformats.org/drawingml/2006/main" xmlns:r="http://schemas.openxmlformats.org/officeDocument/2006/relationships" xmlns:p="http://schemas.openxmlformats.org/presentationml/2006/main">
  <p:tag name="DVSHAPEID" val="UTv2NZjMqoYyQvkiA02mIK"/>
</p:tagLst>
</file>

<file path=ppt/tags/tag202.xml><?xml version="1.0" encoding="utf-8"?>
<p:tagLst xmlns:a="http://schemas.openxmlformats.org/drawingml/2006/main" xmlns:r="http://schemas.openxmlformats.org/officeDocument/2006/relationships" xmlns:p="http://schemas.openxmlformats.org/presentationml/2006/main">
  <p:tag name="DVSHAPEID" val="dktO7F3iwJIFW9joEtbqpm"/>
</p:tagLst>
</file>

<file path=ppt/tags/tag203.xml><?xml version="1.0" encoding="utf-8"?>
<p:tagLst xmlns:a="http://schemas.openxmlformats.org/drawingml/2006/main" xmlns:r="http://schemas.openxmlformats.org/officeDocument/2006/relationships" xmlns:p="http://schemas.openxmlformats.org/presentationml/2006/main">
  <p:tag name="DVSECTIONID" val="ecnXae2OwDNa8C1RPlMqzq"/>
</p:tagLst>
</file>

<file path=ppt/tags/tag204.xml><?xml version="1.0" encoding="utf-8"?>
<p:tagLst xmlns:a="http://schemas.openxmlformats.org/drawingml/2006/main" xmlns:r="http://schemas.openxmlformats.org/officeDocument/2006/relationships" xmlns:p="http://schemas.openxmlformats.org/presentationml/2006/main">
  <p:tag name="DVSHAPEID" val="sSrheuOIZyDz938558PpcQ"/>
</p:tagLst>
</file>

<file path=ppt/tags/tag205.xml><?xml version="1.0" encoding="utf-8"?>
<p:tagLst xmlns:a="http://schemas.openxmlformats.org/drawingml/2006/main" xmlns:r="http://schemas.openxmlformats.org/officeDocument/2006/relationships" xmlns:p="http://schemas.openxmlformats.org/presentationml/2006/main">
  <p:tag name="DVSHAPEID" val="Vo0tjrnvnmJNY3tl6mLd64"/>
</p:tagLst>
</file>

<file path=ppt/tags/tag206.xml><?xml version="1.0" encoding="utf-8"?>
<p:tagLst xmlns:a="http://schemas.openxmlformats.org/drawingml/2006/main" xmlns:r="http://schemas.openxmlformats.org/officeDocument/2006/relationships" xmlns:p="http://schemas.openxmlformats.org/presentationml/2006/main">
  <p:tag name="DVSHAPEID" val="rvpbPB4caTu9Im7fijT33I"/>
</p:tagLst>
</file>

<file path=ppt/tags/tag207.xml><?xml version="1.0" encoding="utf-8"?>
<p:tagLst xmlns:a="http://schemas.openxmlformats.org/drawingml/2006/main" xmlns:r="http://schemas.openxmlformats.org/officeDocument/2006/relationships" xmlns:p="http://schemas.openxmlformats.org/presentationml/2006/main">
  <p:tag name="DVSHAPEID" val="RVSHgxMSXBPVvMfuLhCDez"/>
</p:tagLst>
</file>

<file path=ppt/tags/tag208.xml><?xml version="1.0" encoding="utf-8"?>
<p:tagLst xmlns:a="http://schemas.openxmlformats.org/drawingml/2006/main" xmlns:r="http://schemas.openxmlformats.org/officeDocument/2006/relationships" xmlns:p="http://schemas.openxmlformats.org/presentationml/2006/main">
  <p:tag name="DVSHAPEID" val="F62lgN1yLA2IEuj7kwqiWS"/>
</p:tagLst>
</file>

<file path=ppt/tags/tag209.xml><?xml version="1.0" encoding="utf-8"?>
<p:tagLst xmlns:a="http://schemas.openxmlformats.org/drawingml/2006/main" xmlns:r="http://schemas.openxmlformats.org/officeDocument/2006/relationships" xmlns:p="http://schemas.openxmlformats.org/presentationml/2006/main">
  <p:tag name="DVSHAPEID" val="kMQl0NxBrpthgLEUhYQoQe"/>
</p:tagLst>
</file>

<file path=ppt/tags/tag21.xml><?xml version="1.0" encoding="utf-8"?>
<p:tagLst xmlns:a="http://schemas.openxmlformats.org/drawingml/2006/main" xmlns:r="http://schemas.openxmlformats.org/officeDocument/2006/relationships" xmlns:p="http://schemas.openxmlformats.org/presentationml/2006/main">
  <p:tag name="DVSHAPEID" val="0e6PsW0n5d7YBDkYqNoa25"/>
</p:tagLst>
</file>

<file path=ppt/tags/tag210.xml><?xml version="1.0" encoding="utf-8"?>
<p:tagLst xmlns:a="http://schemas.openxmlformats.org/drawingml/2006/main" xmlns:r="http://schemas.openxmlformats.org/officeDocument/2006/relationships" xmlns:p="http://schemas.openxmlformats.org/presentationml/2006/main">
  <p:tag name="DVSHAPEID" val="TN8LaDX5dWDNLfuVNe098C"/>
</p:tagLst>
</file>

<file path=ppt/tags/tag211.xml><?xml version="1.0" encoding="utf-8"?>
<p:tagLst xmlns:a="http://schemas.openxmlformats.org/drawingml/2006/main" xmlns:r="http://schemas.openxmlformats.org/officeDocument/2006/relationships" xmlns:p="http://schemas.openxmlformats.org/presentationml/2006/main">
  <p:tag name="DVSHAPEID" val="fmdyspfrsx15T3deCTEmbw"/>
</p:tagLst>
</file>

<file path=ppt/tags/tag212.xml><?xml version="1.0" encoding="utf-8"?>
<p:tagLst xmlns:a="http://schemas.openxmlformats.org/drawingml/2006/main" xmlns:r="http://schemas.openxmlformats.org/officeDocument/2006/relationships" xmlns:p="http://schemas.openxmlformats.org/presentationml/2006/main">
  <p:tag name="DVSHAPEID" val="DsZoplbCoH6gxLxCaxPLu5"/>
</p:tagLst>
</file>

<file path=ppt/tags/tag213.xml><?xml version="1.0" encoding="utf-8"?>
<p:tagLst xmlns:a="http://schemas.openxmlformats.org/drawingml/2006/main" xmlns:r="http://schemas.openxmlformats.org/officeDocument/2006/relationships" xmlns:p="http://schemas.openxmlformats.org/presentationml/2006/main">
  <p:tag name="DVSHAPEID" val="ZCwrH0I6xp2yFj2YDC0hbl"/>
</p:tagLst>
</file>

<file path=ppt/tags/tag214.xml><?xml version="1.0" encoding="utf-8"?>
<p:tagLst xmlns:a="http://schemas.openxmlformats.org/drawingml/2006/main" xmlns:r="http://schemas.openxmlformats.org/officeDocument/2006/relationships" xmlns:p="http://schemas.openxmlformats.org/presentationml/2006/main">
  <p:tag name="DVSHAPEID" val="PP2L46xVvEWsHKUgQAnoe1"/>
</p:tagLst>
</file>

<file path=ppt/tags/tag215.xml><?xml version="1.0" encoding="utf-8"?>
<p:tagLst xmlns:a="http://schemas.openxmlformats.org/drawingml/2006/main" xmlns:r="http://schemas.openxmlformats.org/officeDocument/2006/relationships" xmlns:p="http://schemas.openxmlformats.org/presentationml/2006/main">
  <p:tag name="DVSHAPEID" val="Fa5e20gDOS7DMGpVVCzBUn"/>
</p:tagLst>
</file>

<file path=ppt/tags/tag216.xml><?xml version="1.0" encoding="utf-8"?>
<p:tagLst xmlns:a="http://schemas.openxmlformats.org/drawingml/2006/main" xmlns:r="http://schemas.openxmlformats.org/officeDocument/2006/relationships" xmlns:p="http://schemas.openxmlformats.org/presentationml/2006/main">
  <p:tag name="DVSHAPEID" val="CcCh4nLqTN7O9RFP4wERP3"/>
</p:tagLst>
</file>

<file path=ppt/tags/tag217.xml><?xml version="1.0" encoding="utf-8"?>
<p:tagLst xmlns:a="http://schemas.openxmlformats.org/drawingml/2006/main" xmlns:r="http://schemas.openxmlformats.org/officeDocument/2006/relationships" xmlns:p="http://schemas.openxmlformats.org/presentationml/2006/main">
  <p:tag name="DVSHAPEID" val="k3XeQVELPC6iySCKWTRoYk"/>
</p:tagLst>
</file>

<file path=ppt/tags/tag218.xml><?xml version="1.0" encoding="utf-8"?>
<p:tagLst xmlns:a="http://schemas.openxmlformats.org/drawingml/2006/main" xmlns:r="http://schemas.openxmlformats.org/officeDocument/2006/relationships" xmlns:p="http://schemas.openxmlformats.org/presentationml/2006/main">
  <p:tag name="DVSHAPEID" val="wYwyf6x2X3xySzkPwQL8Xv"/>
</p:tagLst>
</file>

<file path=ppt/tags/tag219.xml><?xml version="1.0" encoding="utf-8"?>
<p:tagLst xmlns:a="http://schemas.openxmlformats.org/drawingml/2006/main" xmlns:r="http://schemas.openxmlformats.org/officeDocument/2006/relationships" xmlns:p="http://schemas.openxmlformats.org/presentationml/2006/main">
  <p:tag name="DVSHAPEID" val="IRiMckzLZr5ZwZIhFyeNF2"/>
</p:tagLst>
</file>

<file path=ppt/tags/tag22.xml><?xml version="1.0" encoding="utf-8"?>
<p:tagLst xmlns:a="http://schemas.openxmlformats.org/drawingml/2006/main" xmlns:r="http://schemas.openxmlformats.org/officeDocument/2006/relationships" xmlns:p="http://schemas.openxmlformats.org/presentationml/2006/main">
  <p:tag name="DVSHAPEID" val="Kdw7PjnMLuRjVuxrLXf7nm"/>
</p:tagLst>
</file>

<file path=ppt/tags/tag220.xml><?xml version="1.0" encoding="utf-8"?>
<p:tagLst xmlns:a="http://schemas.openxmlformats.org/drawingml/2006/main" xmlns:r="http://schemas.openxmlformats.org/officeDocument/2006/relationships" xmlns:p="http://schemas.openxmlformats.org/presentationml/2006/main">
  <p:tag name="DVSHAPEID" val="K003p7m1DQn1fEgsTdsb46"/>
</p:tagLst>
</file>

<file path=ppt/tags/tag221.xml><?xml version="1.0" encoding="utf-8"?>
<p:tagLst xmlns:a="http://schemas.openxmlformats.org/drawingml/2006/main" xmlns:r="http://schemas.openxmlformats.org/officeDocument/2006/relationships" xmlns:p="http://schemas.openxmlformats.org/presentationml/2006/main">
  <p:tag name="DVSHAPEID" val="tS2k7eacTaQF6hM9UsoYNe"/>
</p:tagLst>
</file>

<file path=ppt/tags/tag222.xml><?xml version="1.0" encoding="utf-8"?>
<p:tagLst xmlns:a="http://schemas.openxmlformats.org/drawingml/2006/main" xmlns:r="http://schemas.openxmlformats.org/officeDocument/2006/relationships" xmlns:p="http://schemas.openxmlformats.org/presentationml/2006/main">
  <p:tag name="DVSHAPEID" val="CvJ31cE1ktYDx81408QrWd"/>
</p:tagLst>
</file>

<file path=ppt/tags/tag223.xml><?xml version="1.0" encoding="utf-8"?>
<p:tagLst xmlns:a="http://schemas.openxmlformats.org/drawingml/2006/main" xmlns:r="http://schemas.openxmlformats.org/officeDocument/2006/relationships" xmlns:p="http://schemas.openxmlformats.org/presentationml/2006/main">
  <p:tag name="DVSHAPEID" val="bAyYGKiZM6jefxB4cXySPm"/>
</p:tagLst>
</file>

<file path=ppt/tags/tag224.xml><?xml version="1.0" encoding="utf-8"?>
<p:tagLst xmlns:a="http://schemas.openxmlformats.org/drawingml/2006/main" xmlns:r="http://schemas.openxmlformats.org/officeDocument/2006/relationships" xmlns:p="http://schemas.openxmlformats.org/presentationml/2006/main">
  <p:tag name="DVSHAPEID" val="GtKD8Psg7mhpj8v3wUIlHS"/>
</p:tagLst>
</file>

<file path=ppt/tags/tag225.xml><?xml version="1.0" encoding="utf-8"?>
<p:tagLst xmlns:a="http://schemas.openxmlformats.org/drawingml/2006/main" xmlns:r="http://schemas.openxmlformats.org/officeDocument/2006/relationships" xmlns:p="http://schemas.openxmlformats.org/presentationml/2006/main">
  <p:tag name="DVSHAPEID" val="kiSttVVST4nPT4e2CtxvYX"/>
</p:tagLst>
</file>

<file path=ppt/tags/tag226.xml><?xml version="1.0" encoding="utf-8"?>
<p:tagLst xmlns:a="http://schemas.openxmlformats.org/drawingml/2006/main" xmlns:r="http://schemas.openxmlformats.org/officeDocument/2006/relationships" xmlns:p="http://schemas.openxmlformats.org/presentationml/2006/main">
  <p:tag name="DVSHAPEID" val="WPdsz9rDauFN8rKEmwlftd"/>
</p:tagLst>
</file>

<file path=ppt/tags/tag227.xml><?xml version="1.0" encoding="utf-8"?>
<p:tagLst xmlns:a="http://schemas.openxmlformats.org/drawingml/2006/main" xmlns:r="http://schemas.openxmlformats.org/officeDocument/2006/relationships" xmlns:p="http://schemas.openxmlformats.org/presentationml/2006/main">
  <p:tag name="DVSHAPEID" val="1ueqOtifNbUnl3g0mLqfUT"/>
</p:tagLst>
</file>

<file path=ppt/tags/tag228.xml><?xml version="1.0" encoding="utf-8"?>
<p:tagLst xmlns:a="http://schemas.openxmlformats.org/drawingml/2006/main" xmlns:r="http://schemas.openxmlformats.org/officeDocument/2006/relationships" xmlns:p="http://schemas.openxmlformats.org/presentationml/2006/main">
  <p:tag name="DVSHAPEID" val="a6WMiX70aJuJOJd9kXlUGt"/>
</p:tagLst>
</file>

<file path=ppt/tags/tag229.xml><?xml version="1.0" encoding="utf-8"?>
<p:tagLst xmlns:a="http://schemas.openxmlformats.org/drawingml/2006/main" xmlns:r="http://schemas.openxmlformats.org/officeDocument/2006/relationships" xmlns:p="http://schemas.openxmlformats.org/presentationml/2006/main">
  <p:tag name="DVSHAPEID" val="TL5HolaAOdj8k8t2bk8M1b"/>
</p:tagLst>
</file>

<file path=ppt/tags/tag23.xml><?xml version="1.0" encoding="utf-8"?>
<p:tagLst xmlns:a="http://schemas.openxmlformats.org/drawingml/2006/main" xmlns:r="http://schemas.openxmlformats.org/officeDocument/2006/relationships" xmlns:p="http://schemas.openxmlformats.org/presentationml/2006/main">
  <p:tag name="DVSHAPEID" val="REbY7qcjJKMUuTjl6G0irC"/>
</p:tagLst>
</file>

<file path=ppt/tags/tag230.xml><?xml version="1.0" encoding="utf-8"?>
<p:tagLst xmlns:a="http://schemas.openxmlformats.org/drawingml/2006/main" xmlns:r="http://schemas.openxmlformats.org/officeDocument/2006/relationships" xmlns:p="http://schemas.openxmlformats.org/presentationml/2006/main">
  <p:tag name="DVSECTIONID" val="OLtaNmYQ0cjPNHSbx9wr8o"/>
</p:tagLst>
</file>

<file path=ppt/tags/tag231.xml><?xml version="1.0" encoding="utf-8"?>
<p:tagLst xmlns:a="http://schemas.openxmlformats.org/drawingml/2006/main" xmlns:r="http://schemas.openxmlformats.org/officeDocument/2006/relationships" xmlns:p="http://schemas.openxmlformats.org/presentationml/2006/main">
  <p:tag name="DVSHAPEID" val="TCexMdqsTZdGcaGAzLQzUg"/>
</p:tagLst>
</file>

<file path=ppt/tags/tag232.xml><?xml version="1.0" encoding="utf-8"?>
<p:tagLst xmlns:a="http://schemas.openxmlformats.org/drawingml/2006/main" xmlns:r="http://schemas.openxmlformats.org/officeDocument/2006/relationships" xmlns:p="http://schemas.openxmlformats.org/presentationml/2006/main">
  <p:tag name="DVSHAPEID" val="pGo5FiM0MTsHStsQyW9ljk"/>
</p:tagLst>
</file>

<file path=ppt/tags/tag233.xml><?xml version="1.0" encoding="utf-8"?>
<p:tagLst xmlns:a="http://schemas.openxmlformats.org/drawingml/2006/main" xmlns:r="http://schemas.openxmlformats.org/officeDocument/2006/relationships" xmlns:p="http://schemas.openxmlformats.org/presentationml/2006/main">
  <p:tag name="DVSECTIONID" val="CYxmdaZ5etCWVHVmWqH8Fj"/>
</p:tagLst>
</file>

<file path=ppt/tags/tag234.xml><?xml version="1.0" encoding="utf-8"?>
<p:tagLst xmlns:a="http://schemas.openxmlformats.org/drawingml/2006/main" xmlns:r="http://schemas.openxmlformats.org/officeDocument/2006/relationships" xmlns:p="http://schemas.openxmlformats.org/presentationml/2006/main">
  <p:tag name="DVSHAPEID" val="zwOhp4YlybhQE8wW7G1uAf"/>
</p:tagLst>
</file>

<file path=ppt/tags/tag235.xml><?xml version="1.0" encoding="utf-8"?>
<p:tagLst xmlns:a="http://schemas.openxmlformats.org/drawingml/2006/main" xmlns:r="http://schemas.openxmlformats.org/officeDocument/2006/relationships" xmlns:p="http://schemas.openxmlformats.org/presentationml/2006/main">
  <p:tag name="DVSHAPEID" val="r21XVPSKGQ09F6RbJ6vtUf"/>
</p:tagLst>
</file>

<file path=ppt/tags/tag24.xml><?xml version="1.0" encoding="utf-8"?>
<p:tagLst xmlns:a="http://schemas.openxmlformats.org/drawingml/2006/main" xmlns:r="http://schemas.openxmlformats.org/officeDocument/2006/relationships" xmlns:p="http://schemas.openxmlformats.org/presentationml/2006/main">
  <p:tag name="DVSHAPEID" val="6hHPrZ1qVUHnlRVRbXAsK7"/>
</p:tagLst>
</file>

<file path=ppt/tags/tag25.xml><?xml version="1.0" encoding="utf-8"?>
<p:tagLst xmlns:a="http://schemas.openxmlformats.org/drawingml/2006/main" xmlns:r="http://schemas.openxmlformats.org/officeDocument/2006/relationships" xmlns:p="http://schemas.openxmlformats.org/presentationml/2006/main">
  <p:tag name="DVSHAPEID" val="x10E7qQy74UexUhiZdhiPR"/>
</p:tagLst>
</file>

<file path=ppt/tags/tag26.xml><?xml version="1.0" encoding="utf-8"?>
<p:tagLst xmlns:a="http://schemas.openxmlformats.org/drawingml/2006/main" xmlns:r="http://schemas.openxmlformats.org/officeDocument/2006/relationships" xmlns:p="http://schemas.openxmlformats.org/presentationml/2006/main">
  <p:tag name="DVSHAPEID" val="c6xrqfv3IZSYJGPNRBAmNC"/>
</p:tagLst>
</file>

<file path=ppt/tags/tag27.xml><?xml version="1.0" encoding="utf-8"?>
<p:tagLst xmlns:a="http://schemas.openxmlformats.org/drawingml/2006/main" xmlns:r="http://schemas.openxmlformats.org/officeDocument/2006/relationships" xmlns:p="http://schemas.openxmlformats.org/presentationml/2006/main">
  <p:tag name="DVSHAPEID" val="s6k1ATYnbriGOT6FZA34mV"/>
</p:tagLst>
</file>

<file path=ppt/tags/tag28.xml><?xml version="1.0" encoding="utf-8"?>
<p:tagLst xmlns:a="http://schemas.openxmlformats.org/drawingml/2006/main" xmlns:r="http://schemas.openxmlformats.org/officeDocument/2006/relationships" xmlns:p="http://schemas.openxmlformats.org/presentationml/2006/main">
  <p:tag name="DVSHAPEID" val="myaAtblFIs3zDq7pFC5kOq"/>
</p:tagLst>
</file>

<file path=ppt/tags/tag29.xml><?xml version="1.0" encoding="utf-8"?>
<p:tagLst xmlns:a="http://schemas.openxmlformats.org/drawingml/2006/main" xmlns:r="http://schemas.openxmlformats.org/officeDocument/2006/relationships" xmlns:p="http://schemas.openxmlformats.org/presentationml/2006/main">
  <p:tag name="DVSHAPEID" val="G2RVGbCZiJgxKLQZpM1vJP"/>
</p:tagLst>
</file>

<file path=ppt/tags/tag3.xml><?xml version="1.0" encoding="utf-8"?>
<p:tagLst xmlns:a="http://schemas.openxmlformats.org/drawingml/2006/main" xmlns:r="http://schemas.openxmlformats.org/officeDocument/2006/relationships" xmlns:p="http://schemas.openxmlformats.org/presentationml/2006/main">
  <p:tag name="DVSHAPEID" val="am16ViXl06KuRR3Dk2q8VR"/>
</p:tagLst>
</file>

<file path=ppt/tags/tag30.xml><?xml version="1.0" encoding="utf-8"?>
<p:tagLst xmlns:a="http://schemas.openxmlformats.org/drawingml/2006/main" xmlns:r="http://schemas.openxmlformats.org/officeDocument/2006/relationships" xmlns:p="http://schemas.openxmlformats.org/presentationml/2006/main">
  <p:tag name="DVSHAPEID" val="CefFyAVrY26WS7Jxua3Iak"/>
</p:tagLst>
</file>

<file path=ppt/tags/tag31.xml><?xml version="1.0" encoding="utf-8"?>
<p:tagLst xmlns:a="http://schemas.openxmlformats.org/drawingml/2006/main" xmlns:r="http://schemas.openxmlformats.org/officeDocument/2006/relationships" xmlns:p="http://schemas.openxmlformats.org/presentationml/2006/main">
  <p:tag name="DVSHAPEID" val="j6GmyGcjiiGQqDG1D13RKe"/>
</p:tagLst>
</file>

<file path=ppt/tags/tag32.xml><?xml version="1.0" encoding="utf-8"?>
<p:tagLst xmlns:a="http://schemas.openxmlformats.org/drawingml/2006/main" xmlns:r="http://schemas.openxmlformats.org/officeDocument/2006/relationships" xmlns:p="http://schemas.openxmlformats.org/presentationml/2006/main">
  <p:tag name="DVSHAPEID" val="qOSIgShRs1FiV9Zb1ffFJO"/>
</p:tagLst>
</file>

<file path=ppt/tags/tag33.xml><?xml version="1.0" encoding="utf-8"?>
<p:tagLst xmlns:a="http://schemas.openxmlformats.org/drawingml/2006/main" xmlns:r="http://schemas.openxmlformats.org/officeDocument/2006/relationships" xmlns:p="http://schemas.openxmlformats.org/presentationml/2006/main">
  <p:tag name="DVSHAPEID" val="f1H5Rtx2Ejz5FSuQpj1rPF"/>
</p:tagLst>
</file>

<file path=ppt/tags/tag34.xml><?xml version="1.0" encoding="utf-8"?>
<p:tagLst xmlns:a="http://schemas.openxmlformats.org/drawingml/2006/main" xmlns:r="http://schemas.openxmlformats.org/officeDocument/2006/relationships" xmlns:p="http://schemas.openxmlformats.org/presentationml/2006/main">
  <p:tag name="DVSHAPEID" val="b7Hw2sZOB5uCyQ0a0Nkqml"/>
</p:tagLst>
</file>

<file path=ppt/tags/tag35.xml><?xml version="1.0" encoding="utf-8"?>
<p:tagLst xmlns:a="http://schemas.openxmlformats.org/drawingml/2006/main" xmlns:r="http://schemas.openxmlformats.org/officeDocument/2006/relationships" xmlns:p="http://schemas.openxmlformats.org/presentationml/2006/main">
  <p:tag name="DVSHAPEID" val="IPu6HbPVDhYAQAnkr42QHu"/>
</p:tagLst>
</file>

<file path=ppt/tags/tag36.xml><?xml version="1.0" encoding="utf-8"?>
<p:tagLst xmlns:a="http://schemas.openxmlformats.org/drawingml/2006/main" xmlns:r="http://schemas.openxmlformats.org/officeDocument/2006/relationships" xmlns:p="http://schemas.openxmlformats.org/presentationml/2006/main">
  <p:tag name="DVSHAPEID" val="A2jDQfie6piPoS2VKNYGrc"/>
</p:tagLst>
</file>

<file path=ppt/tags/tag37.xml><?xml version="1.0" encoding="utf-8"?>
<p:tagLst xmlns:a="http://schemas.openxmlformats.org/drawingml/2006/main" xmlns:r="http://schemas.openxmlformats.org/officeDocument/2006/relationships" xmlns:p="http://schemas.openxmlformats.org/presentationml/2006/main">
  <p:tag name="DVSHAPEID" val="EY0qMFmfnwEefrN3lACpay"/>
</p:tagLst>
</file>

<file path=ppt/tags/tag38.xml><?xml version="1.0" encoding="utf-8"?>
<p:tagLst xmlns:a="http://schemas.openxmlformats.org/drawingml/2006/main" xmlns:r="http://schemas.openxmlformats.org/officeDocument/2006/relationships" xmlns:p="http://schemas.openxmlformats.org/presentationml/2006/main">
  <p:tag name="DVSHAPEID" val="h0bvivjeR12nnlCqtDRR1M"/>
</p:tagLst>
</file>

<file path=ppt/tags/tag39.xml><?xml version="1.0" encoding="utf-8"?>
<p:tagLst xmlns:a="http://schemas.openxmlformats.org/drawingml/2006/main" xmlns:r="http://schemas.openxmlformats.org/officeDocument/2006/relationships" xmlns:p="http://schemas.openxmlformats.org/presentationml/2006/main">
  <p:tag name="DVSHAPEID" val="baCA8Hso3125H0fgnQV9EC"/>
</p:tagLst>
</file>

<file path=ppt/tags/tag4.xml><?xml version="1.0" encoding="utf-8"?>
<p:tagLst xmlns:a="http://schemas.openxmlformats.org/drawingml/2006/main" xmlns:r="http://schemas.openxmlformats.org/officeDocument/2006/relationships" xmlns:p="http://schemas.openxmlformats.org/presentationml/2006/main">
  <p:tag name="DVSHAPEID" val="XSDWQKo02bELk7oZ1EXE6f"/>
</p:tagLst>
</file>

<file path=ppt/tags/tag40.xml><?xml version="1.0" encoding="utf-8"?>
<p:tagLst xmlns:a="http://schemas.openxmlformats.org/drawingml/2006/main" xmlns:r="http://schemas.openxmlformats.org/officeDocument/2006/relationships" xmlns:p="http://schemas.openxmlformats.org/presentationml/2006/main">
  <p:tag name="DVSHAPEID" val="bS3rrV6ZyjxuO0THnCLtX0"/>
</p:tagLst>
</file>

<file path=ppt/tags/tag41.xml><?xml version="1.0" encoding="utf-8"?>
<p:tagLst xmlns:a="http://schemas.openxmlformats.org/drawingml/2006/main" xmlns:r="http://schemas.openxmlformats.org/officeDocument/2006/relationships" xmlns:p="http://schemas.openxmlformats.org/presentationml/2006/main">
  <p:tag name="DVSHAPEID" val="liEBadf0WS8zYKxGfxh4tI"/>
</p:tagLst>
</file>

<file path=ppt/tags/tag42.xml><?xml version="1.0" encoding="utf-8"?>
<p:tagLst xmlns:a="http://schemas.openxmlformats.org/drawingml/2006/main" xmlns:r="http://schemas.openxmlformats.org/officeDocument/2006/relationships" xmlns:p="http://schemas.openxmlformats.org/presentationml/2006/main">
  <p:tag name="DVSHAPEID" val="yccemFtinaFbwLNQKTJxnE"/>
</p:tagLst>
</file>

<file path=ppt/tags/tag43.xml><?xml version="1.0" encoding="utf-8"?>
<p:tagLst xmlns:a="http://schemas.openxmlformats.org/drawingml/2006/main" xmlns:r="http://schemas.openxmlformats.org/officeDocument/2006/relationships" xmlns:p="http://schemas.openxmlformats.org/presentationml/2006/main">
  <p:tag name="DVSHAPEID" val="lf29aHndcSwCJrpWQzxDuY"/>
</p:tagLst>
</file>

<file path=ppt/tags/tag44.xml><?xml version="1.0" encoding="utf-8"?>
<p:tagLst xmlns:a="http://schemas.openxmlformats.org/drawingml/2006/main" xmlns:r="http://schemas.openxmlformats.org/officeDocument/2006/relationships" xmlns:p="http://schemas.openxmlformats.org/presentationml/2006/main">
  <p:tag name="DVSHAPEID" val="TNdLSpNnkWlTQXcdvMU9YM"/>
</p:tagLst>
</file>

<file path=ppt/tags/tag45.xml><?xml version="1.0" encoding="utf-8"?>
<p:tagLst xmlns:a="http://schemas.openxmlformats.org/drawingml/2006/main" xmlns:r="http://schemas.openxmlformats.org/officeDocument/2006/relationships" xmlns:p="http://schemas.openxmlformats.org/presentationml/2006/main">
  <p:tag name="DVSHAPEID" val="EU2mrN39ZJ9nleWpOYqOxA"/>
</p:tagLst>
</file>

<file path=ppt/tags/tag46.xml><?xml version="1.0" encoding="utf-8"?>
<p:tagLst xmlns:a="http://schemas.openxmlformats.org/drawingml/2006/main" xmlns:r="http://schemas.openxmlformats.org/officeDocument/2006/relationships" xmlns:p="http://schemas.openxmlformats.org/presentationml/2006/main">
  <p:tag name="DVSHAPEID" val="hPArKD4LIlZ69iJwX0jbXB"/>
</p:tagLst>
</file>

<file path=ppt/tags/tag47.xml><?xml version="1.0" encoding="utf-8"?>
<p:tagLst xmlns:a="http://schemas.openxmlformats.org/drawingml/2006/main" xmlns:r="http://schemas.openxmlformats.org/officeDocument/2006/relationships" xmlns:p="http://schemas.openxmlformats.org/presentationml/2006/main">
  <p:tag name="DVSHAPEID" val="JtBXh6XWJ9e4CcLZ2q5d0O"/>
</p:tagLst>
</file>

<file path=ppt/tags/tag48.xml><?xml version="1.0" encoding="utf-8"?>
<p:tagLst xmlns:a="http://schemas.openxmlformats.org/drawingml/2006/main" xmlns:r="http://schemas.openxmlformats.org/officeDocument/2006/relationships" xmlns:p="http://schemas.openxmlformats.org/presentationml/2006/main">
  <p:tag name="DVSHAPEID" val="ne5DFh0pumCF67QMmYNMCQ"/>
</p:tagLst>
</file>

<file path=ppt/tags/tag49.xml><?xml version="1.0" encoding="utf-8"?>
<p:tagLst xmlns:a="http://schemas.openxmlformats.org/drawingml/2006/main" xmlns:r="http://schemas.openxmlformats.org/officeDocument/2006/relationships" xmlns:p="http://schemas.openxmlformats.org/presentationml/2006/main">
  <p:tag name="DVSHAPEID" val="R5GxLYXT5JBV5nSDqGVjFS"/>
</p:tagLst>
</file>

<file path=ppt/tags/tag5.xml><?xml version="1.0" encoding="utf-8"?>
<p:tagLst xmlns:a="http://schemas.openxmlformats.org/drawingml/2006/main" xmlns:r="http://schemas.openxmlformats.org/officeDocument/2006/relationships" xmlns:p="http://schemas.openxmlformats.org/presentationml/2006/main">
  <p:tag name="DVSHAPEID" val="rDrJl87JTE9jo8sYrcX03y"/>
</p:tagLst>
</file>

<file path=ppt/tags/tag50.xml><?xml version="1.0" encoding="utf-8"?>
<p:tagLst xmlns:a="http://schemas.openxmlformats.org/drawingml/2006/main" xmlns:r="http://schemas.openxmlformats.org/officeDocument/2006/relationships" xmlns:p="http://schemas.openxmlformats.org/presentationml/2006/main">
  <p:tag name="DVSHAPEID" val="rX5E9f46qecxm0X8w2sBgT"/>
</p:tagLst>
</file>

<file path=ppt/tags/tag51.xml><?xml version="1.0" encoding="utf-8"?>
<p:tagLst xmlns:a="http://schemas.openxmlformats.org/drawingml/2006/main" xmlns:r="http://schemas.openxmlformats.org/officeDocument/2006/relationships" xmlns:p="http://schemas.openxmlformats.org/presentationml/2006/main">
  <p:tag name="DVSHAPEID" val="4b1tUIy7QibZDIr7PHOZjm"/>
</p:tagLst>
</file>

<file path=ppt/tags/tag52.xml><?xml version="1.0" encoding="utf-8"?>
<p:tagLst xmlns:a="http://schemas.openxmlformats.org/drawingml/2006/main" xmlns:r="http://schemas.openxmlformats.org/officeDocument/2006/relationships" xmlns:p="http://schemas.openxmlformats.org/presentationml/2006/main">
  <p:tag name="DVSHAPEID" val="Iy0SGh9TR3BxTUCGlmyinT"/>
</p:tagLst>
</file>

<file path=ppt/tags/tag53.xml><?xml version="1.0" encoding="utf-8"?>
<p:tagLst xmlns:a="http://schemas.openxmlformats.org/drawingml/2006/main" xmlns:r="http://schemas.openxmlformats.org/officeDocument/2006/relationships" xmlns:p="http://schemas.openxmlformats.org/presentationml/2006/main">
  <p:tag name="DVSHAPEID" val="mnmeHpcKMhAHsts21gXWr7"/>
</p:tagLst>
</file>

<file path=ppt/tags/tag54.xml><?xml version="1.0" encoding="utf-8"?>
<p:tagLst xmlns:a="http://schemas.openxmlformats.org/drawingml/2006/main" xmlns:r="http://schemas.openxmlformats.org/officeDocument/2006/relationships" xmlns:p="http://schemas.openxmlformats.org/presentationml/2006/main">
  <p:tag name="DVSHAPEID" val="o5Pwu8msq0YObDvsAKH7hj"/>
</p:tagLst>
</file>

<file path=ppt/tags/tag55.xml><?xml version="1.0" encoding="utf-8"?>
<p:tagLst xmlns:a="http://schemas.openxmlformats.org/drawingml/2006/main" xmlns:r="http://schemas.openxmlformats.org/officeDocument/2006/relationships" xmlns:p="http://schemas.openxmlformats.org/presentationml/2006/main">
  <p:tag name="DVSHAPEID" val="Xbs8dikilrsfYgoaU3njRA"/>
</p:tagLst>
</file>

<file path=ppt/tags/tag56.xml><?xml version="1.0" encoding="utf-8"?>
<p:tagLst xmlns:a="http://schemas.openxmlformats.org/drawingml/2006/main" xmlns:r="http://schemas.openxmlformats.org/officeDocument/2006/relationships" xmlns:p="http://schemas.openxmlformats.org/presentationml/2006/main">
  <p:tag name="DVSHAPEID" val="IDiPxzFcfkP48E3mV488Fx"/>
</p:tagLst>
</file>

<file path=ppt/tags/tag57.xml><?xml version="1.0" encoding="utf-8"?>
<p:tagLst xmlns:a="http://schemas.openxmlformats.org/drawingml/2006/main" xmlns:r="http://schemas.openxmlformats.org/officeDocument/2006/relationships" xmlns:p="http://schemas.openxmlformats.org/presentationml/2006/main">
  <p:tag name="DVSHAPEID" val="mWEf3pQDJXsnsPQoLLC8b8"/>
</p:tagLst>
</file>

<file path=ppt/tags/tag58.xml><?xml version="1.0" encoding="utf-8"?>
<p:tagLst xmlns:a="http://schemas.openxmlformats.org/drawingml/2006/main" xmlns:r="http://schemas.openxmlformats.org/officeDocument/2006/relationships" xmlns:p="http://schemas.openxmlformats.org/presentationml/2006/main">
  <p:tag name="DVSHAPEID" val="pU7K7y8jbIUbhlaiwfmCAS"/>
</p:tagLst>
</file>

<file path=ppt/tags/tag59.xml><?xml version="1.0" encoding="utf-8"?>
<p:tagLst xmlns:a="http://schemas.openxmlformats.org/drawingml/2006/main" xmlns:r="http://schemas.openxmlformats.org/officeDocument/2006/relationships" xmlns:p="http://schemas.openxmlformats.org/presentationml/2006/main">
  <p:tag name="DVSHAPEID" val="BLbevwimvxmdwJ7iiiupLK"/>
</p:tagLst>
</file>

<file path=ppt/tags/tag6.xml><?xml version="1.0" encoding="utf-8"?>
<p:tagLst xmlns:a="http://schemas.openxmlformats.org/drawingml/2006/main" xmlns:r="http://schemas.openxmlformats.org/officeDocument/2006/relationships" xmlns:p="http://schemas.openxmlformats.org/presentationml/2006/main">
  <p:tag name="DVSHAPEID" val="Q6xVfl0MahKIr0u7ofSiiZ"/>
</p:tagLst>
</file>

<file path=ppt/tags/tag60.xml><?xml version="1.0" encoding="utf-8"?>
<p:tagLst xmlns:a="http://schemas.openxmlformats.org/drawingml/2006/main" xmlns:r="http://schemas.openxmlformats.org/officeDocument/2006/relationships" xmlns:p="http://schemas.openxmlformats.org/presentationml/2006/main">
  <p:tag name="DVSHAPEID" val="shxudtemMzywjmyT2B0Odn"/>
</p:tagLst>
</file>

<file path=ppt/tags/tag61.xml><?xml version="1.0" encoding="utf-8"?>
<p:tagLst xmlns:a="http://schemas.openxmlformats.org/drawingml/2006/main" xmlns:r="http://schemas.openxmlformats.org/officeDocument/2006/relationships" xmlns:p="http://schemas.openxmlformats.org/presentationml/2006/main">
  <p:tag name="DVSHAPEID" val="P3PradX37a6QjUG0iP88LM"/>
</p:tagLst>
</file>

<file path=ppt/tags/tag62.xml><?xml version="1.0" encoding="utf-8"?>
<p:tagLst xmlns:a="http://schemas.openxmlformats.org/drawingml/2006/main" xmlns:r="http://schemas.openxmlformats.org/officeDocument/2006/relationships" xmlns:p="http://schemas.openxmlformats.org/presentationml/2006/main">
  <p:tag name="DVSHAPEID" val="FZpLKpfTpWx4suFMi1pIrn"/>
</p:tagLst>
</file>

<file path=ppt/tags/tag63.xml><?xml version="1.0" encoding="utf-8"?>
<p:tagLst xmlns:a="http://schemas.openxmlformats.org/drawingml/2006/main" xmlns:r="http://schemas.openxmlformats.org/officeDocument/2006/relationships" xmlns:p="http://schemas.openxmlformats.org/presentationml/2006/main">
  <p:tag name="DVSHAPEID" val="qs2Dc2ibG4C2oP1ptyOeL9"/>
</p:tagLst>
</file>

<file path=ppt/tags/tag64.xml><?xml version="1.0" encoding="utf-8"?>
<p:tagLst xmlns:a="http://schemas.openxmlformats.org/drawingml/2006/main" xmlns:r="http://schemas.openxmlformats.org/officeDocument/2006/relationships" xmlns:p="http://schemas.openxmlformats.org/presentationml/2006/main">
  <p:tag name="DVSECTIONID" val="4S9LZsCgiVdl4LTQTeNZKk"/>
</p:tagLst>
</file>

<file path=ppt/tags/tag65.xml><?xml version="1.0" encoding="utf-8"?>
<p:tagLst xmlns:a="http://schemas.openxmlformats.org/drawingml/2006/main" xmlns:r="http://schemas.openxmlformats.org/officeDocument/2006/relationships" xmlns:p="http://schemas.openxmlformats.org/presentationml/2006/main">
  <p:tag name="DVSHAPEID" val="LSZnHZhIbaU6wJZTtUBlfk"/>
</p:tagLst>
</file>

<file path=ppt/tags/tag66.xml><?xml version="1.0" encoding="utf-8"?>
<p:tagLst xmlns:a="http://schemas.openxmlformats.org/drawingml/2006/main" xmlns:r="http://schemas.openxmlformats.org/officeDocument/2006/relationships" xmlns:p="http://schemas.openxmlformats.org/presentationml/2006/main">
  <p:tag name="DVSHAPEID" val="uPFkAEsibzgidEnQs0Nwir"/>
</p:tagLst>
</file>

<file path=ppt/tags/tag67.xml><?xml version="1.0" encoding="utf-8"?>
<p:tagLst xmlns:a="http://schemas.openxmlformats.org/drawingml/2006/main" xmlns:r="http://schemas.openxmlformats.org/officeDocument/2006/relationships" xmlns:p="http://schemas.openxmlformats.org/presentationml/2006/main">
  <p:tag name="DVSECTIONID" val="AXs7jnU6JW8FHZxK1xN1An"/>
</p:tagLst>
</file>

<file path=ppt/tags/tag68.xml><?xml version="1.0" encoding="utf-8"?>
<p:tagLst xmlns:a="http://schemas.openxmlformats.org/drawingml/2006/main" xmlns:r="http://schemas.openxmlformats.org/officeDocument/2006/relationships" xmlns:p="http://schemas.openxmlformats.org/presentationml/2006/main">
  <p:tag name="DVSHAPEID" val="plmRc0lQwBiS0K3iumZnrC"/>
</p:tagLst>
</file>

<file path=ppt/tags/tag69.xml><?xml version="1.0" encoding="utf-8"?>
<p:tagLst xmlns:a="http://schemas.openxmlformats.org/drawingml/2006/main" xmlns:r="http://schemas.openxmlformats.org/officeDocument/2006/relationships" xmlns:p="http://schemas.openxmlformats.org/presentationml/2006/main">
  <p:tag name="DVSHAPEID" val="B5QdHeT236aRnUQhSAPpTP"/>
</p:tagLst>
</file>

<file path=ppt/tags/tag7.xml><?xml version="1.0" encoding="utf-8"?>
<p:tagLst xmlns:a="http://schemas.openxmlformats.org/drawingml/2006/main" xmlns:r="http://schemas.openxmlformats.org/officeDocument/2006/relationships" xmlns:p="http://schemas.openxmlformats.org/presentationml/2006/main">
  <p:tag name="DVSHAPEID" val="C0Ifw2cKH5cSNlcpSMI6uS"/>
</p:tagLst>
</file>

<file path=ppt/tags/tag70.xml><?xml version="1.0" encoding="utf-8"?>
<p:tagLst xmlns:a="http://schemas.openxmlformats.org/drawingml/2006/main" xmlns:r="http://schemas.openxmlformats.org/officeDocument/2006/relationships" xmlns:p="http://schemas.openxmlformats.org/presentationml/2006/main">
  <p:tag name="DVSECTIONID" val="OzAmOPZMa08KhbiR9elccg"/>
</p:tagLst>
</file>

<file path=ppt/tags/tag71.xml><?xml version="1.0" encoding="utf-8"?>
<p:tagLst xmlns:a="http://schemas.openxmlformats.org/drawingml/2006/main" xmlns:r="http://schemas.openxmlformats.org/officeDocument/2006/relationships" xmlns:p="http://schemas.openxmlformats.org/presentationml/2006/main">
  <p:tag name="DVSHAPEID" val="o7WWYdPYVpUNKh0Zj6Xtyc"/>
</p:tagLst>
</file>

<file path=ppt/tags/tag72.xml><?xml version="1.0" encoding="utf-8"?>
<p:tagLst xmlns:a="http://schemas.openxmlformats.org/drawingml/2006/main" xmlns:r="http://schemas.openxmlformats.org/officeDocument/2006/relationships" xmlns:p="http://schemas.openxmlformats.org/presentationml/2006/main">
  <p:tag name="DVSHAPEID" val="H8n9rctpx2ILGJhLfFd4aL"/>
</p:tagLst>
</file>

<file path=ppt/tags/tag73.xml><?xml version="1.0" encoding="utf-8"?>
<p:tagLst xmlns:a="http://schemas.openxmlformats.org/drawingml/2006/main" xmlns:r="http://schemas.openxmlformats.org/officeDocument/2006/relationships" xmlns:p="http://schemas.openxmlformats.org/presentationml/2006/main">
  <p:tag name="DVSHAPEID" val="XzazgThIsphcpNzPLDuwRS"/>
</p:tagLst>
</file>

<file path=ppt/tags/tag74.xml><?xml version="1.0" encoding="utf-8"?>
<p:tagLst xmlns:a="http://schemas.openxmlformats.org/drawingml/2006/main" xmlns:r="http://schemas.openxmlformats.org/officeDocument/2006/relationships" xmlns:p="http://schemas.openxmlformats.org/presentationml/2006/main">
  <p:tag name="DVSECTIONID" val="wlkzZySmLb9ikV9Hll2itI"/>
</p:tagLst>
</file>

<file path=ppt/tags/tag75.xml><?xml version="1.0" encoding="utf-8"?>
<p:tagLst xmlns:a="http://schemas.openxmlformats.org/drawingml/2006/main" xmlns:r="http://schemas.openxmlformats.org/officeDocument/2006/relationships" xmlns:p="http://schemas.openxmlformats.org/presentationml/2006/main">
  <p:tag name="DVSHAPEID" val="VkWzqg7Tdld6RH0J4ocNDn"/>
</p:tagLst>
</file>

<file path=ppt/tags/tag76.xml><?xml version="1.0" encoding="utf-8"?>
<p:tagLst xmlns:a="http://schemas.openxmlformats.org/drawingml/2006/main" xmlns:r="http://schemas.openxmlformats.org/officeDocument/2006/relationships" xmlns:p="http://schemas.openxmlformats.org/presentationml/2006/main">
  <p:tag name="DVSHAPEID" val="zl7UmDD6kzYVBazDnPimnn"/>
</p:tagLst>
</file>

<file path=ppt/tags/tag77.xml><?xml version="1.0" encoding="utf-8"?>
<p:tagLst xmlns:a="http://schemas.openxmlformats.org/drawingml/2006/main" xmlns:r="http://schemas.openxmlformats.org/officeDocument/2006/relationships" xmlns:p="http://schemas.openxmlformats.org/presentationml/2006/main">
  <p:tag name="DVSECTIONID" val="v51WwUv9jBcJYhOcZv1mDi"/>
</p:tagLst>
</file>

<file path=ppt/tags/tag78.xml><?xml version="1.0" encoding="utf-8"?>
<p:tagLst xmlns:a="http://schemas.openxmlformats.org/drawingml/2006/main" xmlns:r="http://schemas.openxmlformats.org/officeDocument/2006/relationships" xmlns:p="http://schemas.openxmlformats.org/presentationml/2006/main">
  <p:tag name="DVSHAPEID" val="GCJxzo4uxwlyKBrvUuf60E"/>
</p:tagLst>
</file>

<file path=ppt/tags/tag79.xml><?xml version="1.0" encoding="utf-8"?>
<p:tagLst xmlns:a="http://schemas.openxmlformats.org/drawingml/2006/main" xmlns:r="http://schemas.openxmlformats.org/officeDocument/2006/relationships" xmlns:p="http://schemas.openxmlformats.org/presentationml/2006/main">
  <p:tag name="DVSHAPEID" val="8V5Q9q0mvgZcFvaO3e2P1s"/>
</p:tagLst>
</file>

<file path=ppt/tags/tag8.xml><?xml version="1.0" encoding="utf-8"?>
<p:tagLst xmlns:a="http://schemas.openxmlformats.org/drawingml/2006/main" xmlns:r="http://schemas.openxmlformats.org/officeDocument/2006/relationships" xmlns:p="http://schemas.openxmlformats.org/presentationml/2006/main">
  <p:tag name="DVSHAPEID" val="yGHsukOH8KgRuwc0OYzpAE"/>
</p:tagLst>
</file>

<file path=ppt/tags/tag80.xml><?xml version="1.0" encoding="utf-8"?>
<p:tagLst xmlns:a="http://schemas.openxmlformats.org/drawingml/2006/main" xmlns:r="http://schemas.openxmlformats.org/officeDocument/2006/relationships" xmlns:p="http://schemas.openxmlformats.org/presentationml/2006/main">
  <p:tag name="DVSECTIONID" val="UcRmOUCP8SRdzFCXUWgXP1"/>
</p:tagLst>
</file>

<file path=ppt/tags/tag81.xml><?xml version="1.0" encoding="utf-8"?>
<p:tagLst xmlns:a="http://schemas.openxmlformats.org/drawingml/2006/main" xmlns:r="http://schemas.openxmlformats.org/officeDocument/2006/relationships" xmlns:p="http://schemas.openxmlformats.org/presentationml/2006/main">
  <p:tag name="DVSHAPEID" val="A3pYbRUN6hn1uOsIfDub04"/>
</p:tagLst>
</file>

<file path=ppt/tags/tag82.xml><?xml version="1.0" encoding="utf-8"?>
<p:tagLst xmlns:a="http://schemas.openxmlformats.org/drawingml/2006/main" xmlns:r="http://schemas.openxmlformats.org/officeDocument/2006/relationships" xmlns:p="http://schemas.openxmlformats.org/presentationml/2006/main">
  <p:tag name="DVSHAPEID" val="zyVWk6q14aCFl1rbe8rH9I"/>
</p:tagLst>
</file>

<file path=ppt/tags/tag83.xml><?xml version="1.0" encoding="utf-8"?>
<p:tagLst xmlns:a="http://schemas.openxmlformats.org/drawingml/2006/main" xmlns:r="http://schemas.openxmlformats.org/officeDocument/2006/relationships" xmlns:p="http://schemas.openxmlformats.org/presentationml/2006/main">
  <p:tag name="DVSECTIONID" val="zFXS3iaGjkONr7HCKYKW3h"/>
</p:tagLst>
</file>

<file path=ppt/tags/tag84.xml><?xml version="1.0" encoding="utf-8"?>
<p:tagLst xmlns:a="http://schemas.openxmlformats.org/drawingml/2006/main" xmlns:r="http://schemas.openxmlformats.org/officeDocument/2006/relationships" xmlns:p="http://schemas.openxmlformats.org/presentationml/2006/main">
  <p:tag name="DVSHAPEID" val="PD0mmlZolQrvuQ2fxOn5cc"/>
</p:tagLst>
</file>

<file path=ppt/tags/tag85.xml><?xml version="1.0" encoding="utf-8"?>
<p:tagLst xmlns:a="http://schemas.openxmlformats.org/drawingml/2006/main" xmlns:r="http://schemas.openxmlformats.org/officeDocument/2006/relationships" xmlns:p="http://schemas.openxmlformats.org/presentationml/2006/main">
  <p:tag name="DVSHAPEID" val="oOsqh3olJiVQJiVXJ51FPL"/>
</p:tagLst>
</file>

<file path=ppt/tags/tag86.xml><?xml version="1.0" encoding="utf-8"?>
<p:tagLst xmlns:a="http://schemas.openxmlformats.org/drawingml/2006/main" xmlns:r="http://schemas.openxmlformats.org/officeDocument/2006/relationships" xmlns:p="http://schemas.openxmlformats.org/presentationml/2006/main">
  <p:tag name="DVSECTIONID" val="q7mt5oq52wSTCbpVRkFsyw"/>
</p:tagLst>
</file>

<file path=ppt/tags/tag87.xml><?xml version="1.0" encoding="utf-8"?>
<p:tagLst xmlns:a="http://schemas.openxmlformats.org/drawingml/2006/main" xmlns:r="http://schemas.openxmlformats.org/officeDocument/2006/relationships" xmlns:p="http://schemas.openxmlformats.org/presentationml/2006/main">
  <p:tag name="DVSHAPEID" val="dPxA8ZBDk3vCfcUW3V0Z78"/>
</p:tagLst>
</file>

<file path=ppt/tags/tag88.xml><?xml version="1.0" encoding="utf-8"?>
<p:tagLst xmlns:a="http://schemas.openxmlformats.org/drawingml/2006/main" xmlns:r="http://schemas.openxmlformats.org/officeDocument/2006/relationships" xmlns:p="http://schemas.openxmlformats.org/presentationml/2006/main">
  <p:tag name="DVSHAPEID" val="AD7Kjz5h4wnCACTHUoK6YR"/>
</p:tagLst>
</file>

<file path=ppt/tags/tag89.xml><?xml version="1.0" encoding="utf-8"?>
<p:tagLst xmlns:a="http://schemas.openxmlformats.org/drawingml/2006/main" xmlns:r="http://schemas.openxmlformats.org/officeDocument/2006/relationships" xmlns:p="http://schemas.openxmlformats.org/presentationml/2006/main">
  <p:tag name="DVSECTIONID" val="oLevfhcidTXifQvAdMfdih"/>
</p:tagLst>
</file>

<file path=ppt/tags/tag9.xml><?xml version="1.0" encoding="utf-8"?>
<p:tagLst xmlns:a="http://schemas.openxmlformats.org/drawingml/2006/main" xmlns:r="http://schemas.openxmlformats.org/officeDocument/2006/relationships" xmlns:p="http://schemas.openxmlformats.org/presentationml/2006/main">
  <p:tag name="DVSHAPEID" val="vyd9VZm5AbuKs2y4xSWZXr"/>
</p:tagLst>
</file>

<file path=ppt/tags/tag90.xml><?xml version="1.0" encoding="utf-8"?>
<p:tagLst xmlns:a="http://schemas.openxmlformats.org/drawingml/2006/main" xmlns:r="http://schemas.openxmlformats.org/officeDocument/2006/relationships" xmlns:p="http://schemas.openxmlformats.org/presentationml/2006/main">
  <p:tag name="DVSHAPEID" val="l63J3N25FPE5fTsoG2x2ZZ"/>
</p:tagLst>
</file>

<file path=ppt/tags/tag91.xml><?xml version="1.0" encoding="utf-8"?>
<p:tagLst xmlns:a="http://schemas.openxmlformats.org/drawingml/2006/main" xmlns:r="http://schemas.openxmlformats.org/officeDocument/2006/relationships" xmlns:p="http://schemas.openxmlformats.org/presentationml/2006/main">
  <p:tag name="DVSHAPEID" val="eCBh2l1Bf1aJi0HAvhfYRy"/>
</p:tagLst>
</file>

<file path=ppt/tags/tag92.xml><?xml version="1.0" encoding="utf-8"?>
<p:tagLst xmlns:a="http://schemas.openxmlformats.org/drawingml/2006/main" xmlns:r="http://schemas.openxmlformats.org/officeDocument/2006/relationships" xmlns:p="http://schemas.openxmlformats.org/presentationml/2006/main">
  <p:tag name="DVSECTIONID" val="UxuwdO6pgAITIAez88TJjY"/>
</p:tagLst>
</file>

<file path=ppt/tags/tag93.xml><?xml version="1.0" encoding="utf-8"?>
<p:tagLst xmlns:a="http://schemas.openxmlformats.org/drawingml/2006/main" xmlns:r="http://schemas.openxmlformats.org/officeDocument/2006/relationships" xmlns:p="http://schemas.openxmlformats.org/presentationml/2006/main">
  <p:tag name="DVSHAPEID" val="YvnZfwIHyWRmSq7MKG44zD"/>
</p:tagLst>
</file>

<file path=ppt/tags/tag94.xml><?xml version="1.0" encoding="utf-8"?>
<p:tagLst xmlns:a="http://schemas.openxmlformats.org/drawingml/2006/main" xmlns:r="http://schemas.openxmlformats.org/officeDocument/2006/relationships" xmlns:p="http://schemas.openxmlformats.org/presentationml/2006/main">
  <p:tag name="DVSHAPEID" val="UwBsH6wgM08GD6T26uTyse"/>
</p:tagLst>
</file>

<file path=ppt/tags/tag95.xml><?xml version="1.0" encoding="utf-8"?>
<p:tagLst xmlns:a="http://schemas.openxmlformats.org/drawingml/2006/main" xmlns:r="http://schemas.openxmlformats.org/officeDocument/2006/relationships" xmlns:p="http://schemas.openxmlformats.org/presentationml/2006/main">
  <p:tag name="DVSECTIONID" val="ebN1SHzza0aGEEjqDNJd6l"/>
</p:tagLst>
</file>

<file path=ppt/tags/tag96.xml><?xml version="1.0" encoding="utf-8"?>
<p:tagLst xmlns:a="http://schemas.openxmlformats.org/drawingml/2006/main" xmlns:r="http://schemas.openxmlformats.org/officeDocument/2006/relationships" xmlns:p="http://schemas.openxmlformats.org/presentationml/2006/main">
  <p:tag name="DVSHAPEID" val="Giv2EjFhna40IWtrQPZkBY"/>
</p:tagLst>
</file>

<file path=ppt/tags/tag97.xml><?xml version="1.0" encoding="utf-8"?>
<p:tagLst xmlns:a="http://schemas.openxmlformats.org/drawingml/2006/main" xmlns:r="http://schemas.openxmlformats.org/officeDocument/2006/relationships" xmlns:p="http://schemas.openxmlformats.org/presentationml/2006/main">
  <p:tag name="DVSHAPEID" val="bTdJtpYmzWKSuvvQ3gUTDZ"/>
</p:tagLst>
</file>

<file path=ppt/tags/tag98.xml><?xml version="1.0" encoding="utf-8"?>
<p:tagLst xmlns:a="http://schemas.openxmlformats.org/drawingml/2006/main" xmlns:r="http://schemas.openxmlformats.org/officeDocument/2006/relationships" xmlns:p="http://schemas.openxmlformats.org/presentationml/2006/main">
  <p:tag name="DVSECTIONID" val="ebN1SHzza0aGEEjqDNJd6l"/>
</p:tagLst>
</file>

<file path=ppt/tags/tag99.xml><?xml version="1.0" encoding="utf-8"?>
<p:tagLst xmlns:a="http://schemas.openxmlformats.org/drawingml/2006/main" xmlns:r="http://schemas.openxmlformats.org/officeDocument/2006/relationships" xmlns:p="http://schemas.openxmlformats.org/presentationml/2006/main">
  <p:tag name="DVSHAPEID" val="Giv2EjFhna40IWtrQPZkB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19439</TotalTime>
  <Words>10464</Words>
  <Application>Microsoft Office PowerPoint</Application>
  <PresentationFormat>On-screen Show (4:3)</PresentationFormat>
  <Paragraphs>1295</Paragraphs>
  <Slides>85</Slides>
  <Notes>45</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85</vt:i4>
      </vt:variant>
    </vt:vector>
  </HeadingPairs>
  <TitlesOfParts>
    <vt:vector size="88" baseType="lpstr">
      <vt:lpstr>Arial</vt:lpstr>
      <vt:lpstr>Calibri</vt:lpstr>
      <vt:lpstr>Office Theme</vt:lpstr>
      <vt:lpstr>Course organization</vt:lpstr>
      <vt:lpstr>About this course</vt:lpstr>
      <vt:lpstr>Chapter 1: Introduction</vt:lpstr>
      <vt:lpstr>CIA</vt:lpstr>
      <vt:lpstr>Confidentiality</vt:lpstr>
      <vt:lpstr>Confidentiality vs. privacy</vt:lpstr>
      <vt:lpstr>Examples of Confidentiality</vt:lpstr>
      <vt:lpstr>Integrity</vt:lpstr>
      <vt:lpstr>Integrity mechanisms</vt:lpstr>
      <vt:lpstr>Review</vt:lpstr>
      <vt:lpstr>Availability</vt:lpstr>
      <vt:lpstr>Examples</vt:lpstr>
      <vt:lpstr>Threats vs vulnerabilities vs exploits        </vt:lpstr>
      <vt:lpstr>Many threat and many classifications of threats</vt:lpstr>
      <vt:lpstr>Threats: Snooping</vt:lpstr>
      <vt:lpstr>Threats: Snooping</vt:lpstr>
      <vt:lpstr>Packet delay</vt:lpstr>
      <vt:lpstr>Threats: Snooping</vt:lpstr>
      <vt:lpstr>Threats: Modification or alteration</vt:lpstr>
      <vt:lpstr>Threats: Masquerading or spoofing</vt:lpstr>
      <vt:lpstr>Threats: Masquerading or spoofing (cont.)</vt:lpstr>
      <vt:lpstr>Design Example: Defense against Masquerading</vt:lpstr>
      <vt:lpstr>Threats: Repudiation of origin</vt:lpstr>
      <vt:lpstr>Threats: Denial of receipt</vt:lpstr>
      <vt:lpstr>Threats: delay</vt:lpstr>
      <vt:lpstr>Threats: denial of service (DoS) attacks availability</vt:lpstr>
      <vt:lpstr>DoS Attack Basics</vt:lpstr>
      <vt:lpstr>DoS Attack Basics</vt:lpstr>
      <vt:lpstr>DoS Attack Basics</vt:lpstr>
      <vt:lpstr>DoS Bandwidth attacks</vt:lpstr>
      <vt:lpstr>DoS Bandwidth attacks</vt:lpstr>
      <vt:lpstr>Spoofed Source Address</vt:lpstr>
      <vt:lpstr>Spoofed Source Address</vt:lpstr>
      <vt:lpstr>DoS Bandwidth attacks</vt:lpstr>
      <vt:lpstr>DNS Amplification Attack</vt:lpstr>
      <vt:lpstr>DNS Amplification</vt:lpstr>
      <vt:lpstr>Spoofed Source Address Pros and Cons</vt:lpstr>
      <vt:lpstr>Anatomy of a Web Page</vt:lpstr>
      <vt:lpstr>Spoofed Source Address Pros and Cons</vt:lpstr>
      <vt:lpstr>DDoS Protection</vt:lpstr>
      <vt:lpstr>CloudFlare</vt:lpstr>
      <vt:lpstr>Bandwidth attack protection</vt:lpstr>
      <vt:lpstr>DDoS Protection</vt:lpstr>
      <vt:lpstr>DDoS Protection</vt:lpstr>
      <vt:lpstr>Vulnerability: Command Injection</vt:lpstr>
      <vt:lpstr>Command Injection: Moving User Uploaded Files</vt:lpstr>
      <vt:lpstr>Command Injection</vt:lpstr>
      <vt:lpstr>SQL Injection</vt:lpstr>
      <vt:lpstr>SQL Injection “Student: ‘wow Stephan, you saved my life’”</vt:lpstr>
      <vt:lpstr>SQL Injection</vt:lpstr>
      <vt:lpstr>SQL Injection</vt:lpstr>
      <vt:lpstr>SQL Injection</vt:lpstr>
      <vt:lpstr>SQL Injection</vt:lpstr>
      <vt:lpstr>SQL Injection</vt:lpstr>
      <vt:lpstr>Goals of Security prevention, detection, recovery</vt:lpstr>
      <vt:lpstr>Goals of Security prevention, detection, recovery</vt:lpstr>
      <vt:lpstr>Goals of Security prevention, detection, recovery</vt:lpstr>
      <vt:lpstr>Policy</vt:lpstr>
      <vt:lpstr>Policy Math</vt:lpstr>
      <vt:lpstr>PowerPoint Presentation</vt:lpstr>
      <vt:lpstr>Policy Vulnerabilities</vt:lpstr>
      <vt:lpstr>Security policy and mechanism</vt:lpstr>
      <vt:lpstr>PowerPoint Presentation</vt:lpstr>
      <vt:lpstr>Assumptions and Trust</vt:lpstr>
      <vt:lpstr>Password, hash, and salt</vt:lpstr>
      <vt:lpstr>Hash (one-way hash)</vt:lpstr>
      <vt:lpstr>Hash of password is saved</vt:lpstr>
      <vt:lpstr>Dictionary attack on password hash</vt:lpstr>
      <vt:lpstr>Attack on hashed passwords</vt:lpstr>
      <vt:lpstr>Attack on hashed passwords</vt:lpstr>
      <vt:lpstr>Password, hash, and salt</vt:lpstr>
      <vt:lpstr>Attack on salted hashed passwords</vt:lpstr>
      <vt:lpstr>Assumptions and Trust</vt:lpstr>
      <vt:lpstr>Assumptions and Trust: security mechanism</vt:lpstr>
      <vt:lpstr>Types of Mechanisms</vt:lpstr>
      <vt:lpstr>Assurance: Specification</vt:lpstr>
      <vt:lpstr>Assurance: Design and Implementation</vt:lpstr>
      <vt:lpstr>Assurance: Testing</vt:lpstr>
      <vt:lpstr>Risk Analysis</vt:lpstr>
      <vt:lpstr>Risk Analysis</vt:lpstr>
      <vt:lpstr>Risk Analysis</vt:lpstr>
      <vt:lpstr>Threat vs Vulnerability vs Risk</vt:lpstr>
      <vt:lpstr>Human Issues</vt:lpstr>
      <vt:lpstr>Review</vt:lpstr>
      <vt:lpstr>Key Points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bohacek</dc:creator>
  <cp:lastModifiedBy>stephan bohacek</cp:lastModifiedBy>
  <cp:revision>140</cp:revision>
  <dcterms:created xsi:type="dcterms:W3CDTF">2013-02-04T18:02:35Z</dcterms:created>
  <dcterms:modified xsi:type="dcterms:W3CDTF">2020-02-12T16:44:53Z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1wI6W36FCd8K5iPTo94TAkvAnGBrgfvDfKXx5C22ykJM</vt:lpwstr>
  </property>
  <property fmtid="{D5CDD505-2E9C-101B-9397-08002B2CF9AE}" pid="4" name="Google.Documents.RevisionId">
    <vt:lpwstr>07885499154168272393</vt:lpwstr>
  </property>
  <property fmtid="{D5CDD505-2E9C-101B-9397-08002B2CF9AE}" pid="5" name="Google.Documents.PreviousRevisionId">
    <vt:lpwstr>04376392277326962866</vt:lpwstr>
  </property>
  <property fmtid="{D5CDD505-2E9C-101B-9397-08002B2CF9AE}" pid="6" name="Google.Documents.PluginVersion">
    <vt:lpwstr>2.0.2662.553</vt:lpwstr>
  </property>
  <property fmtid="{D5CDD505-2E9C-101B-9397-08002B2CF9AE}" pid="7" name="Google.Documents.MergeIncapabilityFlags">
    <vt:i4>0</vt:i4>
  </property>
</Properties>
</file>