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heme/theme2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6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9"/>
  </p:notesMasterIdLst>
  <p:sldIdLst>
    <p:sldId id="257" r:id="rId2"/>
    <p:sldId id="258" r:id="rId3"/>
    <p:sldId id="259" r:id="rId4"/>
    <p:sldId id="375" r:id="rId5"/>
    <p:sldId id="338" r:id="rId6"/>
    <p:sldId id="260" r:id="rId7"/>
    <p:sldId id="262" r:id="rId8"/>
    <p:sldId id="339" r:id="rId9"/>
    <p:sldId id="265" r:id="rId10"/>
    <p:sldId id="266" r:id="rId11"/>
    <p:sldId id="340" r:id="rId12"/>
    <p:sldId id="341" r:id="rId13"/>
    <p:sldId id="342" r:id="rId14"/>
    <p:sldId id="283" r:id="rId15"/>
    <p:sldId id="284" r:id="rId16"/>
    <p:sldId id="285" r:id="rId17"/>
    <p:sldId id="376" r:id="rId18"/>
    <p:sldId id="369" r:id="rId19"/>
    <p:sldId id="377" r:id="rId20"/>
    <p:sldId id="371" r:id="rId21"/>
    <p:sldId id="277" r:id="rId22"/>
    <p:sldId id="278" r:id="rId23"/>
    <p:sldId id="351" r:id="rId24"/>
    <p:sldId id="279" r:id="rId25"/>
    <p:sldId id="282" r:id="rId26"/>
    <p:sldId id="364" r:id="rId27"/>
    <p:sldId id="368" r:id="rId28"/>
    <p:sldId id="286" r:id="rId29"/>
    <p:sldId id="378" r:id="rId30"/>
    <p:sldId id="287" r:id="rId31"/>
    <p:sldId id="288" r:id="rId32"/>
    <p:sldId id="290" r:id="rId33"/>
    <p:sldId id="365" r:id="rId34"/>
    <p:sldId id="372" r:id="rId35"/>
    <p:sldId id="373" r:id="rId36"/>
    <p:sldId id="379" r:id="rId37"/>
    <p:sldId id="328" r:id="rId38"/>
    <p:sldId id="329" r:id="rId39"/>
    <p:sldId id="330" r:id="rId40"/>
    <p:sldId id="357" r:id="rId41"/>
    <p:sldId id="358" r:id="rId42"/>
    <p:sldId id="359" r:id="rId43"/>
    <p:sldId id="360" r:id="rId44"/>
    <p:sldId id="363" r:id="rId45"/>
    <p:sldId id="362" r:id="rId46"/>
    <p:sldId id="343" r:id="rId47"/>
    <p:sldId id="33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8404" autoAdjust="0"/>
  </p:normalViewPr>
  <p:slideViewPr>
    <p:cSldViewPr>
      <p:cViewPr varScale="1">
        <p:scale>
          <a:sx n="97" d="100"/>
          <a:sy n="97" d="100"/>
        </p:scale>
        <p:origin x="1950" y="17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FB54-9A57-4854-9B26-1C4DC34FE4A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DC3F3-23CA-48A7-976F-3865D1F9C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A0BDB-F8E1-4972-9105-3B59B9C8EC8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401A1-3BFD-4AD0-8196-A754A9F8C0DF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A7A43-C838-482D-8394-B0FFB87AC56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entry: DavePC3 was attacked. Virus protection</a:t>
            </a:r>
            <a:r>
              <a:rPr lang="en-US" baseline="0" dirty="0"/>
              <a:t> caught asbss.dll</a:t>
            </a:r>
          </a:p>
          <a:p>
            <a:r>
              <a:rPr lang="en-US" baseline="0" dirty="0"/>
              <a:t>Earlier entries show that </a:t>
            </a:r>
            <a:r>
              <a:rPr lang="en-US" baseline="0" dirty="0" err="1"/>
              <a:t>asbss</a:t>
            </a:r>
            <a:r>
              <a:rPr lang="en-US" baseline="0" dirty="0"/>
              <a:t> was downloaded onto bob’s machine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DC3F3-23CA-48A7-976F-3865D1F9C8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C457-A5E5-434E-A744-59CED1D50443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2D598-D398-45D5-A482-F0B5F4B365D7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552C1-842F-4EB7-9994-60192C784DBA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21509-A6D9-4614-945A-0BF760E6048D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6E97-AF92-4691-830D-2AAC21B38D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3E0F-FE13-4521-8DB8-5268B98FA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doghq.com/integrations/" TargetMode="External"/><Relationship Id="rId2" Type="http://schemas.openxmlformats.org/officeDocument/2006/relationships/hyperlink" Target="https://www.signalfx.com/integrat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2.wm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media" Target="file:///D:\Classes\cybersecurity_Spring2013\arcsight\arcSightFields\arcSightFields.mp4" TargetMode="External"/><Relationship Id="rId7" Type="http://schemas.openxmlformats.org/officeDocument/2006/relationships/image" Target="../media/image4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video" Target="file:///D:\Classes\cybersecurity_Spring2013\arcsight\arcSightFields\arcSightFields.mp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6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21: Auditing/Logging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What is auditing?</a:t>
            </a:r>
          </a:p>
          <a:p>
            <a:r>
              <a:rPr lang="en-US" dirty="0"/>
              <a:t>What does an audit system look like?</a:t>
            </a:r>
          </a:p>
          <a:p>
            <a:r>
              <a:rPr lang="en-US" dirty="0"/>
              <a:t>How do you design an auditing system?</a:t>
            </a:r>
          </a:p>
          <a:p>
            <a:r>
              <a:rPr lang="en-US" dirty="0"/>
              <a:t>Auditing mechanisms</a:t>
            </a:r>
          </a:p>
          <a:p>
            <a:r>
              <a:rPr lang="en-US" dirty="0"/>
              <a:t>Examples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Windows NT Sample Entry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Date:	2/12/2000	Source:	Security</a:t>
            </a:r>
          </a:p>
          <a:p>
            <a:r>
              <a:rPr lang="en-US"/>
              <a:t>Time:	13:03	Category:	Detailed Tracking</a:t>
            </a:r>
          </a:p>
          <a:p>
            <a:r>
              <a:rPr lang="en-US"/>
              <a:t>Type:	Success	EventID:	592</a:t>
            </a:r>
          </a:p>
          <a:p>
            <a:r>
              <a:rPr lang="en-US"/>
              <a:t>User:	WINDSOR\Administrator</a:t>
            </a:r>
          </a:p>
          <a:p>
            <a:r>
              <a:rPr lang="en-US"/>
              <a:t>Computer:	WINDSOR</a:t>
            </a:r>
          </a:p>
          <a:p>
            <a:endParaRPr lang="en-US"/>
          </a:p>
          <a:p>
            <a:r>
              <a:rPr lang="en-US"/>
              <a:t>Description:</a:t>
            </a:r>
          </a:p>
          <a:p>
            <a:r>
              <a:rPr lang="en-US"/>
              <a:t>A new process has been created:</a:t>
            </a:r>
          </a:p>
          <a:p>
            <a:r>
              <a:rPr lang="en-US"/>
              <a:t>	New Process ID:	2216594592</a:t>
            </a:r>
          </a:p>
          <a:p>
            <a:r>
              <a:rPr lang="en-US"/>
              <a:t>	Image File Name:	</a:t>
            </a:r>
          </a:p>
          <a:p>
            <a:r>
              <a:rPr lang="en-US"/>
              <a:t>      \Program Files\Internet Explorer\IEXPLORE.EXE</a:t>
            </a:r>
          </a:p>
          <a:p>
            <a:r>
              <a:rPr lang="en-US"/>
              <a:t>	Creator Process ID:	2217918496</a:t>
            </a:r>
          </a:p>
          <a:p>
            <a:r>
              <a:rPr lang="en-US"/>
              <a:t>	User Name:	Administrator</a:t>
            </a:r>
          </a:p>
          <a:p>
            <a:r>
              <a:rPr lang="en-US"/>
              <a:t>	FDomain:	WINDSOR</a:t>
            </a:r>
          </a:p>
          <a:p>
            <a:r>
              <a:rPr lang="en-US"/>
              <a:t>	Logon ID:	(0x0,0x14B4c4)</a:t>
            </a:r>
          </a:p>
          <a:p>
            <a:r>
              <a:rPr lang="en-US"/>
              <a:t>[would be in graphical format]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MS Windows Detailed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Start-&gt; search box: </a:t>
            </a:r>
            <a:r>
              <a:rPr lang="en-US" dirty="0" err="1"/>
              <a:t>perfmon</a:t>
            </a:r>
            <a:endParaRPr lang="en-US" dirty="0"/>
          </a:p>
          <a:p>
            <a:r>
              <a:rPr lang="en-US" dirty="0"/>
              <a:t>Left hand frame: Data Collection Sets-&gt;System-&gt;System Diagnostics. Select Start (green arrow on tool bar)</a:t>
            </a:r>
          </a:p>
          <a:p>
            <a:r>
              <a:rPr lang="en-US" dirty="0"/>
              <a:t>Runs for a while. Right click to stop, or it stops by itself</a:t>
            </a:r>
          </a:p>
          <a:p>
            <a:r>
              <a:rPr lang="en-US" dirty="0"/>
              <a:t>Right click on System </a:t>
            </a:r>
            <a:r>
              <a:rPr lang="en-US" dirty="0" err="1"/>
              <a:t>Diagnotics</a:t>
            </a:r>
            <a:r>
              <a:rPr lang="en-US" dirty="0"/>
              <a:t> -&gt; Latest Report (should have the date)</a:t>
            </a:r>
          </a:p>
          <a:p>
            <a:pPr lvl="1"/>
            <a:r>
              <a:rPr lang="en-US" dirty="0"/>
              <a:t>View CPU, network, etc</a:t>
            </a:r>
          </a:p>
          <a:p>
            <a:r>
              <a:rPr lang="en-US" dirty="0"/>
              <a:t>Make your own log</a:t>
            </a:r>
          </a:p>
          <a:p>
            <a:pPr lvl="1"/>
            <a:r>
              <a:rPr lang="en-US" dirty="0"/>
              <a:t>Data Collector Sets. Right click: User Defined -&gt; new. -&gt; Manual-&gt;Performance counter, Accept defaults.</a:t>
            </a:r>
          </a:p>
          <a:p>
            <a:pPr lvl="1"/>
            <a:r>
              <a:rPr lang="en-US" dirty="0"/>
              <a:t>Double click on newly made collector set</a:t>
            </a:r>
          </a:p>
          <a:p>
            <a:pPr lvl="1"/>
            <a:r>
              <a:rPr lang="en-US" dirty="0"/>
              <a:t>Performance Counter should appear on the right frame</a:t>
            </a:r>
          </a:p>
          <a:p>
            <a:pPr lvl="1"/>
            <a:r>
              <a:rPr lang="en-US" dirty="0"/>
              <a:t>Double click on Performance Counter</a:t>
            </a:r>
          </a:p>
          <a:p>
            <a:pPr lvl="1"/>
            <a:r>
              <a:rPr lang="en-US" dirty="0"/>
              <a:t>\Process(*)\* means that all process events are being recorded</a:t>
            </a:r>
          </a:p>
          <a:p>
            <a:pPr lvl="1"/>
            <a:r>
              <a:rPr lang="en-US" dirty="0"/>
              <a:t>Click Performance Counters tab. Select Add</a:t>
            </a:r>
          </a:p>
          <a:p>
            <a:pPr lvl="2"/>
            <a:r>
              <a:rPr lang="en-US" dirty="0"/>
              <a:t>Check out Cache, Process, TCPv4.</a:t>
            </a:r>
          </a:p>
          <a:p>
            <a:pPr lvl="1"/>
            <a:r>
              <a:rPr lang="en-US" dirty="0"/>
              <a:t>Right click on New Data Collector Set</a:t>
            </a:r>
          </a:p>
          <a:p>
            <a:pPr lvl="2"/>
            <a:r>
              <a:rPr lang="en-US" dirty="0"/>
              <a:t>Stop condition. Stops after 1 minute.</a:t>
            </a:r>
          </a:p>
          <a:p>
            <a:pPr lvl="2"/>
            <a:r>
              <a:rPr lang="en-US" dirty="0"/>
              <a:t>Scheduling is possible</a:t>
            </a:r>
          </a:p>
          <a:p>
            <a:pPr lvl="1"/>
            <a:r>
              <a:rPr lang="en-US" dirty="0"/>
              <a:t>Right click on New Data Collector Set, select start. Runs for 1 minute. </a:t>
            </a:r>
          </a:p>
          <a:p>
            <a:pPr lvl="2"/>
            <a:r>
              <a:rPr lang="en-US" dirty="0"/>
              <a:t>Collects all processes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Linux Low-Level System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Applications have log</a:t>
            </a:r>
          </a:p>
          <a:p>
            <a:r>
              <a:rPr lang="en-US" dirty="0"/>
              <a:t>The kernel has monitoring abilities</a:t>
            </a:r>
          </a:p>
          <a:p>
            <a:r>
              <a:rPr lang="en-US" dirty="0"/>
              <a:t>/proc has a wide range to data</a:t>
            </a:r>
          </a:p>
          <a:p>
            <a:pPr lvl="1"/>
            <a:r>
              <a:rPr lang="en-US" dirty="0"/>
              <a:t>/proc is not actually files. There is no /proc dir on the hard drive. Instead, when you read from /proc, the OS runs code to generate the output.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cat /proc/stat, /proc/</a:t>
            </a:r>
            <a:r>
              <a:rPr lang="en-US" dirty="0" err="1"/>
              <a:t>diskstat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 /proc to see the processes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 /proc/1234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cat /proc/1234/stat</a:t>
            </a:r>
          </a:p>
          <a:p>
            <a:r>
              <a:rPr lang="en-US" dirty="0"/>
              <a:t>Programs like top, </a:t>
            </a:r>
            <a:r>
              <a:rPr lang="en-US" dirty="0" err="1"/>
              <a:t>ps</a:t>
            </a:r>
            <a:r>
              <a:rPr lang="en-US" dirty="0"/>
              <a:t>, etc, read the /proc directory</a:t>
            </a:r>
          </a:p>
          <a:p>
            <a:pPr lvl="1"/>
            <a:r>
              <a:rPr lang="en-US" dirty="0"/>
              <a:t>Actually, there is another way to get some kernel information</a:t>
            </a:r>
          </a:p>
          <a:p>
            <a:r>
              <a:rPr lang="en-US" dirty="0"/>
              <a:t>Other tools to collect details about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 err="1"/>
              <a:t>strace</a:t>
            </a:r>
            <a:r>
              <a:rPr lang="en-US" dirty="0"/>
              <a:t> – collects system calls. </a:t>
            </a:r>
          </a:p>
          <a:p>
            <a:pPr lvl="1"/>
            <a:r>
              <a:rPr lang="en-US" dirty="0" err="1"/>
              <a:t>systemtap</a:t>
            </a:r>
            <a:r>
              <a:rPr lang="en-US" dirty="0"/>
              <a:t> – allow deep monitoring to the kernel and applications. Requires coding</a:t>
            </a:r>
          </a:p>
          <a:p>
            <a:pPr lvl="1"/>
            <a:r>
              <a:rPr lang="en-US" dirty="0" err="1"/>
              <a:t>Auditd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Difficult to use (but easier than </a:t>
            </a:r>
            <a:r>
              <a:rPr lang="en-US" dirty="0" err="1"/>
              <a:t>strace</a:t>
            </a:r>
            <a:r>
              <a:rPr lang="en-US" dirty="0"/>
              <a:t> and </a:t>
            </a:r>
            <a:r>
              <a:rPr lang="en-US" dirty="0" err="1"/>
              <a:t>systemtap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Tracks what users are doing</a:t>
            </a:r>
          </a:p>
          <a:p>
            <a:pPr lvl="2"/>
            <a:r>
              <a:rPr lang="en-US" dirty="0"/>
              <a:t>Include visualization and analysis tools</a:t>
            </a:r>
          </a:p>
          <a:p>
            <a:pPr lvl="2"/>
            <a:r>
              <a:rPr lang="en-US" dirty="0"/>
              <a:t>Applications can interact with audit via a API</a:t>
            </a:r>
          </a:p>
          <a:p>
            <a:pPr lvl="1"/>
            <a:r>
              <a:rPr lang="en-US" dirty="0" err="1"/>
              <a:t>Tcpdump</a:t>
            </a:r>
            <a:endParaRPr lang="en-US" dirty="0"/>
          </a:p>
          <a:p>
            <a:pPr lvl="2"/>
            <a:r>
              <a:rPr lang="en-US" dirty="0"/>
              <a:t>Track network </a:t>
            </a:r>
            <a:r>
              <a:rPr lang="en-US" dirty="0" err="1"/>
              <a:t>acitivity</a:t>
            </a:r>
            <a:endParaRPr lang="en-US" dirty="0"/>
          </a:p>
          <a:p>
            <a:pPr lvl="2"/>
            <a:r>
              <a:rPr lang="en-US" dirty="0" err="1"/>
              <a:t>libcap</a:t>
            </a:r>
            <a:endParaRPr lang="en-US" dirty="0"/>
          </a:p>
          <a:p>
            <a:pPr lvl="1"/>
            <a:r>
              <a:rPr lang="en-US" dirty="0"/>
              <a:t>DTRACE</a:t>
            </a:r>
          </a:p>
          <a:p>
            <a:pPr lvl="2"/>
            <a:r>
              <a:rPr lang="en-US" dirty="0"/>
              <a:t>Best on sun, but ported to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Performance counters (PCL)</a:t>
            </a:r>
          </a:p>
          <a:p>
            <a:pPr lvl="1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auditd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Auditd</a:t>
            </a:r>
            <a:r>
              <a:rPr lang="en-US" dirty="0"/>
              <a:t> (</a:t>
            </a:r>
            <a:r>
              <a:rPr lang="en-US" dirty="0" err="1"/>
              <a:t>warning:do</a:t>
            </a:r>
            <a:r>
              <a:rPr lang="en-US" dirty="0"/>
              <a:t> not copy and paste. Instead, type the command)q</a:t>
            </a:r>
          </a:p>
          <a:p>
            <a:pPr lvl="1"/>
            <a:r>
              <a:rPr lang="en-US" dirty="0"/>
              <a:t>Daemon that collects the data</a:t>
            </a:r>
          </a:p>
          <a:p>
            <a:pPr lvl="1"/>
            <a:r>
              <a:rPr lang="en-US" dirty="0"/>
              <a:t>To start: </a:t>
            </a:r>
            <a:r>
              <a:rPr lang="en-US" dirty="0" err="1"/>
              <a:t>sudo</a:t>
            </a:r>
            <a:r>
              <a:rPr lang="en-US" dirty="0"/>
              <a:t> 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auditd</a:t>
            </a:r>
            <a:r>
              <a:rPr lang="en-US" dirty="0"/>
              <a:t> start</a:t>
            </a:r>
          </a:p>
          <a:p>
            <a:r>
              <a:rPr lang="en-US" dirty="0" err="1"/>
              <a:t>auditctl</a:t>
            </a:r>
            <a:endParaRPr lang="en-US" dirty="0"/>
          </a:p>
          <a:p>
            <a:pPr lvl="1"/>
            <a:r>
              <a:rPr lang="en-US" dirty="0"/>
              <a:t>Controls what data is collected</a:t>
            </a:r>
          </a:p>
          <a:p>
            <a:pPr lvl="1"/>
            <a:r>
              <a:rPr lang="en-US" dirty="0"/>
              <a:t>To start/enable: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auditctl</a:t>
            </a:r>
            <a:r>
              <a:rPr lang="en-US" dirty="0"/>
              <a:t> –e</a:t>
            </a:r>
          </a:p>
          <a:p>
            <a:pPr lvl="2"/>
            <a:r>
              <a:rPr lang="en-US" dirty="0"/>
              <a:t>You need to specify what you will collect before starting</a:t>
            </a:r>
          </a:p>
          <a:p>
            <a:pPr lvl="1"/>
            <a:r>
              <a:rPr lang="en-US" dirty="0"/>
              <a:t>To stop: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auditctl</a:t>
            </a:r>
            <a:r>
              <a:rPr lang="en-US" dirty="0"/>
              <a:t> –d</a:t>
            </a:r>
          </a:p>
          <a:p>
            <a:pPr lvl="1"/>
            <a:r>
              <a:rPr lang="en-US" dirty="0"/>
              <a:t>Collection rules are not saved. You can save them in /etc/audit/</a:t>
            </a:r>
            <a:r>
              <a:rPr lang="en-US" dirty="0" err="1"/>
              <a:t>audit.rules</a:t>
            </a:r>
            <a:endParaRPr lang="en-US" dirty="0"/>
          </a:p>
          <a:p>
            <a:r>
              <a:rPr lang="en-US" dirty="0"/>
              <a:t>Install: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auditd</a:t>
            </a:r>
            <a:endParaRPr lang="en-US" dirty="0"/>
          </a:p>
          <a:p>
            <a:r>
              <a:rPr lang="en-US" dirty="0"/>
              <a:t>Start: </a:t>
            </a:r>
            <a:r>
              <a:rPr lang="en-US" dirty="0" err="1"/>
              <a:t>sudo</a:t>
            </a:r>
            <a:r>
              <a:rPr lang="en-US" dirty="0"/>
              <a:t> 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auditd</a:t>
            </a:r>
            <a:r>
              <a:rPr lang="en-US" dirty="0"/>
              <a:t> start</a:t>
            </a:r>
          </a:p>
          <a:p>
            <a:r>
              <a:rPr lang="en-US" dirty="0"/>
              <a:t>Check: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auditctl</a:t>
            </a:r>
            <a:r>
              <a:rPr lang="en-US" dirty="0"/>
              <a:t> –s</a:t>
            </a:r>
          </a:p>
          <a:p>
            <a:pPr lvl="1"/>
            <a:r>
              <a:rPr lang="en-US" dirty="0"/>
              <a:t>Shows that it is running</a:t>
            </a:r>
          </a:p>
          <a:p>
            <a:r>
              <a:rPr lang="en-US" dirty="0"/>
              <a:t>Make a file to watch</a:t>
            </a:r>
          </a:p>
          <a:p>
            <a:pPr lvl="1"/>
            <a:r>
              <a:rPr lang="en-US" dirty="0" err="1"/>
              <a:t>gedit</a:t>
            </a:r>
            <a:r>
              <a:rPr lang="en-US" dirty="0"/>
              <a:t> mytestfile.txt &amp;</a:t>
            </a:r>
          </a:p>
          <a:p>
            <a:r>
              <a:rPr lang="en-US" dirty="0"/>
              <a:t>Use </a:t>
            </a:r>
            <a:r>
              <a:rPr lang="en-US" dirty="0" err="1"/>
              <a:t>auditd</a:t>
            </a:r>
            <a:r>
              <a:rPr lang="en-US" dirty="0"/>
              <a:t> to track any changes made to the file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auditctl</a:t>
            </a:r>
            <a:r>
              <a:rPr lang="en-US" dirty="0"/>
              <a:t> –w /home/user/mytestfile.txt –p </a:t>
            </a:r>
            <a:r>
              <a:rPr lang="en-US" dirty="0" err="1"/>
              <a:t>rw</a:t>
            </a:r>
            <a:endParaRPr lang="en-US" dirty="0"/>
          </a:p>
          <a:p>
            <a:r>
              <a:rPr lang="en-US" dirty="0"/>
              <a:t>Now add some test to mytestfile.txt and save</a:t>
            </a:r>
          </a:p>
          <a:p>
            <a:r>
              <a:rPr lang="en-US" dirty="0"/>
              <a:t>View log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cat /</a:t>
            </a:r>
            <a:r>
              <a:rPr lang="en-US" dirty="0" err="1"/>
              <a:t>var</a:t>
            </a:r>
            <a:r>
              <a:rPr lang="en-US" dirty="0"/>
              <a:t>/log/audit/audit.log</a:t>
            </a:r>
          </a:p>
          <a:p>
            <a:pPr lvl="2"/>
            <a:r>
              <a:rPr lang="en-US" dirty="0"/>
              <a:t>Pretty messy and shows everything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ausearch</a:t>
            </a:r>
            <a:r>
              <a:rPr lang="en-US" dirty="0"/>
              <a:t> -f testfile.txt</a:t>
            </a:r>
          </a:p>
          <a:p>
            <a:pPr lvl="2"/>
            <a:r>
              <a:rPr lang="en-US" dirty="0"/>
              <a:t>Type=SYSCALL, means that a system call triggered recording the event (we can ignore type=PATH)</a:t>
            </a:r>
          </a:p>
          <a:p>
            <a:pPr lvl="2"/>
            <a:r>
              <a:rPr lang="en-US" dirty="0"/>
              <a:t>Exe=“/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gedit</a:t>
            </a:r>
            <a:r>
              <a:rPr lang="en-US" dirty="0"/>
              <a:t>” shows which program made the </a:t>
            </a:r>
            <a:r>
              <a:rPr lang="en-US" dirty="0" err="1"/>
              <a:t>systemc</a:t>
            </a:r>
            <a:r>
              <a:rPr lang="en-US" dirty="0"/>
              <a:t> all</a:t>
            </a:r>
          </a:p>
          <a:p>
            <a:pPr lvl="2"/>
            <a:r>
              <a:rPr lang="en-US" dirty="0" err="1"/>
              <a:t>Uid</a:t>
            </a:r>
            <a:r>
              <a:rPr lang="en-US" dirty="0"/>
              <a:t>=1000 shows the user</a:t>
            </a:r>
          </a:p>
          <a:p>
            <a:pPr lvl="2"/>
            <a:r>
              <a:rPr lang="en-US" dirty="0" err="1"/>
              <a:t>Syscall</a:t>
            </a:r>
            <a:r>
              <a:rPr lang="en-US" dirty="0"/>
              <a:t> = ??</a:t>
            </a:r>
          </a:p>
          <a:p>
            <a:pPr lvl="3"/>
            <a:r>
              <a:rPr lang="en-US" dirty="0"/>
              <a:t>Google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/include/</a:t>
            </a:r>
            <a:r>
              <a:rPr lang="en-US" b="1" dirty="0" err="1"/>
              <a:t>asm</a:t>
            </a:r>
            <a:r>
              <a:rPr lang="en-US" b="1" dirty="0"/>
              <a:t>/unistd_64.h</a:t>
            </a:r>
            <a:endParaRPr lang="en-US" dirty="0"/>
          </a:p>
          <a:p>
            <a:pPr lvl="3"/>
            <a:r>
              <a:rPr lang="en-US" dirty="0"/>
              <a:t>But these don’t seem to make sense, the system call list in audit log does not match a reasonable one in the list of all system calls</a:t>
            </a:r>
          </a:p>
          <a:p>
            <a:pPr lvl="3"/>
            <a:r>
              <a:rPr lang="en-US" dirty="0"/>
              <a:t>Try </a:t>
            </a:r>
            <a:r>
              <a:rPr lang="en-US" b="1" dirty="0" err="1"/>
              <a:t>ausyscall</a:t>
            </a:r>
            <a:r>
              <a:rPr lang="en-US" dirty="0"/>
              <a:t> </a:t>
            </a:r>
          </a:p>
          <a:p>
            <a:r>
              <a:rPr lang="en-US" dirty="0"/>
              <a:t>List rules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auditctl</a:t>
            </a:r>
            <a:r>
              <a:rPr lang="en-US" dirty="0"/>
              <a:t> –l</a:t>
            </a:r>
          </a:p>
          <a:p>
            <a:r>
              <a:rPr lang="en-US" dirty="0"/>
              <a:t>Delete all rules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auditctl</a:t>
            </a:r>
            <a:r>
              <a:rPr lang="en-US" dirty="0"/>
              <a:t> –D</a:t>
            </a:r>
          </a:p>
          <a:p>
            <a:r>
              <a:rPr lang="en-US" dirty="0"/>
              <a:t>Stop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auditd</a:t>
            </a:r>
            <a:r>
              <a:rPr lang="en-US" dirty="0"/>
              <a:t>  stop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 Logging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Applications logs made by applications</a:t>
            </a:r>
          </a:p>
          <a:p>
            <a:pPr lvl="1"/>
            <a:r>
              <a:rPr lang="en-US" dirty="0"/>
              <a:t>Applications control what is logged</a:t>
            </a:r>
          </a:p>
          <a:p>
            <a:pPr lvl="1"/>
            <a:r>
              <a:rPr lang="en-US" dirty="0"/>
              <a:t>Web logs</a:t>
            </a:r>
          </a:p>
          <a:p>
            <a:pPr lvl="2"/>
            <a:r>
              <a:rPr lang="en-US" dirty="0"/>
              <a:t>Web page request from IP 123.123.123.123, for web page www.mycom.com/thepage.html, at time 2016-04-14 13:45:12</a:t>
            </a:r>
          </a:p>
          <a:p>
            <a:pPr lvl="1"/>
            <a:r>
              <a:rPr lang="en-US" dirty="0"/>
              <a:t>Database logs</a:t>
            </a:r>
          </a:p>
          <a:p>
            <a:pPr lvl="2"/>
            <a:r>
              <a:rPr lang="en-US" dirty="0"/>
              <a:t>User Stephan, ran query “SELECT now()” at time 2016-04-14 13:45:12</a:t>
            </a:r>
          </a:p>
          <a:p>
            <a:pPr lvl="1"/>
            <a:r>
              <a:rPr lang="en-US" dirty="0"/>
              <a:t>Email logs</a:t>
            </a:r>
          </a:p>
          <a:p>
            <a:pPr lvl="2"/>
            <a:r>
              <a:rPr lang="en-US" dirty="0"/>
              <a:t>User Stephan, sent an email to other@ud.edu at time 2016-04-14 13:45:12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System Logging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Log system events</a:t>
            </a:r>
          </a:p>
          <a:p>
            <a:pPr lvl="1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System calls</a:t>
            </a:r>
          </a:p>
          <a:p>
            <a:pPr lvl="2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How can an application open a file? </a:t>
            </a:r>
          </a:p>
          <a:p>
            <a:pPr lvl="2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It needs the OS to provide access to the file</a:t>
            </a:r>
          </a:p>
          <a:p>
            <a:pPr lvl="2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The request to open, read, write, close a file are achieved with system calls</a:t>
            </a:r>
          </a:p>
          <a:p>
            <a:pPr lvl="2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System calls also include</a:t>
            </a:r>
          </a:p>
          <a:p>
            <a:pPr lvl="3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Accessing the network</a:t>
            </a:r>
          </a:p>
          <a:p>
            <a:pPr lvl="3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Starting processes</a:t>
            </a:r>
          </a:p>
          <a:p>
            <a:pPr lvl="3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Writing to the screen</a:t>
            </a:r>
          </a:p>
          <a:p>
            <a:pPr lvl="3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Request memory</a:t>
            </a:r>
          </a:p>
          <a:p>
            <a:pPr lvl="1">
              <a:lnSpc>
                <a:spcPct val="90000"/>
              </a:lnSpc>
              <a:tabLst>
                <a:tab pos="1885950" algn="l"/>
                <a:tab pos="2514600" algn="l"/>
              </a:tabLst>
            </a:pPr>
            <a:r>
              <a:rPr lang="en-US" dirty="0"/>
              <a:t>e.g.,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ktrace</a:t>
            </a:r>
            <a:r>
              <a:rPr lang="en-US" dirty="0"/>
              <a:t> 	CALL	</a:t>
            </a:r>
            <a:r>
              <a:rPr lang="en-US" dirty="0" err="1"/>
              <a:t>execve</a:t>
            </a:r>
            <a:r>
              <a:rPr lang="en-US" dirty="0"/>
              <a:t>(0xbfbff0c0,0xbfbff5cc,0xbfbff5d8)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ktrace</a:t>
            </a:r>
            <a:r>
              <a:rPr lang="en-US" dirty="0"/>
              <a:t> 	NAMI	"/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su</a:t>
            </a:r>
            <a:r>
              <a:rPr lang="en-US" dirty="0"/>
              <a:t>"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ktrace</a:t>
            </a:r>
            <a:r>
              <a:rPr lang="en-US" dirty="0"/>
              <a:t> 	NAMI	"/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libexec</a:t>
            </a:r>
            <a:r>
              <a:rPr lang="en-US" dirty="0"/>
              <a:t>/ld-elf.so.1"  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su</a:t>
            </a:r>
            <a:r>
              <a:rPr lang="en-US" dirty="0"/>
              <a:t> 	RET	</a:t>
            </a:r>
            <a:r>
              <a:rPr lang="en-US" dirty="0" err="1"/>
              <a:t>xecve</a:t>
            </a:r>
            <a:r>
              <a:rPr lang="en-US" dirty="0"/>
              <a:t> 0     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su</a:t>
            </a:r>
            <a:r>
              <a:rPr lang="en-US" dirty="0"/>
              <a:t>  	CALL	 __</a:t>
            </a:r>
            <a:r>
              <a:rPr lang="en-US" dirty="0" err="1"/>
              <a:t>sysctl</a:t>
            </a:r>
            <a:r>
              <a:rPr lang="en-US" dirty="0"/>
              <a:t>(0xbfbff47c,0x2,0x2805c928,0xbfbff478,0,0)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su</a:t>
            </a:r>
            <a:r>
              <a:rPr lang="en-US" dirty="0"/>
              <a:t>	RET	__</a:t>
            </a:r>
            <a:r>
              <a:rPr lang="en-US" dirty="0" err="1"/>
              <a:t>sysctl</a:t>
            </a:r>
            <a:r>
              <a:rPr lang="en-US" dirty="0"/>
              <a:t> 0   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su</a:t>
            </a:r>
            <a:r>
              <a:rPr lang="en-US" dirty="0"/>
              <a:t>	CALL	</a:t>
            </a:r>
            <a:r>
              <a:rPr lang="en-US" dirty="0" err="1"/>
              <a:t>mmap</a:t>
            </a:r>
            <a:r>
              <a:rPr lang="en-US" dirty="0"/>
              <a:t>(0,0x8000,0x3,0x1002,0xffffffff,0,0,0)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su</a:t>
            </a:r>
            <a:r>
              <a:rPr lang="en-US" dirty="0"/>
              <a:t> 	RET	</a:t>
            </a:r>
            <a:r>
              <a:rPr lang="en-US" dirty="0" err="1"/>
              <a:t>mmap</a:t>
            </a:r>
            <a:r>
              <a:rPr lang="en-US" dirty="0"/>
              <a:t> 671473664/0x2805e000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su</a:t>
            </a:r>
            <a:r>
              <a:rPr lang="en-US" dirty="0"/>
              <a:t>  	CALL	</a:t>
            </a:r>
            <a:r>
              <a:rPr lang="en-US" dirty="0" err="1"/>
              <a:t>geteuid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  <a:tabLst>
                <a:tab pos="1885950" algn="l"/>
                <a:tab pos="2514600" algn="l"/>
              </a:tabLst>
            </a:pPr>
            <a:r>
              <a:rPr lang="en-US" dirty="0"/>
              <a:t>3876 </a:t>
            </a:r>
            <a:r>
              <a:rPr lang="en-US" dirty="0" err="1"/>
              <a:t>su</a:t>
            </a:r>
            <a:r>
              <a:rPr lang="en-US" dirty="0"/>
              <a:t>  	RET 	</a:t>
            </a:r>
            <a:r>
              <a:rPr lang="en-US" dirty="0" err="1"/>
              <a:t>geteuid</a:t>
            </a:r>
            <a:r>
              <a:rPr lang="en-US" dirty="0"/>
              <a:t> 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logging vs. App Logging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Differ in focus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Application logging focuses on application events, like failure to supply proper password, and the broad operation (what was the reason for the access attempt?)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System logging focuses on system events, like memory mapping or file accesses, and the underlying causes (why did access fail?)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System logs are usually much larger than application logs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do both, try to correlate them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Correlate in different ways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Multiple sensors indicate different parts of a bigger picture of the security violation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Multiple sensors indicate that something is wrong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Redundant sensors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In this case, all events must be bundled. This can be complicated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E.g., SQL injection crashed SQL process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Events: 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SQL inject detected by packet trace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SQL server stopped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SQL server started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Multiple log in attempts failed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The SQL server was down, so log in from other processes failed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Network utilization too low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Web server request take too long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Failed web server request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….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A single event generates a flood of events</a:t>
            </a:r>
            <a:r>
              <a:rPr lang="en-US" sz="1600" b="1" dirty="0"/>
              <a:t>, masking distinct events and violations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FC10-1AFD-4498-8097-2E989A65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7D64-054F-495F-8362-FB6CAFB2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are messy!</a:t>
            </a:r>
          </a:p>
          <a:p>
            <a:r>
              <a:rPr lang="en-US" dirty="0"/>
              <a:t>Each </a:t>
            </a:r>
            <a:r>
              <a:rPr lang="en-US" dirty="0" err="1"/>
              <a:t>os</a:t>
            </a:r>
            <a:r>
              <a:rPr lang="en-US" dirty="0"/>
              <a:t> and application has its own log format</a:t>
            </a:r>
          </a:p>
          <a:p>
            <a:r>
              <a:rPr lang="en-US" dirty="0"/>
              <a:t>Therefore, logging system need to support specific applications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https://www.signalfx.com/integrations/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https://docs.datadoghq.com/integrations/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9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sanitization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7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2AB6-C384-406B-8093-CF65E238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1E0D-833F-4615-806A-95C53070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datadog</a:t>
            </a:r>
            <a:r>
              <a:rPr lang="en-US" dirty="0"/>
              <a:t> to collect logs</a:t>
            </a:r>
          </a:p>
          <a:p>
            <a:r>
              <a:rPr lang="en-US" dirty="0"/>
              <a:t>Developer scenario</a:t>
            </a:r>
          </a:p>
          <a:p>
            <a:pPr lvl="1"/>
            <a:r>
              <a:rPr lang="en-US" dirty="0"/>
              <a:t>System log in is failing intermittently.</a:t>
            </a:r>
          </a:p>
          <a:p>
            <a:pPr lvl="1"/>
            <a:r>
              <a:rPr lang="en-US" dirty="0"/>
              <a:t>Solution: log everything!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Log(</a:t>
            </a:r>
            <a:r>
              <a:rPr lang="en-US" dirty="0" err="1"/>
              <a:t>warning,’log</a:t>
            </a:r>
            <a:r>
              <a:rPr lang="en-US" dirty="0"/>
              <a:t> in failed. username:’+</a:t>
            </a:r>
            <a:r>
              <a:rPr lang="en-US" dirty="0" err="1"/>
              <a:t>userName</a:t>
            </a:r>
            <a:r>
              <a:rPr lang="en-US" dirty="0"/>
              <a:t>+’ and password:’+password)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Oh no. </a:t>
            </a:r>
            <a:r>
              <a:rPr lang="en-US" dirty="0" err="1"/>
              <a:t>datadog</a:t>
            </a:r>
            <a:r>
              <a:rPr lang="en-US" dirty="0"/>
              <a:t> has usernames and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Auditing?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Logging</a:t>
            </a:r>
          </a:p>
          <a:p>
            <a:pPr lvl="1"/>
            <a:r>
              <a:rPr lang="en-US" dirty="0"/>
              <a:t>Recording events or statistics to provide information about system use and performance</a:t>
            </a:r>
          </a:p>
          <a:p>
            <a:r>
              <a:rPr lang="en-US" dirty="0"/>
              <a:t>Auditing</a:t>
            </a:r>
          </a:p>
          <a:p>
            <a:pPr lvl="1"/>
            <a:r>
              <a:rPr lang="en-US" dirty="0"/>
              <a:t>Analysis of log records to present information about the system in a clear, understandable manner</a:t>
            </a:r>
          </a:p>
          <a:p>
            <a:r>
              <a:rPr lang="en-US" dirty="0"/>
              <a:t>Auditing is also where an outside organization comes to your organization and evaluates your organization</a:t>
            </a:r>
          </a:p>
          <a:p>
            <a:pPr lvl="1"/>
            <a:r>
              <a:rPr lang="en-US" dirty="0"/>
              <a:t>Security audits are very important</a:t>
            </a:r>
          </a:p>
          <a:p>
            <a:pPr lvl="1"/>
            <a:r>
              <a:rPr lang="en-US" dirty="0"/>
              <a:t>The audit can be by a group within your company or by another company</a:t>
            </a:r>
          </a:p>
          <a:p>
            <a:pPr lvl="1"/>
            <a:r>
              <a:rPr lang="en-US" dirty="0"/>
              <a:t>Compliance usually requires external and internal audits</a:t>
            </a:r>
          </a:p>
          <a:p>
            <a:pPr lvl="1"/>
            <a:r>
              <a:rPr lang="en-US" dirty="0"/>
              <a:t>For this reason, logging and log analysis are also called auditing</a:t>
            </a:r>
          </a:p>
          <a:p>
            <a:r>
              <a:rPr lang="en-US" dirty="0"/>
              <a:t>Regulations require logging</a:t>
            </a:r>
          </a:p>
          <a:p>
            <a:pPr lvl="1"/>
            <a:r>
              <a:rPr lang="en-US" dirty="0"/>
              <a:t> Payment Card Industry Data Security Standard (PCI DSS) requires log management</a:t>
            </a:r>
          </a:p>
          <a:p>
            <a:pPr lvl="1"/>
            <a:r>
              <a:rPr lang="en-US" dirty="0"/>
              <a:t> Sarbanes-Oxley Act (corporate accountability act) requires privileged user reporting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cleaning for off-site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There exists off-site (cloud-based) logging and auditing solutions</a:t>
            </a:r>
          </a:p>
          <a:p>
            <a:pPr lvl="1"/>
            <a:r>
              <a:rPr lang="en-US" dirty="0" err="1"/>
              <a:t>Loggly</a:t>
            </a:r>
            <a:r>
              <a:rPr lang="en-US" dirty="0"/>
              <a:t>, Qualys, </a:t>
            </a:r>
            <a:r>
              <a:rPr lang="en-US" dirty="0" err="1"/>
              <a:t>signalFX</a:t>
            </a:r>
            <a:r>
              <a:rPr lang="en-US" dirty="0"/>
              <a:t>, </a:t>
            </a:r>
            <a:r>
              <a:rPr lang="en-US" dirty="0" err="1"/>
              <a:t>datadog</a:t>
            </a:r>
            <a:endParaRPr lang="en-US" dirty="0"/>
          </a:p>
          <a:p>
            <a:r>
              <a:rPr lang="en-US" dirty="0"/>
              <a:t>Off-site means that the data is stored somewhere else</a:t>
            </a:r>
          </a:p>
          <a:p>
            <a:pPr lvl="1"/>
            <a:r>
              <a:rPr lang="en-US" dirty="0"/>
              <a:t>Pros: </a:t>
            </a:r>
          </a:p>
          <a:p>
            <a:pPr lvl="2"/>
            <a:r>
              <a:rPr lang="en-US" dirty="0"/>
              <a:t>you don’t need to build servers</a:t>
            </a:r>
          </a:p>
          <a:p>
            <a:pPr lvl="2"/>
            <a:r>
              <a:rPr lang="en-US" dirty="0"/>
              <a:t>Upgrade servers</a:t>
            </a:r>
          </a:p>
          <a:p>
            <a:pPr lvl="2"/>
            <a:r>
              <a:rPr lang="en-US" dirty="0"/>
              <a:t>Monitor servers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The data is somewhere else, how do you know it is safe</a:t>
            </a:r>
          </a:p>
          <a:p>
            <a:pPr lvl="3"/>
            <a:r>
              <a:rPr lang="en-US" dirty="0"/>
              <a:t>If the data is on your server, how do you know it is safe. </a:t>
            </a:r>
          </a:p>
          <a:p>
            <a:pPr lvl="4"/>
            <a:r>
              <a:rPr lang="en-US" dirty="0"/>
              <a:t>Just because you can log into the server with the data, does that make it safer or less safe</a:t>
            </a:r>
          </a:p>
          <a:p>
            <a:pPr lvl="2"/>
            <a:r>
              <a:rPr lang="en-US" dirty="0"/>
              <a:t>How can we handle this con?</a:t>
            </a:r>
          </a:p>
          <a:p>
            <a:pPr lvl="3"/>
            <a:r>
              <a:rPr lang="en-US" dirty="0"/>
              <a:t>Compliancy: e.g., ensure that the 3</a:t>
            </a:r>
            <a:r>
              <a:rPr lang="en-US" baseline="30000" dirty="0"/>
              <a:t>rd</a:t>
            </a:r>
            <a:r>
              <a:rPr lang="en-US" dirty="0"/>
              <a:t> party (e.g., </a:t>
            </a:r>
            <a:r>
              <a:rPr lang="en-US" dirty="0" err="1"/>
              <a:t>datadog</a:t>
            </a:r>
            <a:r>
              <a:rPr lang="en-US" dirty="0"/>
              <a:t>) has SOC3 certification </a:t>
            </a:r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Is confidential information being leaked off site?</a:t>
            </a:r>
          </a:p>
          <a:p>
            <a:pPr lvl="1"/>
            <a:r>
              <a:rPr lang="en-US" dirty="0"/>
              <a:t>Need to know what kind of data is being sent</a:t>
            </a:r>
          </a:p>
          <a:p>
            <a:pPr lvl="2"/>
            <a:r>
              <a:rPr lang="en-US" dirty="0"/>
              <a:t>Datadog: general logs</a:t>
            </a:r>
          </a:p>
          <a:p>
            <a:pPr lvl="2"/>
            <a:r>
              <a:rPr lang="en-US" dirty="0" err="1"/>
              <a:t>Qualys</a:t>
            </a:r>
            <a:r>
              <a:rPr lang="en-US" dirty="0"/>
              <a:t>: security related things like which OS and whether the OS has all updates</a:t>
            </a:r>
          </a:p>
          <a:p>
            <a:pPr lvl="1"/>
            <a:r>
              <a:rPr lang="en-US" dirty="0"/>
              <a:t>What so do?</a:t>
            </a:r>
          </a:p>
          <a:p>
            <a:pPr lvl="2"/>
            <a:r>
              <a:rPr lang="en-US" dirty="0"/>
              <a:t>Policy that no confidential information can be put into logs</a:t>
            </a:r>
          </a:p>
          <a:p>
            <a:pPr lvl="2"/>
            <a:r>
              <a:rPr lang="en-US" dirty="0"/>
              <a:t>Use code review to check what is being logged</a:t>
            </a:r>
          </a:p>
          <a:p>
            <a:pPr lvl="2"/>
            <a:r>
              <a:rPr lang="en-US" dirty="0"/>
              <a:t>Train developers to not log confidential information</a:t>
            </a:r>
          </a:p>
          <a:p>
            <a:pPr lvl="2"/>
            <a:r>
              <a:rPr lang="en-US" dirty="0"/>
              <a:t>Periodically audit logs </a:t>
            </a:r>
          </a:p>
        </p:txBody>
      </p:sp>
    </p:spTree>
    <p:extLst>
      <p:ext uri="{BB962C8B-B14F-4D97-AF65-F5344CB8AC3E}">
        <p14:creationId xmlns:p14="http://schemas.microsoft.com/office/powerpoint/2010/main" val="707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 Sanitization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U</a:t>
            </a:r>
            <a:r>
              <a:rPr lang="en-US" sz="2400" dirty="0"/>
              <a:t> set of users, </a:t>
            </a:r>
            <a:r>
              <a:rPr lang="en-US" sz="2400" i="1" dirty="0"/>
              <a:t>P</a:t>
            </a:r>
            <a:r>
              <a:rPr lang="en-US" sz="2400" dirty="0"/>
              <a:t> policy defining set of information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dirty="0"/>
              <a:t>) that </a:t>
            </a:r>
            <a:r>
              <a:rPr lang="en-US" sz="2400" i="1" dirty="0"/>
              <a:t>U</a:t>
            </a:r>
            <a:r>
              <a:rPr lang="en-US" sz="2400" dirty="0"/>
              <a:t> cannot see; log sanitized when all information in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dirty="0"/>
              <a:t>) deleted from log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Several types of </a:t>
            </a:r>
            <a:r>
              <a:rPr lang="en-US" sz="2400" i="1" dirty="0"/>
              <a:t>P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) can’t leave site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People inside site are trusted and information not sensitive to them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For small and medium size companies, another company (a SIEM management service) will analyze the events. But they cannot be trusted with personal information and company secrets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Recall the principle of “need to know”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) can’t leave system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People inside site not trusted or (more commonly) information sensitive to them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Don’t log this sensitive information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system running on servers need credentials to other systems (e.g., databases). These credentials should not be logged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Recall discussion on policy for database username and password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A common mistake is to log credentials</a:t>
            </a:r>
          </a:p>
          <a:p>
            <a:pPr lvl="4">
              <a:lnSpc>
                <a:spcPct val="90000"/>
              </a:lnSpc>
            </a:pPr>
            <a:r>
              <a:rPr lang="en-US" sz="1400" dirty="0"/>
              <a:t>Log(</a:t>
            </a:r>
            <a:r>
              <a:rPr lang="en-US" sz="1400" dirty="0" err="1"/>
              <a:t>debug,’connecting</a:t>
            </a:r>
            <a:r>
              <a:rPr lang="en-US" sz="1400" dirty="0"/>
              <a:t> to DB with username:’+</a:t>
            </a:r>
            <a:r>
              <a:rPr lang="en-US" sz="1400" dirty="0" err="1"/>
              <a:t>db.usageName</a:t>
            </a:r>
            <a:r>
              <a:rPr lang="en-US" sz="1400" dirty="0"/>
              <a:t>+’ and password:’+</a:t>
            </a:r>
            <a:r>
              <a:rPr lang="en-US" sz="1400" dirty="0" err="1"/>
              <a:t>db.password</a:t>
            </a:r>
            <a:r>
              <a:rPr lang="en-US" sz="1400" dirty="0"/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Logging Organization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half" idx="1"/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52650" y="2286000"/>
            <a:ext cx="4838700" cy="1409700"/>
          </a:xfrm>
          <a:ln/>
        </p:spPr>
      </p:pic>
      <p:sp>
        <p:nvSpPr>
          <p:cNvPr id="38915" name="Rectangle 3"/>
          <p:cNvSpPr>
            <a:spLocks noGrp="1" noChangeArrowheads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1800"/>
              <a:t>Top prevents information from leaving site</a:t>
            </a:r>
          </a:p>
          <a:p>
            <a:pPr lvl="1"/>
            <a:r>
              <a:rPr lang="en-US" sz="1600"/>
              <a:t>Users’ privacy not protected from system administrators, other administrative personnel</a:t>
            </a:r>
          </a:p>
          <a:p>
            <a:r>
              <a:rPr lang="en-US" sz="1800"/>
              <a:t>Bottom prevents information from leaving system</a:t>
            </a:r>
          </a:p>
          <a:p>
            <a:pPr lvl="1"/>
            <a:r>
              <a:rPr lang="en-US" sz="1600"/>
              <a:t>Data simply not recorded, or data scrambled before recording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Overly Sanitized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Suppose security analysis requires access to information that was sanitized?</a:t>
            </a:r>
          </a:p>
          <a:p>
            <a:pPr lvl="1"/>
            <a:r>
              <a:rPr lang="en-US" sz="1600" dirty="0"/>
              <a:t>Key: sanitization must preserve properties needed for security analysis</a:t>
            </a:r>
          </a:p>
          <a:p>
            <a:pPr lvl="1"/>
            <a:r>
              <a:rPr lang="en-US" sz="1600" dirty="0"/>
              <a:t>But, when dealing with new types of violations, these properties are not known ahead of time</a:t>
            </a:r>
            <a:endParaRPr lang="en-US" sz="2000" dirty="0"/>
          </a:p>
          <a:p>
            <a:endParaRPr lang="en-US" sz="2000" i="1" dirty="0"/>
          </a:p>
          <a:p>
            <a:r>
              <a:rPr lang="en-US" sz="2200" dirty="0"/>
              <a:t>Company wants to keep its IP internal addresses secret, but wants a consultant to analyze logs for an address scanning attack</a:t>
            </a:r>
          </a:p>
          <a:p>
            <a:pPr lvl="1"/>
            <a:r>
              <a:rPr lang="en-US" sz="1800" dirty="0"/>
              <a:t>Logs contain information about failed connection attempts from a process owned by Mike to port 22 on IP addresses 10.163.5.10, 10.163.5.11, 10.163.5.12, 10.163.5.13, 10.163.5.14, 10.163.5.15</a:t>
            </a:r>
          </a:p>
          <a:p>
            <a:pPr lvl="2"/>
            <a:r>
              <a:rPr lang="en-US" sz="1400" dirty="0"/>
              <a:t>Looks like the process is  sequentially scanning the network for a </a:t>
            </a:r>
            <a:r>
              <a:rPr lang="en-US" sz="1400" dirty="0" err="1"/>
              <a:t>ssh</a:t>
            </a:r>
            <a:r>
              <a:rPr lang="en-US" sz="1400" dirty="0"/>
              <a:t> server</a:t>
            </a:r>
          </a:p>
          <a:p>
            <a:pPr lvl="1"/>
            <a:r>
              <a:rPr lang="en-US" sz="1800" dirty="0"/>
              <a:t>Sanitized logs contain information about connections from a process owned by AAAA to port XX on IP addresses XXX.XXX.XXX.XXX, XXX.XXX.XXX.XXX, XXX.XXX.XXX.XXX, XXX.XXX.XXX.XXX, XXX.XXX.XXX.XXX</a:t>
            </a:r>
          </a:p>
          <a:p>
            <a:pPr lvl="1"/>
            <a:r>
              <a:rPr lang="en-US" sz="1800" dirty="0"/>
              <a:t>Cannot see sweep through consecutive IP addresses</a:t>
            </a:r>
          </a:p>
          <a:p>
            <a:pPr lvl="2"/>
            <a:r>
              <a:rPr lang="en-US" sz="1400" dirty="0"/>
              <a:t>Looking for connection attempts to consecutive IP address is not a powerful detection rule. It is too easy, and is common, to mix up the bits, so the scan does not run sequentially</a:t>
            </a:r>
          </a:p>
          <a:p>
            <a:pPr lvl="1"/>
            <a:r>
              <a:rPr lang="en-US" sz="1800" dirty="0"/>
              <a:t>Also, there is other context information that requires knowledge of the user</a:t>
            </a:r>
          </a:p>
          <a:p>
            <a:pPr lvl="2"/>
            <a:r>
              <a:rPr lang="en-US" sz="1400" dirty="0"/>
              <a:t>Mike is an engineer that runs computing jobs on clusters, or is Mike a sales person?</a:t>
            </a:r>
          </a:p>
          <a:p>
            <a:pPr lvl="2"/>
            <a:r>
              <a:rPr lang="en-US" sz="1400" dirty="0"/>
              <a:t>10.163.5/24 is a cluster, or there have never been machines on these addresses?</a:t>
            </a:r>
          </a:p>
          <a:p>
            <a:r>
              <a:rPr lang="en-US" sz="2200" dirty="0"/>
              <a:t>Some laws might classify IP addresses as PII</a:t>
            </a:r>
          </a:p>
          <a:p>
            <a:pPr lvl="1"/>
            <a:r>
              <a:rPr lang="en-US" sz="1800" dirty="0"/>
              <a:t>So they must be handled with extreme care (e.g., encrypted and easily deleted)</a:t>
            </a:r>
          </a:p>
          <a:p>
            <a:pPr>
              <a:buNone/>
            </a:pPr>
            <a:endParaRPr lang="en-US" sz="2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of Sanitize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sz="2000" i="1" dirty="0"/>
          </a:p>
          <a:p>
            <a:r>
              <a:rPr lang="en-US" sz="2000" i="1" dirty="0" err="1"/>
              <a:t>Anonymizing</a:t>
            </a:r>
            <a:r>
              <a:rPr lang="en-US" sz="2000" i="1" dirty="0"/>
              <a:t> sanitizer</a:t>
            </a:r>
            <a:r>
              <a:rPr lang="en-US" sz="2000" dirty="0"/>
              <a:t> cannot be undone</a:t>
            </a:r>
          </a:p>
          <a:p>
            <a:pPr lvl="1"/>
            <a:r>
              <a:rPr lang="en-US" sz="1800" dirty="0"/>
              <a:t>No way to recover data from this</a:t>
            </a:r>
          </a:p>
          <a:p>
            <a:r>
              <a:rPr lang="en-US" sz="2000" i="1" dirty="0" err="1"/>
              <a:t>Pseudonymizing</a:t>
            </a:r>
            <a:r>
              <a:rPr lang="en-US" sz="2000" i="1" dirty="0"/>
              <a:t> sanitizer</a:t>
            </a:r>
            <a:r>
              <a:rPr lang="en-US" sz="2000" dirty="0"/>
              <a:t> can be undone</a:t>
            </a:r>
          </a:p>
          <a:p>
            <a:pPr lvl="1"/>
            <a:r>
              <a:rPr lang="en-US" sz="1800" dirty="0"/>
              <a:t>Original log can be reconstructed</a:t>
            </a:r>
          </a:p>
          <a:p>
            <a:pPr lvl="1"/>
            <a:r>
              <a:rPr lang="en-US" sz="1800" dirty="0"/>
              <a:t>Original log cannot be reconstructed, but the sanitized data preserves some contextual information</a:t>
            </a:r>
          </a:p>
          <a:p>
            <a:pPr lvl="1"/>
            <a:endParaRPr lang="en-US" sz="1800" dirty="0"/>
          </a:p>
          <a:p>
            <a:pPr>
              <a:buNone/>
            </a:pPr>
            <a:endParaRPr lang="en-US" sz="2200" dirty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Generation of Pseudonyms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0" y="457200"/>
            <a:ext cx="91440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If context is not important for analysis</a:t>
            </a:r>
          </a:p>
          <a:p>
            <a:pPr lvl="1"/>
            <a:r>
              <a:rPr lang="en-US" dirty="0"/>
              <a:t>Devise set of pseudonyms to replace sensitive information</a:t>
            </a:r>
          </a:p>
          <a:p>
            <a:pPr lvl="2"/>
            <a:r>
              <a:rPr lang="en-US" dirty="0"/>
              <a:t>Replace data with pseudonyms</a:t>
            </a:r>
          </a:p>
          <a:p>
            <a:pPr lvl="2"/>
            <a:r>
              <a:rPr lang="en-US" dirty="0"/>
              <a:t>Maintain table mapping pseudonyms to data</a:t>
            </a:r>
          </a:p>
          <a:p>
            <a:pPr lvl="1"/>
            <a:r>
              <a:rPr lang="en-US" dirty="0"/>
              <a:t>Use random key to encipher sensitive data and use secret sharing scheme to share key</a:t>
            </a:r>
          </a:p>
          <a:p>
            <a:pPr lvl="2"/>
            <a:r>
              <a:rPr lang="en-US" dirty="0"/>
              <a:t>Used when insiders cannot see </a:t>
            </a:r>
            <a:r>
              <a:rPr lang="en-US" dirty="0" err="1"/>
              <a:t>unsanitized</a:t>
            </a:r>
            <a:r>
              <a:rPr lang="en-US" dirty="0"/>
              <a:t> data, but outsiders (law enforcement) need to</a:t>
            </a:r>
          </a:p>
          <a:p>
            <a:pPr lvl="2"/>
            <a:endParaRPr lang="en-US" dirty="0"/>
          </a:p>
          <a:p>
            <a:r>
              <a:rPr lang="en-US" dirty="0"/>
              <a:t>If context is required, then generation of pseudonyms is possible but difficult</a:t>
            </a:r>
          </a:p>
          <a:p>
            <a:pPr lvl="1"/>
            <a:r>
              <a:rPr lang="en-US" dirty="0"/>
              <a:t>Logs contain information about failed connection attempts from a process owned by Mike to port 22 on IP addresses 10.163.5.10, 10.163.5.11, 10.163.5.12, 10.163.5.13, 10.163.5.14, 10.163.5.15</a:t>
            </a:r>
          </a:p>
          <a:p>
            <a:pPr lvl="1"/>
            <a:r>
              <a:rPr lang="en-US" dirty="0"/>
              <a:t>Sanitized logs contain information about connections from a process owned by </a:t>
            </a:r>
            <a:r>
              <a:rPr lang="en-US" dirty="0" err="1"/>
              <a:t>EngineerX</a:t>
            </a:r>
            <a:r>
              <a:rPr lang="en-US" dirty="0"/>
              <a:t> to port 22 on IP addresses 134.234.23.10, . 134.234.23.11, 134.234.23.12, 134.234.23.13, 134.234.23.14</a:t>
            </a:r>
          </a:p>
          <a:p>
            <a:pPr lvl="1"/>
            <a:r>
              <a:rPr lang="en-US" dirty="0"/>
              <a:t>The translation is consistent, so that other log entries show that </a:t>
            </a:r>
            <a:r>
              <a:rPr lang="en-US" dirty="0" err="1"/>
              <a:t>ssh</a:t>
            </a:r>
            <a:r>
              <a:rPr lang="en-US" dirty="0"/>
              <a:t> was running on 134.234.23.10, …</a:t>
            </a:r>
          </a:p>
          <a:p>
            <a:endParaRPr lang="en-US" dirty="0"/>
          </a:p>
          <a:p>
            <a:r>
              <a:rPr lang="en-US" dirty="0"/>
              <a:t>Someone with access to the logs and, maybe some other information, might be able to figure out what is being sanitized</a:t>
            </a:r>
          </a:p>
          <a:p>
            <a:pPr lvl="1"/>
            <a:r>
              <a:rPr lang="en-US" dirty="0"/>
              <a:t>E.g., AOL search data leak </a:t>
            </a:r>
          </a:p>
          <a:p>
            <a:pPr lvl="1"/>
            <a:r>
              <a:rPr lang="en-US" dirty="0"/>
              <a:t>To assist information retrieval researchers, AOL released logs</a:t>
            </a:r>
          </a:p>
          <a:p>
            <a:pPr lvl="1"/>
            <a:r>
              <a:rPr lang="en-US" dirty="0"/>
              <a:t>The logs did not identify user. Instead, an ID was given to sanitize the user name</a:t>
            </a:r>
          </a:p>
          <a:p>
            <a:pPr lvl="1"/>
            <a:r>
              <a:rPr lang="en-US" dirty="0"/>
              <a:t>personally identifiable information was in the query</a:t>
            </a:r>
          </a:p>
          <a:p>
            <a:pPr lvl="2"/>
            <a:r>
              <a:rPr lang="en-US" dirty="0"/>
              <a:t>E.g., the address was included in search queries. From the address, the phone book was searched to get the person’s name</a:t>
            </a:r>
          </a:p>
          <a:p>
            <a:pPr lvl="1"/>
            <a:r>
              <a:rPr lang="en-US" dirty="0"/>
              <a:t>Lesson: it is difficult to include useful information and to completely sanitize the information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Cloudamize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collect machine performance for each machine and show the performance and cost for each machine on a web-based dashboard</a:t>
            </a:r>
          </a:p>
          <a:p>
            <a:r>
              <a:rPr lang="en-US" dirty="0"/>
              <a:t>Customers are concerned to not leak IP addresses and machine names</a:t>
            </a:r>
          </a:p>
          <a:p>
            <a:r>
              <a:rPr lang="en-US" dirty="0"/>
              <a:t>How can we show them performance and cost but not get IP and machine name?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Anonymize IP address and machine name and show cost of anonymized name</a:t>
            </a:r>
          </a:p>
          <a:p>
            <a:pPr lvl="2"/>
            <a:r>
              <a:rPr lang="en-US" dirty="0"/>
              <a:t>Not useful for the end-user</a:t>
            </a:r>
          </a:p>
          <a:p>
            <a:pPr lvl="2"/>
            <a:r>
              <a:rPr lang="en-US" dirty="0"/>
              <a:t>Go enough for high level information</a:t>
            </a:r>
          </a:p>
          <a:p>
            <a:pPr lvl="1"/>
            <a:r>
              <a:rPr lang="en-US" dirty="0"/>
              <a:t>Use encryption</a:t>
            </a:r>
          </a:p>
          <a:p>
            <a:pPr lvl="2"/>
            <a:r>
              <a:rPr lang="en-US" dirty="0"/>
              <a:t>Encrypt the </a:t>
            </a:r>
            <a:r>
              <a:rPr lang="en-US" dirty="0" err="1"/>
              <a:t>ip</a:t>
            </a:r>
            <a:r>
              <a:rPr lang="en-US" dirty="0"/>
              <a:t> addresses, where the customers knows the key</a:t>
            </a:r>
          </a:p>
          <a:p>
            <a:pPr lvl="2"/>
            <a:r>
              <a:rPr lang="en-US" dirty="0"/>
              <a:t>Have the web-app take the key as an input and decrypt in the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logged and when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ED9E2-0C15-4EE3-9334-945AC38A3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Goal of auditing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Detect </a:t>
            </a:r>
            <a:r>
              <a:rPr lang="en-US" sz="2000" i="1" dirty="0"/>
              <a:t>any</a:t>
            </a:r>
            <a:r>
              <a:rPr lang="en-US" sz="2000" dirty="0"/>
              <a:t> violation of a stated policy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Focus is on policy and actions designed to violate policy; specific actions may not be known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Detect actions </a:t>
            </a:r>
            <a:r>
              <a:rPr lang="en-US" sz="2000" i="1" dirty="0"/>
              <a:t>known</a:t>
            </a:r>
            <a:r>
              <a:rPr lang="en-US" sz="2000" dirty="0"/>
              <a:t> to be part of an attempt to breach security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Focus on specific actions that have been determined to indicate attacks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Detect actions that might be part of a breach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This means collect everything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Audit data is saved in a secure way so that it cannot be deleted by an attacker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Detect Violations of Known Policy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way, if the policy is not audited, then it is not implemented</a:t>
            </a:r>
          </a:p>
          <a:p>
            <a:pPr lvl="1"/>
            <a:r>
              <a:rPr lang="en-US" dirty="0"/>
              <a:t>Policy: Stephan should not have access to file X</a:t>
            </a:r>
          </a:p>
          <a:p>
            <a:pPr lvl="1"/>
            <a:r>
              <a:rPr lang="en-US" dirty="0"/>
              <a:t>Implementation: Set access control so that Stephan’s access control does not allow him access to file X</a:t>
            </a:r>
          </a:p>
          <a:p>
            <a:pPr lvl="1"/>
            <a:r>
              <a:rPr lang="en-US" dirty="0"/>
              <a:t>Audit (option 1): check access control</a:t>
            </a:r>
          </a:p>
          <a:p>
            <a:pPr lvl="2"/>
            <a:r>
              <a:rPr lang="en-US" dirty="0"/>
              <a:t>Not really: this checks the policy: Stephan’s access control should not allow access to file X</a:t>
            </a:r>
          </a:p>
          <a:p>
            <a:pPr lvl="1"/>
            <a:r>
              <a:rPr lang="en-US" dirty="0"/>
              <a:t>Audit (better option): whenever file X is opened, check </a:t>
            </a:r>
          </a:p>
          <a:p>
            <a:pPr lvl="2"/>
            <a:r>
              <a:rPr lang="en-US" dirty="0"/>
              <a:t>Who is accessing the file </a:t>
            </a:r>
          </a:p>
          <a:p>
            <a:pPr lvl="2"/>
            <a:r>
              <a:rPr lang="en-US" dirty="0"/>
              <a:t>Whether access is granted (don’t forget this one)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9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Describe security state</a:t>
            </a:r>
          </a:p>
          <a:p>
            <a:pPr lvl="1"/>
            <a:r>
              <a:rPr lang="en-US" dirty="0"/>
              <a:t>Determine if system enters unauthorized state, </a:t>
            </a:r>
          </a:p>
          <a:p>
            <a:pPr lvl="1"/>
            <a:r>
              <a:rPr lang="en-US" dirty="0"/>
              <a:t>E.g., intrusion detection</a:t>
            </a:r>
          </a:p>
          <a:p>
            <a:r>
              <a:rPr lang="en-US" dirty="0"/>
              <a:t>Evaluate effectiveness of protection mechanisms</a:t>
            </a:r>
          </a:p>
          <a:p>
            <a:pPr lvl="1"/>
            <a:r>
              <a:rPr lang="en-US" dirty="0"/>
              <a:t>Determine which mechanisms are appropriate and working</a:t>
            </a:r>
          </a:p>
          <a:p>
            <a:pPr lvl="2"/>
            <a:r>
              <a:rPr lang="en-US" dirty="0"/>
              <a:t>E.g., user stephan is not allowed to run programs with root access, but the log shows that stephan started a program and the program gained root privilege.</a:t>
            </a:r>
          </a:p>
          <a:p>
            <a:pPr lvl="1"/>
            <a:r>
              <a:rPr lang="en-US" dirty="0"/>
              <a:t>Perform forensics after an attack has been detected</a:t>
            </a:r>
          </a:p>
          <a:p>
            <a:pPr lvl="1"/>
            <a:r>
              <a:rPr lang="en-US" dirty="0"/>
              <a:t>Deter attacks because of presence of record</a:t>
            </a:r>
          </a:p>
          <a:p>
            <a:pPr lvl="2"/>
            <a:r>
              <a:rPr lang="en-US" dirty="0"/>
              <a:t>E.g., the log shows that stephan did not follow company policy</a:t>
            </a:r>
          </a:p>
          <a:p>
            <a:r>
              <a:rPr lang="en-US" dirty="0"/>
              <a:t>Non-security</a:t>
            </a:r>
          </a:p>
          <a:p>
            <a:pPr lvl="1"/>
            <a:r>
              <a:rPr lang="en-US" dirty="0"/>
              <a:t>Understand performance</a:t>
            </a:r>
          </a:p>
          <a:p>
            <a:pPr lvl="1"/>
            <a:r>
              <a:rPr lang="en-US" dirty="0"/>
              <a:t>Detect failures</a:t>
            </a:r>
          </a:p>
          <a:p>
            <a:pPr lvl="1"/>
            <a:r>
              <a:rPr lang="en-US" dirty="0"/>
              <a:t>Debug failures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log?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Goal: does system enter a disallowed state?</a:t>
            </a:r>
          </a:p>
          <a:p>
            <a:r>
              <a:rPr lang="en-US" dirty="0"/>
              <a:t>Two forms</a:t>
            </a:r>
          </a:p>
          <a:p>
            <a:pPr lvl="1"/>
            <a:r>
              <a:rPr lang="en-US" dirty="0"/>
              <a:t>State-based auditing</a:t>
            </a:r>
          </a:p>
          <a:p>
            <a:pPr lvl="2"/>
            <a:r>
              <a:rPr lang="en-US" dirty="0"/>
              <a:t>Look at current state of system</a:t>
            </a:r>
          </a:p>
          <a:p>
            <a:pPr lvl="1"/>
            <a:r>
              <a:rPr lang="en-US" dirty="0"/>
              <a:t>Transition-based auditing</a:t>
            </a:r>
          </a:p>
          <a:p>
            <a:pPr lvl="2"/>
            <a:r>
              <a:rPr lang="en-US" dirty="0"/>
              <a:t>Look at actions that transition system from one state to another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State-Based Auditing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Log information about state and determine if state allowed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Assumption: you can get a snapshot of system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needs to be consistent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needs to be inactive during test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E.g., File system auditing tools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Thought of as analyzing single state (snapshot)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compare a MD5 of each executable file to the stored MD5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reality, analyze many slices of different state unless file system is not changing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Potential problem: if test at the end depends on result of test at the beginning, relevant parts of system state may have changed between the first test and the last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Transition-Based Auditing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 information about action, and examine current state and proposed transition to determine if new state would be disallowed</a:t>
            </a:r>
          </a:p>
          <a:p>
            <a:pPr lvl="1"/>
            <a:r>
              <a:rPr lang="en-US" dirty="0"/>
              <a:t>E.g., detect when a file is changed (by logging the OS system call), as oppose to checking comparing the contents of the file</a:t>
            </a:r>
          </a:p>
          <a:p>
            <a:pPr lvl="1"/>
            <a:r>
              <a:rPr lang="en-US" dirty="0"/>
              <a:t>Note: just analyzing the transition may not be enough; you may need the initial state</a:t>
            </a:r>
          </a:p>
          <a:p>
            <a:pPr lvl="2"/>
            <a:r>
              <a:rPr lang="en-US" dirty="0"/>
              <a:t>Perhaps the file is changed during boot up or some other time when the logging is not enabled</a:t>
            </a:r>
          </a:p>
          <a:p>
            <a:pPr lvl="1"/>
            <a:r>
              <a:rPr lang="en-US" dirty="0"/>
              <a:t>Tend to use this when specific transitions </a:t>
            </a:r>
            <a:r>
              <a:rPr lang="en-US" i="1" dirty="0"/>
              <a:t>always</a:t>
            </a:r>
            <a:r>
              <a:rPr lang="en-US" dirty="0"/>
              <a:t> require analysis (for example, change of privilege)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Windows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a user logs in, AD generated a token</a:t>
            </a:r>
          </a:p>
          <a:p>
            <a:r>
              <a:rPr lang="en-US" dirty="0"/>
              <a:t>This token can be used to request and get access to files and resources</a:t>
            </a:r>
          </a:p>
          <a:p>
            <a:r>
              <a:rPr lang="en-US" dirty="0"/>
              <a:t>The token lasts until</a:t>
            </a:r>
          </a:p>
          <a:p>
            <a:pPr lvl="1"/>
            <a:r>
              <a:rPr lang="en-US" dirty="0"/>
              <a:t>Times out</a:t>
            </a:r>
          </a:p>
          <a:p>
            <a:pPr lvl="1"/>
            <a:r>
              <a:rPr lang="en-US" dirty="0"/>
              <a:t>User logs out</a:t>
            </a:r>
          </a:p>
          <a:p>
            <a:r>
              <a:rPr lang="en-US" dirty="0"/>
              <a:t>When a user accesses (open/close) a file, an audit is generated</a:t>
            </a:r>
          </a:p>
          <a:p>
            <a:r>
              <a:rPr lang="en-US" dirty="0"/>
              <a:t>Is this state or transition based auditing?</a:t>
            </a:r>
          </a:p>
          <a:p>
            <a:r>
              <a:rPr lang="en-US" dirty="0"/>
              <a:t>How can it give an incorrect picture of security</a:t>
            </a:r>
          </a:p>
          <a:p>
            <a:pPr lvl="1"/>
            <a:r>
              <a:rPr lang="en-US" dirty="0"/>
              <a:t>The user logs in</a:t>
            </a:r>
          </a:p>
          <a:p>
            <a:pPr lvl="1"/>
            <a:r>
              <a:rPr lang="en-US" dirty="0"/>
              <a:t>Access control is changed so that the user has no access to files</a:t>
            </a:r>
          </a:p>
          <a:p>
            <a:pPr lvl="1"/>
            <a:r>
              <a:rPr lang="en-US" dirty="0"/>
              <a:t>The users token is still valid</a:t>
            </a:r>
          </a:p>
          <a:p>
            <a:pPr lvl="2"/>
            <a:r>
              <a:rPr lang="en-US" dirty="0"/>
              <a:t>The token is incorrect</a:t>
            </a:r>
          </a:p>
          <a:p>
            <a:pPr lvl="2"/>
            <a:r>
              <a:rPr lang="en-US" dirty="0"/>
              <a:t>Transitions are tracked, but the initial state of the transition is already insecure</a:t>
            </a:r>
          </a:p>
          <a:p>
            <a:pPr lvl="1"/>
            <a:r>
              <a:rPr lang="en-US" dirty="0"/>
              <a:t>Solution: When access control is changed, force log-out.</a:t>
            </a:r>
          </a:p>
          <a:p>
            <a:pPr lvl="2"/>
            <a:r>
              <a:rPr lang="en-US" dirty="0"/>
              <a:t>Annoying solution when I get logged out because someone gives and then removes my access to her screen saver</a:t>
            </a:r>
          </a:p>
        </p:txBody>
      </p:sp>
    </p:spTree>
    <p:extLst>
      <p:ext uri="{BB962C8B-B14F-4D97-AF65-F5344CB8AC3E}">
        <p14:creationId xmlns:p14="http://schemas.microsoft.com/office/powerpoint/2010/main" val="13125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3EFD-D6BF-40B9-B667-D776AD90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vs Transition-Based Auditing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5259-A6B5-4766-BC7D-D52368E2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  <a:p>
            <a:pPr lvl="1"/>
            <a:r>
              <a:rPr lang="en-US" dirty="0"/>
              <a:t>Think about whether your logging/auditing is transition-based or state-based</a:t>
            </a:r>
          </a:p>
          <a:p>
            <a:pPr lvl="1"/>
            <a:r>
              <a:rPr lang="en-US" dirty="0"/>
              <a:t>Understand the drawbacks</a:t>
            </a:r>
          </a:p>
          <a:p>
            <a:pPr lvl="1"/>
            <a:r>
              <a:rPr lang="en-US" dirty="0"/>
              <a:t>Decide which is appropriate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7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649B-F397-4D08-B155-24AF8D80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438"/>
            <a:ext cx="9144000" cy="411162"/>
          </a:xfrm>
        </p:spPr>
        <p:txBody>
          <a:bodyPr/>
          <a:lstStyle/>
          <a:p>
            <a:r>
              <a:rPr lang="en-US" dirty="0"/>
              <a:t>State-based vs Transition-Based Auditing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D92-1843-4453-B3E6-4CA2EA84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File access control</a:t>
            </a:r>
          </a:p>
          <a:p>
            <a:pPr lvl="1"/>
            <a:r>
              <a:rPr lang="en-US" dirty="0"/>
              <a:t>Transition-based is?</a:t>
            </a:r>
          </a:p>
          <a:p>
            <a:pPr lvl="2"/>
            <a:r>
              <a:rPr lang="en-US" dirty="0"/>
              <a:t>Checking privileged when opening a file</a:t>
            </a:r>
          </a:p>
          <a:p>
            <a:pPr lvl="1"/>
            <a:r>
              <a:rPr lang="en-US" dirty="0"/>
              <a:t>State-based is?</a:t>
            </a:r>
          </a:p>
          <a:p>
            <a:pPr lvl="2"/>
            <a:r>
              <a:rPr lang="en-US" dirty="0"/>
              <a:t>Periodically checking which files are opened by each process and its privilege</a:t>
            </a:r>
          </a:p>
          <a:p>
            <a:pPr lvl="1"/>
            <a:r>
              <a:rPr lang="en-US" dirty="0"/>
              <a:t>Drawbacks of transition-based</a:t>
            </a:r>
          </a:p>
          <a:p>
            <a:pPr lvl="2"/>
            <a:r>
              <a:rPr lang="en-US" dirty="0"/>
              <a:t>If an event is missed, then the state is never known</a:t>
            </a:r>
          </a:p>
          <a:p>
            <a:pPr lvl="2"/>
            <a:r>
              <a:rPr lang="en-US" dirty="0"/>
              <a:t>Does not disable access to files when privilege is changed</a:t>
            </a:r>
          </a:p>
          <a:p>
            <a:pPr lvl="1"/>
            <a:r>
              <a:rPr lang="en-US" dirty="0"/>
              <a:t>Drawbacks of state-based</a:t>
            </a:r>
          </a:p>
          <a:p>
            <a:pPr lvl="2"/>
            <a:r>
              <a:rPr lang="en-US" dirty="0"/>
              <a:t>Need to check at very high frequency in order to guarantee that no illegal access occurs </a:t>
            </a:r>
          </a:p>
          <a:p>
            <a:pPr lvl="3"/>
            <a:r>
              <a:rPr lang="en-US" dirty="0"/>
              <a:t>Since file access is so fast, this approach is impractical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Computer virus detection</a:t>
            </a:r>
          </a:p>
          <a:p>
            <a:pPr lvl="1"/>
            <a:r>
              <a:rPr lang="en-US" dirty="0"/>
              <a:t>Transition-based is?</a:t>
            </a:r>
          </a:p>
          <a:p>
            <a:pPr lvl="2"/>
            <a:r>
              <a:rPr lang="en-US" dirty="0"/>
              <a:t>Checking whether a downloaded file is a virus</a:t>
            </a:r>
          </a:p>
          <a:p>
            <a:pPr lvl="1"/>
            <a:r>
              <a:rPr lang="en-US" dirty="0"/>
              <a:t>State-based is?</a:t>
            </a:r>
          </a:p>
          <a:p>
            <a:pPr lvl="2"/>
            <a:r>
              <a:rPr lang="en-US" dirty="0"/>
              <a:t>Scanning all files to check whether any are viruses</a:t>
            </a:r>
          </a:p>
          <a:p>
            <a:pPr lvl="1"/>
            <a:r>
              <a:rPr lang="en-US" dirty="0"/>
              <a:t>Drawbacks of transition-based</a:t>
            </a:r>
          </a:p>
          <a:p>
            <a:pPr lvl="2"/>
            <a:r>
              <a:rPr lang="en-US" dirty="0"/>
              <a:t>If an event is missed, then the state is never known</a:t>
            </a:r>
          </a:p>
          <a:p>
            <a:pPr lvl="1"/>
            <a:r>
              <a:rPr lang="en-US" dirty="0"/>
              <a:t>Drawbacks of state-based</a:t>
            </a:r>
          </a:p>
          <a:p>
            <a:pPr lvl="2"/>
            <a:r>
              <a:rPr lang="en-US" dirty="0"/>
              <a:t>Need to check at very high frequency in order to guarantee that no illegal access occurs </a:t>
            </a:r>
          </a:p>
          <a:p>
            <a:pPr lvl="3"/>
            <a:r>
              <a:rPr lang="en-US" dirty="0"/>
              <a:t>Since file downloads are rare, and files can be added to the system other ways, this method is useful</a:t>
            </a:r>
          </a:p>
          <a:p>
            <a:r>
              <a:rPr lang="en-US" dirty="0"/>
              <a:t>User log in</a:t>
            </a:r>
          </a:p>
          <a:p>
            <a:r>
              <a:rPr lang="en-US" dirty="0"/>
              <a:t>Firewall/machine access control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2BF579-1417-4E0C-8E75-A44C0CEE3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and Log Searching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E07DA-5C7D-4F8F-9FD9-D5E4588E1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Audit Browsing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0"/>
              </a:spcBef>
            </a:pPr>
            <a:r>
              <a:rPr lang="en-US" dirty="0"/>
              <a:t>Goal of browser: present log information in a form easy to understand and use</a:t>
            </a:r>
          </a:p>
          <a:p>
            <a:pPr eaLnBrk="0" hangingPunct="0">
              <a:spcBef>
                <a:spcPct val="0"/>
              </a:spcBef>
            </a:pPr>
            <a:r>
              <a:rPr lang="en-US" dirty="0"/>
              <a:t>Several reasons to do this:</a:t>
            </a:r>
          </a:p>
          <a:p>
            <a:pPr lvl="1"/>
            <a:r>
              <a:rPr lang="en-US" dirty="0"/>
              <a:t>Audit mechanisms may miss problems that human auditors will spot</a:t>
            </a:r>
          </a:p>
          <a:p>
            <a:pPr lvl="2"/>
            <a:r>
              <a:rPr lang="en-US" dirty="0"/>
              <a:t>Humans can spot vague and new patterns. Computers have a very hard time developing new analysis techniques</a:t>
            </a:r>
          </a:p>
          <a:p>
            <a:pPr lvl="1"/>
            <a:r>
              <a:rPr lang="en-US" dirty="0"/>
              <a:t>Mechanisms may be unsophisticated or make invalid assumptions about log format or meaning</a:t>
            </a:r>
          </a:p>
          <a:p>
            <a:pPr lvl="1"/>
            <a:r>
              <a:rPr lang="en-US" dirty="0"/>
              <a:t>Logs usually not integrated; often different formats, syntax, etc.</a:t>
            </a:r>
          </a:p>
          <a:p>
            <a:pPr lvl="2"/>
            <a:r>
              <a:rPr lang="en-US" dirty="0"/>
              <a:t>The audit system should integrate multiple logs</a:t>
            </a:r>
          </a:p>
          <a:p>
            <a:pPr lvl="2"/>
            <a:r>
              <a:rPr lang="en-US" dirty="0"/>
              <a:t>But when new logs are added, it can take time to correctly include the meaning of the log entry</a:t>
            </a:r>
          </a:p>
          <a:p>
            <a:pPr lvl="1"/>
            <a:r>
              <a:rPr lang="en-US" dirty="0"/>
              <a:t>Audit system might be able to detect problems, but not root cause.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Browsing Techniques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Text display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Does not indicate relationships between events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Hypertext display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Indicates local relationships between events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Does not indicate global relationships clearly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Relational database browsing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DBMS performs correlations, so auditor need not know in advance what associations are of interest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Preprocessing required, and may limit the associations DBMS can make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More Browsing Techniques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Replay</a:t>
            </a:r>
          </a:p>
          <a:p>
            <a:pPr lvl="1"/>
            <a:r>
              <a:rPr lang="en-US" dirty="0"/>
              <a:t>Shows events occurring in order; if multiple logs, intermingles entries</a:t>
            </a:r>
          </a:p>
          <a:p>
            <a:pPr lvl="1"/>
            <a:endParaRPr lang="en-US" dirty="0"/>
          </a:p>
          <a:p>
            <a:r>
              <a:rPr lang="en-US" dirty="0"/>
              <a:t>Graphing</a:t>
            </a:r>
          </a:p>
          <a:p>
            <a:pPr lvl="1"/>
            <a:r>
              <a:rPr lang="en-US" dirty="0"/>
              <a:t>Nodes are entities, edges relationships</a:t>
            </a:r>
          </a:p>
          <a:p>
            <a:pPr lvl="1"/>
            <a:r>
              <a:rPr lang="en-US" dirty="0"/>
              <a:t>Often too cluttered to show everything, so graphing selects subsets of events</a:t>
            </a:r>
          </a:p>
          <a:p>
            <a:pPr lvl="1"/>
            <a:endParaRPr lang="en-US" dirty="0"/>
          </a:p>
          <a:p>
            <a:r>
              <a:rPr lang="en-US" dirty="0"/>
              <a:t>Slicing</a:t>
            </a:r>
          </a:p>
          <a:p>
            <a:pPr lvl="1"/>
            <a:r>
              <a:rPr lang="en-US" dirty="0"/>
              <a:t>Show minimum set of log events affecting object</a:t>
            </a:r>
          </a:p>
          <a:p>
            <a:pPr lvl="1"/>
            <a:r>
              <a:rPr lang="en-US" dirty="0"/>
              <a:t>Focuses on local relationships, not global ones</a:t>
            </a:r>
          </a:p>
          <a:p>
            <a:pPr lvl="1"/>
            <a:endParaRPr lang="en-US" dirty="0"/>
          </a:p>
          <a:p>
            <a:r>
              <a:rPr lang="en-US" dirty="0"/>
              <a:t>Other visualization</a:t>
            </a:r>
          </a:p>
          <a:p>
            <a:pPr lvl="1"/>
            <a:r>
              <a:rPr lang="en-US" dirty="0"/>
              <a:t>There is considerable effort on making good browsers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976BB-EE19-4113-B34E-FB4FB054A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data is logged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673D11-1695-43F7-908D-40A2AA4B1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Example: HP </a:t>
            </a:r>
            <a:r>
              <a:rPr lang="en-US" sz="2800" dirty="0" err="1"/>
              <a:t>ArcSight</a:t>
            </a:r>
            <a:r>
              <a:rPr lang="en-US" sz="2800" dirty="0"/>
              <a:t> Goal: examine/browser firewall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1028700"/>
            <a:ext cx="779145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>
            <p:custDataLst>
              <p:tags r:id="rId5"/>
            </p:custDataLst>
          </p:nvPr>
        </p:nvSpPr>
        <p:spPr>
          <a:xfrm>
            <a:off x="762000" y="2209800"/>
            <a:ext cx="1143000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152400" y="381000"/>
            <a:ext cx="718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“drop” in search bar. </a:t>
            </a:r>
          </a:p>
          <a:p>
            <a:r>
              <a:rPr lang="en-US" dirty="0"/>
              <a:t>Results show a time series of drops across multiple firewalls and lists drops</a:t>
            </a:r>
          </a:p>
        </p:txBody>
      </p:sp>
      <p:grpSp>
        <p:nvGrpSpPr>
          <p:cNvPr id="12" name="Group 11"/>
          <p:cNvGrpSpPr/>
          <p:nvPr>
            <p:custDataLst>
              <p:tags r:id="rId7"/>
            </p:custDataLst>
          </p:nvPr>
        </p:nvGrpSpPr>
        <p:grpSpPr>
          <a:xfrm>
            <a:off x="4876800" y="1981200"/>
            <a:ext cx="3852053" cy="1828800"/>
            <a:chOff x="4876800" y="1981200"/>
            <a:chExt cx="3852053" cy="1828800"/>
          </a:xfrm>
        </p:grpSpPr>
        <p:sp>
          <p:nvSpPr>
            <p:cNvPr id="7" name="TextBox 6"/>
            <p:cNvSpPr txBox="1"/>
            <p:nvPr/>
          </p:nvSpPr>
          <p:spPr>
            <a:xfrm>
              <a:off x="5181600" y="1981200"/>
              <a:ext cx="3547253" cy="9233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that “oracle” is listed</a:t>
              </a:r>
            </a:p>
            <a:p>
              <a:r>
                <a:rPr lang="en-US" dirty="0"/>
                <a:t>Because the event was “drop Table”</a:t>
              </a:r>
            </a:p>
            <a:p>
              <a:r>
                <a:rPr lang="en-US" dirty="0"/>
                <a:t>The other events are firewalls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76800" y="2590800"/>
              <a:ext cx="3810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ArcSight</a:t>
            </a:r>
            <a:r>
              <a:rPr lang="en-US" dirty="0"/>
              <a:t> fields to be examined</a:t>
            </a:r>
          </a:p>
        </p:txBody>
      </p:sp>
      <p:pic>
        <p:nvPicPr>
          <p:cNvPr id="5" name="arcSightFields.mp4">
            <a:hlinkClick r:id="" action="ppaction://media"/>
          </p:cNvPr>
          <p:cNvPicPr>
            <a:picLocks noGrp="1" noChangeAspect="1"/>
          </p:cNvPicPr>
          <p:nvPr>
            <p:ph idx="1"/>
            <a:videoFile r:link="rId4"/>
            <p:custDataLst>
              <p:tags r:id="rId5"/>
            </p:custDataLst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152400" y="519112"/>
            <a:ext cx="8451851" cy="63388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3200" dirty="0" err="1"/>
              <a:t>ArcSight</a:t>
            </a:r>
            <a:r>
              <a:rPr lang="en-US" sz="3200" dirty="0"/>
              <a:t> allows selection of fields to view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990600"/>
            <a:ext cx="77152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371600" y="457200"/>
            <a:ext cx="633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tools to ease log search and group different types of events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038225"/>
            <a:ext cx="77628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0" y="76200"/>
            <a:ext cx="808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query can be constructed and a graph of the results can be made</a:t>
            </a:r>
          </a:p>
          <a:p>
            <a:r>
              <a:rPr lang="en-US" dirty="0"/>
              <a:t>This shows the top 5 source IP address of firewall denies/drops</a:t>
            </a:r>
          </a:p>
          <a:p>
            <a:r>
              <a:rPr lang="en-US" dirty="0"/>
              <a:t>In any case, manual inspection is very difficult. There is lots of room for improvement</a:t>
            </a:r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914400" y="2209800"/>
            <a:ext cx="457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>
            <p:custDataLst>
              <p:tags r:id="rId5"/>
            </p:custDataLst>
          </p:nvPr>
        </p:nvCxnSpPr>
        <p:spPr>
          <a:xfrm>
            <a:off x="685800" y="304800"/>
            <a:ext cx="8382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Example Use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Firewall drops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Explore all drops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Clean 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Remove oracle drops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Iterate: Explore and clean (remove irrelevant data)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Explore/find relevant fields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Make query for suspicious events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Save query!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browser to search for cause of firewall drop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the firewall between developers and HR is reporting drops. Who and why is someone in HR trying to access machines in development?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… iterate and save queries</a:t>
            </a:r>
          </a:p>
          <a:p>
            <a:pPr>
              <a:lnSpc>
                <a:spcPct val="90000"/>
              </a:lnSpc>
            </a:pPr>
            <a:r>
              <a:rPr lang="en-US" dirty="0"/>
              <a:t>Browsers are very useful.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why is this not fully automated?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Requires extensive experience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time consuming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Easy/tempting to cut corners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“hmm, I think it is normal behavior”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926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management and analysis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tools</a:t>
            </a:r>
          </a:p>
          <a:p>
            <a:r>
              <a:rPr lang="en-US" dirty="0" err="1"/>
              <a:t>Loggly</a:t>
            </a:r>
            <a:endParaRPr lang="en-US" dirty="0"/>
          </a:p>
          <a:p>
            <a:r>
              <a:rPr lang="en-US" dirty="0"/>
              <a:t>Splunk (bought </a:t>
            </a:r>
            <a:r>
              <a:rPr lang="en-US" dirty="0" err="1"/>
              <a:t>signalFX</a:t>
            </a:r>
            <a:r>
              <a:rPr lang="en-US" dirty="0"/>
              <a:t>)</a:t>
            </a:r>
          </a:p>
          <a:p>
            <a:r>
              <a:rPr lang="en-US" dirty="0"/>
              <a:t>Datadog</a:t>
            </a:r>
          </a:p>
          <a:p>
            <a:r>
              <a:rPr lang="sv-SE" dirty="0"/>
              <a:t>ELK Stack: Elasticsearch, Logstash, Kibana</a:t>
            </a:r>
          </a:p>
          <a:p>
            <a:pPr lvl="1"/>
            <a:r>
              <a:rPr lang="sv-SE" dirty="0"/>
              <a:t>Logstash: </a:t>
            </a:r>
            <a:r>
              <a:rPr lang="en-US" dirty="0"/>
              <a:t>collects data from a variety of sources (recall the many components and servers that generate logs)</a:t>
            </a:r>
          </a:p>
          <a:p>
            <a:pPr lvl="1"/>
            <a:r>
              <a:rPr lang="en-US" dirty="0"/>
              <a:t>Kibana: visualization</a:t>
            </a:r>
          </a:p>
          <a:p>
            <a:pPr lvl="1"/>
            <a:r>
              <a:rPr lang="sv-SE" dirty="0"/>
              <a:t>Elasticsearch: software for searching through large volumes of 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3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SIEM: Logging and analysis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14400"/>
            <a:ext cx="8229600" cy="6172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Why/what</a:t>
            </a:r>
          </a:p>
          <a:p>
            <a:pPr lvl="1"/>
            <a:r>
              <a:rPr lang="en-US" dirty="0"/>
              <a:t>You need to collect lots of logs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might</a:t>
            </a:r>
            <a:r>
              <a:rPr lang="en-US" dirty="0"/>
              <a:t> even write your own code and generate your own logs</a:t>
            </a:r>
          </a:p>
          <a:p>
            <a:pPr lvl="1"/>
            <a:r>
              <a:rPr lang="en-US" dirty="0"/>
              <a:t>Logs are very ugly and unpleasant to work with</a:t>
            </a:r>
          </a:p>
          <a:p>
            <a:pPr lvl="1"/>
            <a:r>
              <a:rPr lang="en-US" dirty="0"/>
              <a:t>SIEM is a single system to handle all your logs</a:t>
            </a:r>
          </a:p>
          <a:p>
            <a:pPr lvl="2"/>
            <a:r>
              <a:rPr lang="en-US" dirty="0"/>
              <a:t>Data collection </a:t>
            </a:r>
          </a:p>
          <a:p>
            <a:pPr lvl="2"/>
            <a:r>
              <a:rPr lang="en-US" dirty="0"/>
              <a:t>Visual analysis </a:t>
            </a:r>
          </a:p>
          <a:p>
            <a:pPr lvl="2"/>
            <a:r>
              <a:rPr lang="en-US" dirty="0"/>
              <a:t>Correlation and specific event detection</a:t>
            </a:r>
          </a:p>
          <a:p>
            <a:pPr lvl="2"/>
            <a:r>
              <a:rPr lang="en-US" dirty="0"/>
              <a:t>Alerting</a:t>
            </a:r>
          </a:p>
          <a:p>
            <a:pPr lvl="2"/>
            <a:r>
              <a:rPr lang="en-US" dirty="0"/>
              <a:t>Automatic Actions</a:t>
            </a:r>
          </a:p>
          <a:p>
            <a:pPr lvl="2"/>
            <a:r>
              <a:rPr lang="en-US" dirty="0"/>
              <a:t>Secure data storage</a:t>
            </a:r>
          </a:p>
          <a:p>
            <a:pPr lvl="3"/>
            <a:r>
              <a:rPr lang="en-US" dirty="0"/>
              <a:t>So that attackers cannot erase their tracks</a:t>
            </a:r>
          </a:p>
          <a:p>
            <a:pPr lvl="1"/>
            <a:endParaRPr lang="en-US" dirty="0"/>
          </a:p>
          <a:p>
            <a:r>
              <a:rPr lang="en-US" dirty="0"/>
              <a:t>Security information and event management (SIEM)</a:t>
            </a:r>
          </a:p>
          <a:p>
            <a:pPr lvl="1"/>
            <a:r>
              <a:rPr lang="en-US" dirty="0"/>
              <a:t>Security information management (SIM) </a:t>
            </a:r>
          </a:p>
          <a:p>
            <a:pPr lvl="1"/>
            <a:r>
              <a:rPr lang="en-US" dirty="0"/>
              <a:t>Security event management (SEM) </a:t>
            </a:r>
          </a:p>
          <a:p>
            <a:pPr lvl="1"/>
            <a:r>
              <a:rPr lang="en-US" dirty="0"/>
              <a:t>Sometimes it is hard to tell the difference</a:t>
            </a:r>
          </a:p>
          <a:p>
            <a:pPr lvl="1"/>
            <a:endParaRPr lang="en-US" dirty="0"/>
          </a:p>
          <a:p>
            <a:r>
              <a:rPr lang="en-US" dirty="0"/>
              <a:t>Many products</a:t>
            </a:r>
          </a:p>
          <a:p>
            <a:pPr lvl="1"/>
            <a:r>
              <a:rPr lang="en-US" dirty="0" err="1"/>
              <a:t>ArcSight</a:t>
            </a:r>
            <a:r>
              <a:rPr lang="en-US" dirty="0"/>
              <a:t> (HP)</a:t>
            </a:r>
          </a:p>
          <a:p>
            <a:pPr lvl="1"/>
            <a:r>
              <a:rPr lang="en-US" dirty="0"/>
              <a:t>Splunk – not just for security, analysis of large sets of logs</a:t>
            </a:r>
          </a:p>
          <a:p>
            <a:pPr lvl="1"/>
            <a:r>
              <a:rPr lang="en-US" dirty="0"/>
              <a:t>OSSIM – open source</a:t>
            </a:r>
          </a:p>
          <a:p>
            <a:pPr lvl="1"/>
            <a:r>
              <a:rPr lang="en-US" dirty="0"/>
              <a:t>Cloud providers have SIEMs prebuilt for their clouds</a:t>
            </a:r>
          </a:p>
          <a:p>
            <a:pPr lvl="1"/>
            <a:r>
              <a:rPr lang="en-US" dirty="0"/>
              <a:t>Several others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0FE7C-D5E4-427F-AE22-105B520F4107}"/>
              </a:ext>
            </a:extLst>
          </p:cNvPr>
          <p:cNvSpPr txBox="1"/>
          <p:nvPr/>
        </p:nvSpPr>
        <p:spPr>
          <a:xfrm>
            <a:off x="3372214" y="468868"/>
            <a:ext cx="29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name is a bit out of date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343400" cy="4525963"/>
          </a:xfrm>
        </p:spPr>
        <p:txBody>
          <a:bodyPr>
            <a:noAutofit/>
          </a:bodyPr>
          <a:lstStyle/>
          <a:p>
            <a:r>
              <a:rPr lang="en-US" sz="1600" dirty="0"/>
              <a:t>Logging Challenges</a:t>
            </a:r>
          </a:p>
          <a:p>
            <a:pPr lvl="1"/>
            <a:r>
              <a:rPr lang="en-US" sz="1400" dirty="0"/>
              <a:t>Each system, application, and types of data to be logged requires its own sensor</a:t>
            </a:r>
          </a:p>
          <a:p>
            <a:r>
              <a:rPr lang="en-US" sz="1600" dirty="0"/>
              <a:t>Analysis Challenges</a:t>
            </a:r>
          </a:p>
          <a:p>
            <a:pPr lvl="1"/>
            <a:r>
              <a:rPr lang="en-US" sz="1400" dirty="0"/>
              <a:t>Logs are difficult to understand</a:t>
            </a:r>
          </a:p>
          <a:p>
            <a:pPr lvl="1"/>
            <a:r>
              <a:rPr lang="en-US" sz="1400" dirty="0"/>
              <a:t>Correlating events across different logs is difficult</a:t>
            </a:r>
          </a:p>
          <a:p>
            <a:pPr lvl="2"/>
            <a:r>
              <a:rPr lang="en-US" sz="1200" dirty="0"/>
              <a:t>While specific attacks can be detected, detecting unknown attacks is difficult</a:t>
            </a:r>
          </a:p>
          <a:p>
            <a:r>
              <a:rPr lang="en-US" sz="1600" dirty="0"/>
              <a:t>Log sanitization</a:t>
            </a:r>
          </a:p>
          <a:p>
            <a:pPr lvl="1"/>
            <a:r>
              <a:rPr lang="en-US" sz="1400" dirty="0"/>
              <a:t>Logs can contain confidential and private data</a:t>
            </a:r>
          </a:p>
          <a:p>
            <a:pPr lvl="1"/>
            <a:r>
              <a:rPr lang="en-US" sz="1400" dirty="0"/>
              <a:t>Sanitization reduces the usefulness of the logs</a:t>
            </a:r>
          </a:p>
          <a:p>
            <a:pPr lvl="1"/>
            <a:r>
              <a:rPr lang="en-US" sz="1400" dirty="0"/>
              <a:t>Anonymization and access control are used</a:t>
            </a:r>
          </a:p>
          <a:p>
            <a:pPr lvl="1"/>
            <a:r>
              <a:rPr lang="en-US" sz="1400" dirty="0"/>
              <a:t>Anonymization is difficult in that some information might be leaked</a:t>
            </a:r>
          </a:p>
          <a:p>
            <a:pPr lvl="1"/>
            <a:r>
              <a:rPr lang="en-US" sz="1400" dirty="0"/>
              <a:t>Log sanitization is difficult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43400" y="1219200"/>
            <a:ext cx="43434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What is logged and when?</a:t>
            </a:r>
          </a:p>
          <a:p>
            <a:pPr lvl="1"/>
            <a:r>
              <a:rPr lang="en-US" sz="1400" dirty="0"/>
              <a:t>Things related to policy</a:t>
            </a:r>
          </a:p>
          <a:p>
            <a:pPr lvl="1"/>
            <a:r>
              <a:rPr lang="en-US" sz="1400" dirty="0"/>
              <a:t>E.g., </a:t>
            </a:r>
          </a:p>
          <a:p>
            <a:pPr lvl="2"/>
            <a:r>
              <a:rPr lang="en-US" sz="1400" dirty="0"/>
              <a:t>Policy is that Stephan cannot access file X</a:t>
            </a:r>
          </a:p>
          <a:p>
            <a:pPr lvl="2"/>
            <a:r>
              <a:rPr lang="en-US" sz="1400" dirty="0"/>
              <a:t>Audit system for file access must log</a:t>
            </a:r>
          </a:p>
          <a:p>
            <a:pPr lvl="3"/>
            <a:r>
              <a:rPr lang="en-US" sz="1200" dirty="0"/>
              <a:t>Who the user is that is making the request</a:t>
            </a:r>
          </a:p>
          <a:p>
            <a:pPr lvl="3"/>
            <a:r>
              <a:rPr lang="en-US" sz="1200" dirty="0"/>
              <a:t>What file is being request</a:t>
            </a:r>
          </a:p>
          <a:p>
            <a:pPr lvl="3"/>
            <a:r>
              <a:rPr lang="en-US" sz="1200" dirty="0"/>
              <a:t>If the request was granted (don’t forget this one)</a:t>
            </a:r>
          </a:p>
          <a:p>
            <a:pPr lvl="1"/>
            <a:r>
              <a:rPr lang="en-US" sz="1400" dirty="0"/>
              <a:t>State-based vs transition-based</a:t>
            </a:r>
          </a:p>
          <a:p>
            <a:pPr lvl="1"/>
            <a:r>
              <a:rPr lang="en-US" sz="1400" dirty="0"/>
              <a:t>Many other things</a:t>
            </a:r>
          </a:p>
          <a:p>
            <a:r>
              <a:rPr lang="en-US" sz="1600" dirty="0"/>
              <a:t>Visualization</a:t>
            </a:r>
          </a:p>
          <a:p>
            <a:r>
              <a:rPr lang="en-US" sz="1600" dirty="0"/>
              <a:t>Off-the-shelve tools </a:t>
            </a:r>
          </a:p>
          <a:p>
            <a:endParaRPr 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5401"/>
            <a:ext cx="9029700" cy="677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Logging + Analysis: An Example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55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14400"/>
            <a:ext cx="8686800" cy="5211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do you log?</a:t>
            </a:r>
          </a:p>
          <a:p>
            <a:pPr lvl="1"/>
            <a:r>
              <a:rPr lang="en-US" dirty="0"/>
              <a:t>Hint: looking for violations of a policy, so a</a:t>
            </a:r>
            <a:r>
              <a:rPr lang="en-US" i="1" dirty="0"/>
              <a:t>t least</a:t>
            </a:r>
            <a:r>
              <a:rPr lang="en-US" dirty="0"/>
              <a:t> the record will show such violations</a:t>
            </a:r>
          </a:p>
          <a:p>
            <a:pPr lvl="2"/>
            <a:r>
              <a:rPr lang="en-US" dirty="0"/>
              <a:t>E.g., Stephan cannot run programs with root privilege. Need to check that which programs run at root privilege and who started the program.</a:t>
            </a:r>
          </a:p>
          <a:p>
            <a:pPr lvl="1"/>
            <a:r>
              <a:rPr lang="en-US" dirty="0"/>
              <a:t>If you plan to perform analysis after an event, you need logs related to the event, which has not yet happened. 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err="1"/>
              <a:t>currports</a:t>
            </a:r>
            <a:r>
              <a:rPr lang="en-US" dirty="0"/>
              <a:t> shows which ports are currently open. This will not help when the problem occurred a few days ago.</a:t>
            </a:r>
          </a:p>
          <a:p>
            <a:pPr lvl="1"/>
            <a:r>
              <a:rPr lang="en-US" dirty="0"/>
              <a:t>Usually, collect more logs than you will ever need</a:t>
            </a:r>
          </a:p>
          <a:p>
            <a:pPr lvl="2"/>
            <a:r>
              <a:rPr lang="en-US" dirty="0"/>
              <a:t>10TB / month is possible for a large company</a:t>
            </a:r>
          </a:p>
          <a:p>
            <a:r>
              <a:rPr lang="en-US" dirty="0"/>
              <a:t>What do you audit?</a:t>
            </a:r>
          </a:p>
          <a:p>
            <a:pPr lvl="1"/>
            <a:r>
              <a:rPr lang="en-US" dirty="0"/>
              <a:t>Need not audit everything</a:t>
            </a:r>
          </a:p>
          <a:p>
            <a:pPr lvl="1"/>
            <a:r>
              <a:rPr lang="en-US" dirty="0"/>
              <a:t>Key: what is the policy involved?</a:t>
            </a:r>
          </a:p>
          <a:p>
            <a:pPr lvl="1"/>
            <a:r>
              <a:rPr lang="en-US" dirty="0"/>
              <a:t>Takes time and experience</a:t>
            </a:r>
          </a:p>
          <a:p>
            <a:pPr lvl="2"/>
            <a:r>
              <a:rPr lang="en-US" dirty="0"/>
              <a:t>Manual inspection of logs is very time consuming and should be reserved to few cases and performed by people who do not enjoy daylight</a:t>
            </a:r>
          </a:p>
          <a:p>
            <a:pPr lvl="1"/>
            <a:r>
              <a:rPr lang="en-US" dirty="0"/>
              <a:t>Some tools are useful</a:t>
            </a:r>
          </a:p>
          <a:p>
            <a:pPr lvl="2"/>
            <a:r>
              <a:rPr lang="en-US" dirty="0"/>
              <a:t>We will look at some tools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Logger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and quantity of information recorded is controlled by system or program configuration parameters</a:t>
            </a:r>
          </a:p>
          <a:p>
            <a:r>
              <a:rPr lang="en-US" dirty="0"/>
              <a:t>May be human readable or not</a:t>
            </a:r>
          </a:p>
          <a:p>
            <a:pPr lvl="1"/>
            <a:r>
              <a:rPr lang="en-US" dirty="0"/>
              <a:t>If not, usually viewing tools supplied</a:t>
            </a:r>
          </a:p>
          <a:p>
            <a:pPr lvl="2"/>
            <a:r>
              <a:rPr lang="en-US" dirty="0"/>
              <a:t>Binary is more efficient then text (but text can be compressed, so…)</a:t>
            </a:r>
          </a:p>
          <a:p>
            <a:pPr lvl="1"/>
            <a:r>
              <a:rPr lang="en-US" dirty="0"/>
              <a:t>Space available, portability influence storage format</a:t>
            </a:r>
          </a:p>
          <a:p>
            <a:pPr lvl="1"/>
            <a:r>
              <a:rPr lang="en-US" dirty="0"/>
              <a:t>Most loggers are human readable, i.e., not binary</a:t>
            </a:r>
          </a:p>
          <a:p>
            <a:pPr lvl="1"/>
            <a:r>
              <a:rPr lang="en-US" dirty="0"/>
              <a:t>Nearly all logs are should not be read by normal people (i.e., the ones that enjoy daylight)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applications have logs</a:t>
            </a:r>
          </a:p>
          <a:p>
            <a:pPr lvl="1"/>
            <a:r>
              <a:rPr lang="en-US" dirty="0"/>
              <a:t>If not, then don’t use that app in your enterprise</a:t>
            </a:r>
          </a:p>
          <a:p>
            <a:r>
              <a:rPr lang="en-US" dirty="0"/>
              <a:t>When writing apps, logging is critical</a:t>
            </a:r>
          </a:p>
          <a:p>
            <a:pPr lvl="1"/>
            <a:r>
              <a:rPr lang="en-US" dirty="0"/>
              <a:t>You will get fired if you don’t have you app logging figured out</a:t>
            </a:r>
          </a:p>
          <a:p>
            <a:pPr lvl="1"/>
            <a:r>
              <a:rPr lang="en-US" dirty="0"/>
              <a:t>For java, use log4j (Apache software foundation)</a:t>
            </a:r>
          </a:p>
          <a:p>
            <a:r>
              <a:rPr lang="en-US" dirty="0"/>
              <a:t>Many applications have logging that needs to be configured</a:t>
            </a:r>
          </a:p>
          <a:p>
            <a:pPr lvl="1"/>
            <a:r>
              <a:rPr lang="en-US" dirty="0"/>
              <a:t>Apache web server log: </a:t>
            </a:r>
          </a:p>
          <a:p>
            <a:pPr lvl="2"/>
            <a:r>
              <a:rPr lang="en-US" dirty="0"/>
              <a:t>Use module </a:t>
            </a:r>
            <a:r>
              <a:rPr lang="en-US" dirty="0" err="1"/>
              <a:t>mod_log_config</a:t>
            </a:r>
            <a:endParaRPr lang="en-US" dirty="0"/>
          </a:p>
          <a:p>
            <a:pPr lvl="2"/>
            <a:r>
              <a:rPr lang="en-US" dirty="0"/>
              <a:t>Allows you to specify</a:t>
            </a:r>
          </a:p>
          <a:p>
            <a:pPr lvl="3"/>
            <a:r>
              <a:rPr lang="en-US" dirty="0"/>
              <a:t>the log format and define which information to collect</a:t>
            </a:r>
          </a:p>
          <a:p>
            <a:pPr lvl="3"/>
            <a:r>
              <a:rPr lang="en-US" dirty="0"/>
              <a:t>where the recorded data is saved, or to which process gets the data</a:t>
            </a:r>
          </a:p>
          <a:p>
            <a:pPr lvl="3"/>
            <a:r>
              <a:rPr lang="en-US" dirty="0" err="1"/>
              <a:t>CustomLog</a:t>
            </a:r>
            <a:r>
              <a:rPr lang="en-US" dirty="0"/>
              <a:t> logs/</a:t>
            </a:r>
            <a:r>
              <a:rPr lang="en-US" dirty="0" err="1"/>
              <a:t>detailed_log</a:t>
            </a:r>
            <a:r>
              <a:rPr lang="en-US" dirty="0"/>
              <a:t> “%t %a %A %T %B %o %D %H %P %U %q %v %X”</a:t>
            </a:r>
          </a:p>
          <a:p>
            <a:pPr lvl="3"/>
            <a:r>
              <a:rPr lang="en-US" dirty="0"/>
              <a:t>Time of request, remote </a:t>
            </a:r>
            <a:r>
              <a:rPr lang="en-US" dirty="0" err="1"/>
              <a:t>ip</a:t>
            </a:r>
            <a:r>
              <a:rPr lang="en-US" dirty="0"/>
              <a:t> address, local </a:t>
            </a:r>
            <a:r>
              <a:rPr lang="en-US" dirty="0" err="1"/>
              <a:t>ip</a:t>
            </a:r>
            <a:r>
              <a:rPr lang="en-US" dirty="0"/>
              <a:t> address, server response time,, size of response, header, process id that server request, .. And saves to logs/</a:t>
            </a:r>
            <a:r>
              <a:rPr lang="en-US" dirty="0" err="1"/>
              <a:t>detailed_log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Log files may contain information supplied directly by the client. Therefore, it is possible for malicious clients to insert control-characters in the log files, so care must be taken in dealing with raw logs.</a:t>
            </a:r>
          </a:p>
          <a:p>
            <a:pPr lvl="1"/>
            <a:r>
              <a:rPr lang="en-US" dirty="0"/>
              <a:t>Apps that face the network must be hardened</a:t>
            </a:r>
          </a:p>
          <a:p>
            <a:pPr lvl="1"/>
            <a:r>
              <a:rPr lang="en-US" dirty="0"/>
              <a:t>Assumption: App that do not work with network traffic are not subject to attacks. </a:t>
            </a:r>
          </a:p>
          <a:p>
            <a:pPr lvl="1"/>
            <a:r>
              <a:rPr lang="en-US" dirty="0"/>
              <a:t>Analyzers of logs are, in a sense, working with network traffic. </a:t>
            </a:r>
          </a:p>
          <a:p>
            <a:pPr lvl="1"/>
            <a:r>
              <a:rPr lang="en-US" dirty="0"/>
              <a:t>Which apps are not subject to network traffic</a:t>
            </a:r>
          </a:p>
          <a:p>
            <a:pPr lvl="2"/>
            <a:r>
              <a:rPr lang="en-US" dirty="0"/>
              <a:t>MS word? MS excel? Internal database?  </a:t>
            </a:r>
          </a:p>
          <a:p>
            <a:pPr lvl="2"/>
            <a:r>
              <a:rPr lang="en-US" dirty="0"/>
              <a:t>E.g., log generates a report that is read in MS Word.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MS Windows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Control panel -&gt; administrative tools -&gt; event viewer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 Panel -&gt; System and Security -&gt; administrative tools -&gt; event viewer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Different logs for different types of events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System event</a:t>
            </a:r>
            <a:r>
              <a:rPr lang="en-US" sz="2000" dirty="0"/>
              <a:t> logs record system crashes, component failures, and other system events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Application event</a:t>
            </a:r>
            <a:r>
              <a:rPr lang="en-US" sz="2000" dirty="0"/>
              <a:t> logs record events that applications request be recorded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Security event</a:t>
            </a:r>
            <a:r>
              <a:rPr lang="en-US" sz="2000" dirty="0"/>
              <a:t> log records security-critical events such as user log-in and log-out, system file accesses, and other events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Logs are binary; use </a:t>
            </a:r>
            <a:r>
              <a:rPr lang="en-US" sz="2400" i="1" dirty="0"/>
              <a:t>event viewer</a:t>
            </a:r>
            <a:r>
              <a:rPr lang="en-US" sz="2400" dirty="0"/>
              <a:t> to see them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log is full (i.e., no more room on the disk), can shut down the system, logging disabled, or logs overwritten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Logs full (i.e., no space on drive) is said to be the single most common cause of </a:t>
            </a:r>
            <a:r>
              <a:rPr lang="en-US" sz="2000" dirty="0" err="1"/>
              <a:t>mysql</a:t>
            </a:r>
            <a:r>
              <a:rPr lang="en-US" sz="2000" dirty="0"/>
              <a:t> database failure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PJchmuKKr0p49w2JYqI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nNIi4EmSGJ96HkNhUwdv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Wn5RQmr34BFiykJk4kHQX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dIMRK5JmFmHQfe8q5WG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EAWQjXqfIYjfY5KEkE4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4wFyOHkVLCzAp0683wPO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RUVSpJEjqNUU5lyluMMJ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f5WvhN5j4kiFc3l63wm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cxm0UnfpHVzN5kPIaeVX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jxEcnBlD3SMbBN6ubyb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HS6XzI4bkzVh1QRZMs8u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wqXuF0GW3Bk4PL5q2Dy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lDH6ye61P59CLjJza2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I289n2iAlBOvzRxNEZBsz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c2xkkDG0ecrlSmGvUsW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DciVbPcI1DPvrnR6CWO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mhZsy33Q6jG6k7bONXGmU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c2xkkDG0ecrlSmGvUsW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DciVbPcI1DPvrnR6CWO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84V6Nl8u04OLvWMBNZ9U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3iZGPlmmvuKwJzkPZDnI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2PbMAOfMjf0jje6AaNox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w16janFLLfepyuu7hy3h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pCPaUIs4Anmas4AY67M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0RjTdRlxU7j1ls16Hbax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pRFxKX2aXTxbMaePb1WI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9wTWr50IFSwDQ4Kxc4oj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7HiUW2RJbyTnxb75gud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cTr63VoNdifem1tHzTH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9wTWr50IFSwDQ4Kxc4oj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7HiUW2RJbyTnxb75gud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cTr63VoNdifem1tHzTH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49LePW28MGRxRApdVAL3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YiUvPLte4ZhJwdAxlcq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DSqvLUcr25YSSsPsucZ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yICde5ponCTPDdaJT8iU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Lida7Z8OyNQHgQApzhMN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W8PnUqOVn2MVsmt3A4q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A7aQP0ahNUUVYzxRrgQz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CzSFVKoN9vPBvIqvBkWc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oZKlTbCQRza6mxA00ps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mgn7zlS4gUnnrtix8Zq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pUGw8relAj8FNS2cr1Jd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Wzyh3hHPSauy5MhSTU5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O4RIicT4eg6SWogghi6s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NsWFNiKx9ZRoLX5bXSc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zdbC6bFDY3JFaYZoCWyOU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MfofOejQbzSi65f3S6Y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k7AMR6mhZVaBvvatIMl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47pDHO4jJcCqfVT3CkD2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ar0Vfq0jTo8dsUUO9k18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xM22GnLoHlxkhSJvRAw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Vp608Ij3nLpJt8cojW8Z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VzDWqO9xPMnXQCVGe24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UxpAithzQk83txmchvTP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mvhAsCI5VNU9E6xQvGf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eV492UG3Oslm5Yz66UGv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FvISEKiBQRII9R1VXSE4v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PN9ok1KzK8PhbUiI0ER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8jSgErZdAGHjFuq4iGk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9zReOhVmaq2imZvl1Ucx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biQZIlonYzR2b2YGm8R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8NIiCaGNK4N50xKzvYD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kLRmKOn6mlko92hqIdG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GbPBzej1MwebN3pJvKe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e62qVMCSLRfstXqgpSq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KBnIi4fpImQxwLjkSBt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Z0tHRnie7Ribkd1AEfQR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9GykZsNOKb4Nlr2duyD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CWqFX5ZO9eShrH9X4MBU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V7I3c2oME0P3KlHzIgK3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8saDWTfxZZAHi8D6EhpZ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98UjQrJKN7jCPirj09r2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2EBATdsJ9lOLFr5FNlNS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4SPffEPgSN12Jc6d5z1d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P8VtBbfNBCYzIKEXOTT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UtcAYwQeuqgYrmyUZ1mgJ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ZmHJIcxX8hf7O4gtDW8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2oS7CRMiZAweUBsbxo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aKKyvsEQDPOBqiZfFnk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NZ6Zb4ithuO0d7n3mkE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4AbOJ44CxoKEHvU4fkht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qja9chIqm2JzWKrvgz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Mq4RSB10UaF6yNP2S1K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hEbCCQ34BM96wK5lp6p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TQbDGeHwpGcZ8qGfZaW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Xsg4XxBErMEJLkqYaPm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TxBEEa6eohY0SJmBhaU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kpFlO107uvwvzJtiSrx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KKsHByyb9BdtcbZjl5e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tn9D8Yitd12XEUS7pry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h5xhiy6rY5Ahh5xYqz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uo6ee3roLkrK81tCpF8U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rex5reGMJu7x545QGJn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mmDMzr0YoEx5DiKc7RL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aJZtTzSajC9vSasEEfM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Z0qM6tCvZRzgcTM6yq5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W8qzKsdwpCZHJZ26tpx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VBYyRyHlER733ilwJ9h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gu9N4rXGGxjDcOBbBFP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zFVJKWFnw9QYltp4tfo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Kp6wVxyCDnZ8VtRkG00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Ndt8MwbzFZWZVvDe18O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pr18EJ5qUdbiHpCPPy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YcyVd8znWSAACS3ML1q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cVylHsZSt6EkfgAQj20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plTKaenMtsKY0CnRr6o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ViDMcUIo2qW7wcsWhLv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zggYtrBTTYGVpA7o1s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2S5apuPDzHQJJnvergM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rBNRPSJ2CyNfdnTi174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5GRKSN1NigN3rtnyEXT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Wt98l9fE4gzsv605ZW1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saWpUts7mSTOKnBKsRy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gKL3LHSOFYFPZEc6oIi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uYYhyzXXuf1p1ZcVeLc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zHmCuftagClVFXrDVT9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MklCywCMrdCOpgVV5Itk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45jeuBQiOuhVU1gRGX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jQyaHZOrW3Eogfik10V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KewipIrmua3lgoih70Y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WHFwMUMzcet9tLkG9Z6V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OyIjslJcYiothOCTVxzV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ZtmdC12J4Zet1KXm49Ig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SwUAdPGOcq9Y4RaqqCuM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zQj30zPzOBG5bhnBXoy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6YH8qS93f20OoxUa1tx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GM8SfwVF8X76TUvLYBET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SSEKIzhnVjAovc9cM86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CUSQKjFgnYzxHREUCDk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Reimn9cFaBdmMA5JMvOo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kBhtENRPMCTJm9GEQKCV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BBIxLcFmLTTN00Cz62v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8cktPEG64E2zjdQ9DDFz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C0QYEGXKQ0b26SG3a0x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gxTyjCzHPS9p9eqqQjf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CSqXDJanIET2aVJIHiY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VQ3Ria7BnGTVUAS9Ltt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XO1XRkE4ITieAfG5sFz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BIHvJsyjO6KQWbUR8Gc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FSFb9Tm2VmtP3jVVCVhti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qgOVXUsj6BA5E1sydM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YehSjnGa0BhNwmuqPAc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oBTdDDkYNCimiNeoT14F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JehPVB1ngwStOioVTXR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59zHUaxNs23eb0pB6kL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i0sHE7PmHgxoeYUap6iq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8TtVJMLULkFndrD2W6o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97lNtN0FnvUh8ohi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MSR3VB9eWGX6OdqtgOR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vkjWlaodtgbmKiJHIaJo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LEzLmbQPrJMgO6LkFQuG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gUkfOjvZmn6jUhpDkqP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75VfHr1WMNQdDEHZQxSu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KaTHsBYwBdmd98feHQP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pz6owiRw55WnppNcIWPV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QJvEuCER9gmIBG5zvr8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vbBrxQJFbXLq1dcVSt2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b97rRfGg7s1zJxuH0nB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Q5srFrxLnOoeZsSb70q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XoWAxyDpcJSHm7ZjxzUb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1zM5hMcS8kzJLO4w5Z0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PQDnKqgbA319U0KsmCZ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ftPCV3sDljO7QVLqy5PN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WhSn9ASHlji1GF7Mhlw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7eyp0ChnTIhmEG4IYsX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UuSAY7VvlwAPOsgbq42nI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DA8N85yvhaOcApTfG7c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qlf81cgxYTm7YXj45M8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28381</TotalTime>
  <Words>4579</Words>
  <Application>Microsoft Office PowerPoint</Application>
  <PresentationFormat>On-screen Show (4:3)</PresentationFormat>
  <Paragraphs>583</Paragraphs>
  <Slides>47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Chapter 21: Auditing/Logging</vt:lpstr>
      <vt:lpstr>What is Auditing?</vt:lpstr>
      <vt:lpstr>Uses</vt:lpstr>
      <vt:lpstr>What type of data is logged</vt:lpstr>
      <vt:lpstr>Logging + Analysis: An Example</vt:lpstr>
      <vt:lpstr>Challenges</vt:lpstr>
      <vt:lpstr>Logger</vt:lpstr>
      <vt:lpstr>Logging</vt:lpstr>
      <vt:lpstr>Example: MS Windows </vt:lpstr>
      <vt:lpstr>Windows NT Sample Entry</vt:lpstr>
      <vt:lpstr>MS Windows Detailed Logging</vt:lpstr>
      <vt:lpstr>Linux Low-Level System Monitoring</vt:lpstr>
      <vt:lpstr>auditd</vt:lpstr>
      <vt:lpstr>Application Logging</vt:lpstr>
      <vt:lpstr>System Logging</vt:lpstr>
      <vt:lpstr>System logging vs. App Logging</vt:lpstr>
      <vt:lpstr>Logging - Review</vt:lpstr>
      <vt:lpstr>Log sanitization </vt:lpstr>
      <vt:lpstr>Typical Issue</vt:lpstr>
      <vt:lpstr>Log cleaning for off-site analysis</vt:lpstr>
      <vt:lpstr>Log Sanitization</vt:lpstr>
      <vt:lpstr>Logging Organization</vt:lpstr>
      <vt:lpstr>Overly Sanitized Data</vt:lpstr>
      <vt:lpstr>Reconstruction of Sanitize Data</vt:lpstr>
      <vt:lpstr>Generation of Pseudonyms</vt:lpstr>
      <vt:lpstr>Cloudamize example</vt:lpstr>
      <vt:lpstr>What is logged and when</vt:lpstr>
      <vt:lpstr>Design</vt:lpstr>
      <vt:lpstr>Detect Violations of Known Policy</vt:lpstr>
      <vt:lpstr>When to log?</vt:lpstr>
      <vt:lpstr>State-Based Auditing</vt:lpstr>
      <vt:lpstr>Transition-Based Auditing</vt:lpstr>
      <vt:lpstr>Example: Windows Active Directory</vt:lpstr>
      <vt:lpstr>State-based vs Transition-Based Auditing </vt:lpstr>
      <vt:lpstr>State-based vs Transition-Based Auditing Examples</vt:lpstr>
      <vt:lpstr>Visualization and Log Searching</vt:lpstr>
      <vt:lpstr>Audit Browsing</vt:lpstr>
      <vt:lpstr>Browsing Techniques</vt:lpstr>
      <vt:lpstr>More Browsing Techniques</vt:lpstr>
      <vt:lpstr>Example: HP ArcSight Goal: examine/browser firewall drops</vt:lpstr>
      <vt:lpstr>ArcSight fields to be examined</vt:lpstr>
      <vt:lpstr>ArcSight allows selection of fields to view</vt:lpstr>
      <vt:lpstr>PowerPoint Presentation</vt:lpstr>
      <vt:lpstr>Example Use</vt:lpstr>
      <vt:lpstr>Log management and analysis systems </vt:lpstr>
      <vt:lpstr>SIEM: Logging and analysis systems</vt:lpstr>
      <vt:lpstr>Key Points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bohacek</dc:creator>
  <cp:lastModifiedBy>Bohacek, Stephan</cp:lastModifiedBy>
  <cp:revision>117</cp:revision>
  <dcterms:created xsi:type="dcterms:W3CDTF">2013-03-13T22:15:26Z</dcterms:created>
  <dcterms:modified xsi:type="dcterms:W3CDTF">2020-04-22T18:18:40Z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19cxE7gGQudjEaH1PlSX7kkAmVTP-gWZgi4Kvi_cfmM0</vt:lpwstr>
  </property>
  <property fmtid="{D5CDD505-2E9C-101B-9397-08002B2CF9AE}" pid="3" name="Google.Documents.RevisionId">
    <vt:lpwstr>05519049663883320035</vt:lpwstr>
  </property>
  <property fmtid="{D5CDD505-2E9C-101B-9397-08002B2CF9AE}" pid="4" name="Google.Documents.PreviousRevisionId">
    <vt:lpwstr>02970488324878467824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true</vt:lpwstr>
  </property>
</Properties>
</file>