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77" r:id="rId8"/>
    <p:sldId id="270" r:id="rId9"/>
    <p:sldId id="271" r:id="rId10"/>
    <p:sldId id="278" r:id="rId11"/>
    <p:sldId id="272" r:id="rId12"/>
    <p:sldId id="268" r:id="rId13"/>
    <p:sldId id="273" r:id="rId14"/>
    <p:sldId id="280" r:id="rId15"/>
    <p:sldId id="264" r:id="rId16"/>
    <p:sldId id="265" r:id="rId17"/>
    <p:sldId id="292" r:id="rId18"/>
    <p:sldId id="285" r:id="rId19"/>
    <p:sldId id="291" r:id="rId20"/>
    <p:sldId id="266" r:id="rId21"/>
    <p:sldId id="290" r:id="rId22"/>
    <p:sldId id="29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59" autoAdjust="0"/>
    <p:restoredTop sz="94660"/>
  </p:normalViewPr>
  <p:slideViewPr>
    <p:cSldViewPr snapToGrid="0">
      <p:cViewPr varScale="1">
        <p:scale>
          <a:sx n="99" d="100"/>
          <a:sy n="99" d="100"/>
        </p:scale>
        <p:origin x="102" y="7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DA426-99A2-40DF-8179-468D07AD95F2}" type="datetimeFigureOut">
              <a:rPr lang="en-US" smtClean="0"/>
              <a:t>2/25/2020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2A4495-DBE2-4AE5-BCE6-4A7D44E6DCFD}" type="slidenum">
              <a:rPr lang="en-US" smtClean="0"/>
              <a:t>‹#›</a:t>
            </a:fld>
            <a:endParaRPr lang="en-US"/>
          </a:p>
        </p:txBody>
      </p:sp>
    </p:spTree>
    <p:extLst>
      <p:ext uri="{BB962C8B-B14F-4D97-AF65-F5344CB8AC3E}">
        <p14:creationId xmlns:p14="http://schemas.microsoft.com/office/powerpoint/2010/main" val="3621238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87E58C-6838-4C27-AEC2-2DA25D2A89F1}" type="slidenum">
              <a:rPr lang="en-US" altLang="en-US"/>
              <a:pPr/>
              <a:t>7</a:t>
            </a:fld>
            <a:endParaRPr lang="en-US" alt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r>
              <a:rPr lang="en-US" altLang="en-US"/>
              <a:t>This is an example of restriction. Key concepts are:</a:t>
            </a:r>
          </a:p>
          <a:p>
            <a:pPr>
              <a:buFontTx/>
              <a:buChar char="•"/>
            </a:pPr>
            <a:r>
              <a:rPr lang="en-US" altLang="en-US"/>
              <a:t>Function: what is the task, and what is the minimal set of rights needed? “Minimal” here means that if the right is not present, the task cannot be performed. A good example is a UNIX network server that needs access to a port below 1024 (this access requires root).</a:t>
            </a:r>
          </a:p>
          <a:p>
            <a:pPr>
              <a:buFontTx/>
              <a:buChar char="•"/>
            </a:pPr>
            <a:r>
              <a:rPr lang="en-US" altLang="en-US"/>
              <a:t>Rights being added, discarded: if the task requires privileges for only one action, then the privileges should be added before the action and then removed. Going back to the UNIX network server, if the server need not act as root (for example, an SMTP server), then drop the root privileges immediately after the port is opened.</a:t>
            </a:r>
          </a:p>
          <a:p>
            <a:r>
              <a:rPr lang="en-US" altLang="en-US"/>
              <a:t>The protection domain statement emphasizes the other two.</a:t>
            </a:r>
          </a:p>
        </p:txBody>
      </p:sp>
    </p:spTree>
    <p:extLst>
      <p:ext uri="{BB962C8B-B14F-4D97-AF65-F5344CB8AC3E}">
        <p14:creationId xmlns:p14="http://schemas.microsoft.com/office/powerpoint/2010/main" val="3662780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183CEA9F-0FC9-42F6-B18B-0EA2A86EEB1D}"/>
              </a:ext>
            </a:extLst>
          </p:cNvPr>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1641A731-EF01-4008-97AE-75E5292C262A}" type="slidenum">
              <a:rPr lang="en-US" altLang="en-US" sz="1200"/>
              <a:pPr/>
              <a:t>8</a:t>
            </a:fld>
            <a:endParaRPr lang="en-US" altLang="en-US" sz="1200"/>
          </a:p>
        </p:txBody>
      </p:sp>
      <p:sp>
        <p:nvSpPr>
          <p:cNvPr id="10243" name="Rectangle 2">
            <a:extLst>
              <a:ext uri="{FF2B5EF4-FFF2-40B4-BE49-F238E27FC236}">
                <a16:creationId xmlns:a16="http://schemas.microsoft.com/office/drawing/2014/main" id="{E09DD195-0BAB-4F0E-A21C-BBF9FEFE16E6}"/>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3D5A61B-D06A-4595-9EE7-E6D20E53072C}"/>
              </a:ext>
            </a:extLst>
          </p:cNvPr>
          <p:cNvSpPr>
            <a:spLocks noGrp="1" noChangeArrowheads="1"/>
          </p:cNvSpPr>
          <p:nvPr>
            <p:ph type="body" idx="1"/>
          </p:nvPr>
        </p:nvSpPr>
        <p:spPr>
          <a:noFill/>
        </p:spPr>
        <p:txBody>
          <a:bodyPr/>
          <a:lstStyle/>
          <a:p>
            <a:pPr eaLnBrk="1" hangingPunct="1"/>
            <a:r>
              <a:rPr lang="en-US" altLang="en-US"/>
              <a:t>The first is well-known. Add rights explicitly; set everything to deny, and add back. This follows the Principle of Least Privilege. You see a variation when writing code that has security considerations. If you take untrusted data (such as input) that may contain meta-characters. The rule of thumb is to specify the LEGAL characters, and discard all others, rather than to specify the ILLEGAL characters and discard them. More on this in chapter 29 …</a:t>
            </a:r>
          </a:p>
          <a:p>
            <a:pPr eaLnBrk="1" hangingPunct="1"/>
            <a:r>
              <a:rPr lang="en-US" altLang="en-US"/>
              <a:t>The second is often overlooked, but goes to the meaning of “fail safe”: if something fails, the system is still safe. Failure should never change the security state of the system. Hence, if an action fails, the system should be as secure as if the action never took place.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7C33910D-4785-4383-A64A-5425EB28EC5D}"/>
              </a:ext>
            </a:extLst>
          </p:cNvPr>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F8F96880-7026-482A-BB1B-E442E40E148B}" type="slidenum">
              <a:rPr lang="en-US" altLang="en-US" sz="1200"/>
              <a:pPr/>
              <a:t>9</a:t>
            </a:fld>
            <a:endParaRPr lang="en-US" altLang="en-US" sz="1200"/>
          </a:p>
        </p:txBody>
      </p:sp>
      <p:sp>
        <p:nvSpPr>
          <p:cNvPr id="12291" name="Rectangle 2">
            <a:extLst>
              <a:ext uri="{FF2B5EF4-FFF2-40B4-BE49-F238E27FC236}">
                <a16:creationId xmlns:a16="http://schemas.microsoft.com/office/drawing/2014/main" id="{8E3D14C8-E925-4DB7-9CB6-2B1817A1BCD8}"/>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9E826E2E-859E-48E3-9963-F3DBF2D5C767}"/>
              </a:ext>
            </a:extLst>
          </p:cNvPr>
          <p:cNvSpPr>
            <a:spLocks noGrp="1" noChangeArrowheads="1"/>
          </p:cNvSpPr>
          <p:nvPr>
            <p:ph type="body" idx="1"/>
          </p:nvPr>
        </p:nvSpPr>
        <p:spPr>
          <a:noFill/>
        </p:spPr>
        <p:txBody>
          <a:bodyPr/>
          <a:lstStyle/>
          <a:p>
            <a:pPr eaLnBrk="1" hangingPunct="1"/>
            <a:r>
              <a:rPr lang="en-US" altLang="en-US"/>
              <a:t>KISS principle: “Keep It Simple, Silly” (often stronger pejoratives are substituted for “silly)</a:t>
            </a:r>
          </a:p>
          <a:p>
            <a:pPr eaLnBrk="1" hangingPunct="1"/>
            <a:r>
              <a:rPr lang="en-US" altLang="en-US"/>
              <a:t>Simplicity refers to all dimensions: design, implementation, operation, interaction with other components, even in specification. The toolkit philosophy of the UNIX system is excellent here; each tool is designed and implemented to perform a single task. The tools are then put together. This allows the checking of each component, and then their interfaces. It is conceptually much less complex than examining the unit as a whole. The key, though, is to define </a:t>
            </a:r>
            <a:r>
              <a:rPr lang="en-US" altLang="en-US" i="1"/>
              <a:t>all</a:t>
            </a:r>
            <a:r>
              <a:rPr lang="en-US" altLang="en-US"/>
              <a:t> interfaces </a:t>
            </a:r>
            <a:r>
              <a:rPr lang="en-US" altLang="en-US" i="1"/>
              <a:t>completely</a:t>
            </a:r>
            <a:r>
              <a:rPr lang="en-US" altLang="en-US"/>
              <a:t> (for example, environment variables and global variables as well as parameter lists).</a:t>
            </a:r>
          </a:p>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7C33910D-4785-4383-A64A-5425EB28EC5D}"/>
              </a:ext>
            </a:extLst>
          </p:cNvPr>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F8F96880-7026-482A-BB1B-E442E40E148B}" type="slidenum">
              <a:rPr lang="en-US" altLang="en-US" sz="1200"/>
              <a:pPr/>
              <a:t>10</a:t>
            </a:fld>
            <a:endParaRPr lang="en-US" altLang="en-US" sz="1200"/>
          </a:p>
        </p:txBody>
      </p:sp>
      <p:sp>
        <p:nvSpPr>
          <p:cNvPr id="12291" name="Rectangle 2">
            <a:extLst>
              <a:ext uri="{FF2B5EF4-FFF2-40B4-BE49-F238E27FC236}">
                <a16:creationId xmlns:a16="http://schemas.microsoft.com/office/drawing/2014/main" id="{8E3D14C8-E925-4DB7-9CB6-2B1817A1BCD8}"/>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9E826E2E-859E-48E3-9963-F3DBF2D5C767}"/>
              </a:ext>
            </a:extLst>
          </p:cNvPr>
          <p:cNvSpPr>
            <a:spLocks noGrp="1" noChangeArrowheads="1"/>
          </p:cNvSpPr>
          <p:nvPr>
            <p:ph type="body" idx="1"/>
          </p:nvPr>
        </p:nvSpPr>
        <p:spPr>
          <a:noFill/>
        </p:spPr>
        <p:txBody>
          <a:bodyPr/>
          <a:lstStyle/>
          <a:p>
            <a:pPr eaLnBrk="1" hangingPunct="1"/>
            <a:r>
              <a:rPr lang="en-US" altLang="en-US"/>
              <a:t>KISS principle: “Keep It Simple, Silly” (often stronger pejoratives are substituted for “silly)</a:t>
            </a:r>
          </a:p>
          <a:p>
            <a:pPr eaLnBrk="1" hangingPunct="1"/>
            <a:r>
              <a:rPr lang="en-US" altLang="en-US"/>
              <a:t>Simplicity refers to all dimensions: design, implementation, operation, interaction with other components, even in specification. The toolkit philosophy of the UNIX system is excellent here; each tool is designed and implemented to perform a single task. The tools are then put together. This allows the checking of each component, and then their interfaces. It is conceptually much less complex than examining the unit as a whole. The key, though, is to define </a:t>
            </a:r>
            <a:r>
              <a:rPr lang="en-US" altLang="en-US" i="1"/>
              <a:t>all</a:t>
            </a:r>
            <a:r>
              <a:rPr lang="en-US" altLang="en-US"/>
              <a:t> interfaces </a:t>
            </a:r>
            <a:r>
              <a:rPr lang="en-US" altLang="en-US" i="1"/>
              <a:t>completely</a:t>
            </a:r>
            <a:r>
              <a:rPr lang="en-US" altLang="en-US"/>
              <a:t> (for example, environment variables and global variables as well as parameter lists).</a:t>
            </a:r>
          </a:p>
          <a:p>
            <a:pPr eaLnBrk="1" hangingPunct="1"/>
            <a:endParaRPr lang="en-US" altLang="en-US"/>
          </a:p>
        </p:txBody>
      </p:sp>
    </p:spTree>
    <p:extLst>
      <p:ext uri="{BB962C8B-B14F-4D97-AF65-F5344CB8AC3E}">
        <p14:creationId xmlns:p14="http://schemas.microsoft.com/office/powerpoint/2010/main" val="591269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E49D2BC8-A5CE-43C6-B296-511043497790}"/>
              </a:ext>
            </a:extLst>
          </p:cNvPr>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A45E05F5-F82B-4A06-BEF4-F5768BCF2A0B}" type="slidenum">
              <a:rPr lang="en-US" altLang="en-US" sz="1200"/>
              <a:pPr/>
              <a:t>11</a:t>
            </a:fld>
            <a:endParaRPr lang="en-US" altLang="en-US" sz="1200"/>
          </a:p>
        </p:txBody>
      </p:sp>
      <p:sp>
        <p:nvSpPr>
          <p:cNvPr id="14339" name="Rectangle 2">
            <a:extLst>
              <a:ext uri="{FF2B5EF4-FFF2-40B4-BE49-F238E27FC236}">
                <a16:creationId xmlns:a16="http://schemas.microsoft.com/office/drawing/2014/main" id="{A6D0D81B-40A9-4EB4-B8C6-69379F168181}"/>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31ABE27A-CC4C-46A9-975E-7FD94235DCCA}"/>
              </a:ext>
            </a:extLst>
          </p:cNvPr>
          <p:cNvSpPr>
            <a:spLocks noGrp="1" noChangeArrowheads="1"/>
          </p:cNvSpPr>
          <p:nvPr>
            <p:ph type="body" idx="1"/>
          </p:nvPr>
        </p:nvSpPr>
        <p:spPr>
          <a:noFill/>
        </p:spPr>
        <p:txBody>
          <a:bodyPr/>
          <a:lstStyle/>
          <a:p>
            <a:pPr eaLnBrk="1" hangingPunct="1"/>
            <a:r>
              <a:rPr lang="en-US" altLang="en-US"/>
              <a:t>The reason for relaxing this one is efficiency: if you do lots of accesses, the checks will slow you down substantially. It’s not clear if that is really true, though.</a:t>
            </a:r>
          </a:p>
          <a:p>
            <a:pPr eaLnBrk="1" hangingPunct="1"/>
            <a:r>
              <a:rPr lang="en-US" altLang="en-US"/>
              <a:t>Exercise: Have a process open a UNIX file for reading. From the shell, delete the read permissions that allow the process to read the file. Then have the process read from the open file. The process can do so. This shows the check is done at the open. If you want to be sure, have the process close the file. Then have the process try to reopen the file for reading. This open will fail.</a:t>
            </a:r>
          </a:p>
          <a:p>
            <a:pPr eaLnBrk="1" hangingPunct="1"/>
            <a:r>
              <a:rPr lang="en-US" altLang="en-US"/>
              <a:t>Note that UNIX systems fail to enforce this principle to </a:t>
            </a:r>
            <a:r>
              <a:rPr lang="en-US" altLang="en-US" i="1"/>
              <a:t>any</a:t>
            </a:r>
            <a:r>
              <a:rPr lang="en-US" altLang="en-US"/>
              <a:t> degree on a superuser process, where access permissions are not even checked for an open! This is why people create management accounts (more properly, role accounts) like </a:t>
            </a:r>
            <a:r>
              <a:rPr lang="en-US" altLang="en-US" i="1"/>
              <a:t>bin</a:t>
            </a:r>
            <a:r>
              <a:rPr lang="en-US" altLang="en-US"/>
              <a:t> or </a:t>
            </a:r>
            <a:r>
              <a:rPr lang="en-US" altLang="en-US" i="1"/>
              <a:t>mail</a:t>
            </a:r>
            <a:r>
              <a:rPr lang="en-US" altLang="en-US"/>
              <a:t>: by restricting processes to those accounts, so access control checking applies. It also is an application of the principle of least privilege.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404AB432-CE6C-4F08-BFEB-EA24A4AB9805}"/>
              </a:ext>
            </a:extLst>
          </p:cNvPr>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2EB18B97-9944-4762-86E4-9CFC4013F92A}" type="slidenum">
              <a:rPr lang="en-US" altLang="en-US" sz="1200"/>
              <a:pPr/>
              <a:t>13</a:t>
            </a:fld>
            <a:endParaRPr lang="en-US" altLang="en-US" sz="1200"/>
          </a:p>
        </p:txBody>
      </p:sp>
      <p:sp>
        <p:nvSpPr>
          <p:cNvPr id="16387" name="Rectangle 2">
            <a:extLst>
              <a:ext uri="{FF2B5EF4-FFF2-40B4-BE49-F238E27FC236}">
                <a16:creationId xmlns:a16="http://schemas.microsoft.com/office/drawing/2014/main" id="{21CB4099-FA5F-42A5-B43F-A9DDF0990001}"/>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723F1F13-3FEC-4654-83BE-FC4C150EB9AE}"/>
              </a:ext>
            </a:extLst>
          </p:cNvPr>
          <p:cNvSpPr>
            <a:spLocks noGrp="1" noChangeArrowheads="1"/>
          </p:cNvSpPr>
          <p:nvPr>
            <p:ph type="body" idx="1"/>
          </p:nvPr>
        </p:nvSpPr>
        <p:spPr>
          <a:noFill/>
        </p:spPr>
        <p:txBody>
          <a:bodyPr/>
          <a:lstStyle/>
          <a:p>
            <a:pPr eaLnBrk="1" hangingPunct="1"/>
            <a:r>
              <a:rPr lang="en-US" altLang="en-US"/>
              <a:t>Note that source code need not be available to meet this principle. It simply says that your security cannot depend upon your design being a secret. Secrecy can enhance the security, but if the design becomes exposed, the security of the mechanism cannot be affected.</a:t>
            </a:r>
          </a:p>
          <a:p>
            <a:pPr eaLnBrk="1" hangingPunct="1"/>
            <a:r>
              <a:rPr lang="en-US" altLang="en-US"/>
              <a:t>The problem is that people are very good at finding out what secrets protect you. They may figure it out from the way the system works, or from reverse engineering the interface or system, or by more prosaic techniques such as dumpster diving.</a:t>
            </a:r>
          </a:p>
          <a:p>
            <a:pPr eaLnBrk="1" hangingPunct="1"/>
            <a:r>
              <a:rPr lang="en-US" altLang="en-US"/>
              <a:t>This principle does not speak to secrets not involving design or implementation. For example, you can keep crypto keys and passwords secret.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3D022B-BB43-4F19-9726-1DA38416ED1F}" type="slidenum">
              <a:rPr lang="en-US" altLang="en-US"/>
              <a:pPr/>
              <a:t>15</a:t>
            </a:fld>
            <a:endParaRPr lang="en-US" alt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r>
              <a:rPr lang="en-US" altLang="en-US"/>
              <a:t>You need to meet more than one condition to gain access. Separation of duty says that the one who signs the checks cannot be the one who prints the checks because then a single person could steal money. To make that more difficult, the thief must compromise two people, not one.</a:t>
            </a:r>
          </a:p>
          <a:p>
            <a:r>
              <a:rPr lang="en-US" altLang="en-US"/>
              <a:t>This also provides a finer-grained control over a resource than a single condition.</a:t>
            </a:r>
          </a:p>
          <a:p>
            <a:r>
              <a:rPr lang="en-US" altLang="en-US"/>
              <a:t>The analogy with non-computer security mechanisms is that of “defense in depth.” To get into a castle, you need to cross the moat, scale the walls, and drop down over the walls before you can get in. That is three barriers (conditions) that must be overcome (met).</a:t>
            </a:r>
          </a:p>
          <a:p>
            <a:endParaRPr lang="en-US" altLang="en-US"/>
          </a:p>
        </p:txBody>
      </p:sp>
    </p:spTree>
    <p:extLst>
      <p:ext uri="{BB962C8B-B14F-4D97-AF65-F5344CB8AC3E}">
        <p14:creationId xmlns:p14="http://schemas.microsoft.com/office/powerpoint/2010/main" val="1395991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42739E-7269-4469-A21D-08EEB0AAE5FD}" type="slidenum">
              <a:rPr lang="en-US" altLang="en-US"/>
              <a:pPr/>
              <a:t>16</a:t>
            </a:fld>
            <a:endParaRPr lang="en-US" alt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lang="en-US" altLang="en-US"/>
              <a:t>Isolation prevents communication, and communication with something—another process or a resource—is necessary for a breach of security. Limit the communication, and you limit the damage. So, if two processes share a resource, by coordinating access, they can communicate by modulating access to the entire resource.</a:t>
            </a:r>
          </a:p>
          <a:p>
            <a:r>
              <a:rPr lang="en-US" altLang="en-US"/>
              <a:t>Examples: percent of CPU used. To send a 1 bit, the first process uses 75% of the CPU; to send a 0 bit, it uses 25% of the CPU. The other process sees how much of the CPU it can get and from that can tell what  the first process used, and hence is sending. Variations include filling disks, creating files with fixed names, and so forth.</a:t>
            </a:r>
          </a:p>
          <a:p>
            <a:r>
              <a:rPr lang="en-US" altLang="en-US"/>
              <a:t>Approaches to implementing this principle: isolate each process, via virtual machines or sandboxes (a sandbox is like a VM, but the isolation is not complete).</a:t>
            </a:r>
          </a:p>
        </p:txBody>
      </p:sp>
    </p:spTree>
    <p:extLst>
      <p:ext uri="{BB962C8B-B14F-4D97-AF65-F5344CB8AC3E}">
        <p14:creationId xmlns:p14="http://schemas.microsoft.com/office/powerpoint/2010/main" val="2108437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B37AF1-66EA-4584-9971-70F38CC63822}" type="slidenum">
              <a:rPr lang="en-US" altLang="en-US"/>
              <a:pPr/>
              <a:t>20</a:t>
            </a:fld>
            <a:endParaRPr lang="en-US" alt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lang="en-US" altLang="en-US"/>
              <a:t>This recognizes the human element. General rules are:</a:t>
            </a:r>
          </a:p>
          <a:p>
            <a:pPr>
              <a:buFontTx/>
              <a:buChar char="•"/>
            </a:pPr>
            <a:r>
              <a:rPr lang="en-US" altLang="en-US"/>
              <a:t>Be clear in error messages. You don’t need to be detailed (e.g., did the user mistype the password or login name) but you do need to state the rules for using the mechanism (in the example, that the user must supply both password and login name).</a:t>
            </a:r>
          </a:p>
          <a:p>
            <a:pPr>
              <a:buFontTx/>
              <a:buChar char="•"/>
            </a:pPr>
            <a:r>
              <a:rPr lang="en-US" altLang="en-US"/>
              <a:t>Use (and compilation, installation, etc.) must be straightforward. It’s okay to have scripts or other aids to help here. But, for example, data types in the configuration file should either be obvious or explicitly stated. A “duration” field does not indicate if the period of time is to be expressed in hours, minutes, seconds, or something else, nor whether fractional units are allowed (a float) or not (an integer). The latter is actually a common bug. If duration is in minutes, then does “0.5” mean 30 seconds (as a float) or 0 seconds (as an integer)? If the latter, an error message should be given (“invalid type”).</a:t>
            </a:r>
          </a:p>
          <a:p>
            <a:pPr>
              <a:buFontTx/>
              <a:buChar char="•"/>
            </a:pPr>
            <a:r>
              <a:rPr lang="en-US" altLang="en-US"/>
              <a:t>This is usually interpreted as meaning the mechanism must not impose an onerous burden. Strictly speaking, passwords violate this rule (because it’s not as easy to access a resource by giving a password as accessing the resource without a password), but the password is considered a minimal burden. </a:t>
            </a:r>
          </a:p>
        </p:txBody>
      </p:sp>
    </p:spTree>
    <p:extLst>
      <p:ext uri="{BB962C8B-B14F-4D97-AF65-F5344CB8AC3E}">
        <p14:creationId xmlns:p14="http://schemas.microsoft.com/office/powerpoint/2010/main" val="3968224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A36A5-76F5-426C-94FA-D54CD5F5FB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CE7EFD-1FD7-4FC6-A853-460776C14E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CC0D3A-CC4B-4D8E-A9EC-8E0DFCCD90D9}"/>
              </a:ext>
            </a:extLst>
          </p:cNvPr>
          <p:cNvSpPr>
            <a:spLocks noGrp="1"/>
          </p:cNvSpPr>
          <p:nvPr>
            <p:ph type="dt" sz="half" idx="10"/>
          </p:nvPr>
        </p:nvSpPr>
        <p:spPr/>
        <p:txBody>
          <a:bodyPr/>
          <a:lstStyle/>
          <a:p>
            <a:fld id="{55FB0363-9121-49F0-82CF-DD82E9373F03}" type="datetimeFigureOut">
              <a:rPr lang="en-US" smtClean="0"/>
              <a:t>2/25/2020</a:t>
            </a:fld>
            <a:endParaRPr lang="en-US"/>
          </a:p>
        </p:txBody>
      </p:sp>
      <p:sp>
        <p:nvSpPr>
          <p:cNvPr id="5" name="Footer Placeholder 4">
            <a:extLst>
              <a:ext uri="{FF2B5EF4-FFF2-40B4-BE49-F238E27FC236}">
                <a16:creationId xmlns:a16="http://schemas.microsoft.com/office/drawing/2014/main" id="{55ADC080-0CA3-4068-AD1C-15B1EB696C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500797-15C4-4AD5-9C22-97A3949E6A2D}"/>
              </a:ext>
            </a:extLst>
          </p:cNvPr>
          <p:cNvSpPr>
            <a:spLocks noGrp="1"/>
          </p:cNvSpPr>
          <p:nvPr>
            <p:ph type="sldNum" sz="quarter" idx="12"/>
          </p:nvPr>
        </p:nvSpPr>
        <p:spPr/>
        <p:txBody>
          <a:bodyPr/>
          <a:lstStyle/>
          <a:p>
            <a:fld id="{2F26DE0D-7AA5-4612-8131-031F15963E33}" type="slidenum">
              <a:rPr lang="en-US" smtClean="0"/>
              <a:t>‹#›</a:t>
            </a:fld>
            <a:endParaRPr lang="en-US"/>
          </a:p>
        </p:txBody>
      </p:sp>
    </p:spTree>
    <p:extLst>
      <p:ext uri="{BB962C8B-B14F-4D97-AF65-F5344CB8AC3E}">
        <p14:creationId xmlns:p14="http://schemas.microsoft.com/office/powerpoint/2010/main" val="4051518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69BAF-A72D-4D38-97D3-704546B6CE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A44C10-A02A-4CF2-AF23-A2D7B8D431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9596A3-92D7-49A7-BA8E-E2D008B21300}"/>
              </a:ext>
            </a:extLst>
          </p:cNvPr>
          <p:cNvSpPr>
            <a:spLocks noGrp="1"/>
          </p:cNvSpPr>
          <p:nvPr>
            <p:ph type="dt" sz="half" idx="10"/>
          </p:nvPr>
        </p:nvSpPr>
        <p:spPr/>
        <p:txBody>
          <a:bodyPr/>
          <a:lstStyle/>
          <a:p>
            <a:fld id="{55FB0363-9121-49F0-82CF-DD82E9373F03}" type="datetimeFigureOut">
              <a:rPr lang="en-US" smtClean="0"/>
              <a:t>2/25/2020</a:t>
            </a:fld>
            <a:endParaRPr lang="en-US"/>
          </a:p>
        </p:txBody>
      </p:sp>
      <p:sp>
        <p:nvSpPr>
          <p:cNvPr id="5" name="Footer Placeholder 4">
            <a:extLst>
              <a:ext uri="{FF2B5EF4-FFF2-40B4-BE49-F238E27FC236}">
                <a16:creationId xmlns:a16="http://schemas.microsoft.com/office/drawing/2014/main" id="{DDF5B2F4-F6A8-4F3A-BA89-8FC687D851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70BA0-6E86-4AC8-808A-8DF026EA1B39}"/>
              </a:ext>
            </a:extLst>
          </p:cNvPr>
          <p:cNvSpPr>
            <a:spLocks noGrp="1"/>
          </p:cNvSpPr>
          <p:nvPr>
            <p:ph type="sldNum" sz="quarter" idx="12"/>
          </p:nvPr>
        </p:nvSpPr>
        <p:spPr/>
        <p:txBody>
          <a:bodyPr/>
          <a:lstStyle/>
          <a:p>
            <a:fld id="{2F26DE0D-7AA5-4612-8131-031F15963E33}" type="slidenum">
              <a:rPr lang="en-US" smtClean="0"/>
              <a:t>‹#›</a:t>
            </a:fld>
            <a:endParaRPr lang="en-US"/>
          </a:p>
        </p:txBody>
      </p:sp>
    </p:spTree>
    <p:extLst>
      <p:ext uri="{BB962C8B-B14F-4D97-AF65-F5344CB8AC3E}">
        <p14:creationId xmlns:p14="http://schemas.microsoft.com/office/powerpoint/2010/main" val="4200059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A22FF-87EE-4D42-BD69-5FEF545574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5AA5AA-3CC9-4C2D-97E7-2FAEA98698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B24F11-7451-47E8-9023-458B5A170EB8}"/>
              </a:ext>
            </a:extLst>
          </p:cNvPr>
          <p:cNvSpPr>
            <a:spLocks noGrp="1"/>
          </p:cNvSpPr>
          <p:nvPr>
            <p:ph type="dt" sz="half" idx="10"/>
          </p:nvPr>
        </p:nvSpPr>
        <p:spPr/>
        <p:txBody>
          <a:bodyPr/>
          <a:lstStyle/>
          <a:p>
            <a:fld id="{55FB0363-9121-49F0-82CF-DD82E9373F03}" type="datetimeFigureOut">
              <a:rPr lang="en-US" smtClean="0"/>
              <a:t>2/25/2020</a:t>
            </a:fld>
            <a:endParaRPr lang="en-US"/>
          </a:p>
        </p:txBody>
      </p:sp>
      <p:sp>
        <p:nvSpPr>
          <p:cNvPr id="5" name="Footer Placeholder 4">
            <a:extLst>
              <a:ext uri="{FF2B5EF4-FFF2-40B4-BE49-F238E27FC236}">
                <a16:creationId xmlns:a16="http://schemas.microsoft.com/office/drawing/2014/main" id="{D212445C-174E-4ED8-834C-C5DDE759BF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05A66A-1C01-4D0A-B31A-86E28D96342D}"/>
              </a:ext>
            </a:extLst>
          </p:cNvPr>
          <p:cNvSpPr>
            <a:spLocks noGrp="1"/>
          </p:cNvSpPr>
          <p:nvPr>
            <p:ph type="sldNum" sz="quarter" idx="12"/>
          </p:nvPr>
        </p:nvSpPr>
        <p:spPr/>
        <p:txBody>
          <a:bodyPr/>
          <a:lstStyle/>
          <a:p>
            <a:fld id="{2F26DE0D-7AA5-4612-8131-031F15963E33}" type="slidenum">
              <a:rPr lang="en-US" smtClean="0"/>
              <a:t>‹#›</a:t>
            </a:fld>
            <a:endParaRPr lang="en-US"/>
          </a:p>
        </p:txBody>
      </p:sp>
    </p:spTree>
    <p:extLst>
      <p:ext uri="{BB962C8B-B14F-4D97-AF65-F5344CB8AC3E}">
        <p14:creationId xmlns:p14="http://schemas.microsoft.com/office/powerpoint/2010/main" val="247158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22992-83B4-45DD-AF56-77998EA23F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4A6FF7-15C5-4D40-979D-6A53482880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31C74F-F34E-4750-80F6-3F040F944E0C}"/>
              </a:ext>
            </a:extLst>
          </p:cNvPr>
          <p:cNvSpPr>
            <a:spLocks noGrp="1"/>
          </p:cNvSpPr>
          <p:nvPr>
            <p:ph type="dt" sz="half" idx="10"/>
          </p:nvPr>
        </p:nvSpPr>
        <p:spPr/>
        <p:txBody>
          <a:bodyPr/>
          <a:lstStyle/>
          <a:p>
            <a:fld id="{55FB0363-9121-49F0-82CF-DD82E9373F03}" type="datetimeFigureOut">
              <a:rPr lang="en-US" smtClean="0"/>
              <a:t>2/25/2020</a:t>
            </a:fld>
            <a:endParaRPr lang="en-US"/>
          </a:p>
        </p:txBody>
      </p:sp>
      <p:sp>
        <p:nvSpPr>
          <p:cNvPr id="5" name="Footer Placeholder 4">
            <a:extLst>
              <a:ext uri="{FF2B5EF4-FFF2-40B4-BE49-F238E27FC236}">
                <a16:creationId xmlns:a16="http://schemas.microsoft.com/office/drawing/2014/main" id="{3134CF41-DDF9-449F-83AD-47F165BE8B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3D743-13DF-429D-88E7-C3851D756903}"/>
              </a:ext>
            </a:extLst>
          </p:cNvPr>
          <p:cNvSpPr>
            <a:spLocks noGrp="1"/>
          </p:cNvSpPr>
          <p:nvPr>
            <p:ph type="sldNum" sz="quarter" idx="12"/>
          </p:nvPr>
        </p:nvSpPr>
        <p:spPr/>
        <p:txBody>
          <a:bodyPr/>
          <a:lstStyle/>
          <a:p>
            <a:fld id="{2F26DE0D-7AA5-4612-8131-031F15963E33}" type="slidenum">
              <a:rPr lang="en-US" smtClean="0"/>
              <a:t>‹#›</a:t>
            </a:fld>
            <a:endParaRPr lang="en-US"/>
          </a:p>
        </p:txBody>
      </p:sp>
    </p:spTree>
    <p:extLst>
      <p:ext uri="{BB962C8B-B14F-4D97-AF65-F5344CB8AC3E}">
        <p14:creationId xmlns:p14="http://schemas.microsoft.com/office/powerpoint/2010/main" val="1251350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AB10A-E681-4BA4-9B23-905237F2F9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1F099B-AA8F-461A-8357-BE0B489D05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7697E3-8214-4896-8E0E-1F1B317AEC2C}"/>
              </a:ext>
            </a:extLst>
          </p:cNvPr>
          <p:cNvSpPr>
            <a:spLocks noGrp="1"/>
          </p:cNvSpPr>
          <p:nvPr>
            <p:ph type="dt" sz="half" idx="10"/>
          </p:nvPr>
        </p:nvSpPr>
        <p:spPr/>
        <p:txBody>
          <a:bodyPr/>
          <a:lstStyle/>
          <a:p>
            <a:fld id="{55FB0363-9121-49F0-82CF-DD82E9373F03}" type="datetimeFigureOut">
              <a:rPr lang="en-US" smtClean="0"/>
              <a:t>2/25/2020</a:t>
            </a:fld>
            <a:endParaRPr lang="en-US"/>
          </a:p>
        </p:txBody>
      </p:sp>
      <p:sp>
        <p:nvSpPr>
          <p:cNvPr id="5" name="Footer Placeholder 4">
            <a:extLst>
              <a:ext uri="{FF2B5EF4-FFF2-40B4-BE49-F238E27FC236}">
                <a16:creationId xmlns:a16="http://schemas.microsoft.com/office/drawing/2014/main" id="{A2AC0E87-E77B-45B3-AD78-C7191F1FA9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ACEF19-6E72-47A2-AD62-9C2253731A4E}"/>
              </a:ext>
            </a:extLst>
          </p:cNvPr>
          <p:cNvSpPr>
            <a:spLocks noGrp="1"/>
          </p:cNvSpPr>
          <p:nvPr>
            <p:ph type="sldNum" sz="quarter" idx="12"/>
          </p:nvPr>
        </p:nvSpPr>
        <p:spPr/>
        <p:txBody>
          <a:bodyPr/>
          <a:lstStyle/>
          <a:p>
            <a:fld id="{2F26DE0D-7AA5-4612-8131-031F15963E33}" type="slidenum">
              <a:rPr lang="en-US" smtClean="0"/>
              <a:t>‹#›</a:t>
            </a:fld>
            <a:endParaRPr lang="en-US"/>
          </a:p>
        </p:txBody>
      </p:sp>
    </p:spTree>
    <p:extLst>
      <p:ext uri="{BB962C8B-B14F-4D97-AF65-F5344CB8AC3E}">
        <p14:creationId xmlns:p14="http://schemas.microsoft.com/office/powerpoint/2010/main" val="141414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9E94A-3823-4D94-AA1A-2A44E758ED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C89CBC-4E68-4880-9647-51BE700049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FB3769-2324-4616-B980-F2D0CB2521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7BB99C-56A4-4FCD-8C35-314106E62D18}"/>
              </a:ext>
            </a:extLst>
          </p:cNvPr>
          <p:cNvSpPr>
            <a:spLocks noGrp="1"/>
          </p:cNvSpPr>
          <p:nvPr>
            <p:ph type="dt" sz="half" idx="10"/>
          </p:nvPr>
        </p:nvSpPr>
        <p:spPr/>
        <p:txBody>
          <a:bodyPr/>
          <a:lstStyle/>
          <a:p>
            <a:fld id="{55FB0363-9121-49F0-82CF-DD82E9373F03}" type="datetimeFigureOut">
              <a:rPr lang="en-US" smtClean="0"/>
              <a:t>2/25/2020</a:t>
            </a:fld>
            <a:endParaRPr lang="en-US"/>
          </a:p>
        </p:txBody>
      </p:sp>
      <p:sp>
        <p:nvSpPr>
          <p:cNvPr id="6" name="Footer Placeholder 5">
            <a:extLst>
              <a:ext uri="{FF2B5EF4-FFF2-40B4-BE49-F238E27FC236}">
                <a16:creationId xmlns:a16="http://schemas.microsoft.com/office/drawing/2014/main" id="{BF55FEF4-D9E0-477A-9A9B-DE9E72D038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5B0B16-27D0-4E5D-BFD7-96F8264F79CE}"/>
              </a:ext>
            </a:extLst>
          </p:cNvPr>
          <p:cNvSpPr>
            <a:spLocks noGrp="1"/>
          </p:cNvSpPr>
          <p:nvPr>
            <p:ph type="sldNum" sz="quarter" idx="12"/>
          </p:nvPr>
        </p:nvSpPr>
        <p:spPr/>
        <p:txBody>
          <a:bodyPr/>
          <a:lstStyle/>
          <a:p>
            <a:fld id="{2F26DE0D-7AA5-4612-8131-031F15963E33}" type="slidenum">
              <a:rPr lang="en-US" smtClean="0"/>
              <a:t>‹#›</a:t>
            </a:fld>
            <a:endParaRPr lang="en-US"/>
          </a:p>
        </p:txBody>
      </p:sp>
    </p:spTree>
    <p:extLst>
      <p:ext uri="{BB962C8B-B14F-4D97-AF65-F5344CB8AC3E}">
        <p14:creationId xmlns:p14="http://schemas.microsoft.com/office/powerpoint/2010/main" val="2925054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5DC5A-BB0C-4EA6-9202-FCB96130B9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8AC7CD-919A-4930-84F6-26C07FBADC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FE07A1-529A-4142-9D7B-E0E7CA19DB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646982-5D02-4370-80BA-E50A5B2A10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EE3A97-CAC2-4041-AF25-2BD1726DE0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DCF6D6-428A-4230-826C-BC4B1F333AFA}"/>
              </a:ext>
            </a:extLst>
          </p:cNvPr>
          <p:cNvSpPr>
            <a:spLocks noGrp="1"/>
          </p:cNvSpPr>
          <p:nvPr>
            <p:ph type="dt" sz="half" idx="10"/>
          </p:nvPr>
        </p:nvSpPr>
        <p:spPr/>
        <p:txBody>
          <a:bodyPr/>
          <a:lstStyle/>
          <a:p>
            <a:fld id="{55FB0363-9121-49F0-82CF-DD82E9373F03}" type="datetimeFigureOut">
              <a:rPr lang="en-US" smtClean="0"/>
              <a:t>2/25/2020</a:t>
            </a:fld>
            <a:endParaRPr lang="en-US"/>
          </a:p>
        </p:txBody>
      </p:sp>
      <p:sp>
        <p:nvSpPr>
          <p:cNvPr id="8" name="Footer Placeholder 7">
            <a:extLst>
              <a:ext uri="{FF2B5EF4-FFF2-40B4-BE49-F238E27FC236}">
                <a16:creationId xmlns:a16="http://schemas.microsoft.com/office/drawing/2014/main" id="{6B442D95-F9DB-4D64-8C4C-853E4119AD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C84DAF-94C6-4BD1-9FB6-3DB798CE6502}"/>
              </a:ext>
            </a:extLst>
          </p:cNvPr>
          <p:cNvSpPr>
            <a:spLocks noGrp="1"/>
          </p:cNvSpPr>
          <p:nvPr>
            <p:ph type="sldNum" sz="quarter" idx="12"/>
          </p:nvPr>
        </p:nvSpPr>
        <p:spPr/>
        <p:txBody>
          <a:bodyPr/>
          <a:lstStyle/>
          <a:p>
            <a:fld id="{2F26DE0D-7AA5-4612-8131-031F15963E33}" type="slidenum">
              <a:rPr lang="en-US" smtClean="0"/>
              <a:t>‹#›</a:t>
            </a:fld>
            <a:endParaRPr lang="en-US"/>
          </a:p>
        </p:txBody>
      </p:sp>
    </p:spTree>
    <p:extLst>
      <p:ext uri="{BB962C8B-B14F-4D97-AF65-F5344CB8AC3E}">
        <p14:creationId xmlns:p14="http://schemas.microsoft.com/office/powerpoint/2010/main" val="1464921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9B8D3-7B0F-4107-B35D-D3B0A76B42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C56383-34D0-4609-B814-83E8D46580E7}"/>
              </a:ext>
            </a:extLst>
          </p:cNvPr>
          <p:cNvSpPr>
            <a:spLocks noGrp="1"/>
          </p:cNvSpPr>
          <p:nvPr>
            <p:ph type="dt" sz="half" idx="10"/>
          </p:nvPr>
        </p:nvSpPr>
        <p:spPr/>
        <p:txBody>
          <a:bodyPr/>
          <a:lstStyle/>
          <a:p>
            <a:fld id="{55FB0363-9121-49F0-82CF-DD82E9373F03}" type="datetimeFigureOut">
              <a:rPr lang="en-US" smtClean="0"/>
              <a:t>2/25/2020</a:t>
            </a:fld>
            <a:endParaRPr lang="en-US"/>
          </a:p>
        </p:txBody>
      </p:sp>
      <p:sp>
        <p:nvSpPr>
          <p:cNvPr id="4" name="Footer Placeholder 3">
            <a:extLst>
              <a:ext uri="{FF2B5EF4-FFF2-40B4-BE49-F238E27FC236}">
                <a16:creationId xmlns:a16="http://schemas.microsoft.com/office/drawing/2014/main" id="{CA115C75-5210-4C52-A34E-B1CDB33F72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20BA08-8437-4917-ADA9-DEE2391A0A03}"/>
              </a:ext>
            </a:extLst>
          </p:cNvPr>
          <p:cNvSpPr>
            <a:spLocks noGrp="1"/>
          </p:cNvSpPr>
          <p:nvPr>
            <p:ph type="sldNum" sz="quarter" idx="12"/>
          </p:nvPr>
        </p:nvSpPr>
        <p:spPr/>
        <p:txBody>
          <a:bodyPr/>
          <a:lstStyle/>
          <a:p>
            <a:fld id="{2F26DE0D-7AA5-4612-8131-031F15963E33}" type="slidenum">
              <a:rPr lang="en-US" smtClean="0"/>
              <a:t>‹#›</a:t>
            </a:fld>
            <a:endParaRPr lang="en-US"/>
          </a:p>
        </p:txBody>
      </p:sp>
    </p:spTree>
    <p:extLst>
      <p:ext uri="{BB962C8B-B14F-4D97-AF65-F5344CB8AC3E}">
        <p14:creationId xmlns:p14="http://schemas.microsoft.com/office/powerpoint/2010/main" val="318704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6EAB67-9ECC-4FF2-A9F7-1C491C6B7E7A}"/>
              </a:ext>
            </a:extLst>
          </p:cNvPr>
          <p:cNvSpPr>
            <a:spLocks noGrp="1"/>
          </p:cNvSpPr>
          <p:nvPr>
            <p:ph type="dt" sz="half" idx="10"/>
          </p:nvPr>
        </p:nvSpPr>
        <p:spPr/>
        <p:txBody>
          <a:bodyPr/>
          <a:lstStyle/>
          <a:p>
            <a:fld id="{55FB0363-9121-49F0-82CF-DD82E9373F03}" type="datetimeFigureOut">
              <a:rPr lang="en-US" smtClean="0"/>
              <a:t>2/25/2020</a:t>
            </a:fld>
            <a:endParaRPr lang="en-US"/>
          </a:p>
        </p:txBody>
      </p:sp>
      <p:sp>
        <p:nvSpPr>
          <p:cNvPr id="3" name="Footer Placeholder 2">
            <a:extLst>
              <a:ext uri="{FF2B5EF4-FFF2-40B4-BE49-F238E27FC236}">
                <a16:creationId xmlns:a16="http://schemas.microsoft.com/office/drawing/2014/main" id="{68C9B9E5-7140-4D5A-92FF-136002B62D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1823CB-FA61-4414-B2BE-B98F4BA04411}"/>
              </a:ext>
            </a:extLst>
          </p:cNvPr>
          <p:cNvSpPr>
            <a:spLocks noGrp="1"/>
          </p:cNvSpPr>
          <p:nvPr>
            <p:ph type="sldNum" sz="quarter" idx="12"/>
          </p:nvPr>
        </p:nvSpPr>
        <p:spPr/>
        <p:txBody>
          <a:bodyPr/>
          <a:lstStyle/>
          <a:p>
            <a:fld id="{2F26DE0D-7AA5-4612-8131-031F15963E33}" type="slidenum">
              <a:rPr lang="en-US" smtClean="0"/>
              <a:t>‹#›</a:t>
            </a:fld>
            <a:endParaRPr lang="en-US"/>
          </a:p>
        </p:txBody>
      </p:sp>
    </p:spTree>
    <p:extLst>
      <p:ext uri="{BB962C8B-B14F-4D97-AF65-F5344CB8AC3E}">
        <p14:creationId xmlns:p14="http://schemas.microsoft.com/office/powerpoint/2010/main" val="535467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63F97-C24F-4682-8301-C4F13A5E7A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55AB65-F5DB-4344-94CD-C2226F8A7D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CA8C96-2476-47CA-8287-A9EFB54868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C434AF-7ACE-442C-840B-69B41EBE2699}"/>
              </a:ext>
            </a:extLst>
          </p:cNvPr>
          <p:cNvSpPr>
            <a:spLocks noGrp="1"/>
          </p:cNvSpPr>
          <p:nvPr>
            <p:ph type="dt" sz="half" idx="10"/>
          </p:nvPr>
        </p:nvSpPr>
        <p:spPr/>
        <p:txBody>
          <a:bodyPr/>
          <a:lstStyle/>
          <a:p>
            <a:fld id="{55FB0363-9121-49F0-82CF-DD82E9373F03}" type="datetimeFigureOut">
              <a:rPr lang="en-US" smtClean="0"/>
              <a:t>2/25/2020</a:t>
            </a:fld>
            <a:endParaRPr lang="en-US"/>
          </a:p>
        </p:txBody>
      </p:sp>
      <p:sp>
        <p:nvSpPr>
          <p:cNvPr id="6" name="Footer Placeholder 5">
            <a:extLst>
              <a:ext uri="{FF2B5EF4-FFF2-40B4-BE49-F238E27FC236}">
                <a16:creationId xmlns:a16="http://schemas.microsoft.com/office/drawing/2014/main" id="{13A9B1A0-CCB0-41FD-994A-46408C9592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7D152C-1E9C-44F9-9A30-978AFABC68B7}"/>
              </a:ext>
            </a:extLst>
          </p:cNvPr>
          <p:cNvSpPr>
            <a:spLocks noGrp="1"/>
          </p:cNvSpPr>
          <p:nvPr>
            <p:ph type="sldNum" sz="quarter" idx="12"/>
          </p:nvPr>
        </p:nvSpPr>
        <p:spPr/>
        <p:txBody>
          <a:bodyPr/>
          <a:lstStyle/>
          <a:p>
            <a:fld id="{2F26DE0D-7AA5-4612-8131-031F15963E33}" type="slidenum">
              <a:rPr lang="en-US" smtClean="0"/>
              <a:t>‹#›</a:t>
            </a:fld>
            <a:endParaRPr lang="en-US"/>
          </a:p>
        </p:txBody>
      </p:sp>
    </p:spTree>
    <p:extLst>
      <p:ext uri="{BB962C8B-B14F-4D97-AF65-F5344CB8AC3E}">
        <p14:creationId xmlns:p14="http://schemas.microsoft.com/office/powerpoint/2010/main" val="2938670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3ED1-11B2-411D-879D-561DB9627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4DD0F9-F4E6-4A5A-9ECC-10A7843AA7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69DD43-97D1-4658-85CF-9EB86CE0F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35FE8C-573C-42CD-A61F-FF2FAC11985D}"/>
              </a:ext>
            </a:extLst>
          </p:cNvPr>
          <p:cNvSpPr>
            <a:spLocks noGrp="1"/>
          </p:cNvSpPr>
          <p:nvPr>
            <p:ph type="dt" sz="half" idx="10"/>
          </p:nvPr>
        </p:nvSpPr>
        <p:spPr/>
        <p:txBody>
          <a:bodyPr/>
          <a:lstStyle/>
          <a:p>
            <a:fld id="{55FB0363-9121-49F0-82CF-DD82E9373F03}" type="datetimeFigureOut">
              <a:rPr lang="en-US" smtClean="0"/>
              <a:t>2/25/2020</a:t>
            </a:fld>
            <a:endParaRPr lang="en-US"/>
          </a:p>
        </p:txBody>
      </p:sp>
      <p:sp>
        <p:nvSpPr>
          <p:cNvPr id="6" name="Footer Placeholder 5">
            <a:extLst>
              <a:ext uri="{FF2B5EF4-FFF2-40B4-BE49-F238E27FC236}">
                <a16:creationId xmlns:a16="http://schemas.microsoft.com/office/drawing/2014/main" id="{A3110F9C-88BE-4ACC-B9B7-BA44A15206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5E2FB2-BACC-4825-A5D9-5D6F1D4194E5}"/>
              </a:ext>
            </a:extLst>
          </p:cNvPr>
          <p:cNvSpPr>
            <a:spLocks noGrp="1"/>
          </p:cNvSpPr>
          <p:nvPr>
            <p:ph type="sldNum" sz="quarter" idx="12"/>
          </p:nvPr>
        </p:nvSpPr>
        <p:spPr/>
        <p:txBody>
          <a:bodyPr/>
          <a:lstStyle/>
          <a:p>
            <a:fld id="{2F26DE0D-7AA5-4612-8131-031F15963E33}" type="slidenum">
              <a:rPr lang="en-US" smtClean="0"/>
              <a:t>‹#›</a:t>
            </a:fld>
            <a:endParaRPr lang="en-US"/>
          </a:p>
        </p:txBody>
      </p:sp>
    </p:spTree>
    <p:extLst>
      <p:ext uri="{BB962C8B-B14F-4D97-AF65-F5344CB8AC3E}">
        <p14:creationId xmlns:p14="http://schemas.microsoft.com/office/powerpoint/2010/main" val="640266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E031DC-C7C0-4624-9309-99B5EB2F00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502EE8-37A5-4733-B395-43FA638D8F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D2CB8C-E890-4306-B804-8E202BF880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FB0363-9121-49F0-82CF-DD82E9373F03}" type="datetimeFigureOut">
              <a:rPr lang="en-US" smtClean="0"/>
              <a:t>2/25/2020</a:t>
            </a:fld>
            <a:endParaRPr lang="en-US"/>
          </a:p>
        </p:txBody>
      </p:sp>
      <p:sp>
        <p:nvSpPr>
          <p:cNvPr id="5" name="Footer Placeholder 4">
            <a:extLst>
              <a:ext uri="{FF2B5EF4-FFF2-40B4-BE49-F238E27FC236}">
                <a16:creationId xmlns:a16="http://schemas.microsoft.com/office/drawing/2014/main" id="{CBA6A4A4-DD07-476A-B31E-1C5F71FFA9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BBEE5C-419E-4C44-8A74-A0755ACB2C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26DE0D-7AA5-4612-8131-031F15963E33}" type="slidenum">
              <a:rPr lang="en-US" smtClean="0"/>
              <a:t>‹#›</a:t>
            </a:fld>
            <a:endParaRPr lang="en-US"/>
          </a:p>
        </p:txBody>
      </p:sp>
    </p:spTree>
    <p:extLst>
      <p:ext uri="{BB962C8B-B14F-4D97-AF65-F5344CB8AC3E}">
        <p14:creationId xmlns:p14="http://schemas.microsoft.com/office/powerpoint/2010/main" val="850731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9FF31-D53D-4FAA-B16E-58E8B78CE144}"/>
              </a:ext>
            </a:extLst>
          </p:cNvPr>
          <p:cNvSpPr>
            <a:spLocks noGrp="1"/>
          </p:cNvSpPr>
          <p:nvPr>
            <p:ph type="ctrTitle"/>
          </p:nvPr>
        </p:nvSpPr>
        <p:spPr/>
        <p:txBody>
          <a:bodyPr/>
          <a:lstStyle/>
          <a:p>
            <a:r>
              <a:rPr lang="en-US" dirty="0"/>
              <a:t>Software Development</a:t>
            </a:r>
          </a:p>
        </p:txBody>
      </p:sp>
      <p:sp>
        <p:nvSpPr>
          <p:cNvPr id="3" name="Subtitle 2">
            <a:extLst>
              <a:ext uri="{FF2B5EF4-FFF2-40B4-BE49-F238E27FC236}">
                <a16:creationId xmlns:a16="http://schemas.microsoft.com/office/drawing/2014/main" id="{0EA49B3F-2745-4DA2-9213-8FA13B90324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19937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a:extLst>
              <a:ext uri="{FF2B5EF4-FFF2-40B4-BE49-F238E27FC236}">
                <a16:creationId xmlns:a16="http://schemas.microsoft.com/office/drawing/2014/main" id="{428150CC-4DFE-40A2-98B2-E3180236B7BA}"/>
              </a:ext>
            </a:extLst>
          </p:cNvPr>
          <p:cNvSpPr>
            <a:spLocks noGrp="1" noChangeArrowheads="1"/>
          </p:cNvSpPr>
          <p:nvPr>
            <p:ph type="title"/>
          </p:nvPr>
        </p:nvSpPr>
        <p:spPr/>
        <p:txBody>
          <a:bodyPr/>
          <a:lstStyle/>
          <a:p>
            <a:pPr eaLnBrk="1" hangingPunct="1"/>
            <a:r>
              <a:rPr lang="en-US" altLang="en-US" dirty="0"/>
              <a:t>Economy of Mechanism (continued)</a:t>
            </a:r>
          </a:p>
        </p:txBody>
      </p:sp>
      <p:sp>
        <p:nvSpPr>
          <p:cNvPr id="11270" name="Rectangle 3">
            <a:extLst>
              <a:ext uri="{FF2B5EF4-FFF2-40B4-BE49-F238E27FC236}">
                <a16:creationId xmlns:a16="http://schemas.microsoft.com/office/drawing/2014/main" id="{0762D6DA-36CE-4664-9367-1F6F8CAD9E69}"/>
              </a:ext>
            </a:extLst>
          </p:cNvPr>
          <p:cNvSpPr>
            <a:spLocks noGrp="1" noChangeArrowheads="1"/>
          </p:cNvSpPr>
          <p:nvPr>
            <p:ph type="body" idx="1"/>
          </p:nvPr>
        </p:nvSpPr>
        <p:spPr/>
        <p:txBody>
          <a:bodyPr>
            <a:normAutofit fontScale="92500" lnSpcReduction="10000"/>
          </a:bodyPr>
          <a:lstStyle/>
          <a:p>
            <a:pPr eaLnBrk="1" hangingPunct="1"/>
            <a:r>
              <a:rPr lang="en-US" altLang="en-US" dirty="0"/>
              <a:t>Keep it as simple as possible</a:t>
            </a:r>
          </a:p>
          <a:p>
            <a:pPr eaLnBrk="1" hangingPunct="1"/>
            <a:r>
              <a:rPr lang="en-US" altLang="en-US" dirty="0"/>
              <a:t>How to design a fast system and simple</a:t>
            </a:r>
          </a:p>
          <a:p>
            <a:pPr lvl="1"/>
            <a:r>
              <a:rPr lang="en-US" altLang="en-US" dirty="0"/>
              <a:t>Do not pre-optimize. Instead, build first, and profile</a:t>
            </a:r>
          </a:p>
          <a:p>
            <a:pPr lvl="2"/>
            <a:r>
              <a:rPr lang="en-US" altLang="en-US" dirty="0"/>
              <a:t>Iterate: Build first, get </a:t>
            </a:r>
            <a:r>
              <a:rPr lang="en-US" altLang="en-US" dirty="0" err="1"/>
              <a:t>customers+revenue</a:t>
            </a:r>
            <a:r>
              <a:rPr lang="en-US" altLang="en-US" dirty="0"/>
              <a:t>, then optimize:</a:t>
            </a:r>
          </a:p>
          <a:p>
            <a:pPr lvl="3"/>
            <a:r>
              <a:rPr lang="en-US" altLang="en-US" dirty="0"/>
              <a:t>Option 1: A fast feature (that took 6 months to build) that no one wants</a:t>
            </a:r>
          </a:p>
          <a:p>
            <a:pPr lvl="3"/>
            <a:r>
              <a:rPr lang="en-US" altLang="en-US" dirty="0"/>
              <a:t>Option 2: A slow feature (that took 2 weeks to build) that no one wants</a:t>
            </a:r>
          </a:p>
          <a:p>
            <a:r>
              <a:rPr lang="en-US" altLang="en-US" dirty="0"/>
              <a:t>How to build a system that does everything we need and keep it simple</a:t>
            </a:r>
          </a:p>
          <a:p>
            <a:pPr lvl="1"/>
            <a:r>
              <a:rPr lang="en-US" altLang="en-US" dirty="0"/>
              <a:t>Just design a small number of high priority features (iterate!)</a:t>
            </a:r>
          </a:p>
          <a:p>
            <a:pPr lvl="1"/>
            <a:r>
              <a:rPr lang="en-US" altLang="en-US" dirty="0"/>
              <a:t>Most of the other features are not needed or will be better understood later</a:t>
            </a:r>
          </a:p>
          <a:p>
            <a:pPr lvl="2"/>
            <a:r>
              <a:rPr lang="en-US" altLang="en-US" dirty="0"/>
              <a:t>Always delay a decision for as long as possible</a:t>
            </a:r>
          </a:p>
          <a:p>
            <a:pPr lvl="1"/>
            <a:r>
              <a:rPr lang="en-US" altLang="en-US" dirty="0"/>
              <a:t>Design for this feature only, but also keep in mind future features</a:t>
            </a:r>
          </a:p>
          <a:p>
            <a:pPr lvl="2"/>
            <a:r>
              <a:rPr lang="en-US" altLang="en-US" dirty="0"/>
              <a:t>Try not to design yourself into a corner, but understand that sometime redesign is an outcome of iterative design</a:t>
            </a:r>
          </a:p>
        </p:txBody>
      </p:sp>
    </p:spTree>
    <p:extLst>
      <p:ext uri="{BB962C8B-B14F-4D97-AF65-F5344CB8AC3E}">
        <p14:creationId xmlns:p14="http://schemas.microsoft.com/office/powerpoint/2010/main" val="1548503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a:extLst>
              <a:ext uri="{FF2B5EF4-FFF2-40B4-BE49-F238E27FC236}">
                <a16:creationId xmlns:a16="http://schemas.microsoft.com/office/drawing/2014/main" id="{446FA8DE-3EF8-44C1-99C1-7B713501B19D}"/>
              </a:ext>
            </a:extLst>
          </p:cNvPr>
          <p:cNvSpPr>
            <a:spLocks noGrp="1" noChangeArrowheads="1"/>
          </p:cNvSpPr>
          <p:nvPr>
            <p:ph type="title"/>
          </p:nvPr>
        </p:nvSpPr>
        <p:spPr/>
        <p:txBody>
          <a:bodyPr/>
          <a:lstStyle/>
          <a:p>
            <a:pPr eaLnBrk="1" hangingPunct="1"/>
            <a:r>
              <a:rPr lang="en-US" altLang="en-US"/>
              <a:t>Complete Mediation</a:t>
            </a:r>
          </a:p>
        </p:txBody>
      </p:sp>
      <p:sp>
        <p:nvSpPr>
          <p:cNvPr id="13318" name="Rectangle 3">
            <a:extLst>
              <a:ext uri="{FF2B5EF4-FFF2-40B4-BE49-F238E27FC236}">
                <a16:creationId xmlns:a16="http://schemas.microsoft.com/office/drawing/2014/main" id="{687A7ACC-4AB3-416A-8DAC-E60EAF393803}"/>
              </a:ext>
            </a:extLst>
          </p:cNvPr>
          <p:cNvSpPr>
            <a:spLocks noGrp="1" noChangeArrowheads="1"/>
          </p:cNvSpPr>
          <p:nvPr>
            <p:ph type="body" idx="1"/>
          </p:nvPr>
        </p:nvSpPr>
        <p:spPr/>
        <p:txBody>
          <a:bodyPr/>
          <a:lstStyle/>
          <a:p>
            <a:pPr eaLnBrk="1" hangingPunct="1"/>
            <a:r>
              <a:rPr lang="en-US" altLang="en-US" dirty="0"/>
              <a:t>Check every access</a:t>
            </a:r>
          </a:p>
          <a:p>
            <a:pPr eaLnBrk="1" hangingPunct="1"/>
            <a:r>
              <a:rPr lang="en-US" altLang="en-US" dirty="0"/>
              <a:t>Usually done once, on first action</a:t>
            </a:r>
          </a:p>
          <a:p>
            <a:pPr lvl="1" eaLnBrk="1" hangingPunct="1"/>
            <a:r>
              <a:rPr lang="en-US" altLang="en-US" dirty="0"/>
              <a:t>UNIX: access checked on open, not checked thereafter</a:t>
            </a:r>
          </a:p>
          <a:p>
            <a:pPr lvl="1" eaLnBrk="1" hangingPunct="1"/>
            <a:r>
              <a:rPr lang="en-US" altLang="en-US" dirty="0"/>
              <a:t>Windows: access control when you log on</a:t>
            </a:r>
          </a:p>
          <a:p>
            <a:pPr eaLnBrk="1" hangingPunct="1"/>
            <a:r>
              <a:rPr lang="en-US" altLang="en-US" dirty="0"/>
              <a:t>If permissions change after, may get unauthorized access</a:t>
            </a:r>
          </a:p>
          <a:p>
            <a:pPr eaLnBrk="1" hangingPunct="1"/>
            <a:r>
              <a:rPr lang="en-US" altLang="en-US" dirty="0"/>
              <a:t>This needs to be applied carefully</a:t>
            </a:r>
          </a:p>
          <a:p>
            <a:pPr lvl="1"/>
            <a:r>
              <a:rPr lang="en-US" altLang="en-US" dirty="0"/>
              <a:t>Databases are accessed very frequently by an application. Performance would greatly suffer if each access required authentication</a:t>
            </a:r>
          </a:p>
          <a:p>
            <a:pPr lvl="1"/>
            <a:r>
              <a:rPr lang="en-US" altLang="en-US" dirty="0"/>
              <a:t>See next slide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1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1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318">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31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222" y="42862"/>
            <a:ext cx="10515600" cy="1325563"/>
          </a:xfrm>
        </p:spPr>
        <p:txBody>
          <a:bodyPr/>
          <a:lstStyle/>
          <a:p>
            <a:r>
              <a:rPr lang="en-US" dirty="0"/>
              <a:t>Latency Comparison Numbers (and why complete mediation is never used with file IO)</a:t>
            </a:r>
          </a:p>
        </p:txBody>
      </p:sp>
      <p:sp>
        <p:nvSpPr>
          <p:cNvPr id="3" name="Content Placeholder 2"/>
          <p:cNvSpPr>
            <a:spLocks noGrp="1"/>
          </p:cNvSpPr>
          <p:nvPr>
            <p:ph sz="half" idx="1"/>
          </p:nvPr>
        </p:nvSpPr>
        <p:spPr>
          <a:xfrm>
            <a:off x="248357" y="1825625"/>
            <a:ext cx="6976532" cy="4351338"/>
          </a:xfrm>
        </p:spPr>
        <p:txBody>
          <a:bodyPr>
            <a:normAutofit fontScale="55000" lnSpcReduction="20000"/>
          </a:bodyPr>
          <a:lstStyle/>
          <a:p>
            <a:r>
              <a:rPr lang="en-US" dirty="0"/>
              <a:t>--------------------------</a:t>
            </a:r>
          </a:p>
          <a:p>
            <a:r>
              <a:rPr lang="en-US" dirty="0"/>
              <a:t>L1 cache reference                          	 0.5 ns</a:t>
            </a:r>
          </a:p>
          <a:p>
            <a:r>
              <a:rPr lang="en-US" dirty="0"/>
              <a:t>Branch </a:t>
            </a:r>
            <a:r>
              <a:rPr lang="en-US" dirty="0" err="1"/>
              <a:t>mispredict</a:t>
            </a:r>
            <a:r>
              <a:rPr lang="en-US" dirty="0"/>
              <a:t>                            	5   ns</a:t>
            </a:r>
          </a:p>
          <a:p>
            <a:r>
              <a:rPr lang="en-US" dirty="0"/>
              <a:t>L2 cache reference                           	7   ns</a:t>
            </a:r>
          </a:p>
          <a:p>
            <a:r>
              <a:rPr lang="en-US" dirty="0"/>
              <a:t>Mutex lock/unlock                           	25   ns</a:t>
            </a:r>
          </a:p>
          <a:p>
            <a:r>
              <a:rPr lang="en-US" dirty="0"/>
              <a:t>Main memory reference                      	100   ns                    </a:t>
            </a:r>
          </a:p>
          <a:p>
            <a:r>
              <a:rPr lang="en-US" dirty="0"/>
              <a:t>Compress 1K bytes with Zippy             	3,000   ns</a:t>
            </a:r>
          </a:p>
          <a:p>
            <a:r>
              <a:rPr lang="en-US" dirty="0"/>
              <a:t>Send 1K bytes over 1 </a:t>
            </a:r>
            <a:r>
              <a:rPr lang="en-US" dirty="0" err="1"/>
              <a:t>Gbps</a:t>
            </a:r>
            <a:r>
              <a:rPr lang="en-US" dirty="0"/>
              <a:t> network       	10,000   ns</a:t>
            </a:r>
          </a:p>
          <a:p>
            <a:r>
              <a:rPr lang="en-US" dirty="0"/>
              <a:t>Read 4K randomly from SSD*            	150,000   ns</a:t>
            </a:r>
          </a:p>
          <a:p>
            <a:r>
              <a:rPr lang="en-US" dirty="0"/>
              <a:t>Read 1 MB sequentially from memory     	250,000   ns</a:t>
            </a:r>
          </a:p>
          <a:p>
            <a:r>
              <a:rPr lang="en-US" dirty="0"/>
              <a:t>Round trip within same datacenter      	500,000   ns   </a:t>
            </a:r>
          </a:p>
          <a:p>
            <a:r>
              <a:rPr lang="en-US" dirty="0"/>
              <a:t>Read 1 MB sequentially from SSD*     	1,000,000   ns    </a:t>
            </a:r>
          </a:p>
          <a:p>
            <a:r>
              <a:rPr lang="en-US" dirty="0"/>
              <a:t>Disk seek                           		10,000,000   ns  </a:t>
            </a:r>
          </a:p>
          <a:p>
            <a:r>
              <a:rPr lang="en-US" dirty="0"/>
              <a:t>Read 1 MB sequentially from disk    	20,000,000   ns  </a:t>
            </a:r>
          </a:p>
          <a:p>
            <a:r>
              <a:rPr lang="en-US" dirty="0"/>
              <a:t>Send packet CA-&gt;Netherlands-&gt;CA    	150,000,000   ns </a:t>
            </a:r>
          </a:p>
        </p:txBody>
      </p:sp>
      <p:sp>
        <p:nvSpPr>
          <p:cNvPr id="6" name="Content Placeholder 5"/>
          <p:cNvSpPr>
            <a:spLocks noGrp="1"/>
          </p:cNvSpPr>
          <p:nvPr>
            <p:ph sz="half" idx="2"/>
          </p:nvPr>
        </p:nvSpPr>
        <p:spPr>
          <a:xfrm>
            <a:off x="6254044" y="1520825"/>
            <a:ext cx="5099756" cy="3525308"/>
          </a:xfrm>
        </p:spPr>
        <p:txBody>
          <a:bodyPr>
            <a:normAutofit fontScale="55000" lnSpcReduction="20000"/>
          </a:bodyPr>
          <a:lstStyle/>
          <a:p>
            <a:r>
              <a:rPr lang="en-US" dirty="0"/>
              <a:t>What steps are required to complete file access control</a:t>
            </a:r>
          </a:p>
          <a:p>
            <a:pPr marL="514350" indent="-514350">
              <a:buFont typeface="+mj-lt"/>
              <a:buAutoNum type="arabicPeriod"/>
            </a:pPr>
            <a:r>
              <a:rPr lang="en-US" dirty="0"/>
              <a:t>Read disk meta data</a:t>
            </a:r>
          </a:p>
          <a:p>
            <a:pPr marL="514350" indent="-514350">
              <a:buFont typeface="+mj-lt"/>
              <a:buAutoNum type="arabicPeriod"/>
            </a:pPr>
            <a:r>
              <a:rPr lang="en-US" dirty="0"/>
              <a:t>Access network-based access control (like active directory)</a:t>
            </a:r>
          </a:p>
          <a:p>
            <a:pPr marL="514350" indent="-514350">
              <a:buFont typeface="+mj-lt"/>
              <a:buAutoNum type="arabicPeriod"/>
            </a:pPr>
            <a:endParaRPr lang="en-US" dirty="0"/>
          </a:p>
          <a:p>
            <a:r>
              <a:rPr lang="en-US" dirty="0"/>
              <a:t>What is required to read from disk?</a:t>
            </a:r>
          </a:p>
          <a:p>
            <a:r>
              <a:rPr lang="en-US" dirty="0"/>
              <a:t>Each disk access retrieves more data than request, and saves the data in memory</a:t>
            </a:r>
          </a:p>
          <a:p>
            <a:r>
              <a:rPr lang="en-US" dirty="0"/>
              <a:t>When a program needs to read from the disk</a:t>
            </a:r>
          </a:p>
          <a:p>
            <a:pPr lvl="1"/>
            <a:r>
              <a:rPr lang="en-US" dirty="0"/>
              <a:t>Actual read of disk</a:t>
            </a:r>
          </a:p>
          <a:p>
            <a:pPr lvl="1"/>
            <a:r>
              <a:rPr lang="en-US" dirty="0"/>
              <a:t>Get from memory</a:t>
            </a:r>
          </a:p>
          <a:p>
            <a:r>
              <a:rPr lang="en-US" dirty="0"/>
              <a:t>When a program write to a disk</a:t>
            </a:r>
          </a:p>
          <a:p>
            <a:pPr lvl="1"/>
            <a:r>
              <a:rPr lang="en-US" dirty="0"/>
              <a:t>Write to memory</a:t>
            </a:r>
          </a:p>
          <a:p>
            <a:pPr lvl="1"/>
            <a:r>
              <a:rPr lang="en-US" dirty="0"/>
              <a:t>Copying from memory to disk happens much later </a:t>
            </a:r>
          </a:p>
        </p:txBody>
      </p:sp>
      <p:sp>
        <p:nvSpPr>
          <p:cNvPr id="7" name="TextBox 6"/>
          <p:cNvSpPr txBox="1"/>
          <p:nvPr/>
        </p:nvSpPr>
        <p:spPr>
          <a:xfrm>
            <a:off x="6254044" y="5610578"/>
            <a:ext cx="5260623" cy="646331"/>
          </a:xfrm>
          <a:prstGeom prst="rect">
            <a:avLst/>
          </a:prstGeom>
          <a:noFill/>
        </p:spPr>
        <p:txBody>
          <a:bodyPr wrap="square" rtlCol="0">
            <a:spAutoFit/>
          </a:bodyPr>
          <a:lstStyle/>
          <a:p>
            <a:r>
              <a:rPr lang="en-US" dirty="0"/>
              <a:t>Conclusion: check access control when opening a file, but not while read/writing</a:t>
            </a:r>
          </a:p>
        </p:txBody>
      </p:sp>
    </p:spTree>
    <p:extLst>
      <p:ext uri="{BB962C8B-B14F-4D97-AF65-F5344CB8AC3E}">
        <p14:creationId xmlns:p14="http://schemas.microsoft.com/office/powerpoint/2010/main" val="9116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a:extLst>
              <a:ext uri="{FF2B5EF4-FFF2-40B4-BE49-F238E27FC236}">
                <a16:creationId xmlns:a16="http://schemas.microsoft.com/office/drawing/2014/main" id="{EBA26A84-D8CA-4988-A62B-B789948FC696}"/>
              </a:ext>
            </a:extLst>
          </p:cNvPr>
          <p:cNvSpPr>
            <a:spLocks noGrp="1" noChangeArrowheads="1"/>
          </p:cNvSpPr>
          <p:nvPr>
            <p:ph type="title"/>
          </p:nvPr>
        </p:nvSpPr>
        <p:spPr/>
        <p:txBody>
          <a:bodyPr/>
          <a:lstStyle/>
          <a:p>
            <a:pPr eaLnBrk="1" hangingPunct="1"/>
            <a:r>
              <a:rPr lang="en-US" altLang="en-US" dirty="0"/>
              <a:t>Open Design and Time Trusted Systems</a:t>
            </a:r>
          </a:p>
        </p:txBody>
      </p:sp>
      <p:sp>
        <p:nvSpPr>
          <p:cNvPr id="15366" name="Rectangle 3">
            <a:extLst>
              <a:ext uri="{FF2B5EF4-FFF2-40B4-BE49-F238E27FC236}">
                <a16:creationId xmlns:a16="http://schemas.microsoft.com/office/drawing/2014/main" id="{F64B7983-D557-40BE-A747-02028726D0C0}"/>
              </a:ext>
            </a:extLst>
          </p:cNvPr>
          <p:cNvSpPr>
            <a:spLocks noGrp="1" noChangeArrowheads="1"/>
          </p:cNvSpPr>
          <p:nvPr>
            <p:ph type="body" idx="1"/>
          </p:nvPr>
        </p:nvSpPr>
        <p:spPr/>
        <p:txBody>
          <a:bodyPr>
            <a:normAutofit fontScale="85000" lnSpcReduction="20000"/>
          </a:bodyPr>
          <a:lstStyle/>
          <a:p>
            <a:pPr eaLnBrk="1" hangingPunct="1"/>
            <a:r>
              <a:rPr lang="en-US" altLang="en-US" dirty="0"/>
              <a:t>Security should not </a:t>
            </a:r>
            <a:r>
              <a:rPr lang="en-US" altLang="en-US" b="1" dirty="0"/>
              <a:t>depend</a:t>
            </a:r>
            <a:r>
              <a:rPr lang="en-US" altLang="en-US" dirty="0"/>
              <a:t> on secrecy of design or implementation</a:t>
            </a:r>
          </a:p>
          <a:p>
            <a:pPr lvl="1"/>
            <a:r>
              <a:rPr lang="en-US" altLang="en-US" dirty="0"/>
              <a:t>Popularly misunderstood to mean that source code should be public or even widely accessible to other employees</a:t>
            </a:r>
          </a:p>
          <a:p>
            <a:r>
              <a:rPr lang="en-US" altLang="en-US" dirty="0"/>
              <a:t>Corollary</a:t>
            </a:r>
          </a:p>
          <a:p>
            <a:pPr lvl="1"/>
            <a:r>
              <a:rPr lang="en-US" altLang="en-US" dirty="0"/>
              <a:t>Mature systems have bugs that have been detected and resolved. </a:t>
            </a:r>
          </a:p>
          <a:p>
            <a:pPr lvl="1"/>
            <a:r>
              <a:rPr lang="en-US" altLang="en-US" dirty="0"/>
              <a:t>New systems have bugs that have yet to be found</a:t>
            </a:r>
          </a:p>
          <a:p>
            <a:pPr lvl="1"/>
            <a:r>
              <a:rPr lang="en-US" altLang="en-US" dirty="0"/>
              <a:t>Corollary: Do not try to design your own security feature, e.g., design your own encryption</a:t>
            </a:r>
          </a:p>
          <a:p>
            <a:r>
              <a:rPr lang="en-US" altLang="en-US" dirty="0"/>
              <a:t>Windows vs Linux: which is more secure?</a:t>
            </a:r>
          </a:p>
          <a:p>
            <a:pPr lvl="1"/>
            <a:r>
              <a:rPr lang="en-US" altLang="en-US" dirty="0"/>
              <a:t>Which is more popular?</a:t>
            </a:r>
          </a:p>
          <a:p>
            <a:pPr lvl="1"/>
            <a:r>
              <a:rPr lang="en-US" altLang="en-US" dirty="0"/>
              <a:t>Windows is very secure. MSFT has 160,000 employees $130B revenue</a:t>
            </a:r>
          </a:p>
          <a:p>
            <a:r>
              <a:rPr lang="en-US" altLang="en-US" dirty="0"/>
              <a:t>Recent example</a:t>
            </a:r>
          </a:p>
          <a:p>
            <a:pPr lvl="1"/>
            <a:r>
              <a:rPr lang="en-US" altLang="en-US" dirty="0"/>
              <a:t>MSFT Azure cloud can be run in your data center. This allowed security companies to test the security and find and report a significant bug</a:t>
            </a:r>
          </a:p>
          <a:p>
            <a:pPr lvl="1"/>
            <a:r>
              <a:rPr lang="en-US" altLang="en-US" dirty="0"/>
              <a:t>AWS and GCP are closed and hacking is forbidden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6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36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36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36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366">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36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8257C-120D-4E8F-AB41-3174A5E90148}"/>
              </a:ext>
            </a:extLst>
          </p:cNvPr>
          <p:cNvSpPr>
            <a:spLocks noGrp="1"/>
          </p:cNvSpPr>
          <p:nvPr>
            <p:ph type="title"/>
          </p:nvPr>
        </p:nvSpPr>
        <p:spPr/>
        <p:txBody>
          <a:bodyPr/>
          <a:lstStyle/>
          <a:p>
            <a:r>
              <a:rPr lang="en-US" dirty="0"/>
              <a:t>Defense in Depth</a:t>
            </a:r>
          </a:p>
        </p:txBody>
      </p:sp>
      <p:sp>
        <p:nvSpPr>
          <p:cNvPr id="3" name="Content Placeholder 2">
            <a:extLst>
              <a:ext uri="{FF2B5EF4-FFF2-40B4-BE49-F238E27FC236}">
                <a16:creationId xmlns:a16="http://schemas.microsoft.com/office/drawing/2014/main" id="{053A80DE-60B2-448B-8A15-1B05FF750A97}"/>
              </a:ext>
            </a:extLst>
          </p:cNvPr>
          <p:cNvSpPr>
            <a:spLocks noGrp="1"/>
          </p:cNvSpPr>
          <p:nvPr>
            <p:ph idx="1"/>
          </p:nvPr>
        </p:nvSpPr>
        <p:spPr>
          <a:xfrm>
            <a:off x="838200" y="1259840"/>
            <a:ext cx="10515600" cy="5415280"/>
          </a:xfrm>
        </p:spPr>
        <p:txBody>
          <a:bodyPr>
            <a:normAutofit fontScale="85000" lnSpcReduction="20000"/>
          </a:bodyPr>
          <a:lstStyle/>
          <a:p>
            <a:r>
              <a:rPr lang="en-US" dirty="0"/>
              <a:t>It is better to have multiple layers of defense</a:t>
            </a:r>
          </a:p>
          <a:p>
            <a:r>
              <a:rPr lang="en-US" dirty="0"/>
              <a:t>Build defenses in multiple layers backing each other up, forcing attackers to defeat independent layers. </a:t>
            </a:r>
          </a:p>
          <a:p>
            <a:r>
              <a:rPr lang="en-US" dirty="0"/>
              <a:t>Avoid single points of failure. If an individual layer relies on several defense segments, design each to be comparably strong (“equal-height fences”) and strengthen the weakest segment first (smart attackers jump the lowest bar or break the weakest link). </a:t>
            </a:r>
          </a:p>
          <a:p>
            <a:r>
              <a:rPr lang="en-US" dirty="0"/>
              <a:t>As a design assumption, assume some defenses will fail on their own due to errors, and that attackers will defeat others more easily than expected or entirely bypass them.</a:t>
            </a:r>
          </a:p>
          <a:p>
            <a:r>
              <a:rPr lang="en-US" dirty="0"/>
              <a:t>But, avoiding adding layers of defense that imped deployment/changes</a:t>
            </a:r>
          </a:p>
          <a:p>
            <a:pPr lvl="1"/>
            <a:r>
              <a:rPr lang="en-US" dirty="0"/>
              <a:t>E.g., DB protection includes: </a:t>
            </a:r>
          </a:p>
          <a:p>
            <a:pPr lvl="2"/>
            <a:r>
              <a:rPr lang="en-US" dirty="0"/>
              <a:t>firewall with white list of machines that can reach the DB</a:t>
            </a:r>
          </a:p>
          <a:p>
            <a:pPr lvl="2"/>
            <a:r>
              <a:rPr lang="en-US" dirty="0"/>
              <a:t>DB password</a:t>
            </a:r>
          </a:p>
          <a:p>
            <a:pPr lvl="2"/>
            <a:r>
              <a:rPr lang="en-US" dirty="0"/>
              <a:t>DB client-side SSL certificate</a:t>
            </a:r>
          </a:p>
          <a:p>
            <a:pPr lvl="1"/>
            <a:r>
              <a:rPr lang="en-US" dirty="0"/>
              <a:t>Adding a DB or adding a machine to reach the DB is complicated. Changing the DB password can cause outage. But if the password can never change (for fear of an outage), its value is reduced</a:t>
            </a:r>
          </a:p>
        </p:txBody>
      </p:sp>
    </p:spTree>
    <p:extLst>
      <p:ext uri="{BB962C8B-B14F-4D97-AF65-F5344CB8AC3E}">
        <p14:creationId xmlns:p14="http://schemas.microsoft.com/office/powerpoint/2010/main" val="67678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26"/>
          <p:cNvSpPr>
            <a:spLocks noGrp="1" noChangeArrowheads="1"/>
          </p:cNvSpPr>
          <p:nvPr>
            <p:ph type="title"/>
          </p:nvPr>
        </p:nvSpPr>
        <p:spPr/>
        <p:txBody>
          <a:bodyPr/>
          <a:lstStyle/>
          <a:p>
            <a:r>
              <a:rPr lang="en-US" altLang="en-US" dirty="0"/>
              <a:t>Separation of Privilege</a:t>
            </a:r>
          </a:p>
        </p:txBody>
      </p:sp>
      <p:sp>
        <p:nvSpPr>
          <p:cNvPr id="53251" name="Rectangle 1027"/>
          <p:cNvSpPr>
            <a:spLocks noGrp="1" noChangeArrowheads="1"/>
          </p:cNvSpPr>
          <p:nvPr>
            <p:ph idx="1"/>
          </p:nvPr>
        </p:nvSpPr>
        <p:spPr/>
        <p:txBody>
          <a:bodyPr>
            <a:normAutofit fontScale="70000" lnSpcReduction="20000"/>
          </a:bodyPr>
          <a:lstStyle/>
          <a:p>
            <a:r>
              <a:rPr lang="en-US" altLang="en-US" dirty="0"/>
              <a:t>Require multiple conditions to grant privilege</a:t>
            </a:r>
          </a:p>
          <a:p>
            <a:pPr lvl="1"/>
            <a:r>
              <a:rPr lang="en-US" altLang="en-US" dirty="0"/>
              <a:t>It takes two people to launch the missile</a:t>
            </a:r>
          </a:p>
          <a:p>
            <a:r>
              <a:rPr lang="en-US" altLang="en-US" dirty="0"/>
              <a:t>More than one mistake is required for something bad to happen</a:t>
            </a:r>
          </a:p>
          <a:p>
            <a:r>
              <a:rPr lang="en-US" altLang="en-US" dirty="0"/>
              <a:t>In programming</a:t>
            </a:r>
          </a:p>
          <a:p>
            <a:pPr lvl="1"/>
            <a:r>
              <a:rPr lang="en-US" altLang="en-US" dirty="0"/>
              <a:t>Two parts of the program, one for privileged operations and one for non-privileged</a:t>
            </a:r>
          </a:p>
          <a:p>
            <a:pPr lvl="1"/>
            <a:r>
              <a:rPr lang="en-US" altLang="en-US" dirty="0"/>
              <a:t>If the non-privileged one is compromised (e.g., buffer overflow), it will be difficult to make privileged operations</a:t>
            </a:r>
          </a:p>
          <a:p>
            <a:r>
              <a:rPr lang="en-US" altLang="en-US" dirty="0"/>
              <a:t>Separation of duty</a:t>
            </a:r>
          </a:p>
          <a:p>
            <a:pPr lvl="1"/>
            <a:r>
              <a:rPr lang="en-US" altLang="en-US" dirty="0"/>
              <a:t>Database admin is separate from archive admin</a:t>
            </a:r>
          </a:p>
          <a:p>
            <a:r>
              <a:rPr lang="en-US" altLang="en-US" dirty="0"/>
              <a:t>Defense in depth</a:t>
            </a:r>
          </a:p>
          <a:p>
            <a:pPr lvl="1"/>
            <a:r>
              <a:rPr lang="en-US" altLang="en-US" dirty="0"/>
              <a:t>Multiple layers of defense</a:t>
            </a:r>
          </a:p>
          <a:p>
            <a:r>
              <a:rPr lang="en-US" altLang="en-US" dirty="0"/>
              <a:t>Warning</a:t>
            </a:r>
          </a:p>
          <a:p>
            <a:pPr lvl="1"/>
            <a:r>
              <a:rPr lang="en-US" altLang="en-US" dirty="0"/>
              <a:t>Each layer needs to have detection method. The risk is that since one mistake has no impact, single mistakes occur frequently (or all the time), reverting back to a single new mistake causes a problem</a:t>
            </a:r>
          </a:p>
          <a:p>
            <a:pPr lvl="1"/>
            <a:r>
              <a:rPr lang="en-US" altLang="en-US" dirty="0"/>
              <a:t>E.g., Pilot trainer pushed steering offset while in auto-pilot. When the pilot disabled auto-pilot, the auto-pilot’s offset for the trainer’s steering offset stopped and the plane almost crashed</a:t>
            </a:r>
          </a:p>
          <a:p>
            <a:endParaRPr lang="en-US" altLang="en-US" dirty="0"/>
          </a:p>
        </p:txBody>
      </p:sp>
      <p:pic>
        <p:nvPicPr>
          <p:cNvPr id="8194" name="Picture 2" descr="Image result for missile launch keys two peo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3307" y="0"/>
            <a:ext cx="3498693" cy="2499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252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25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19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325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325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3251">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3251">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3251">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3251">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3251">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3251">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3251">
                                            <p:txEl>
                                              <p:pRg st="11" end="1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325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dirty="0"/>
              <a:t>Least Common Mechanism/Isolated Components</a:t>
            </a:r>
          </a:p>
        </p:txBody>
      </p:sp>
      <p:sp>
        <p:nvSpPr>
          <p:cNvPr id="55299" name="Rectangle 3"/>
          <p:cNvSpPr>
            <a:spLocks noGrp="1" noChangeArrowheads="1"/>
          </p:cNvSpPr>
          <p:nvPr>
            <p:ph idx="1"/>
          </p:nvPr>
        </p:nvSpPr>
        <p:spPr/>
        <p:txBody>
          <a:bodyPr>
            <a:normAutofit fontScale="77500" lnSpcReduction="20000"/>
          </a:bodyPr>
          <a:lstStyle/>
          <a:p>
            <a:r>
              <a:rPr lang="en-US" altLang="en-US" dirty="0"/>
              <a:t>Mechanisms should not be shared</a:t>
            </a:r>
          </a:p>
          <a:p>
            <a:pPr lvl="1"/>
            <a:r>
              <a:rPr lang="en-US" altLang="en-US" dirty="0"/>
              <a:t>Information can flow along shared channels</a:t>
            </a:r>
          </a:p>
          <a:p>
            <a:pPr lvl="1"/>
            <a:r>
              <a:rPr lang="en-US" altLang="en-US" dirty="0"/>
              <a:t>Covert channels</a:t>
            </a:r>
          </a:p>
          <a:p>
            <a:r>
              <a:rPr lang="en-US" altLang="en-US" dirty="0"/>
              <a:t>Isolation</a:t>
            </a:r>
          </a:p>
          <a:p>
            <a:pPr lvl="1"/>
            <a:r>
              <a:rPr lang="en-US" altLang="en-US" dirty="0"/>
              <a:t>Virtual machines</a:t>
            </a:r>
          </a:p>
          <a:p>
            <a:pPr lvl="1"/>
            <a:r>
              <a:rPr lang="en-US" altLang="en-US" dirty="0"/>
              <a:t>Sandboxes</a:t>
            </a:r>
          </a:p>
          <a:p>
            <a:r>
              <a:rPr lang="en-US" altLang="en-US" dirty="0"/>
              <a:t>Compromise of one system does not (needlessly) result in compromise of all/other systems</a:t>
            </a:r>
          </a:p>
          <a:p>
            <a:r>
              <a:rPr lang="en-US" dirty="0"/>
              <a:t>Examples of containment means include: </a:t>
            </a:r>
          </a:p>
          <a:p>
            <a:pPr lvl="1"/>
            <a:r>
              <a:rPr lang="en-US" dirty="0"/>
              <a:t>process and memory isolation, </a:t>
            </a:r>
          </a:p>
          <a:p>
            <a:pPr lvl="1"/>
            <a:r>
              <a:rPr lang="en-US" dirty="0"/>
              <a:t>disk partitions, </a:t>
            </a:r>
          </a:p>
          <a:p>
            <a:pPr lvl="1"/>
            <a:r>
              <a:rPr lang="en-US" dirty="0"/>
              <a:t>virtualization, </a:t>
            </a:r>
          </a:p>
          <a:p>
            <a:pPr lvl="1"/>
            <a:r>
              <a:rPr lang="en-US" dirty="0"/>
              <a:t>Physical machine isolation</a:t>
            </a:r>
          </a:p>
          <a:p>
            <a:pPr lvl="1"/>
            <a:r>
              <a:rPr lang="en-US" dirty="0"/>
              <a:t>software guards, </a:t>
            </a:r>
          </a:p>
          <a:p>
            <a:pPr lvl="1"/>
            <a:r>
              <a:rPr lang="en-US" dirty="0"/>
              <a:t>Isolated subnetworks with gateways and firewalls</a:t>
            </a:r>
            <a:endParaRPr lang="en-US" altLang="en-US" dirty="0"/>
          </a:p>
          <a:p>
            <a:endParaRPr lang="en-US" altLang="en-US" dirty="0"/>
          </a:p>
          <a:p>
            <a:pPr lvl="1"/>
            <a:endParaRPr lang="en-US" altLang="en-US" dirty="0"/>
          </a:p>
        </p:txBody>
      </p:sp>
    </p:spTree>
    <p:extLst>
      <p:ext uri="{BB962C8B-B14F-4D97-AF65-F5344CB8AC3E}">
        <p14:creationId xmlns:p14="http://schemas.microsoft.com/office/powerpoint/2010/main" val="929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2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2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2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2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52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52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52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52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52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52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52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52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529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E4DA2-F4D5-4A04-97A8-9028AE1AED27}"/>
              </a:ext>
            </a:extLst>
          </p:cNvPr>
          <p:cNvSpPr>
            <a:spLocks noGrp="1"/>
          </p:cNvSpPr>
          <p:nvPr>
            <p:ph type="title"/>
          </p:nvPr>
        </p:nvSpPr>
        <p:spPr/>
        <p:txBody>
          <a:bodyPr/>
          <a:lstStyle/>
          <a:p>
            <a:r>
              <a:rPr lang="en-US" dirty="0"/>
              <a:t>Modular Design</a:t>
            </a:r>
          </a:p>
        </p:txBody>
      </p:sp>
      <p:sp>
        <p:nvSpPr>
          <p:cNvPr id="3" name="Content Placeholder 2">
            <a:extLst>
              <a:ext uri="{FF2B5EF4-FFF2-40B4-BE49-F238E27FC236}">
                <a16:creationId xmlns:a16="http://schemas.microsoft.com/office/drawing/2014/main" id="{7D02E80E-76F1-4587-B65E-CF0A955307AA}"/>
              </a:ext>
            </a:extLst>
          </p:cNvPr>
          <p:cNvSpPr>
            <a:spLocks noGrp="1"/>
          </p:cNvSpPr>
          <p:nvPr>
            <p:ph idx="1"/>
          </p:nvPr>
        </p:nvSpPr>
        <p:spPr/>
        <p:txBody>
          <a:bodyPr/>
          <a:lstStyle/>
          <a:p>
            <a:r>
              <a:rPr lang="en-US" dirty="0"/>
              <a:t>Avoid designing monolithic modules</a:t>
            </a:r>
          </a:p>
          <a:p>
            <a:r>
              <a:rPr lang="en-US" dirty="0"/>
              <a:t>Similar to</a:t>
            </a:r>
          </a:p>
          <a:p>
            <a:pPr lvl="1"/>
            <a:r>
              <a:rPr lang="en-US" dirty="0"/>
              <a:t>Separation of duties – each module has its own tasks</a:t>
            </a:r>
          </a:p>
          <a:p>
            <a:pPr lvl="1"/>
            <a:r>
              <a:rPr lang="en-US" altLang="en-US" dirty="0"/>
              <a:t>Least Common Mechanism/Isolated Components – each module can be isolated</a:t>
            </a:r>
            <a:endParaRPr lang="en-US" dirty="0"/>
          </a:p>
          <a:p>
            <a:endParaRPr lang="en-US" dirty="0"/>
          </a:p>
        </p:txBody>
      </p:sp>
    </p:spTree>
    <p:extLst>
      <p:ext uri="{BB962C8B-B14F-4D97-AF65-F5344CB8AC3E}">
        <p14:creationId xmlns:p14="http://schemas.microsoft.com/office/powerpoint/2010/main" val="3643534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982D1-470D-489E-80FC-C98112670CD1}"/>
              </a:ext>
            </a:extLst>
          </p:cNvPr>
          <p:cNvSpPr>
            <a:spLocks noGrp="1"/>
          </p:cNvSpPr>
          <p:nvPr>
            <p:ph type="title"/>
          </p:nvPr>
        </p:nvSpPr>
        <p:spPr/>
        <p:txBody>
          <a:bodyPr/>
          <a:lstStyle/>
          <a:p>
            <a:r>
              <a:rPr lang="en-US" dirty="0"/>
              <a:t>Evidence production</a:t>
            </a:r>
          </a:p>
        </p:txBody>
      </p:sp>
      <p:sp>
        <p:nvSpPr>
          <p:cNvPr id="3" name="Content Placeholder 2">
            <a:extLst>
              <a:ext uri="{FF2B5EF4-FFF2-40B4-BE49-F238E27FC236}">
                <a16:creationId xmlns:a16="http://schemas.microsoft.com/office/drawing/2014/main" id="{C77F290F-FB26-44AE-AD34-27B54399962A}"/>
              </a:ext>
            </a:extLst>
          </p:cNvPr>
          <p:cNvSpPr>
            <a:spLocks noGrp="1"/>
          </p:cNvSpPr>
          <p:nvPr>
            <p:ph idx="1"/>
          </p:nvPr>
        </p:nvSpPr>
        <p:spPr/>
        <p:txBody>
          <a:bodyPr/>
          <a:lstStyle/>
          <a:p>
            <a:r>
              <a:rPr lang="en-US" dirty="0"/>
              <a:t>Log events</a:t>
            </a:r>
          </a:p>
          <a:p>
            <a:pPr lvl="1"/>
            <a:r>
              <a:rPr lang="en-US" dirty="0"/>
              <a:t>Promote accountability, </a:t>
            </a:r>
          </a:p>
          <a:p>
            <a:pPr lvl="1"/>
            <a:r>
              <a:rPr lang="en-US" dirty="0"/>
              <a:t>help understand and recover from system failures, </a:t>
            </a:r>
          </a:p>
          <a:p>
            <a:pPr lvl="1"/>
            <a:r>
              <a:rPr lang="en-US" dirty="0"/>
              <a:t>and support intrusion detection tools. </a:t>
            </a:r>
          </a:p>
          <a:p>
            <a:r>
              <a:rPr lang="en-US" dirty="0"/>
              <a:t>Example: robust audit trails complement forensic analysis tools, to help reconstruct events related to intrusions and criminal activities.</a:t>
            </a:r>
          </a:p>
          <a:p>
            <a:r>
              <a:rPr lang="en-US" dirty="0"/>
              <a:t>AWS has CloudTrail that tracks changes to the cloud infrastructure</a:t>
            </a:r>
          </a:p>
        </p:txBody>
      </p:sp>
    </p:spTree>
    <p:extLst>
      <p:ext uri="{BB962C8B-B14F-4D97-AF65-F5344CB8AC3E}">
        <p14:creationId xmlns:p14="http://schemas.microsoft.com/office/powerpoint/2010/main" val="378425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567D1-2707-4CCB-A450-3B42636FAC9E}"/>
              </a:ext>
            </a:extLst>
          </p:cNvPr>
          <p:cNvSpPr>
            <a:spLocks noGrp="1"/>
          </p:cNvSpPr>
          <p:nvPr>
            <p:ph type="title"/>
          </p:nvPr>
        </p:nvSpPr>
        <p:spPr/>
        <p:txBody>
          <a:bodyPr/>
          <a:lstStyle/>
          <a:p>
            <a:r>
              <a:rPr lang="en-US" dirty="0"/>
              <a:t>Others</a:t>
            </a:r>
          </a:p>
        </p:txBody>
      </p:sp>
      <p:sp>
        <p:nvSpPr>
          <p:cNvPr id="3" name="Content Placeholder 2">
            <a:extLst>
              <a:ext uri="{FF2B5EF4-FFF2-40B4-BE49-F238E27FC236}">
                <a16:creationId xmlns:a16="http://schemas.microsoft.com/office/drawing/2014/main" id="{FCD8009D-F5B9-44AD-810C-56A8578DDFF3}"/>
              </a:ext>
            </a:extLst>
          </p:cNvPr>
          <p:cNvSpPr>
            <a:spLocks noGrp="1"/>
          </p:cNvSpPr>
          <p:nvPr>
            <p:ph idx="1"/>
          </p:nvPr>
        </p:nvSpPr>
        <p:spPr/>
        <p:txBody>
          <a:bodyPr/>
          <a:lstStyle/>
          <a:p>
            <a:r>
              <a:rPr lang="en-US" dirty="0"/>
              <a:t>Data type verification</a:t>
            </a:r>
          </a:p>
          <a:p>
            <a:pPr lvl="1"/>
            <a:r>
              <a:rPr lang="en-US" dirty="0"/>
              <a:t>Sanitization data (avoids/required to avoid command injection)</a:t>
            </a:r>
          </a:p>
          <a:p>
            <a:r>
              <a:rPr lang="en-US" dirty="0"/>
              <a:t>Remnant removal</a:t>
            </a:r>
          </a:p>
          <a:p>
            <a:pPr lvl="1"/>
            <a:r>
              <a:rPr lang="en-US" dirty="0"/>
              <a:t>E.g., on termination of a session or program, remove all traces of data and files associated with a task</a:t>
            </a:r>
          </a:p>
          <a:p>
            <a:r>
              <a:rPr lang="en-US" dirty="0"/>
              <a:t>Reluctant allocation</a:t>
            </a:r>
          </a:p>
          <a:p>
            <a:pPr lvl="1"/>
            <a:r>
              <a:rPr lang="en-US" dirty="0"/>
              <a:t>Allocation of resources triggered by a user is a potential vulnerability. </a:t>
            </a:r>
          </a:p>
        </p:txBody>
      </p:sp>
    </p:spTree>
    <p:extLst>
      <p:ext uri="{BB962C8B-B14F-4D97-AF65-F5344CB8AC3E}">
        <p14:creationId xmlns:p14="http://schemas.microsoft.com/office/powerpoint/2010/main" val="240060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5D96-EB67-4923-9C99-8035024A751B}"/>
              </a:ext>
            </a:extLst>
          </p:cNvPr>
          <p:cNvSpPr>
            <a:spLocks noGrp="1"/>
          </p:cNvSpPr>
          <p:nvPr>
            <p:ph type="title"/>
          </p:nvPr>
        </p:nvSpPr>
        <p:spPr/>
        <p:txBody>
          <a:bodyPr/>
          <a:lstStyle/>
          <a:p>
            <a:r>
              <a:rPr lang="en-US" dirty="0"/>
              <a:t>Product Development Lifecycle</a:t>
            </a:r>
          </a:p>
        </p:txBody>
      </p:sp>
      <p:sp>
        <p:nvSpPr>
          <p:cNvPr id="3" name="Content Placeholder 2">
            <a:extLst>
              <a:ext uri="{FF2B5EF4-FFF2-40B4-BE49-F238E27FC236}">
                <a16:creationId xmlns:a16="http://schemas.microsoft.com/office/drawing/2014/main" id="{BEA2D235-E06F-4F3C-A755-CE2FC84B4FC3}"/>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Talk to customers</a:t>
            </a:r>
          </a:p>
          <a:p>
            <a:pPr marL="514350" indent="-514350">
              <a:buFont typeface="+mj-lt"/>
              <a:buAutoNum type="arabicPeriod"/>
            </a:pPr>
            <a:r>
              <a:rPr lang="en-US" dirty="0"/>
              <a:t>Determine desired features</a:t>
            </a:r>
          </a:p>
          <a:p>
            <a:pPr marL="514350" indent="-514350">
              <a:buFont typeface="+mj-lt"/>
              <a:buAutoNum type="arabicPeriod"/>
            </a:pPr>
            <a:r>
              <a:rPr lang="en-US" dirty="0"/>
              <a:t>Prioritize features</a:t>
            </a:r>
          </a:p>
          <a:p>
            <a:pPr marL="514350" indent="-514350">
              <a:buFont typeface="+mj-lt"/>
              <a:buAutoNum type="arabicPeriod"/>
            </a:pPr>
            <a:r>
              <a:rPr lang="en-US" dirty="0"/>
              <a:t>Divide features into small incremental chunks that, when combined, will make a small features</a:t>
            </a:r>
          </a:p>
          <a:p>
            <a:pPr marL="514350" indent="-514350">
              <a:buFont typeface="+mj-lt"/>
              <a:buAutoNum type="arabicPeriod"/>
            </a:pPr>
            <a:r>
              <a:rPr lang="en-US" dirty="0"/>
              <a:t>Build features chunks and features</a:t>
            </a:r>
          </a:p>
          <a:p>
            <a:pPr lvl="1"/>
            <a:r>
              <a:rPr lang="en-US" dirty="0"/>
              <a:t>Evaluate feature chunks and go to 1, 2, 3, 4, or continue </a:t>
            </a:r>
          </a:p>
          <a:p>
            <a:pPr marL="514350" indent="-514350">
              <a:buFont typeface="+mj-lt"/>
              <a:buAutoNum type="arabicPeriod"/>
            </a:pPr>
            <a:r>
              <a:rPr lang="en-US" dirty="0"/>
              <a:t>Evaluate feature</a:t>
            </a:r>
          </a:p>
          <a:p>
            <a:pPr lvl="1"/>
            <a:r>
              <a:rPr lang="en-US" dirty="0"/>
              <a:t>Go to 1, 2, 3, 4, or continue</a:t>
            </a:r>
          </a:p>
          <a:p>
            <a:pPr marL="514350" indent="-514350">
              <a:buFont typeface="+mj-lt"/>
              <a:buAutoNum type="arabicPeriod"/>
            </a:pPr>
            <a:r>
              <a:rPr lang="en-US" dirty="0"/>
              <a:t>Release feature</a:t>
            </a:r>
          </a:p>
          <a:p>
            <a:endParaRPr lang="en-US" dirty="0"/>
          </a:p>
        </p:txBody>
      </p:sp>
    </p:spTree>
    <p:extLst>
      <p:ext uri="{BB962C8B-B14F-4D97-AF65-F5344CB8AC3E}">
        <p14:creationId xmlns:p14="http://schemas.microsoft.com/office/powerpoint/2010/main" val="388183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a:t>Psychological Acceptability</a:t>
            </a:r>
          </a:p>
        </p:txBody>
      </p:sp>
      <p:sp>
        <p:nvSpPr>
          <p:cNvPr id="57347" name="Rectangle 3"/>
          <p:cNvSpPr>
            <a:spLocks noGrp="1" noChangeArrowheads="1"/>
          </p:cNvSpPr>
          <p:nvPr>
            <p:ph idx="1"/>
          </p:nvPr>
        </p:nvSpPr>
        <p:spPr/>
        <p:txBody>
          <a:bodyPr>
            <a:normAutofit/>
          </a:bodyPr>
          <a:lstStyle/>
          <a:p>
            <a:r>
              <a:rPr lang="en-US" altLang="en-US" dirty="0"/>
              <a:t>Security mechanisms should not add too much difficulty of accessing resource</a:t>
            </a:r>
          </a:p>
          <a:p>
            <a:pPr lvl="1"/>
            <a:r>
              <a:rPr lang="en-US" altLang="en-US" dirty="0"/>
              <a:t>Hide complexity introduced by security mechanisms</a:t>
            </a:r>
          </a:p>
          <a:p>
            <a:pPr lvl="1"/>
            <a:r>
              <a:rPr lang="en-US" altLang="en-US" dirty="0"/>
              <a:t>Ease of installation, configuration, use</a:t>
            </a:r>
          </a:p>
          <a:p>
            <a:pPr lvl="1"/>
            <a:r>
              <a:rPr lang="en-US" altLang="en-US" dirty="0"/>
              <a:t>Human factors critical here</a:t>
            </a:r>
          </a:p>
          <a:p>
            <a:r>
              <a:rPr lang="en-US" altLang="en-US" dirty="0"/>
              <a:t>Also, this is not always correct: a little difficulty gets the user to think about security</a:t>
            </a:r>
          </a:p>
          <a:p>
            <a:pPr lvl="1"/>
            <a:r>
              <a:rPr lang="en-US" altLang="en-US" dirty="0"/>
              <a:t>When a secure operation is needed and the user has the privilege to perform the operation, still require them to “ok” the operation</a:t>
            </a:r>
          </a:p>
          <a:p>
            <a:pPr lvl="2"/>
            <a:r>
              <a:rPr lang="en-US" altLang="en-US" dirty="0"/>
              <a:t>Linux </a:t>
            </a:r>
            <a:r>
              <a:rPr lang="en-US" altLang="en-US" dirty="0" err="1"/>
              <a:t>su</a:t>
            </a:r>
            <a:endParaRPr lang="en-US" altLang="en-US" dirty="0"/>
          </a:p>
          <a:p>
            <a:pPr lvl="2"/>
            <a:r>
              <a:rPr lang="en-US" altLang="en-US" dirty="0"/>
              <a:t>Windows, dialog box that says continue or return</a:t>
            </a:r>
          </a:p>
        </p:txBody>
      </p:sp>
    </p:spTree>
    <p:extLst>
      <p:ext uri="{BB962C8B-B14F-4D97-AF65-F5344CB8AC3E}">
        <p14:creationId xmlns:p14="http://schemas.microsoft.com/office/powerpoint/2010/main" val="369894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34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734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73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E1611-6A44-4542-8BD9-EDB5F06B42C9}"/>
              </a:ext>
            </a:extLst>
          </p:cNvPr>
          <p:cNvSpPr>
            <a:spLocks noGrp="1"/>
          </p:cNvSpPr>
          <p:nvPr>
            <p:ph type="title"/>
          </p:nvPr>
        </p:nvSpPr>
        <p:spPr/>
        <p:txBody>
          <a:bodyPr/>
          <a:lstStyle/>
          <a:p>
            <a:r>
              <a:rPr lang="en-US" dirty="0"/>
              <a:t>Attack Trees</a:t>
            </a:r>
          </a:p>
        </p:txBody>
      </p:sp>
      <p:sp>
        <p:nvSpPr>
          <p:cNvPr id="3" name="Content Placeholder 2">
            <a:extLst>
              <a:ext uri="{FF2B5EF4-FFF2-40B4-BE49-F238E27FC236}">
                <a16:creationId xmlns:a16="http://schemas.microsoft.com/office/drawing/2014/main" id="{762E6FAE-F901-418C-93EE-82B1D5B7E907}"/>
              </a:ext>
            </a:extLst>
          </p:cNvPr>
          <p:cNvSpPr>
            <a:spLocks noGrp="1"/>
          </p:cNvSpPr>
          <p:nvPr>
            <p:ph idx="1"/>
          </p:nvPr>
        </p:nvSpPr>
        <p:spPr/>
        <p:txBody>
          <a:bodyPr/>
          <a:lstStyle/>
          <a:p>
            <a:r>
              <a:rPr lang="en-US" dirty="0"/>
              <a:t>After you carefully wrote your software</a:t>
            </a:r>
          </a:p>
          <a:p>
            <a:r>
              <a:rPr lang="en-US" dirty="0"/>
              <a:t>After you had group discussions about the architecture</a:t>
            </a:r>
          </a:p>
          <a:p>
            <a:r>
              <a:rPr lang="en-US" dirty="0"/>
              <a:t>After a few people have carefully reviewed your software</a:t>
            </a:r>
          </a:p>
          <a:p>
            <a:r>
              <a:rPr lang="en-US" dirty="0"/>
              <a:t>How can you make it more secure?</a:t>
            </a:r>
          </a:p>
          <a:p>
            <a:r>
              <a:rPr lang="en-US" dirty="0"/>
              <a:t>Attack Trees</a:t>
            </a:r>
          </a:p>
        </p:txBody>
      </p:sp>
    </p:spTree>
    <p:extLst>
      <p:ext uri="{BB962C8B-B14F-4D97-AF65-F5344CB8AC3E}">
        <p14:creationId xmlns:p14="http://schemas.microsoft.com/office/powerpoint/2010/main" val="1546080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A0BA8-ADAA-4422-A930-D9419B4E7F2E}"/>
              </a:ext>
            </a:extLst>
          </p:cNvPr>
          <p:cNvSpPr>
            <a:spLocks noGrp="1"/>
          </p:cNvSpPr>
          <p:nvPr>
            <p:ph type="title"/>
          </p:nvPr>
        </p:nvSpPr>
        <p:spPr>
          <a:xfrm>
            <a:off x="838200" y="365125"/>
            <a:ext cx="10515600" cy="1325563"/>
          </a:xfrm>
        </p:spPr>
        <p:txBody>
          <a:bodyPr/>
          <a:lstStyle/>
          <a:p>
            <a:r>
              <a:rPr lang="en-US" dirty="0"/>
              <a:t>Attack Trees</a:t>
            </a:r>
          </a:p>
        </p:txBody>
      </p:sp>
      <p:sp>
        <p:nvSpPr>
          <p:cNvPr id="3" name="Content Placeholder 2">
            <a:extLst>
              <a:ext uri="{FF2B5EF4-FFF2-40B4-BE49-F238E27FC236}">
                <a16:creationId xmlns:a16="http://schemas.microsoft.com/office/drawing/2014/main" id="{D81BB1BE-3376-4B75-B002-350D2ED82E6E}"/>
              </a:ext>
            </a:extLst>
          </p:cNvPr>
          <p:cNvSpPr>
            <a:spLocks noGrp="1"/>
          </p:cNvSpPr>
          <p:nvPr>
            <p:ph idx="1"/>
          </p:nvPr>
        </p:nvSpPr>
        <p:spPr>
          <a:xfrm>
            <a:off x="154806" y="1479115"/>
            <a:ext cx="5726230" cy="4351338"/>
          </a:xfrm>
        </p:spPr>
        <p:txBody>
          <a:bodyPr>
            <a:normAutofit/>
          </a:bodyPr>
          <a:lstStyle/>
          <a:p>
            <a:r>
              <a:rPr lang="en-US" sz="2400" dirty="0"/>
              <a:t>An attack tree consists of the following entities</a:t>
            </a:r>
          </a:p>
          <a:p>
            <a:pPr lvl="1"/>
            <a:r>
              <a:rPr lang="en-US" sz="2000" dirty="0"/>
              <a:t>Root node - The goal of the attack and start of the attack tree</a:t>
            </a:r>
          </a:p>
          <a:p>
            <a:pPr lvl="1"/>
            <a:r>
              <a:rPr lang="en-US" sz="2000" dirty="0"/>
              <a:t>OR nodes - A node of which only one of its child nodes needs to be successful</a:t>
            </a:r>
          </a:p>
          <a:p>
            <a:pPr lvl="1"/>
            <a:r>
              <a:rPr lang="en-US" sz="2000" dirty="0"/>
              <a:t>AND nodes - A node of which all of its child nodes need to be successful</a:t>
            </a:r>
          </a:p>
          <a:p>
            <a:pPr lvl="1"/>
            <a:r>
              <a:rPr lang="en-US" sz="2000" dirty="0"/>
              <a:t>SAND nodes - Like an AND node, but the child nodes are done in order</a:t>
            </a:r>
          </a:p>
          <a:p>
            <a:pPr lvl="1"/>
            <a:r>
              <a:rPr lang="en-US" sz="2000" dirty="0"/>
              <a:t>LEAF nodes - Leaves at the bottom of the attack tree, trivial attacks</a:t>
            </a:r>
          </a:p>
        </p:txBody>
      </p:sp>
      <p:sp>
        <p:nvSpPr>
          <p:cNvPr id="5" name="Oval 4">
            <a:extLst>
              <a:ext uri="{FF2B5EF4-FFF2-40B4-BE49-F238E27FC236}">
                <a16:creationId xmlns:a16="http://schemas.microsoft.com/office/drawing/2014/main" id="{D86DC354-9DB3-4943-9A51-1EEFAC7F1047}"/>
              </a:ext>
            </a:extLst>
          </p:cNvPr>
          <p:cNvSpPr/>
          <p:nvPr/>
        </p:nvSpPr>
        <p:spPr>
          <a:xfrm>
            <a:off x="8752027" y="885523"/>
            <a:ext cx="1139190" cy="609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t>Break into House</a:t>
            </a:r>
          </a:p>
        </p:txBody>
      </p:sp>
      <p:sp>
        <p:nvSpPr>
          <p:cNvPr id="6" name="Oval 5">
            <a:extLst>
              <a:ext uri="{FF2B5EF4-FFF2-40B4-BE49-F238E27FC236}">
                <a16:creationId xmlns:a16="http://schemas.microsoft.com/office/drawing/2014/main" id="{E69192F2-759B-453F-B822-62F636AE4EF9}"/>
              </a:ext>
            </a:extLst>
          </p:cNvPr>
          <p:cNvSpPr/>
          <p:nvPr/>
        </p:nvSpPr>
        <p:spPr>
          <a:xfrm>
            <a:off x="7082161" y="2358190"/>
            <a:ext cx="1139190" cy="433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t>Through window</a:t>
            </a:r>
          </a:p>
        </p:txBody>
      </p:sp>
      <p:sp>
        <p:nvSpPr>
          <p:cNvPr id="7" name="Oval 6">
            <a:extLst>
              <a:ext uri="{FF2B5EF4-FFF2-40B4-BE49-F238E27FC236}">
                <a16:creationId xmlns:a16="http://schemas.microsoft.com/office/drawing/2014/main" id="{3FD29305-F779-48A8-9F54-0F6B08E36927}"/>
              </a:ext>
            </a:extLst>
          </p:cNvPr>
          <p:cNvSpPr/>
          <p:nvPr/>
        </p:nvSpPr>
        <p:spPr>
          <a:xfrm>
            <a:off x="10270770" y="2607344"/>
            <a:ext cx="1139190" cy="609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t>Through Door</a:t>
            </a:r>
          </a:p>
        </p:txBody>
      </p:sp>
      <p:sp>
        <p:nvSpPr>
          <p:cNvPr id="8" name="Oval 7">
            <a:extLst>
              <a:ext uri="{FF2B5EF4-FFF2-40B4-BE49-F238E27FC236}">
                <a16:creationId xmlns:a16="http://schemas.microsoft.com/office/drawing/2014/main" id="{B1A32FEC-69D8-4B8A-A340-D0B61F82BB1F}"/>
              </a:ext>
            </a:extLst>
          </p:cNvPr>
          <p:cNvSpPr/>
          <p:nvPr/>
        </p:nvSpPr>
        <p:spPr>
          <a:xfrm>
            <a:off x="6227546" y="3158681"/>
            <a:ext cx="981776" cy="4989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t>Break window</a:t>
            </a:r>
          </a:p>
        </p:txBody>
      </p:sp>
      <p:sp>
        <p:nvSpPr>
          <p:cNvPr id="9" name="Oval 8">
            <a:extLst>
              <a:ext uri="{FF2B5EF4-FFF2-40B4-BE49-F238E27FC236}">
                <a16:creationId xmlns:a16="http://schemas.microsoft.com/office/drawing/2014/main" id="{6284A987-B446-4903-997B-80AB30CDE99C}"/>
              </a:ext>
            </a:extLst>
          </p:cNvPr>
          <p:cNvSpPr/>
          <p:nvPr/>
        </p:nvSpPr>
        <p:spPr>
          <a:xfrm>
            <a:off x="7477514" y="3068840"/>
            <a:ext cx="1139190" cy="609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t>Find unlocked window</a:t>
            </a:r>
          </a:p>
        </p:txBody>
      </p:sp>
      <p:sp>
        <p:nvSpPr>
          <p:cNvPr id="11" name="Oval 10">
            <a:extLst>
              <a:ext uri="{FF2B5EF4-FFF2-40B4-BE49-F238E27FC236}">
                <a16:creationId xmlns:a16="http://schemas.microsoft.com/office/drawing/2014/main" id="{C50EFBC8-B212-45CB-BF30-229AF502C977}"/>
              </a:ext>
            </a:extLst>
          </p:cNvPr>
          <p:cNvSpPr/>
          <p:nvPr/>
        </p:nvSpPr>
        <p:spPr>
          <a:xfrm>
            <a:off x="9721516" y="3577098"/>
            <a:ext cx="779646" cy="3981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t>Pick lock</a:t>
            </a:r>
          </a:p>
        </p:txBody>
      </p:sp>
      <p:sp>
        <p:nvSpPr>
          <p:cNvPr id="12" name="Oval 11">
            <a:extLst>
              <a:ext uri="{FF2B5EF4-FFF2-40B4-BE49-F238E27FC236}">
                <a16:creationId xmlns:a16="http://schemas.microsoft.com/office/drawing/2014/main" id="{5BCCF59F-AD89-4D3A-ABEA-47D08DF146C6}"/>
              </a:ext>
            </a:extLst>
          </p:cNvPr>
          <p:cNvSpPr/>
          <p:nvPr/>
        </p:nvSpPr>
        <p:spPr>
          <a:xfrm>
            <a:off x="10950141" y="3575165"/>
            <a:ext cx="773428" cy="5444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t>Obtain Key</a:t>
            </a:r>
          </a:p>
        </p:txBody>
      </p:sp>
      <p:sp>
        <p:nvSpPr>
          <p:cNvPr id="13" name="Oval 12">
            <a:extLst>
              <a:ext uri="{FF2B5EF4-FFF2-40B4-BE49-F238E27FC236}">
                <a16:creationId xmlns:a16="http://schemas.microsoft.com/office/drawing/2014/main" id="{18FF9079-841B-47B8-BB67-60EF70667494}"/>
              </a:ext>
            </a:extLst>
          </p:cNvPr>
          <p:cNvSpPr/>
          <p:nvPr/>
        </p:nvSpPr>
        <p:spPr>
          <a:xfrm>
            <a:off x="9586295" y="4745254"/>
            <a:ext cx="818614" cy="4426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t>Steal Key</a:t>
            </a:r>
          </a:p>
        </p:txBody>
      </p:sp>
      <p:sp>
        <p:nvSpPr>
          <p:cNvPr id="14" name="Oval 13">
            <a:extLst>
              <a:ext uri="{FF2B5EF4-FFF2-40B4-BE49-F238E27FC236}">
                <a16:creationId xmlns:a16="http://schemas.microsoft.com/office/drawing/2014/main" id="{9521A411-5681-4F90-A0C6-F6E5991E8A50}"/>
              </a:ext>
            </a:extLst>
          </p:cNvPr>
          <p:cNvSpPr/>
          <p:nvPr/>
        </p:nvSpPr>
        <p:spPr>
          <a:xfrm>
            <a:off x="10492856" y="4783755"/>
            <a:ext cx="807204" cy="433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t>Copy key</a:t>
            </a:r>
          </a:p>
        </p:txBody>
      </p:sp>
      <p:sp>
        <p:nvSpPr>
          <p:cNvPr id="15" name="Oval 14">
            <a:extLst>
              <a:ext uri="{FF2B5EF4-FFF2-40B4-BE49-F238E27FC236}">
                <a16:creationId xmlns:a16="http://schemas.microsoft.com/office/drawing/2014/main" id="{82E41D28-8C91-4212-869D-2209568932BB}"/>
              </a:ext>
            </a:extLst>
          </p:cNvPr>
          <p:cNvSpPr/>
          <p:nvPr/>
        </p:nvSpPr>
        <p:spPr>
          <a:xfrm>
            <a:off x="11341502" y="4754879"/>
            <a:ext cx="747828" cy="534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t>Return key</a:t>
            </a:r>
          </a:p>
        </p:txBody>
      </p:sp>
      <p:cxnSp>
        <p:nvCxnSpPr>
          <p:cNvPr id="18" name="Straight Arrow Connector 17">
            <a:extLst>
              <a:ext uri="{FF2B5EF4-FFF2-40B4-BE49-F238E27FC236}">
                <a16:creationId xmlns:a16="http://schemas.microsoft.com/office/drawing/2014/main" id="{F7A94744-24AC-455C-9FE3-42256C7CE538}"/>
              </a:ext>
            </a:extLst>
          </p:cNvPr>
          <p:cNvCxnSpPr>
            <a:stCxn id="5" idx="4"/>
            <a:endCxn id="6" idx="0"/>
          </p:cNvCxnSpPr>
          <p:nvPr/>
        </p:nvCxnSpPr>
        <p:spPr>
          <a:xfrm flipH="1">
            <a:off x="7651756" y="1494561"/>
            <a:ext cx="1669866" cy="863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C6D340B-8CDA-4458-A59F-431B2486521D}"/>
              </a:ext>
            </a:extLst>
          </p:cNvPr>
          <p:cNvCxnSpPr>
            <a:stCxn id="6" idx="4"/>
            <a:endCxn id="8" idx="0"/>
          </p:cNvCxnSpPr>
          <p:nvPr/>
        </p:nvCxnSpPr>
        <p:spPr>
          <a:xfrm flipH="1">
            <a:off x="6718434" y="2791326"/>
            <a:ext cx="933322" cy="367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7A82752-3988-4918-9284-3DFD7E0DE73A}"/>
              </a:ext>
            </a:extLst>
          </p:cNvPr>
          <p:cNvCxnSpPr>
            <a:stCxn id="6" idx="4"/>
            <a:endCxn id="9" idx="0"/>
          </p:cNvCxnSpPr>
          <p:nvPr/>
        </p:nvCxnSpPr>
        <p:spPr>
          <a:xfrm>
            <a:off x="7651756" y="2791326"/>
            <a:ext cx="395353" cy="277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78840DE-A1D5-46DF-8D8D-5B940722D451}"/>
              </a:ext>
            </a:extLst>
          </p:cNvPr>
          <p:cNvCxnSpPr>
            <a:stCxn id="5" idx="4"/>
            <a:endCxn id="7" idx="0"/>
          </p:cNvCxnSpPr>
          <p:nvPr/>
        </p:nvCxnSpPr>
        <p:spPr>
          <a:xfrm>
            <a:off x="9321622" y="1494561"/>
            <a:ext cx="1518743" cy="1112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8649C87-75C8-4C69-8E27-8ED3036E7C9D}"/>
              </a:ext>
            </a:extLst>
          </p:cNvPr>
          <p:cNvCxnSpPr>
            <a:stCxn id="7" idx="4"/>
            <a:endCxn id="11" idx="0"/>
          </p:cNvCxnSpPr>
          <p:nvPr/>
        </p:nvCxnSpPr>
        <p:spPr>
          <a:xfrm flipH="1">
            <a:off x="10111339" y="3216382"/>
            <a:ext cx="729026" cy="360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11A280B-C4B0-4621-9F9E-8067064C31BC}"/>
              </a:ext>
            </a:extLst>
          </p:cNvPr>
          <p:cNvCxnSpPr>
            <a:endCxn id="12" idx="0"/>
          </p:cNvCxnSpPr>
          <p:nvPr/>
        </p:nvCxnSpPr>
        <p:spPr>
          <a:xfrm>
            <a:off x="10866922" y="3272589"/>
            <a:ext cx="469933" cy="302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7B6BC24-BA3D-406F-9E0E-428FAFDE688E}"/>
              </a:ext>
            </a:extLst>
          </p:cNvPr>
          <p:cNvCxnSpPr>
            <a:stCxn id="12" idx="4"/>
            <a:endCxn id="13" idx="0"/>
          </p:cNvCxnSpPr>
          <p:nvPr/>
        </p:nvCxnSpPr>
        <p:spPr>
          <a:xfrm flipH="1">
            <a:off x="9995602" y="4119612"/>
            <a:ext cx="1341253" cy="625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967117D-A831-4E7C-B67A-E429E3DA5564}"/>
              </a:ext>
            </a:extLst>
          </p:cNvPr>
          <p:cNvCxnSpPr>
            <a:stCxn id="12" idx="4"/>
            <a:endCxn id="14" idx="0"/>
          </p:cNvCxnSpPr>
          <p:nvPr/>
        </p:nvCxnSpPr>
        <p:spPr>
          <a:xfrm flipH="1">
            <a:off x="10896458" y="4119612"/>
            <a:ext cx="440397" cy="664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4627CEC-820F-479F-AF70-1644D277E584}"/>
              </a:ext>
            </a:extLst>
          </p:cNvPr>
          <p:cNvCxnSpPr>
            <a:stCxn id="12" idx="4"/>
            <a:endCxn id="15" idx="0"/>
          </p:cNvCxnSpPr>
          <p:nvPr/>
        </p:nvCxnSpPr>
        <p:spPr>
          <a:xfrm>
            <a:off x="11336855" y="4119612"/>
            <a:ext cx="378561" cy="635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B80CF8C-36CC-4077-84D7-ECFF44B799AC}"/>
              </a:ext>
            </a:extLst>
          </p:cNvPr>
          <p:cNvSpPr txBox="1"/>
          <p:nvPr/>
        </p:nvSpPr>
        <p:spPr>
          <a:xfrm>
            <a:off x="10866922" y="4225491"/>
            <a:ext cx="538930" cy="369332"/>
          </a:xfrm>
          <a:prstGeom prst="rect">
            <a:avLst/>
          </a:prstGeom>
          <a:noFill/>
        </p:spPr>
        <p:txBody>
          <a:bodyPr wrap="none" rtlCol="0">
            <a:spAutoFit/>
          </a:bodyPr>
          <a:lstStyle/>
          <a:p>
            <a:r>
              <a:rPr lang="en-US" dirty="0"/>
              <a:t>and</a:t>
            </a:r>
          </a:p>
        </p:txBody>
      </p:sp>
      <p:sp>
        <p:nvSpPr>
          <p:cNvPr id="36" name="Arc 35">
            <a:extLst>
              <a:ext uri="{FF2B5EF4-FFF2-40B4-BE49-F238E27FC236}">
                <a16:creationId xmlns:a16="http://schemas.microsoft.com/office/drawing/2014/main" id="{AF0B2429-0445-48A2-B808-7F1F9D83CDA4}"/>
              </a:ext>
            </a:extLst>
          </p:cNvPr>
          <p:cNvSpPr/>
          <p:nvPr/>
        </p:nvSpPr>
        <p:spPr>
          <a:xfrm rot="6990360">
            <a:off x="10473173" y="2105012"/>
            <a:ext cx="2075354" cy="2333532"/>
          </a:xfrm>
          <a:prstGeom prst="arc">
            <a:avLst>
              <a:gd name="adj1" fmla="val 19694606"/>
              <a:gd name="adj2" fmla="val 46015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98936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874EA-7CB7-4598-BBC6-1C08AA03B621}"/>
              </a:ext>
            </a:extLst>
          </p:cNvPr>
          <p:cNvSpPr>
            <a:spLocks noGrp="1"/>
          </p:cNvSpPr>
          <p:nvPr>
            <p:ph type="title"/>
          </p:nvPr>
        </p:nvSpPr>
        <p:spPr/>
        <p:txBody>
          <a:bodyPr/>
          <a:lstStyle/>
          <a:p>
            <a:r>
              <a:rPr lang="en-US" dirty="0"/>
              <a:t>Example Software Development Lifecycle</a:t>
            </a:r>
          </a:p>
        </p:txBody>
      </p:sp>
      <p:sp>
        <p:nvSpPr>
          <p:cNvPr id="3" name="Content Placeholder 2">
            <a:extLst>
              <a:ext uri="{FF2B5EF4-FFF2-40B4-BE49-F238E27FC236}">
                <a16:creationId xmlns:a16="http://schemas.microsoft.com/office/drawing/2014/main" id="{B5FA73FF-5359-4862-994B-65719798FB41}"/>
              </a:ext>
            </a:extLst>
          </p:cNvPr>
          <p:cNvSpPr>
            <a:spLocks noGrp="1"/>
          </p:cNvSpPr>
          <p:nvPr>
            <p:ph idx="1"/>
          </p:nvPr>
        </p:nvSpPr>
        <p:spPr>
          <a:xfrm>
            <a:off x="670420" y="1590733"/>
            <a:ext cx="10515600" cy="5121794"/>
          </a:xfrm>
        </p:spPr>
        <p:txBody>
          <a:bodyPr>
            <a:normAutofit fontScale="62500" lnSpcReduction="20000"/>
          </a:bodyPr>
          <a:lstStyle/>
          <a:p>
            <a:r>
              <a:rPr lang="en-US" dirty="0"/>
              <a:t>Get features details from product team</a:t>
            </a:r>
          </a:p>
          <a:p>
            <a:r>
              <a:rPr lang="en-US" dirty="0"/>
              <a:t>Design and review architecture</a:t>
            </a:r>
          </a:p>
          <a:p>
            <a:pPr lvl="1"/>
            <a:r>
              <a:rPr lang="en-US" dirty="0"/>
              <a:t>Senior developers review for security, reliability, scalability</a:t>
            </a:r>
          </a:p>
          <a:p>
            <a:r>
              <a:rPr lang="en-US" dirty="0"/>
              <a:t>Develop code</a:t>
            </a:r>
          </a:p>
          <a:p>
            <a:pPr lvl="1"/>
            <a:r>
              <a:rPr lang="en-US" dirty="0"/>
              <a:t>Perhaps test in a dev environment</a:t>
            </a:r>
          </a:p>
          <a:p>
            <a:r>
              <a:rPr lang="en-US" dirty="0"/>
              <a:t>Submit code for deployment</a:t>
            </a:r>
          </a:p>
          <a:p>
            <a:r>
              <a:rPr lang="en-US" dirty="0"/>
              <a:t>Code review and acceptance or request for changes</a:t>
            </a:r>
          </a:p>
          <a:p>
            <a:r>
              <a:rPr lang="en-US" dirty="0"/>
              <a:t>Submission to Automated deployment pipeline</a:t>
            </a:r>
          </a:p>
          <a:p>
            <a:pPr lvl="1"/>
            <a:r>
              <a:rPr lang="en-US" dirty="0"/>
              <a:t>Static security analysis and compliance testing</a:t>
            </a:r>
          </a:p>
          <a:p>
            <a:pPr lvl="1"/>
            <a:r>
              <a:rPr lang="en-US" dirty="0"/>
              <a:t>Test in staging environment</a:t>
            </a:r>
          </a:p>
          <a:p>
            <a:pPr lvl="1"/>
            <a:r>
              <a:rPr lang="en-US" dirty="0"/>
              <a:t>Automate penetration testing</a:t>
            </a:r>
          </a:p>
          <a:p>
            <a:r>
              <a:rPr lang="en-US" dirty="0"/>
              <a:t>Manual or automated acceptance of static analysis results and staging test</a:t>
            </a:r>
          </a:p>
          <a:p>
            <a:r>
              <a:rPr lang="en-US" dirty="0"/>
              <a:t>Deployment</a:t>
            </a:r>
          </a:p>
          <a:p>
            <a:pPr lvl="1"/>
            <a:r>
              <a:rPr lang="en-US" dirty="0"/>
              <a:t>Canary deployment: Initially deploy to some regions/customers, and later deploy everywhere</a:t>
            </a:r>
          </a:p>
          <a:p>
            <a:pPr lvl="1"/>
            <a:r>
              <a:rPr lang="en-US" dirty="0"/>
              <a:t>Red/blue deployment: Initially deploy for some servers in the cluster, and later deploy everywhere</a:t>
            </a:r>
          </a:p>
          <a:p>
            <a:r>
              <a:rPr lang="en-US" dirty="0"/>
              <a:t>Roll-back</a:t>
            </a:r>
          </a:p>
          <a:p>
            <a:pPr lvl="1"/>
            <a:r>
              <a:rPr lang="en-US" dirty="0"/>
              <a:t>Revert software to previous version</a:t>
            </a:r>
          </a:p>
          <a:p>
            <a:r>
              <a:rPr lang="en-US" dirty="0"/>
              <a:t>Continuous compliance testing</a:t>
            </a:r>
          </a:p>
          <a:p>
            <a:pPr lvl="1"/>
            <a:endParaRPr lang="en-US" dirty="0"/>
          </a:p>
        </p:txBody>
      </p:sp>
    </p:spTree>
    <p:extLst>
      <p:ext uri="{BB962C8B-B14F-4D97-AF65-F5344CB8AC3E}">
        <p14:creationId xmlns:p14="http://schemas.microsoft.com/office/powerpoint/2010/main" val="3161056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874EA-7CB7-4598-BBC6-1C08AA03B621}"/>
              </a:ext>
            </a:extLst>
          </p:cNvPr>
          <p:cNvSpPr>
            <a:spLocks noGrp="1"/>
          </p:cNvSpPr>
          <p:nvPr>
            <p:ph type="title"/>
          </p:nvPr>
        </p:nvSpPr>
        <p:spPr/>
        <p:txBody>
          <a:bodyPr/>
          <a:lstStyle/>
          <a:p>
            <a:r>
              <a:rPr lang="en-US" dirty="0"/>
              <a:t>Example Software Development Lifecycle</a:t>
            </a:r>
          </a:p>
        </p:txBody>
      </p:sp>
      <p:sp>
        <p:nvSpPr>
          <p:cNvPr id="3" name="Content Placeholder 2">
            <a:extLst>
              <a:ext uri="{FF2B5EF4-FFF2-40B4-BE49-F238E27FC236}">
                <a16:creationId xmlns:a16="http://schemas.microsoft.com/office/drawing/2014/main" id="{B5FA73FF-5359-4862-994B-65719798FB41}"/>
              </a:ext>
            </a:extLst>
          </p:cNvPr>
          <p:cNvSpPr>
            <a:spLocks noGrp="1"/>
          </p:cNvSpPr>
          <p:nvPr>
            <p:ph idx="1"/>
          </p:nvPr>
        </p:nvSpPr>
        <p:spPr>
          <a:xfrm>
            <a:off x="670420" y="1590733"/>
            <a:ext cx="10515600" cy="4969458"/>
          </a:xfrm>
        </p:spPr>
        <p:txBody>
          <a:bodyPr>
            <a:normAutofit fontScale="62500" lnSpcReduction="20000"/>
          </a:bodyPr>
          <a:lstStyle/>
          <a:p>
            <a:r>
              <a:rPr lang="en-US" dirty="0"/>
              <a:t>Get features details from product team</a:t>
            </a:r>
          </a:p>
          <a:p>
            <a:r>
              <a:rPr lang="en-US" dirty="0"/>
              <a:t>Design and review architecture</a:t>
            </a:r>
          </a:p>
          <a:p>
            <a:pPr lvl="1"/>
            <a:r>
              <a:rPr lang="en-US" dirty="0">
                <a:solidFill>
                  <a:srgbClr val="FF0000"/>
                </a:solidFill>
              </a:rPr>
              <a:t>Senior developers review for security, reliability, scalability</a:t>
            </a:r>
          </a:p>
          <a:p>
            <a:r>
              <a:rPr lang="en-US" dirty="0">
                <a:solidFill>
                  <a:srgbClr val="FF0000"/>
                </a:solidFill>
              </a:rPr>
              <a:t>Develop code</a:t>
            </a:r>
          </a:p>
          <a:p>
            <a:pPr lvl="1"/>
            <a:r>
              <a:rPr lang="en-US" dirty="0"/>
              <a:t>Perhaps test in a dev environment</a:t>
            </a:r>
          </a:p>
          <a:p>
            <a:r>
              <a:rPr lang="en-US" dirty="0"/>
              <a:t>Submit code for deployment</a:t>
            </a:r>
          </a:p>
          <a:p>
            <a:r>
              <a:rPr lang="en-US" dirty="0">
                <a:solidFill>
                  <a:srgbClr val="FF0000"/>
                </a:solidFill>
              </a:rPr>
              <a:t>Code review </a:t>
            </a:r>
            <a:r>
              <a:rPr lang="en-US" dirty="0"/>
              <a:t>and acceptance or request for changes</a:t>
            </a:r>
          </a:p>
          <a:p>
            <a:r>
              <a:rPr lang="en-US" dirty="0"/>
              <a:t>Submission to Automated deployment pipeline</a:t>
            </a:r>
          </a:p>
          <a:p>
            <a:pPr lvl="1"/>
            <a:r>
              <a:rPr lang="en-US" dirty="0">
                <a:solidFill>
                  <a:srgbClr val="FF0000"/>
                </a:solidFill>
              </a:rPr>
              <a:t>Static security analysis and compliance testing</a:t>
            </a:r>
          </a:p>
          <a:p>
            <a:pPr lvl="1"/>
            <a:r>
              <a:rPr lang="en-US" dirty="0"/>
              <a:t>Test in staging environment</a:t>
            </a:r>
          </a:p>
          <a:p>
            <a:pPr lvl="1"/>
            <a:r>
              <a:rPr lang="en-US" dirty="0">
                <a:solidFill>
                  <a:srgbClr val="FF0000"/>
                </a:solidFill>
              </a:rPr>
              <a:t>Automate penetration testing</a:t>
            </a:r>
          </a:p>
          <a:p>
            <a:r>
              <a:rPr lang="en-US" dirty="0"/>
              <a:t>Manual or automated acceptance of static analysis results and staging test</a:t>
            </a:r>
          </a:p>
          <a:p>
            <a:r>
              <a:rPr lang="en-US" dirty="0"/>
              <a:t>Deployment</a:t>
            </a:r>
          </a:p>
          <a:p>
            <a:pPr lvl="1"/>
            <a:r>
              <a:rPr lang="en-US" dirty="0"/>
              <a:t>Canary deployment: Initially deploy to some regions/customers, and later deploy everywhere</a:t>
            </a:r>
          </a:p>
          <a:p>
            <a:pPr lvl="1"/>
            <a:r>
              <a:rPr lang="en-US" dirty="0"/>
              <a:t>Red/blue deployment: Initially deploy for some servers in the cluster, and later deploy everywhere</a:t>
            </a:r>
          </a:p>
          <a:p>
            <a:r>
              <a:rPr lang="en-US" dirty="0"/>
              <a:t>Roll-back</a:t>
            </a:r>
          </a:p>
          <a:p>
            <a:pPr lvl="1"/>
            <a:r>
              <a:rPr lang="en-US" dirty="0"/>
              <a:t>Revert software to previous version</a:t>
            </a:r>
          </a:p>
          <a:p>
            <a:r>
              <a:rPr lang="en-US" dirty="0">
                <a:solidFill>
                  <a:srgbClr val="FF0000"/>
                </a:solidFill>
              </a:rPr>
              <a:t>Continuous compliance testing</a:t>
            </a:r>
          </a:p>
          <a:p>
            <a:endParaRPr lang="en-US" dirty="0"/>
          </a:p>
          <a:p>
            <a:pPr lvl="1"/>
            <a:endParaRPr lang="en-US" dirty="0"/>
          </a:p>
        </p:txBody>
      </p:sp>
      <p:sp>
        <p:nvSpPr>
          <p:cNvPr id="4" name="TextBox 3">
            <a:extLst>
              <a:ext uri="{FF2B5EF4-FFF2-40B4-BE49-F238E27FC236}">
                <a16:creationId xmlns:a16="http://schemas.microsoft.com/office/drawing/2014/main" id="{200B81CD-BBFD-4950-9C0F-32B56F9B2FF5}"/>
              </a:ext>
            </a:extLst>
          </p:cNvPr>
          <p:cNvSpPr txBox="1"/>
          <p:nvPr/>
        </p:nvSpPr>
        <p:spPr>
          <a:xfrm>
            <a:off x="7959436" y="2649682"/>
            <a:ext cx="3460756" cy="369332"/>
          </a:xfrm>
          <a:prstGeom prst="rect">
            <a:avLst/>
          </a:prstGeom>
          <a:noFill/>
        </p:spPr>
        <p:txBody>
          <a:bodyPr wrap="none" rtlCol="0">
            <a:spAutoFit/>
          </a:bodyPr>
          <a:lstStyle/>
          <a:p>
            <a:r>
              <a:rPr lang="en-US" dirty="0"/>
              <a:t>Key areas where security is applied</a:t>
            </a:r>
          </a:p>
        </p:txBody>
      </p:sp>
      <p:cxnSp>
        <p:nvCxnSpPr>
          <p:cNvPr id="6" name="Straight Arrow Connector 5">
            <a:extLst>
              <a:ext uri="{FF2B5EF4-FFF2-40B4-BE49-F238E27FC236}">
                <a16:creationId xmlns:a16="http://schemas.microsoft.com/office/drawing/2014/main" id="{99B3B39F-729F-44B1-97A6-3AEE313F29FE}"/>
              </a:ext>
            </a:extLst>
          </p:cNvPr>
          <p:cNvCxnSpPr>
            <a:cxnSpLocks/>
            <a:stCxn id="4" idx="1"/>
          </p:cNvCxnSpPr>
          <p:nvPr/>
        </p:nvCxnSpPr>
        <p:spPr>
          <a:xfrm flipH="1" flipV="1">
            <a:off x="6099464" y="2306782"/>
            <a:ext cx="1859972" cy="5275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7A04DB8-EAD6-422E-826E-0B0B25C451D1}"/>
              </a:ext>
            </a:extLst>
          </p:cNvPr>
          <p:cNvCxnSpPr>
            <a:cxnSpLocks/>
            <a:stCxn id="4" idx="1"/>
          </p:cNvCxnSpPr>
          <p:nvPr/>
        </p:nvCxnSpPr>
        <p:spPr>
          <a:xfrm flipH="1" flipV="1">
            <a:off x="2680858" y="2680856"/>
            <a:ext cx="5278578" cy="1534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5E66C91-07FC-4190-898F-B4F27A37B6C9}"/>
              </a:ext>
            </a:extLst>
          </p:cNvPr>
          <p:cNvCxnSpPr>
            <a:cxnSpLocks/>
            <a:stCxn id="4" idx="1"/>
          </p:cNvCxnSpPr>
          <p:nvPr/>
        </p:nvCxnSpPr>
        <p:spPr>
          <a:xfrm flipH="1">
            <a:off x="2223655" y="2834348"/>
            <a:ext cx="5735781" cy="5946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568A89D-DC3C-4DFC-8FEC-2E633E3DC4BD}"/>
              </a:ext>
            </a:extLst>
          </p:cNvPr>
          <p:cNvCxnSpPr>
            <a:cxnSpLocks/>
            <a:stCxn id="4" idx="1"/>
          </p:cNvCxnSpPr>
          <p:nvPr/>
        </p:nvCxnSpPr>
        <p:spPr>
          <a:xfrm flipH="1">
            <a:off x="4665518" y="2834348"/>
            <a:ext cx="3293918" cy="11661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1B9C695-6CBB-4BB9-804E-1F3B93B9AB94}"/>
              </a:ext>
            </a:extLst>
          </p:cNvPr>
          <p:cNvCxnSpPr>
            <a:cxnSpLocks/>
            <a:stCxn id="4" idx="1"/>
          </p:cNvCxnSpPr>
          <p:nvPr/>
        </p:nvCxnSpPr>
        <p:spPr>
          <a:xfrm flipH="1">
            <a:off x="3865422" y="2834348"/>
            <a:ext cx="4094014" cy="1571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29C9799-DC0B-4080-B109-C0FFE89A90DB}"/>
              </a:ext>
            </a:extLst>
          </p:cNvPr>
          <p:cNvCxnSpPr>
            <a:cxnSpLocks/>
            <a:stCxn id="4" idx="1"/>
          </p:cNvCxnSpPr>
          <p:nvPr/>
        </p:nvCxnSpPr>
        <p:spPr>
          <a:xfrm flipH="1">
            <a:off x="3875814" y="2834348"/>
            <a:ext cx="4083622" cy="35560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1670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3D591-AAA0-4049-B35F-C82CE1707F86}"/>
              </a:ext>
            </a:extLst>
          </p:cNvPr>
          <p:cNvSpPr>
            <a:spLocks noGrp="1"/>
          </p:cNvSpPr>
          <p:nvPr>
            <p:ph type="title"/>
          </p:nvPr>
        </p:nvSpPr>
        <p:spPr/>
        <p:txBody>
          <a:bodyPr/>
          <a:lstStyle/>
          <a:p>
            <a:r>
              <a:rPr lang="en-US" dirty="0"/>
              <a:t>Automated Software Testing</a:t>
            </a:r>
          </a:p>
        </p:txBody>
      </p:sp>
      <p:sp>
        <p:nvSpPr>
          <p:cNvPr id="5" name="Text Placeholder 4">
            <a:extLst>
              <a:ext uri="{FF2B5EF4-FFF2-40B4-BE49-F238E27FC236}">
                <a16:creationId xmlns:a16="http://schemas.microsoft.com/office/drawing/2014/main" id="{2F5C0C29-C4E2-4607-92BB-B2F581ED10A2}"/>
              </a:ext>
            </a:extLst>
          </p:cNvPr>
          <p:cNvSpPr>
            <a:spLocks noGrp="1"/>
          </p:cNvSpPr>
          <p:nvPr>
            <p:ph type="body" idx="1"/>
          </p:nvPr>
        </p:nvSpPr>
        <p:spPr/>
        <p:txBody>
          <a:bodyPr/>
          <a:lstStyle/>
          <a:p>
            <a:r>
              <a:rPr lang="en-US" dirty="0"/>
              <a:t>Static Analysis</a:t>
            </a:r>
          </a:p>
        </p:txBody>
      </p:sp>
      <p:sp>
        <p:nvSpPr>
          <p:cNvPr id="3" name="Content Placeholder 2">
            <a:extLst>
              <a:ext uri="{FF2B5EF4-FFF2-40B4-BE49-F238E27FC236}">
                <a16:creationId xmlns:a16="http://schemas.microsoft.com/office/drawing/2014/main" id="{78F9C712-0A89-46CD-B7A5-BA356499763C}"/>
              </a:ext>
            </a:extLst>
          </p:cNvPr>
          <p:cNvSpPr>
            <a:spLocks noGrp="1"/>
          </p:cNvSpPr>
          <p:nvPr>
            <p:ph sz="half" idx="2"/>
          </p:nvPr>
        </p:nvSpPr>
        <p:spPr>
          <a:xfrm>
            <a:off x="839788" y="2505075"/>
            <a:ext cx="5157787" cy="4186670"/>
          </a:xfrm>
        </p:spPr>
        <p:txBody>
          <a:bodyPr>
            <a:normAutofit fontScale="62500" lnSpcReduction="20000"/>
          </a:bodyPr>
          <a:lstStyle/>
          <a:p>
            <a:r>
              <a:rPr lang="en-US" dirty="0"/>
              <a:t>Static analysis is software that scans your source code for potential problems</a:t>
            </a:r>
          </a:p>
          <a:p>
            <a:pPr lvl="1"/>
            <a:r>
              <a:rPr lang="en-US" dirty="0"/>
              <a:t>SQL injection</a:t>
            </a:r>
          </a:p>
          <a:p>
            <a:pPr lvl="1"/>
            <a:r>
              <a:rPr lang="en-US" dirty="0"/>
              <a:t>Command injection</a:t>
            </a:r>
          </a:p>
          <a:p>
            <a:pPr lvl="1"/>
            <a:r>
              <a:rPr lang="en-US" dirty="0"/>
              <a:t>Cross-site scripting (</a:t>
            </a:r>
            <a:r>
              <a:rPr lang="en-US" dirty="0" err="1"/>
              <a:t>xss</a:t>
            </a:r>
            <a:r>
              <a:rPr lang="en-US" dirty="0"/>
              <a:t>)</a:t>
            </a:r>
          </a:p>
          <a:p>
            <a:pPr lvl="1"/>
            <a:r>
              <a:rPr lang="en-US" dirty="0"/>
              <a:t>Others</a:t>
            </a:r>
          </a:p>
          <a:p>
            <a:r>
              <a:rPr lang="en-US" dirty="0"/>
              <a:t>Wide range of available software</a:t>
            </a:r>
          </a:p>
          <a:p>
            <a:pPr lvl="1"/>
            <a:r>
              <a:rPr lang="en-US" dirty="0"/>
              <a:t>E.g., Veracode, </a:t>
            </a:r>
          </a:p>
          <a:p>
            <a:r>
              <a:rPr lang="en-US" dirty="0"/>
              <a:t>Benefits: </a:t>
            </a:r>
          </a:p>
          <a:p>
            <a:pPr lvl="1"/>
            <a:r>
              <a:rPr lang="en-US" dirty="0"/>
              <a:t>Detects many issues</a:t>
            </a:r>
          </a:p>
          <a:p>
            <a:pPr lvl="1"/>
            <a:r>
              <a:rPr lang="en-US" dirty="0"/>
              <a:t>Reports can be given to customers, auditors, and investors to demonstrate software security</a:t>
            </a:r>
          </a:p>
          <a:p>
            <a:r>
              <a:rPr lang="en-US" dirty="0"/>
              <a:t>Drawback: The static analysis can be wrong</a:t>
            </a:r>
          </a:p>
          <a:p>
            <a:pPr lvl="1"/>
            <a:r>
              <a:rPr lang="en-US" dirty="0"/>
              <a:t>Substantial dev effort to avoid alleged problems</a:t>
            </a:r>
          </a:p>
          <a:p>
            <a:pPr lvl="1"/>
            <a:r>
              <a:rPr lang="en-US" dirty="0"/>
              <a:t>Some static analysis errors cannot be fixed</a:t>
            </a:r>
          </a:p>
          <a:p>
            <a:pPr lvl="1"/>
            <a:r>
              <a:rPr lang="en-US" dirty="0"/>
              <a:t>Customers will ask for static analysis reports</a:t>
            </a:r>
          </a:p>
          <a:p>
            <a:pPr lvl="2"/>
            <a:r>
              <a:rPr lang="en-US" dirty="0"/>
              <a:t>You might need to tell them that they are not available</a:t>
            </a:r>
          </a:p>
        </p:txBody>
      </p:sp>
      <p:sp>
        <p:nvSpPr>
          <p:cNvPr id="6" name="Text Placeholder 5">
            <a:extLst>
              <a:ext uri="{FF2B5EF4-FFF2-40B4-BE49-F238E27FC236}">
                <a16:creationId xmlns:a16="http://schemas.microsoft.com/office/drawing/2014/main" id="{A5ED08DA-32BB-4CD6-80C4-72D4BFF10FD5}"/>
              </a:ext>
            </a:extLst>
          </p:cNvPr>
          <p:cNvSpPr>
            <a:spLocks noGrp="1"/>
          </p:cNvSpPr>
          <p:nvPr>
            <p:ph type="body" sz="quarter" idx="3"/>
          </p:nvPr>
        </p:nvSpPr>
        <p:spPr/>
        <p:txBody>
          <a:bodyPr/>
          <a:lstStyle/>
          <a:p>
            <a:r>
              <a:rPr lang="en-US" dirty="0"/>
              <a:t>Compliance testing</a:t>
            </a:r>
          </a:p>
        </p:txBody>
      </p:sp>
      <p:sp>
        <p:nvSpPr>
          <p:cNvPr id="4" name="Content Placeholder 3">
            <a:extLst>
              <a:ext uri="{FF2B5EF4-FFF2-40B4-BE49-F238E27FC236}">
                <a16:creationId xmlns:a16="http://schemas.microsoft.com/office/drawing/2014/main" id="{474F081E-C8BA-41F3-A583-EF9E1EBA6DF4}"/>
              </a:ext>
            </a:extLst>
          </p:cNvPr>
          <p:cNvSpPr>
            <a:spLocks noGrp="1"/>
          </p:cNvSpPr>
          <p:nvPr>
            <p:ph sz="quarter" idx="4"/>
          </p:nvPr>
        </p:nvSpPr>
        <p:spPr>
          <a:xfrm>
            <a:off x="6172200" y="2505075"/>
            <a:ext cx="5183188" cy="4020416"/>
          </a:xfrm>
        </p:spPr>
        <p:txBody>
          <a:bodyPr>
            <a:normAutofit fontScale="62500" lnSpcReduction="20000"/>
          </a:bodyPr>
          <a:lstStyle/>
          <a:p>
            <a:r>
              <a:rPr lang="en-US" dirty="0"/>
              <a:t>Check libraries and server versions to ensure security patches are up to date</a:t>
            </a:r>
          </a:p>
          <a:p>
            <a:pPr lvl="1"/>
            <a:r>
              <a:rPr lang="en-US" dirty="0"/>
              <a:t>E.g. Qualys can check </a:t>
            </a:r>
            <a:r>
              <a:rPr lang="en-US" dirty="0" err="1"/>
              <a:t>pacthes</a:t>
            </a:r>
            <a:endParaRPr lang="en-US" dirty="0"/>
          </a:p>
          <a:p>
            <a:r>
              <a:rPr lang="en-US" dirty="0"/>
              <a:t>Policy and process is needed to handle cases when out of compliance</a:t>
            </a:r>
          </a:p>
          <a:p>
            <a:pPr lvl="1"/>
            <a:r>
              <a:rPr lang="en-US" dirty="0"/>
              <a:t>e.g. process: issues are automatically logged in confluence, </a:t>
            </a:r>
            <a:r>
              <a:rPr lang="en-US" dirty="0" err="1"/>
              <a:t>devops</a:t>
            </a:r>
            <a:r>
              <a:rPr lang="en-US" dirty="0"/>
              <a:t> provides initially prioritized, meetings are held to prioritize, resolved. Everything is logged in confluence for tracking and auditing</a:t>
            </a:r>
          </a:p>
          <a:p>
            <a:r>
              <a:rPr lang="en-US" dirty="0"/>
              <a:t>Automated checking for patches is easy and saves lots of problems</a:t>
            </a:r>
          </a:p>
          <a:p>
            <a:pPr lvl="1"/>
            <a:endParaRPr lang="en-US" dirty="0"/>
          </a:p>
        </p:txBody>
      </p:sp>
    </p:spTree>
    <p:extLst>
      <p:ext uri="{BB962C8B-B14F-4D97-AF65-F5344CB8AC3E}">
        <p14:creationId xmlns:p14="http://schemas.microsoft.com/office/powerpoint/2010/main" val="329789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032183A-B057-4B13-8138-172536CA94D8}"/>
              </a:ext>
            </a:extLst>
          </p:cNvPr>
          <p:cNvSpPr>
            <a:spLocks noGrp="1"/>
          </p:cNvSpPr>
          <p:nvPr>
            <p:ph type="title"/>
          </p:nvPr>
        </p:nvSpPr>
        <p:spPr/>
        <p:txBody>
          <a:bodyPr/>
          <a:lstStyle/>
          <a:p>
            <a:r>
              <a:rPr lang="en-US" dirty="0"/>
              <a:t>Design principles</a:t>
            </a:r>
          </a:p>
        </p:txBody>
      </p:sp>
      <p:sp>
        <p:nvSpPr>
          <p:cNvPr id="8" name="Content Placeholder 7">
            <a:extLst>
              <a:ext uri="{FF2B5EF4-FFF2-40B4-BE49-F238E27FC236}">
                <a16:creationId xmlns:a16="http://schemas.microsoft.com/office/drawing/2014/main" id="{D42E4DDA-00C7-4D04-A3B8-C8A4471B4562}"/>
              </a:ext>
            </a:extLst>
          </p:cNvPr>
          <p:cNvSpPr>
            <a:spLocks noGrp="1"/>
          </p:cNvSpPr>
          <p:nvPr>
            <p:ph idx="1"/>
          </p:nvPr>
        </p:nvSpPr>
        <p:spPr/>
        <p:txBody>
          <a:bodyPr/>
          <a:lstStyle/>
          <a:p>
            <a:r>
              <a:rPr lang="en-US" dirty="0"/>
              <a:t>Design principles are </a:t>
            </a:r>
          </a:p>
          <a:p>
            <a:pPr lvl="1"/>
            <a:r>
              <a:rPr lang="en-US" dirty="0"/>
              <a:t>good ideas that improve security</a:t>
            </a:r>
          </a:p>
          <a:p>
            <a:pPr lvl="1"/>
            <a:r>
              <a:rPr lang="en-US" dirty="0"/>
              <a:t>well-known (i.e., written in books and blogs), can provide ammunition during discussion </a:t>
            </a:r>
          </a:p>
          <a:p>
            <a:r>
              <a:rPr lang="en-US" dirty="0"/>
              <a:t>Design principles are applied at several stages in the development lifecycle</a:t>
            </a:r>
          </a:p>
          <a:p>
            <a:pPr lvl="1"/>
            <a:r>
              <a:rPr lang="en-US" dirty="0"/>
              <a:t>Senior developers review for security, reliability, scalability</a:t>
            </a:r>
          </a:p>
          <a:p>
            <a:pPr lvl="1"/>
            <a:r>
              <a:rPr lang="en-US" dirty="0"/>
              <a:t>Develop code</a:t>
            </a:r>
          </a:p>
          <a:p>
            <a:pPr lvl="1"/>
            <a:r>
              <a:rPr lang="en-US" dirty="0"/>
              <a:t>Code review</a:t>
            </a:r>
          </a:p>
          <a:p>
            <a:endParaRPr lang="en-US" dirty="0">
              <a:solidFill>
                <a:srgbClr val="FF0000"/>
              </a:solidFill>
            </a:endParaRPr>
          </a:p>
          <a:p>
            <a:endParaRPr lang="en-US" dirty="0"/>
          </a:p>
        </p:txBody>
      </p:sp>
    </p:spTree>
    <p:extLst>
      <p:ext uri="{BB962C8B-B14F-4D97-AF65-F5344CB8AC3E}">
        <p14:creationId xmlns:p14="http://schemas.microsoft.com/office/powerpoint/2010/main" val="975174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38200" y="78039"/>
            <a:ext cx="10515600" cy="453582"/>
          </a:xfrm>
        </p:spPr>
        <p:txBody>
          <a:bodyPr>
            <a:normAutofit fontScale="90000"/>
          </a:bodyPr>
          <a:lstStyle/>
          <a:p>
            <a:r>
              <a:rPr lang="en-US" altLang="en-US" dirty="0"/>
              <a:t>Least Privilege</a:t>
            </a:r>
          </a:p>
        </p:txBody>
      </p:sp>
      <p:sp>
        <p:nvSpPr>
          <p:cNvPr id="39939" name="Rectangle 3"/>
          <p:cNvSpPr>
            <a:spLocks noGrp="1" noChangeArrowheads="1"/>
          </p:cNvSpPr>
          <p:nvPr>
            <p:ph idx="1"/>
          </p:nvPr>
        </p:nvSpPr>
        <p:spPr>
          <a:xfrm>
            <a:off x="116958" y="719366"/>
            <a:ext cx="11109251" cy="6301194"/>
          </a:xfrm>
        </p:spPr>
        <p:txBody>
          <a:bodyPr>
            <a:normAutofit fontScale="70000" lnSpcReduction="20000"/>
          </a:bodyPr>
          <a:lstStyle/>
          <a:p>
            <a:r>
              <a:rPr lang="en-US" altLang="en-US" dirty="0"/>
              <a:t>A subject should be given only those privileges necessary to complete its task</a:t>
            </a:r>
          </a:p>
          <a:p>
            <a:pPr lvl="1"/>
            <a:r>
              <a:rPr lang="en-US" altLang="en-US" dirty="0"/>
              <a:t>Function, not identity, controls</a:t>
            </a:r>
          </a:p>
          <a:p>
            <a:pPr lvl="1"/>
            <a:r>
              <a:rPr lang="en-US" altLang="en-US" dirty="0"/>
              <a:t>Rights added as needed, discarded after use</a:t>
            </a:r>
          </a:p>
          <a:p>
            <a:pPr lvl="1"/>
            <a:r>
              <a:rPr lang="en-US" altLang="en-US" dirty="0"/>
              <a:t>Minimal protection domain</a:t>
            </a:r>
          </a:p>
          <a:p>
            <a:r>
              <a:rPr lang="en-US" altLang="en-US" dirty="0"/>
              <a:t>Related to Need-to-know</a:t>
            </a:r>
          </a:p>
          <a:p>
            <a:pPr lvl="1"/>
            <a:r>
              <a:rPr lang="en-US" altLang="en-US" dirty="0"/>
              <a:t>A person is allowed to have access to a file (information) only if they need it for their task</a:t>
            </a:r>
          </a:p>
          <a:p>
            <a:r>
              <a:rPr lang="en-US" altLang="en-US" dirty="0"/>
              <a:t>Need-to-know vs least privilege</a:t>
            </a:r>
          </a:p>
          <a:p>
            <a:pPr lvl="1"/>
            <a:r>
              <a:rPr lang="en-US" altLang="en-US" dirty="0"/>
              <a:t>Need-to-know is for people</a:t>
            </a:r>
          </a:p>
          <a:p>
            <a:pPr lvl="1"/>
            <a:r>
              <a:rPr lang="en-US" altLang="en-US" dirty="0"/>
              <a:t>Least privilege is for programs</a:t>
            </a:r>
          </a:p>
          <a:p>
            <a:r>
              <a:rPr lang="en-US" altLang="en-US" dirty="0"/>
              <a:t>Running programs with root privilege</a:t>
            </a:r>
          </a:p>
          <a:p>
            <a:pPr lvl="1"/>
            <a:r>
              <a:rPr lang="en-US" altLang="en-US" dirty="0"/>
              <a:t>Few programs need root privilege. </a:t>
            </a:r>
          </a:p>
          <a:p>
            <a:pPr lvl="1"/>
            <a:r>
              <a:rPr lang="en-US" altLang="en-US" dirty="0"/>
              <a:t>Instead, specific access control group should be developed for each program (or set of programs)</a:t>
            </a:r>
          </a:p>
          <a:p>
            <a:r>
              <a:rPr lang="en-US" altLang="en-US" dirty="0"/>
              <a:t>Google Gmail source code</a:t>
            </a:r>
          </a:p>
          <a:p>
            <a:pPr lvl="1"/>
            <a:r>
              <a:rPr lang="en-US" altLang="en-US" dirty="0"/>
              <a:t>Any developer can work on any program (in their spare time)</a:t>
            </a:r>
          </a:p>
          <a:p>
            <a:pPr lvl="1"/>
            <a:r>
              <a:rPr lang="en-US" altLang="en-US" dirty="0"/>
              <a:t>This means that anyone can get access to any source code</a:t>
            </a:r>
          </a:p>
          <a:p>
            <a:pPr lvl="1"/>
            <a:r>
              <a:rPr lang="en-US" altLang="en-US" dirty="0"/>
              <a:t>A hacker was able to gain access to a sales persons computer and was then able to download the source code for </a:t>
            </a:r>
            <a:r>
              <a:rPr lang="en-US" altLang="en-US" dirty="0" err="1"/>
              <a:t>gmail</a:t>
            </a:r>
            <a:endParaRPr lang="en-US" altLang="en-US" dirty="0"/>
          </a:p>
          <a:p>
            <a:r>
              <a:rPr lang="en-US" altLang="en-US" dirty="0"/>
              <a:t>Intel</a:t>
            </a:r>
          </a:p>
          <a:p>
            <a:pPr lvl="1"/>
            <a:r>
              <a:rPr lang="en-US" altLang="en-US" dirty="0"/>
              <a:t>Many billions of dollars of trade secrets</a:t>
            </a:r>
          </a:p>
          <a:p>
            <a:pPr lvl="1"/>
            <a:r>
              <a:rPr lang="en-US" altLang="en-US" dirty="0"/>
              <a:t>Each work group only has knowledge of information for that work group. </a:t>
            </a:r>
          </a:p>
          <a:p>
            <a:pPr lvl="1"/>
            <a:r>
              <a:rPr lang="en-US" altLang="en-US" dirty="0"/>
              <a:t>There is no share of information between work groups</a:t>
            </a:r>
          </a:p>
          <a:p>
            <a:r>
              <a:rPr lang="en-US" altLang="en-US" dirty="0"/>
              <a:t>People</a:t>
            </a:r>
          </a:p>
          <a:p>
            <a:pPr lvl="1"/>
            <a:r>
              <a:rPr lang="en-US" altLang="en-US" dirty="0"/>
              <a:t>Get very unhappy when you claim “need-to-know” means they don’t need to know</a:t>
            </a:r>
          </a:p>
        </p:txBody>
      </p:sp>
    </p:spTree>
    <p:extLst>
      <p:ext uri="{BB962C8B-B14F-4D97-AF65-F5344CB8AC3E}">
        <p14:creationId xmlns:p14="http://schemas.microsoft.com/office/powerpoint/2010/main" val="218542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3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93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93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939">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939">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939">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939">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939">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9939">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9939">
                                            <p:txEl>
                                              <p:pRg st="15" end="1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9939">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9939">
                                            <p:txEl>
                                              <p:pRg st="17" end="17"/>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9939">
                                            <p:txEl>
                                              <p:pRg st="18" end="18"/>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9939">
                                            <p:txEl>
                                              <p:pRg st="19" end="19"/>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9939">
                                            <p:txEl>
                                              <p:pRg st="20" end="2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9939">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a:extLst>
              <a:ext uri="{FF2B5EF4-FFF2-40B4-BE49-F238E27FC236}">
                <a16:creationId xmlns:a16="http://schemas.microsoft.com/office/drawing/2014/main" id="{29B26BDD-CC89-46CC-B47C-A694AE018F98}"/>
              </a:ext>
            </a:extLst>
          </p:cNvPr>
          <p:cNvSpPr>
            <a:spLocks noGrp="1" noChangeArrowheads="1"/>
          </p:cNvSpPr>
          <p:nvPr>
            <p:ph type="title"/>
          </p:nvPr>
        </p:nvSpPr>
        <p:spPr/>
        <p:txBody>
          <a:bodyPr/>
          <a:lstStyle/>
          <a:p>
            <a:pPr eaLnBrk="1" hangingPunct="1"/>
            <a:r>
              <a:rPr lang="en-US" altLang="en-US"/>
              <a:t>Fail-Safe Defaults</a:t>
            </a:r>
          </a:p>
        </p:txBody>
      </p:sp>
      <p:sp>
        <p:nvSpPr>
          <p:cNvPr id="9222" name="Rectangle 3">
            <a:extLst>
              <a:ext uri="{FF2B5EF4-FFF2-40B4-BE49-F238E27FC236}">
                <a16:creationId xmlns:a16="http://schemas.microsoft.com/office/drawing/2014/main" id="{590CF813-822A-4B75-8BE6-E57F4819F050}"/>
              </a:ext>
            </a:extLst>
          </p:cNvPr>
          <p:cNvSpPr>
            <a:spLocks noGrp="1" noChangeArrowheads="1"/>
          </p:cNvSpPr>
          <p:nvPr>
            <p:ph type="body" idx="1"/>
          </p:nvPr>
        </p:nvSpPr>
        <p:spPr/>
        <p:txBody>
          <a:bodyPr/>
          <a:lstStyle/>
          <a:p>
            <a:pPr eaLnBrk="1" hangingPunct="1"/>
            <a:r>
              <a:rPr lang="en-US" altLang="en-US" dirty="0"/>
              <a:t>Default action is to deny access</a:t>
            </a:r>
          </a:p>
          <a:p>
            <a:pPr eaLnBrk="1" hangingPunct="1"/>
            <a:r>
              <a:rPr lang="en-US" altLang="en-US" dirty="0"/>
              <a:t>Use white lists as opposed to black lists</a:t>
            </a:r>
          </a:p>
          <a:p>
            <a:pPr lvl="1"/>
            <a:r>
              <a:rPr lang="en-US" altLang="en-US" dirty="0"/>
              <a:t>White list: a list of what is allowed, e.g., a list of allowed users. </a:t>
            </a:r>
          </a:p>
          <a:p>
            <a:pPr lvl="1"/>
            <a:r>
              <a:rPr lang="en-US" altLang="en-US" dirty="0"/>
              <a:t>Black list: a list of what is not allowed, e.g., a list of disallowed users</a:t>
            </a:r>
          </a:p>
          <a:p>
            <a:r>
              <a:rPr lang="en-US" altLang="en-US" dirty="0"/>
              <a:t>Related:</a:t>
            </a:r>
          </a:p>
          <a:p>
            <a:pPr lvl="1"/>
            <a:r>
              <a:rPr lang="en-US" altLang="en-US" dirty="0"/>
              <a:t>Unique default user names and passwords</a:t>
            </a:r>
          </a:p>
          <a:p>
            <a:pPr lvl="2"/>
            <a:r>
              <a:rPr lang="en-US" altLang="en-US" dirty="0"/>
              <a:t>In the past, the default user name was admin and default password is admin. Now-a-days, the default user name might be admin and default password is given on a sticker on the device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a:extLst>
              <a:ext uri="{FF2B5EF4-FFF2-40B4-BE49-F238E27FC236}">
                <a16:creationId xmlns:a16="http://schemas.microsoft.com/office/drawing/2014/main" id="{428150CC-4DFE-40A2-98B2-E3180236B7BA}"/>
              </a:ext>
            </a:extLst>
          </p:cNvPr>
          <p:cNvSpPr>
            <a:spLocks noGrp="1" noChangeArrowheads="1"/>
          </p:cNvSpPr>
          <p:nvPr>
            <p:ph type="title"/>
          </p:nvPr>
        </p:nvSpPr>
        <p:spPr/>
        <p:txBody>
          <a:bodyPr/>
          <a:lstStyle/>
          <a:p>
            <a:pPr eaLnBrk="1" hangingPunct="1"/>
            <a:r>
              <a:rPr lang="en-US" altLang="en-US"/>
              <a:t>Economy of Mechanism</a:t>
            </a:r>
          </a:p>
        </p:txBody>
      </p:sp>
      <p:sp>
        <p:nvSpPr>
          <p:cNvPr id="11270" name="Rectangle 3">
            <a:extLst>
              <a:ext uri="{FF2B5EF4-FFF2-40B4-BE49-F238E27FC236}">
                <a16:creationId xmlns:a16="http://schemas.microsoft.com/office/drawing/2014/main" id="{0762D6DA-36CE-4664-9367-1F6F8CAD9E69}"/>
              </a:ext>
            </a:extLst>
          </p:cNvPr>
          <p:cNvSpPr>
            <a:spLocks noGrp="1" noChangeArrowheads="1"/>
          </p:cNvSpPr>
          <p:nvPr>
            <p:ph type="body" idx="1"/>
          </p:nvPr>
        </p:nvSpPr>
        <p:spPr/>
        <p:txBody>
          <a:bodyPr>
            <a:normAutofit fontScale="92500" lnSpcReduction="20000"/>
          </a:bodyPr>
          <a:lstStyle/>
          <a:p>
            <a:pPr eaLnBrk="1" hangingPunct="1"/>
            <a:r>
              <a:rPr lang="en-US" altLang="en-US" dirty="0"/>
              <a:t>Keep it as simple as possible</a:t>
            </a:r>
          </a:p>
          <a:p>
            <a:pPr lvl="1" eaLnBrk="1" hangingPunct="1"/>
            <a:r>
              <a:rPr lang="en-US" altLang="en-US" dirty="0"/>
              <a:t>KISS Principle</a:t>
            </a:r>
          </a:p>
          <a:p>
            <a:pPr eaLnBrk="1" hangingPunct="1"/>
            <a:r>
              <a:rPr lang="en-US" altLang="en-US" dirty="0"/>
              <a:t>Simpler means less can go wrong</a:t>
            </a:r>
          </a:p>
          <a:p>
            <a:pPr lvl="1"/>
            <a:r>
              <a:rPr lang="en-US" altLang="en-US" dirty="0"/>
              <a:t>Less to go wrong</a:t>
            </a:r>
          </a:p>
          <a:p>
            <a:pPr lvl="1"/>
            <a:r>
              <a:rPr lang="en-US" altLang="en-US" dirty="0"/>
              <a:t>Fewer possible inconsistencies</a:t>
            </a:r>
          </a:p>
          <a:p>
            <a:pPr lvl="1"/>
            <a:r>
              <a:rPr lang="en-US" altLang="en-US" dirty="0"/>
              <a:t>Easy to understand</a:t>
            </a:r>
          </a:p>
          <a:p>
            <a:r>
              <a:rPr lang="en-US" altLang="en-US" dirty="0"/>
              <a:t>Fewer interacting and interdependent components results in higher reliability</a:t>
            </a:r>
          </a:p>
          <a:p>
            <a:r>
              <a:rPr lang="en-US" altLang="en-US" dirty="0"/>
              <a:t>Minimizes the attack surface</a:t>
            </a:r>
          </a:p>
          <a:p>
            <a:r>
              <a:rPr lang="en-US" altLang="en-US" dirty="0"/>
              <a:t>My main design principle, the what new developers have a hard time with</a:t>
            </a:r>
          </a:p>
          <a:p>
            <a:pPr lvl="1"/>
            <a:r>
              <a:rPr lang="en-US" altLang="en-US" dirty="0"/>
              <a:t>There are many new tools, so people try to use them all</a:t>
            </a:r>
          </a:p>
          <a:p>
            <a:pPr lvl="1"/>
            <a:r>
              <a:rPr lang="en-US" altLang="en-US" dirty="0"/>
              <a:t>New developers have a hard time distinguishing marketing hype from tried-n-true wisdom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11601</TotalTime>
  <Words>3568</Words>
  <Application>Microsoft Office PowerPoint</Application>
  <PresentationFormat>Widescreen</PresentationFormat>
  <Paragraphs>315</Paragraphs>
  <Slides>22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vt:lpstr>
      <vt:lpstr>Office Theme</vt:lpstr>
      <vt:lpstr>Software Development</vt:lpstr>
      <vt:lpstr>Product Development Lifecycle</vt:lpstr>
      <vt:lpstr>Example Software Development Lifecycle</vt:lpstr>
      <vt:lpstr>Example Software Development Lifecycle</vt:lpstr>
      <vt:lpstr>Automated Software Testing</vt:lpstr>
      <vt:lpstr>Design principles</vt:lpstr>
      <vt:lpstr>Least Privilege</vt:lpstr>
      <vt:lpstr>Fail-Safe Defaults</vt:lpstr>
      <vt:lpstr>Economy of Mechanism</vt:lpstr>
      <vt:lpstr>Economy of Mechanism (continued)</vt:lpstr>
      <vt:lpstr>Complete Mediation</vt:lpstr>
      <vt:lpstr>Latency Comparison Numbers (and why complete mediation is never used with file IO)</vt:lpstr>
      <vt:lpstr>Open Design and Time Trusted Systems</vt:lpstr>
      <vt:lpstr>Defense in Depth</vt:lpstr>
      <vt:lpstr>Separation of Privilege</vt:lpstr>
      <vt:lpstr>Least Common Mechanism/Isolated Components</vt:lpstr>
      <vt:lpstr>Modular Design</vt:lpstr>
      <vt:lpstr>Evidence production</vt:lpstr>
      <vt:lpstr>Others</vt:lpstr>
      <vt:lpstr>Psychological Acceptability</vt:lpstr>
      <vt:lpstr>Attack Trees</vt:lpstr>
      <vt:lpstr>Attack Trees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dc:title>
  <dc:creator>stephan bohacek</dc:creator>
  <cp:lastModifiedBy>bohacek</cp:lastModifiedBy>
  <cp:revision>29</cp:revision>
  <dcterms:created xsi:type="dcterms:W3CDTF">2020-02-17T19:54:17Z</dcterms:created>
  <dcterms:modified xsi:type="dcterms:W3CDTF">2020-02-26T16:47:06Z</dcterms:modified>
</cp:coreProperties>
</file>