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8E22"/>
    <a:srgbClr val="BED600"/>
    <a:srgbClr val="782EBD"/>
    <a:srgbClr val="003976"/>
    <a:srgbClr val="C41230"/>
    <a:srgbClr val="AF1E2D"/>
    <a:srgbClr val="00A0DF"/>
    <a:srgbClr val="EE0C0C"/>
    <a:srgbClr val="F8981D"/>
    <a:srgbClr val="5A7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19" autoAdjust="0"/>
    <p:restoredTop sz="99877" autoAdjust="0"/>
  </p:normalViewPr>
  <p:slideViewPr>
    <p:cSldViewPr snapToGrid="0">
      <p:cViewPr varScale="1">
        <p:scale>
          <a:sx n="109" d="100"/>
          <a:sy n="109" d="100"/>
        </p:scale>
        <p:origin x="552" y="78"/>
      </p:cViewPr>
      <p:guideLst>
        <p:guide orient="horz" pos="2160"/>
        <p:guide pos="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31A6-65FA-4D31-B72B-95DEBD1447C6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E803-85A0-4CC4-8E73-8CEB35CB25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46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31A6-65FA-4D31-B72B-95DEBD1447C6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E803-85A0-4CC4-8E73-8CEB35CB25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6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31A6-65FA-4D31-B72B-95DEBD1447C6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E803-85A0-4CC4-8E73-8CEB35CB25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0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31A6-65FA-4D31-B72B-95DEBD1447C6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E803-85A0-4CC4-8E73-8CEB35CB25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8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31A6-65FA-4D31-B72B-95DEBD1447C6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E803-85A0-4CC4-8E73-8CEB35CB25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4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31A6-65FA-4D31-B72B-95DEBD1447C6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E803-85A0-4CC4-8E73-8CEB35CB25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4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31A6-65FA-4D31-B72B-95DEBD1447C6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E803-85A0-4CC4-8E73-8CEB35CB25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5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31A6-65FA-4D31-B72B-95DEBD1447C6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E803-85A0-4CC4-8E73-8CEB35CB25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27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31A6-65FA-4D31-B72B-95DEBD1447C6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E803-85A0-4CC4-8E73-8CEB35CB25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40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31A6-65FA-4D31-B72B-95DEBD1447C6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E803-85A0-4CC4-8E73-8CEB35CB25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58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31A6-65FA-4D31-B72B-95DEBD1447C6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5E803-85A0-4CC4-8E73-8CEB35CB25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8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D31A6-65FA-4D31-B72B-95DEBD1447C6}" type="datetimeFigureOut">
              <a:rPr lang="en-US" smtClean="0"/>
              <a:pPr/>
              <a:t>9/13/2019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5E803-85A0-4CC4-8E73-8CEB35CB25C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61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1" Type="http://schemas.openxmlformats.org/officeDocument/2006/relationships/image" Target="../media/image3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2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5.png"/><Relationship Id="rId10" Type="http://schemas.openxmlformats.org/officeDocument/2006/relationships/tags" Target="../tags/tag10.xml"/><Relationship Id="rId19" Type="http://schemas.openxmlformats.org/officeDocument/2006/relationships/image" Target="../media/image1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image" Target="../media/image25.png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12" Type="http://schemas.openxmlformats.org/officeDocument/2006/relationships/image" Target="../media/image24.png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image" Target="../media/image23.png"/><Relationship Id="rId5" Type="http://schemas.openxmlformats.org/officeDocument/2006/relationships/tags" Target="../tags/tag134.xml"/><Relationship Id="rId10" Type="http://schemas.openxmlformats.org/officeDocument/2006/relationships/image" Target="../media/image22.png"/><Relationship Id="rId4" Type="http://schemas.openxmlformats.org/officeDocument/2006/relationships/tags" Target="../tags/tag133.xml"/><Relationship Id="rId9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13" Type="http://schemas.openxmlformats.org/officeDocument/2006/relationships/tags" Target="../tags/tag150.xml"/><Relationship Id="rId18" Type="http://schemas.openxmlformats.org/officeDocument/2006/relationships/image" Target="../media/image22.png"/><Relationship Id="rId3" Type="http://schemas.openxmlformats.org/officeDocument/2006/relationships/tags" Target="../tags/tag140.xml"/><Relationship Id="rId21" Type="http://schemas.openxmlformats.org/officeDocument/2006/relationships/image" Target="../media/image28.png"/><Relationship Id="rId7" Type="http://schemas.openxmlformats.org/officeDocument/2006/relationships/tags" Target="../tags/tag144.xml"/><Relationship Id="rId12" Type="http://schemas.openxmlformats.org/officeDocument/2006/relationships/tags" Target="../tags/tag149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39.xml"/><Relationship Id="rId16" Type="http://schemas.openxmlformats.org/officeDocument/2006/relationships/tags" Target="../tags/tag153.xml"/><Relationship Id="rId20" Type="http://schemas.openxmlformats.org/officeDocument/2006/relationships/image" Target="../media/image27.png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tags" Target="../tags/tag148.xml"/><Relationship Id="rId5" Type="http://schemas.openxmlformats.org/officeDocument/2006/relationships/tags" Target="../tags/tag142.xml"/><Relationship Id="rId15" Type="http://schemas.openxmlformats.org/officeDocument/2006/relationships/tags" Target="../tags/tag152.xml"/><Relationship Id="rId10" Type="http://schemas.openxmlformats.org/officeDocument/2006/relationships/tags" Target="../tags/tag147.xml"/><Relationship Id="rId19" Type="http://schemas.openxmlformats.org/officeDocument/2006/relationships/image" Target="../media/image26.png"/><Relationship Id="rId4" Type="http://schemas.openxmlformats.org/officeDocument/2006/relationships/tags" Target="../tags/tag141.xml"/><Relationship Id="rId9" Type="http://schemas.openxmlformats.org/officeDocument/2006/relationships/tags" Target="../tags/tag146.xml"/><Relationship Id="rId14" Type="http://schemas.openxmlformats.org/officeDocument/2006/relationships/tags" Target="../tags/tag151.xml"/><Relationship Id="rId2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13" Type="http://schemas.openxmlformats.org/officeDocument/2006/relationships/tags" Target="../tags/tag166.xml"/><Relationship Id="rId18" Type="http://schemas.openxmlformats.org/officeDocument/2006/relationships/image" Target="../media/image22.png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12" Type="http://schemas.openxmlformats.org/officeDocument/2006/relationships/tags" Target="../tags/tag165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55.xml"/><Relationship Id="rId16" Type="http://schemas.openxmlformats.org/officeDocument/2006/relationships/tags" Target="../tags/tag169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tags" Target="../tags/tag164.xml"/><Relationship Id="rId5" Type="http://schemas.openxmlformats.org/officeDocument/2006/relationships/tags" Target="../tags/tag158.xml"/><Relationship Id="rId15" Type="http://schemas.openxmlformats.org/officeDocument/2006/relationships/tags" Target="../tags/tag168.xml"/><Relationship Id="rId10" Type="http://schemas.openxmlformats.org/officeDocument/2006/relationships/tags" Target="../tags/tag163.xml"/><Relationship Id="rId19" Type="http://schemas.openxmlformats.org/officeDocument/2006/relationships/image" Target="../media/image26.png"/><Relationship Id="rId4" Type="http://schemas.openxmlformats.org/officeDocument/2006/relationships/tags" Target="../tags/tag157.xml"/><Relationship Id="rId9" Type="http://schemas.openxmlformats.org/officeDocument/2006/relationships/tags" Target="../tags/tag162.xml"/><Relationship Id="rId14" Type="http://schemas.openxmlformats.org/officeDocument/2006/relationships/tags" Target="../tags/tag16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image" Target="../media/image5.png"/><Relationship Id="rId2" Type="http://schemas.openxmlformats.org/officeDocument/2006/relationships/tags" Target="../tags/tag19.xml"/><Relationship Id="rId16" Type="http://schemas.openxmlformats.org/officeDocument/2006/relationships/image" Target="../media/image3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image" Target="../media/image1.png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18" Type="http://schemas.openxmlformats.org/officeDocument/2006/relationships/image" Target="../media/image1.png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6" Type="http://schemas.openxmlformats.org/officeDocument/2006/relationships/tags" Target="../tags/tag45.xml"/><Relationship Id="rId20" Type="http://schemas.openxmlformats.org/officeDocument/2006/relationships/image" Target="../media/image5.png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tags" Target="../tags/tag44.xml"/><Relationship Id="rId10" Type="http://schemas.openxmlformats.org/officeDocument/2006/relationships/tags" Target="../tags/tag39.xml"/><Relationship Id="rId19" Type="http://schemas.openxmlformats.org/officeDocument/2006/relationships/image" Target="../media/image2.png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4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image" Target="../media/image6.png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image" Target="../media/image2.png"/><Relationship Id="rId2" Type="http://schemas.openxmlformats.org/officeDocument/2006/relationships/tags" Target="../tags/tag53.xml"/><Relationship Id="rId16" Type="http://schemas.openxmlformats.org/officeDocument/2006/relationships/image" Target="../media/image1.png"/><Relationship Id="rId20" Type="http://schemas.openxmlformats.org/officeDocument/2006/relationships/image" Target="../media/image8.png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61.xml"/><Relationship Id="rId19" Type="http://schemas.openxmlformats.org/officeDocument/2006/relationships/image" Target="../media/image7.png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image" Target="../media/image10.png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tags" Target="../tags/tag90.xml"/><Relationship Id="rId18" Type="http://schemas.openxmlformats.org/officeDocument/2006/relationships/image" Target="../media/image11.png"/><Relationship Id="rId3" Type="http://schemas.openxmlformats.org/officeDocument/2006/relationships/tags" Target="../tags/tag80.xml"/><Relationship Id="rId21" Type="http://schemas.openxmlformats.org/officeDocument/2006/relationships/image" Target="../media/image14.png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17" Type="http://schemas.openxmlformats.org/officeDocument/2006/relationships/image" Target="../media/image10.png"/><Relationship Id="rId2" Type="http://schemas.openxmlformats.org/officeDocument/2006/relationships/tags" Target="../tags/tag79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24" Type="http://schemas.openxmlformats.org/officeDocument/2006/relationships/image" Target="../media/image17.png"/><Relationship Id="rId5" Type="http://schemas.openxmlformats.org/officeDocument/2006/relationships/tags" Target="../tags/tag82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16.png"/><Relationship Id="rId10" Type="http://schemas.openxmlformats.org/officeDocument/2006/relationships/tags" Target="../tags/tag87.xml"/><Relationship Id="rId19" Type="http://schemas.openxmlformats.org/officeDocument/2006/relationships/image" Target="../media/image12.png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tags" Target="../tags/tag91.xml"/><Relationship Id="rId2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tags" Target="../tags/tag104.xml"/><Relationship Id="rId18" Type="http://schemas.openxmlformats.org/officeDocument/2006/relationships/tags" Target="../tags/tag109.xml"/><Relationship Id="rId3" Type="http://schemas.openxmlformats.org/officeDocument/2006/relationships/tags" Target="../tags/tag94.xml"/><Relationship Id="rId21" Type="http://schemas.openxmlformats.org/officeDocument/2006/relationships/image" Target="../media/image19.png"/><Relationship Id="rId7" Type="http://schemas.openxmlformats.org/officeDocument/2006/relationships/tags" Target="../tags/tag98.xml"/><Relationship Id="rId12" Type="http://schemas.openxmlformats.org/officeDocument/2006/relationships/tags" Target="../tags/tag103.xml"/><Relationship Id="rId17" Type="http://schemas.openxmlformats.org/officeDocument/2006/relationships/tags" Target="../tags/tag108.xml"/><Relationship Id="rId2" Type="http://schemas.openxmlformats.org/officeDocument/2006/relationships/tags" Target="../tags/tag93.xml"/><Relationship Id="rId16" Type="http://schemas.openxmlformats.org/officeDocument/2006/relationships/tags" Target="../tags/tag107.xml"/><Relationship Id="rId20" Type="http://schemas.openxmlformats.org/officeDocument/2006/relationships/image" Target="../media/image18.png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tags" Target="../tags/tag102.xml"/><Relationship Id="rId5" Type="http://schemas.openxmlformats.org/officeDocument/2006/relationships/tags" Target="../tags/tag96.xml"/><Relationship Id="rId15" Type="http://schemas.openxmlformats.org/officeDocument/2006/relationships/tags" Target="../tags/tag106.xml"/><Relationship Id="rId23" Type="http://schemas.openxmlformats.org/officeDocument/2006/relationships/image" Target="../media/image21.png"/><Relationship Id="rId10" Type="http://schemas.openxmlformats.org/officeDocument/2006/relationships/tags" Target="../tags/tag101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14" Type="http://schemas.openxmlformats.org/officeDocument/2006/relationships/tags" Target="../tags/tag105.xml"/><Relationship Id="rId2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tags" Target="../tags/tag122.xml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12" Type="http://schemas.openxmlformats.org/officeDocument/2006/relationships/tags" Target="../tags/tag121.xml"/><Relationship Id="rId17" Type="http://schemas.openxmlformats.org/officeDocument/2006/relationships/image" Target="../media/image10.png"/><Relationship Id="rId2" Type="http://schemas.openxmlformats.org/officeDocument/2006/relationships/tags" Target="../tags/tag111.xml"/><Relationship Id="rId16" Type="http://schemas.openxmlformats.org/officeDocument/2006/relationships/image" Target="../media/image9.png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5" Type="http://schemas.openxmlformats.org/officeDocument/2006/relationships/tags" Target="../tags/tag114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19.xml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tags" Target="../tags/tag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Web-Server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07557" y="2457837"/>
            <a:ext cx="4762500" cy="4762500"/>
          </a:xfrm>
          <a:prstGeom prst="rect">
            <a:avLst/>
          </a:prstGeom>
        </p:spPr>
      </p:pic>
      <p:sp>
        <p:nvSpPr>
          <p:cNvPr id="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199" y="206213"/>
            <a:ext cx="9964057" cy="6096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0069AA"/>
                </a:solidFill>
                <a:latin typeface="Arial" pitchFamily="34" charset="0"/>
                <a:cs typeface="Arial" pitchFamily="34" charset="0"/>
              </a:rPr>
              <a:t>Starting TCP Connection – A High Level View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209006"/>
          </a:xfrm>
          <a:prstGeom prst="rect">
            <a:avLst/>
          </a:prstGeom>
          <a:solidFill>
            <a:srgbClr val="0069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648994"/>
            <a:ext cx="12192000" cy="209006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Web-Browers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-66906" y="2441652"/>
            <a:ext cx="4762500" cy="4762500"/>
          </a:xfrm>
          <a:prstGeom prst="rect">
            <a:avLst/>
          </a:prstGeom>
        </p:spPr>
      </p:pic>
      <p:sp>
        <p:nvSpPr>
          <p:cNvPr id="23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-30912" y="780126"/>
            <a:ext cx="1910334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Server set-up</a:t>
            </a:r>
          </a:p>
        </p:txBody>
      </p:sp>
      <p:sp>
        <p:nvSpPr>
          <p:cNvPr id="24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56018" y="1133244"/>
            <a:ext cx="5248271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server application opens a TCP socket for listening on port 80.</a:t>
            </a:r>
          </a:p>
        </p:txBody>
      </p:sp>
      <p:sp>
        <p:nvSpPr>
          <p:cNvPr id="25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463455" y="1408305"/>
            <a:ext cx="5619976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operating system returns a socket that can be used for listening.</a:t>
            </a:r>
          </a:p>
        </p:txBody>
      </p:sp>
      <p:sp>
        <p:nvSpPr>
          <p:cNvPr id="26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463455" y="1653627"/>
            <a:ext cx="3579303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application listens for new connections.</a:t>
            </a:r>
          </a:p>
        </p:txBody>
      </p:sp>
      <p:sp>
        <p:nvSpPr>
          <p:cNvPr id="27" name="Rectangle 3"/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448590" y="2486238"/>
            <a:ext cx="7675514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TCP in the client operating system sends a packet to the destination IP address and port.</a:t>
            </a:r>
          </a:p>
        </p:txBody>
      </p:sp>
      <p:sp>
        <p:nvSpPr>
          <p:cNvPr id="28" name="Rectangle 3"/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-34627" y="1880361"/>
            <a:ext cx="2679587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Connection set-up</a:t>
            </a:r>
          </a:p>
        </p:txBody>
      </p:sp>
      <p:sp>
        <p:nvSpPr>
          <p:cNvPr id="29" name="Rectangle 3"/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443512" y="2233479"/>
            <a:ext cx="7850220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client application opens a TCP socket to a destination IP address and destination port.</a:t>
            </a:r>
          </a:p>
        </p:txBody>
      </p:sp>
      <p:sp>
        <p:nvSpPr>
          <p:cNvPr id="30" name="Rectangle 3"/>
          <p:cNvSpPr txBox="1">
            <a:spLocks noChangeArrowheads="1"/>
          </p:cNvSpPr>
          <p:nvPr>
            <p:custDataLst>
              <p:tags r:id="rId9"/>
            </p:custDataLst>
          </p:nvPr>
        </p:nvSpPr>
        <p:spPr>
          <a:xfrm>
            <a:off x="448590" y="2731560"/>
            <a:ext cx="2958548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packet arrives at the server.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9842516" y="4194288"/>
            <a:ext cx="975738" cy="369332"/>
            <a:chOff x="9842516" y="4194288"/>
            <a:chExt cx="975738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9842516" y="4194288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82EBD"/>
                  </a:solidFill>
                  <a:latin typeface="Arial" pitchFamily="34" charset="0"/>
                  <a:cs typeface="Arial" pitchFamily="34" charset="0"/>
                </a:rPr>
                <a:t>Socket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9884535" y="4507620"/>
              <a:ext cx="933719" cy="1588"/>
            </a:xfrm>
            <a:prstGeom prst="line">
              <a:avLst/>
            </a:prstGeom>
            <a:ln w="31750">
              <a:solidFill>
                <a:srgbClr val="0039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 descr="Callout-browser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2391" y="3178369"/>
            <a:ext cx="1925830" cy="937064"/>
          </a:xfrm>
          <a:prstGeom prst="rect">
            <a:avLst/>
          </a:prstGeom>
        </p:spPr>
      </p:pic>
      <p:pic>
        <p:nvPicPr>
          <p:cNvPr id="33" name="Picture 32" descr="Callout-server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419525" y="3194555"/>
            <a:ext cx="1925830" cy="937064"/>
          </a:xfrm>
          <a:prstGeom prst="rect">
            <a:avLst/>
          </a:prstGeom>
        </p:spPr>
      </p:pic>
      <p:sp>
        <p:nvSpPr>
          <p:cNvPr id="34" name="Cloud Callout 33"/>
          <p:cNvSpPr/>
          <p:nvPr>
            <p:custDataLst>
              <p:tags r:id="rId10"/>
            </p:custDataLst>
          </p:nvPr>
        </p:nvSpPr>
        <p:spPr>
          <a:xfrm>
            <a:off x="4253814" y="5866717"/>
            <a:ext cx="3700011" cy="739609"/>
          </a:xfrm>
          <a:prstGeom prst="cloudCallout">
            <a:avLst>
              <a:gd name="adj1" fmla="val -63093"/>
              <a:gd name="adj2" fmla="val 218934"/>
            </a:avLst>
          </a:prstGeom>
          <a:solidFill>
            <a:srgbClr val="BED600"/>
          </a:solidFill>
          <a:ln w="25400">
            <a:solidFill>
              <a:srgbClr val="5A8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Internet</a:t>
            </a:r>
          </a:p>
        </p:txBody>
      </p:sp>
      <p:pic>
        <p:nvPicPr>
          <p:cNvPr id="31" name="Picture 30" descr="Callout-03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74316" y="4217971"/>
            <a:ext cx="2158481" cy="1059852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8418090" y="1160819"/>
            <a:ext cx="2848852" cy="1550098"/>
            <a:chOff x="738410" y="1919869"/>
            <a:chExt cx="2848852" cy="1550098"/>
          </a:xfrm>
        </p:grpSpPr>
        <p:sp>
          <p:nvSpPr>
            <p:cNvPr id="36" name="Rectangle 3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>
            <a:xfrm>
              <a:off x="1021484" y="2480607"/>
              <a:ext cx="2068968" cy="42420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indent="-342900">
                <a:spcBef>
                  <a:spcPts val="1000"/>
                </a:spcBef>
                <a:buClr>
                  <a:schemeClr val="tx1"/>
                </a:buClr>
                <a:buSzPct val="100000"/>
                <a:buFont typeface="Arial" pitchFamily="34" charset="0"/>
                <a:buChar char="−"/>
                <a:defRPr/>
              </a:pPr>
              <a:r>
                <a:rPr lang="en-US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listen(socket, …)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38410" y="1919869"/>
              <a:ext cx="2848851" cy="15091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Rectangle 3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>
            <a:xfrm>
              <a:off x="738411" y="1919870"/>
              <a:ext cx="1347816" cy="42420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indent="-342900">
                <a:spcBef>
                  <a:spcPts val="10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•"/>
                <a:defRPr/>
              </a:pPr>
              <a:r>
                <a:rPr lang="en-US" altLang="en-US" sz="1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Socket</a:t>
              </a:r>
            </a:p>
          </p:txBody>
        </p:sp>
        <p:sp>
          <p:nvSpPr>
            <p:cNvPr id="39" name="Rectangle 3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>
            <a:xfrm>
              <a:off x="1166624" y="2204841"/>
              <a:ext cx="2420637" cy="42420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indent="-342900">
                <a:spcBef>
                  <a:spcPts val="1000"/>
                </a:spcBef>
                <a:buClr>
                  <a:schemeClr val="tx1"/>
                </a:buClr>
                <a:buSzPct val="100000"/>
                <a:buFont typeface="Arial" pitchFamily="34" charset="0"/>
                <a:buChar char="−"/>
                <a:defRPr/>
              </a:pPr>
              <a:r>
                <a:rPr lang="en-US" altLang="en-US" sz="12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sendto</a:t>
              </a:r>
              <a:r>
                <a:rPr lang="en-US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(socket, …)</a:t>
              </a:r>
            </a:p>
          </p:txBody>
        </p:sp>
        <p:sp>
          <p:nvSpPr>
            <p:cNvPr id="40" name="Rectangle 3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>
            <a:xfrm>
              <a:off x="1166624" y="2422551"/>
              <a:ext cx="2350299" cy="42420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indent="-342900">
                <a:spcBef>
                  <a:spcPts val="1000"/>
                </a:spcBef>
                <a:buClr>
                  <a:schemeClr val="tx1"/>
                </a:buClr>
                <a:buSzPct val="100000"/>
                <a:buFont typeface="Arial" pitchFamily="34" charset="0"/>
                <a:buChar char="−"/>
                <a:defRPr/>
              </a:pPr>
              <a:r>
                <a:rPr lang="en-US" altLang="en-US" sz="12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recvfrom</a:t>
              </a:r>
              <a:r>
                <a:rPr lang="en-US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(socket, …)</a:t>
              </a:r>
            </a:p>
          </p:txBody>
        </p:sp>
        <p:sp>
          <p:nvSpPr>
            <p:cNvPr id="42" name="Rectangle 3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>
            <a:xfrm>
              <a:off x="1173884" y="2633007"/>
              <a:ext cx="2068968" cy="42420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indent="-342900">
                <a:spcBef>
                  <a:spcPts val="1000"/>
                </a:spcBef>
                <a:buClr>
                  <a:schemeClr val="tx1"/>
                </a:buClr>
                <a:buSzPct val="100000"/>
                <a:buFont typeface="Arial" pitchFamily="34" charset="0"/>
                <a:buChar char="−"/>
                <a:defRPr/>
              </a:pPr>
              <a:r>
                <a:rPr lang="en-US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listen(socket, …)</a:t>
              </a:r>
            </a:p>
          </p:txBody>
        </p:sp>
        <p:sp>
          <p:nvSpPr>
            <p:cNvPr id="44" name="Rectangle 3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>
            <a:xfrm>
              <a:off x="1168550" y="2841176"/>
              <a:ext cx="2418712" cy="42420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indent="-342900">
                <a:spcBef>
                  <a:spcPts val="1000"/>
                </a:spcBef>
                <a:buClr>
                  <a:schemeClr val="tx1"/>
                </a:buClr>
                <a:buSzPct val="100000"/>
                <a:buFont typeface="Arial" pitchFamily="34" charset="0"/>
                <a:buChar char="−"/>
                <a:defRPr/>
              </a:pPr>
              <a:r>
                <a:rPr lang="en-US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shutdown(socket, …)</a:t>
              </a:r>
            </a:p>
          </p:txBody>
        </p:sp>
        <p:sp>
          <p:nvSpPr>
            <p:cNvPr id="45" name="Rectangle 3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>
            <a:xfrm>
              <a:off x="1182046" y="3045761"/>
              <a:ext cx="2334877" cy="42420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indent="-342900">
                <a:spcBef>
                  <a:spcPts val="1000"/>
                </a:spcBef>
                <a:buClr>
                  <a:schemeClr val="tx1"/>
                </a:buClr>
                <a:buSzPct val="100000"/>
                <a:buFont typeface="Arial" pitchFamily="34" charset="0"/>
                <a:buChar char="−"/>
                <a:defRPr/>
              </a:pPr>
              <a:r>
                <a:rPr lang="en-US" alt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22222E-6 L -0.18958 0.0057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79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0.17253 -0.0004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86 -0.03538 C -0.00195 -0.03191 -0.00312 -0.02705 0.00118 -0.02312 C 0.0043 -0.01064 0.01029 -0.00069 0.01198 0.0148 C 0.01354 0.02775 0.01654 0.04301 0.01927 0.05457 C 0.0194 0.0578 0.0194 0.06197 0.02006 0.06497 C 0.02045 0.06705 0.02175 0.06775 0.02201 0.06983 C 0.02292 0.07422 0.02279 0.08046 0.02383 0.08462 C 0.02435 0.08717 0.02487 0.08971 0.02552 0.09226 C 0.02839 0.11607 0.0375 0.14659 0.04466 0.16254 C 0.04779 0.17041 0.04961 0.1785 0.05365 0.18266 C 0.05886 0.20486 0.06966 0.20393 0.078 0.20578 C 0.08256 0.20462 0.08711 0.20486 0.09167 0.20324 C 0.09349 0.20208 0.09701 0.19792 0.09701 0.19815 C 0.09974 0.19029 0.10365 0.18752 0.10703 0.18266 C 0.1099 0.1785 0.11107 0.17341 0.1142 0.17041 C 0.11602 0.16647 0.11875 0.16462 0.12045 0.16 C 0.12136 0.15792 0.12149 0.15445 0.12227 0.15237 C 0.12552 0.14497 0.13021 0.14104 0.13321 0.13272 C 0.13776 0.12046 0.13946 0.11491 0.14506 0.10728 C 0.14857 0.09711 0.15013 0.10058 0.15391 0.09226 C 0.15756 0.08393 0.16094 0.07445 0.16498 0.06752 C 0.16693 0.05827 0.1694 0.04948 0.17214 0.04208 C 0.17422 0.02428 0.17552 0.00601 0.17865 -0.01064 " pathEditMode="relative" rAng="0" ptsTypes="ffffffffffffffffffffffA">
                                      <p:cBhvr>
                                        <p:cTn id="7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" y="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143000" y="1415130"/>
            <a:ext cx="9851571" cy="4180115"/>
          </a:xfrm>
          <a:prstGeom prst="rect">
            <a:avLst/>
          </a:prstGeom>
          <a:solidFill>
            <a:srgbClr val="C4D8E5"/>
          </a:solidFill>
          <a:ln w="31750">
            <a:solidFill>
              <a:srgbClr val="0039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382841" y="2386269"/>
            <a:ext cx="9470215" cy="618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defRPr/>
            </a:pPr>
            <a:r>
              <a:rPr lang="en-US" altLang="en-US" sz="2000" b="1" dirty="0">
                <a:latin typeface="Arial" pitchFamily="34" charset="0"/>
                <a:cs typeface="Arial" pitchFamily="34" charset="0"/>
              </a:rPr>
              <a:t>Can another application (e.g., another browser) on machine 128.174.13.63 </a:t>
            </a:r>
          </a:p>
          <a:p>
            <a:pPr marL="342900" indent="-342900">
              <a:buClr>
                <a:schemeClr val="tx1"/>
              </a:buClr>
              <a:buSzPct val="100000"/>
              <a:defRPr/>
            </a:pPr>
            <a:r>
              <a:rPr lang="en-US" altLang="en-US" sz="2000" b="1" dirty="0">
                <a:latin typeface="Arial" pitchFamily="34" charset="0"/>
                <a:cs typeface="Arial" pitchFamily="34" charset="0"/>
              </a:rPr>
              <a:t>also use TCP port 23421?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209006"/>
          </a:xfrm>
          <a:prstGeom prst="rect">
            <a:avLst/>
          </a:prstGeom>
          <a:solidFill>
            <a:srgbClr val="0069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648994"/>
            <a:ext cx="12192000" cy="209006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382846" y="1743999"/>
            <a:ext cx="5388076" cy="343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defRPr/>
            </a:pPr>
            <a:r>
              <a:rPr lang="en-US" altLang="en-US" sz="2000" b="1" dirty="0">
                <a:latin typeface="Arial" pitchFamily="34" charset="0"/>
                <a:cs typeface="Arial" pitchFamily="34" charset="0"/>
              </a:rPr>
              <a:t>Further Questions</a:t>
            </a:r>
          </a:p>
        </p:txBody>
      </p:sp>
      <p:sp>
        <p:nvSpPr>
          <p:cNvPr id="30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419428" y="3035453"/>
            <a:ext cx="6995225" cy="343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No. The OS will give a different port to each client process.</a:t>
            </a:r>
          </a:p>
        </p:txBody>
      </p:sp>
      <p:sp>
        <p:nvSpPr>
          <p:cNvPr id="34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382837" y="3518410"/>
            <a:ext cx="9470215" cy="356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defRPr/>
            </a:pPr>
            <a:r>
              <a:rPr lang="en-US" altLang="en-US" sz="2000" b="1" dirty="0">
                <a:latin typeface="Arial" pitchFamily="34" charset="0"/>
                <a:cs typeface="Arial" pitchFamily="34" charset="0"/>
              </a:rPr>
              <a:t>Can another server process on machine 74.125.115.99 use port 80?</a:t>
            </a:r>
          </a:p>
        </p:txBody>
      </p:sp>
      <p:sp>
        <p:nvSpPr>
          <p:cNvPr id="37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1419424" y="3830127"/>
            <a:ext cx="8628091" cy="6003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Yes. A web server can handle many connections at the same time, and each connection will </a:t>
            </a:r>
          </a:p>
          <a:p>
            <a:pPr marL="342900" indent="-342900">
              <a:buClr>
                <a:schemeClr val="tx1"/>
              </a:buClr>
              <a:buSzPct val="100000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have a socket and use port 80.</a:t>
            </a:r>
          </a:p>
        </p:txBody>
      </p:sp>
      <p:sp>
        <p:nvSpPr>
          <p:cNvPr id="38" name="Rectangle 3"/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1419420" y="4526827"/>
            <a:ext cx="9063523" cy="785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Web servers can even have many processes listening on the same port waiting for a new </a:t>
            </a:r>
          </a:p>
          <a:p>
            <a:pPr marL="342900" indent="-342900">
              <a:buClr>
                <a:schemeClr val="tx1"/>
              </a:buClr>
              <a:buSzPct val="100000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connection. But each connection is assigned to exactly one socket.</a:t>
            </a:r>
          </a:p>
        </p:txBody>
      </p:sp>
    </p:spTree>
    <p:extLst>
      <p:ext uri="{BB962C8B-B14F-4D97-AF65-F5344CB8AC3E}">
        <p14:creationId xmlns:p14="http://schemas.microsoft.com/office/powerpoint/2010/main" val="285772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  <p:bldP spid="37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Web-Server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83184" y="3640192"/>
            <a:ext cx="3805428" cy="2958846"/>
          </a:xfrm>
          <a:prstGeom prst="rect">
            <a:avLst/>
          </a:prstGeom>
        </p:spPr>
      </p:pic>
      <p:pic>
        <p:nvPicPr>
          <p:cNvPr id="30" name="Picture 29" descr="Web-Browers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4971" y="3613121"/>
            <a:ext cx="3805428" cy="2958846"/>
          </a:xfrm>
          <a:prstGeom prst="rect">
            <a:avLst/>
          </a:prstGeom>
        </p:spPr>
      </p:pic>
      <p:sp>
        <p:nvSpPr>
          <p:cNvPr id="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7076" y="206213"/>
            <a:ext cx="8109070" cy="6096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0069AA"/>
                </a:solidFill>
                <a:latin typeface="Arial" pitchFamily="34" charset="0"/>
                <a:cs typeface="Arial" pitchFamily="34" charset="0"/>
              </a:rPr>
              <a:t>Starting </a:t>
            </a:r>
            <a:r>
              <a:rPr lang="en-US" altLang="en-US" sz="2800" b="1" dirty="0">
                <a:solidFill>
                  <a:srgbClr val="C41230"/>
                </a:solidFill>
                <a:latin typeface="Arial" pitchFamily="34" charset="0"/>
                <a:cs typeface="Arial" pitchFamily="34" charset="0"/>
              </a:rPr>
              <a:t>UDP</a:t>
            </a:r>
            <a:r>
              <a:rPr lang="en-US" altLang="en-US" sz="2800" b="1" dirty="0">
                <a:solidFill>
                  <a:srgbClr val="0069AA"/>
                </a:solidFill>
                <a:latin typeface="Arial" pitchFamily="34" charset="0"/>
                <a:cs typeface="Arial" pitchFamily="34" charset="0"/>
              </a:rPr>
              <a:t> Connection – A High Level View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209006"/>
          </a:xfrm>
          <a:prstGeom prst="rect">
            <a:avLst/>
          </a:prstGeom>
          <a:solidFill>
            <a:srgbClr val="0069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648994"/>
            <a:ext cx="12192000" cy="209006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50774" y="808821"/>
            <a:ext cx="1889900" cy="428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Server set-up</a:t>
            </a:r>
          </a:p>
        </p:txBody>
      </p:sp>
      <p:sp>
        <p:nvSpPr>
          <p:cNvPr id="24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637704" y="1126877"/>
            <a:ext cx="5599800" cy="345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server application opens a UDP socket for listening on port 10000.</a:t>
            </a:r>
          </a:p>
        </p:txBody>
      </p:sp>
      <p:sp>
        <p:nvSpPr>
          <p:cNvPr id="27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30277" y="2421918"/>
            <a:ext cx="5179508" cy="452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operating system returns a socket that can be used for sending and receiving UDP messages.</a:t>
            </a:r>
          </a:p>
        </p:txBody>
      </p:sp>
      <p:sp>
        <p:nvSpPr>
          <p:cNvPr id="28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147060" y="1820993"/>
            <a:ext cx="4707960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Client set-up</a:t>
            </a:r>
          </a:p>
        </p:txBody>
      </p:sp>
      <p:sp>
        <p:nvSpPr>
          <p:cNvPr id="34" name="Rectangle 3"/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630271" y="2146797"/>
            <a:ext cx="5525201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client application opens a UDP socket for listening on port 10001.</a:t>
            </a:r>
          </a:p>
        </p:txBody>
      </p:sp>
      <p:grpSp>
        <p:nvGrpSpPr>
          <p:cNvPr id="57" name="Group 42"/>
          <p:cNvGrpSpPr/>
          <p:nvPr/>
        </p:nvGrpSpPr>
        <p:grpSpPr>
          <a:xfrm>
            <a:off x="1257489" y="4510298"/>
            <a:ext cx="975738" cy="369332"/>
            <a:chOff x="9842516" y="4194288"/>
            <a:chExt cx="975738" cy="369332"/>
          </a:xfrm>
        </p:grpSpPr>
        <p:sp>
          <p:nvSpPr>
            <p:cNvPr id="58" name="TextBox 57"/>
            <p:cNvSpPr txBox="1"/>
            <p:nvPr/>
          </p:nvSpPr>
          <p:spPr>
            <a:xfrm>
              <a:off x="9842516" y="4194288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82EBD"/>
                  </a:solidFill>
                  <a:latin typeface="Arial" pitchFamily="34" charset="0"/>
                  <a:cs typeface="Arial" pitchFamily="34" charset="0"/>
                </a:rPr>
                <a:t>Socket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9884535" y="4507620"/>
              <a:ext cx="933719" cy="1588"/>
            </a:xfrm>
            <a:prstGeom prst="line">
              <a:avLst/>
            </a:prstGeom>
            <a:ln w="31750">
              <a:solidFill>
                <a:srgbClr val="0039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42"/>
          <p:cNvGrpSpPr/>
          <p:nvPr/>
        </p:nvGrpSpPr>
        <p:grpSpPr>
          <a:xfrm>
            <a:off x="9996891" y="4503038"/>
            <a:ext cx="975738" cy="369332"/>
            <a:chOff x="9842516" y="4194288"/>
            <a:chExt cx="975738" cy="369332"/>
          </a:xfrm>
        </p:grpSpPr>
        <p:sp>
          <p:nvSpPr>
            <p:cNvPr id="62" name="TextBox 61"/>
            <p:cNvSpPr txBox="1"/>
            <p:nvPr/>
          </p:nvSpPr>
          <p:spPr>
            <a:xfrm>
              <a:off x="9842516" y="4194288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82EBD"/>
                  </a:solidFill>
                  <a:latin typeface="Arial" pitchFamily="34" charset="0"/>
                  <a:cs typeface="Arial" pitchFamily="34" charset="0"/>
                </a:rPr>
                <a:t>Socket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9884535" y="4507620"/>
              <a:ext cx="933719" cy="1588"/>
            </a:xfrm>
            <a:prstGeom prst="line">
              <a:avLst/>
            </a:prstGeom>
            <a:ln w="31750">
              <a:solidFill>
                <a:srgbClr val="0039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"/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633990" y="1379636"/>
            <a:ext cx="5599800" cy="460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operating system returns a socket that can be used for sending and receiving UDP messages.</a:t>
            </a:r>
          </a:p>
        </p:txBody>
      </p:sp>
      <p:pic>
        <p:nvPicPr>
          <p:cNvPr id="32" name="Picture 31" descr="Callout-03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60709" y="3709289"/>
            <a:ext cx="1631291" cy="793749"/>
          </a:xfrm>
          <a:prstGeom prst="rect">
            <a:avLst/>
          </a:prstGeom>
        </p:spPr>
      </p:pic>
      <p:sp>
        <p:nvSpPr>
          <p:cNvPr id="25" name="Cloud Callout 24"/>
          <p:cNvSpPr/>
          <p:nvPr>
            <p:custDataLst>
              <p:tags r:id="rId8"/>
            </p:custDataLst>
          </p:nvPr>
        </p:nvSpPr>
        <p:spPr>
          <a:xfrm>
            <a:off x="3832908" y="5692549"/>
            <a:ext cx="4577847" cy="915083"/>
          </a:xfrm>
          <a:prstGeom prst="cloudCallout">
            <a:avLst>
              <a:gd name="adj1" fmla="val -63093"/>
              <a:gd name="adj2" fmla="val 218934"/>
            </a:avLst>
          </a:prstGeom>
          <a:solidFill>
            <a:srgbClr val="BED600"/>
          </a:solidFill>
          <a:ln w="25400">
            <a:solidFill>
              <a:srgbClr val="5A8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Internet</a:t>
            </a:r>
          </a:p>
        </p:txBody>
      </p:sp>
      <p:pic>
        <p:nvPicPr>
          <p:cNvPr id="33" name="Picture 32" descr="Callout-0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71710" y="3701513"/>
            <a:ext cx="1631291" cy="7937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95163D-755B-442A-85D7-30CB9B7551DD}"/>
              </a:ext>
            </a:extLst>
          </p:cNvPr>
          <p:cNvSpPr txBox="1"/>
          <p:nvPr/>
        </p:nvSpPr>
        <p:spPr>
          <a:xfrm>
            <a:off x="2338754" y="4484077"/>
            <a:ext cx="593432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UDP</a:t>
            </a:r>
          </a:p>
        </p:txBody>
      </p:sp>
    </p:spTree>
    <p:extLst>
      <p:ext uri="{BB962C8B-B14F-4D97-AF65-F5344CB8AC3E}">
        <p14:creationId xmlns:p14="http://schemas.microsoft.com/office/powerpoint/2010/main" val="45099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8 -2.59259E-6 L -0.16588 -0.0016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6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57 -0.00209 L -0.26224 -0.00209 " pathEditMode="relative" rAng="0" ptsTypes="AA">
                                      <p:cBhvr>
                                        <p:cTn id="53" dur="20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7" grpId="0"/>
      <p:bldP spid="28" grpId="0"/>
      <p:bldP spid="34" grpId="0"/>
      <p:bldP spid="31" grpId="0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Web-Server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83184" y="3640192"/>
            <a:ext cx="3805428" cy="2958846"/>
          </a:xfrm>
          <a:prstGeom prst="rect">
            <a:avLst/>
          </a:prstGeom>
        </p:spPr>
      </p:pic>
      <p:pic>
        <p:nvPicPr>
          <p:cNvPr id="30" name="Picture 29" descr="Web-Browers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04971" y="3613121"/>
            <a:ext cx="3805428" cy="2958846"/>
          </a:xfrm>
          <a:prstGeom prst="rect">
            <a:avLst/>
          </a:prstGeom>
        </p:spPr>
      </p:pic>
      <p:sp>
        <p:nvSpPr>
          <p:cNvPr id="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7076" y="206213"/>
            <a:ext cx="8109070" cy="6096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0069AA"/>
                </a:solidFill>
                <a:latin typeface="Arial" pitchFamily="34" charset="0"/>
                <a:cs typeface="Arial" pitchFamily="34" charset="0"/>
              </a:rPr>
              <a:t>Communicating with UDP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209006"/>
          </a:xfrm>
          <a:prstGeom prst="rect">
            <a:avLst/>
          </a:prstGeom>
          <a:solidFill>
            <a:srgbClr val="0069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648994"/>
            <a:ext cx="12192000" cy="209006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50774" y="808821"/>
            <a:ext cx="1889900" cy="428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Server set-up</a:t>
            </a:r>
          </a:p>
        </p:txBody>
      </p:sp>
      <p:sp>
        <p:nvSpPr>
          <p:cNvPr id="24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637704" y="1126877"/>
            <a:ext cx="5599800" cy="345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server application opens a UDP socket for listening on port 10000.</a:t>
            </a:r>
          </a:p>
        </p:txBody>
      </p:sp>
      <p:sp>
        <p:nvSpPr>
          <p:cNvPr id="27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30277" y="2421918"/>
            <a:ext cx="5179508" cy="452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operating system returns a socket that can be used for sending and receiving UDP messages.</a:t>
            </a:r>
          </a:p>
        </p:txBody>
      </p:sp>
      <p:sp>
        <p:nvSpPr>
          <p:cNvPr id="28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147060" y="1820993"/>
            <a:ext cx="4707960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Client set-up</a:t>
            </a:r>
          </a:p>
        </p:txBody>
      </p:sp>
      <p:sp>
        <p:nvSpPr>
          <p:cNvPr id="34" name="Rectangle 3"/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630271" y="2146797"/>
            <a:ext cx="5525201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client application opens a UDP socket for listening on port 10001.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1257489" y="4510298"/>
            <a:ext cx="975738" cy="369332"/>
            <a:chOff x="9842516" y="4194288"/>
            <a:chExt cx="975738" cy="369332"/>
          </a:xfrm>
        </p:grpSpPr>
        <p:sp>
          <p:nvSpPr>
            <p:cNvPr id="58" name="TextBox 57"/>
            <p:cNvSpPr txBox="1"/>
            <p:nvPr/>
          </p:nvSpPr>
          <p:spPr>
            <a:xfrm>
              <a:off x="9842516" y="4194288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82EBD"/>
                  </a:solidFill>
                  <a:latin typeface="Arial" pitchFamily="34" charset="0"/>
                  <a:cs typeface="Arial" pitchFamily="34" charset="0"/>
                </a:rPr>
                <a:t>Socket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9884535" y="4507620"/>
              <a:ext cx="933719" cy="1588"/>
            </a:xfrm>
            <a:prstGeom prst="line">
              <a:avLst/>
            </a:prstGeom>
            <a:ln w="31750">
              <a:solidFill>
                <a:srgbClr val="0039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2"/>
          <p:cNvGrpSpPr/>
          <p:nvPr/>
        </p:nvGrpSpPr>
        <p:grpSpPr>
          <a:xfrm>
            <a:off x="9996891" y="4503038"/>
            <a:ext cx="975738" cy="369332"/>
            <a:chOff x="9842516" y="4194288"/>
            <a:chExt cx="975738" cy="369332"/>
          </a:xfrm>
        </p:grpSpPr>
        <p:sp>
          <p:nvSpPr>
            <p:cNvPr id="62" name="TextBox 61"/>
            <p:cNvSpPr txBox="1"/>
            <p:nvPr/>
          </p:nvSpPr>
          <p:spPr>
            <a:xfrm>
              <a:off x="9842516" y="4194288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82EBD"/>
                  </a:solidFill>
                  <a:latin typeface="Arial" pitchFamily="34" charset="0"/>
                  <a:cs typeface="Arial" pitchFamily="34" charset="0"/>
                </a:rPr>
                <a:t>Socket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9884535" y="4507620"/>
              <a:ext cx="933719" cy="1588"/>
            </a:xfrm>
            <a:prstGeom prst="line">
              <a:avLst/>
            </a:prstGeom>
            <a:ln w="31750">
              <a:solidFill>
                <a:srgbClr val="0039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"/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633990" y="1379636"/>
            <a:ext cx="5599800" cy="460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operating system returns a socket that can be used for sending and receiving UDP messages.</a:t>
            </a:r>
          </a:p>
        </p:txBody>
      </p:sp>
      <p:pic>
        <p:nvPicPr>
          <p:cNvPr id="33" name="Picture 32" descr="Callout-03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-1838381" y="3483802"/>
            <a:ext cx="1727013" cy="1022887"/>
          </a:xfrm>
          <a:prstGeom prst="rect">
            <a:avLst/>
          </a:prstGeom>
        </p:spPr>
      </p:pic>
      <p:sp>
        <p:nvSpPr>
          <p:cNvPr id="22" name="Rectangle 3"/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6358166" y="816258"/>
            <a:ext cx="3410301" cy="428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Communicating with UDP</a:t>
            </a:r>
          </a:p>
        </p:txBody>
      </p:sp>
      <p:sp>
        <p:nvSpPr>
          <p:cNvPr id="25" name="Rectangle 3"/>
          <p:cNvSpPr txBox="1">
            <a:spLocks noChangeArrowheads="1"/>
          </p:cNvSpPr>
          <p:nvPr>
            <p:custDataLst>
              <p:tags r:id="rId9"/>
            </p:custDataLst>
          </p:nvPr>
        </p:nvSpPr>
        <p:spPr>
          <a:xfrm>
            <a:off x="6845097" y="1167767"/>
            <a:ext cx="5599800" cy="345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client application calls a function to send a message to the server.</a:t>
            </a:r>
          </a:p>
        </p:txBody>
      </p:sp>
      <p:sp>
        <p:nvSpPr>
          <p:cNvPr id="26" name="Rectangle 3"/>
          <p:cNvSpPr txBox="1">
            <a:spLocks noChangeArrowheads="1"/>
          </p:cNvSpPr>
          <p:nvPr>
            <p:custDataLst>
              <p:tags r:id="rId10"/>
            </p:custDataLst>
          </p:nvPr>
        </p:nvSpPr>
        <p:spPr>
          <a:xfrm>
            <a:off x="6837670" y="1972164"/>
            <a:ext cx="5179508" cy="280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message arrives at the server.</a:t>
            </a:r>
          </a:p>
        </p:txBody>
      </p:sp>
      <p:sp>
        <p:nvSpPr>
          <p:cNvPr id="35" name="Rectangle 3"/>
          <p:cNvSpPr txBox="1">
            <a:spLocks noChangeArrowheads="1"/>
          </p:cNvSpPr>
          <p:nvPr>
            <p:custDataLst>
              <p:tags r:id="rId11"/>
            </p:custDataLst>
          </p:nvPr>
        </p:nvSpPr>
        <p:spPr>
          <a:xfrm>
            <a:off x="6837664" y="1708194"/>
            <a:ext cx="5525201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network stack makes the message and sends it into the Internet.</a:t>
            </a:r>
          </a:p>
        </p:txBody>
      </p:sp>
      <p:sp>
        <p:nvSpPr>
          <p:cNvPr id="36" name="Rectangle 3"/>
          <p:cNvSpPr txBox="1">
            <a:spLocks noChangeArrowheads="1"/>
          </p:cNvSpPr>
          <p:nvPr>
            <p:custDataLst>
              <p:tags r:id="rId12"/>
            </p:custDataLst>
          </p:nvPr>
        </p:nvSpPr>
        <p:spPr>
          <a:xfrm>
            <a:off x="7465839" y="1399287"/>
            <a:ext cx="1990383" cy="285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200" dirty="0" err="1">
                <a:latin typeface="Arial" pitchFamily="34" charset="0"/>
                <a:cs typeface="Arial" pitchFamily="34" charset="0"/>
              </a:rPr>
              <a:t>sendto</a:t>
            </a:r>
            <a:r>
              <a:rPr lang="en-US" altLang="en-US" sz="1200" dirty="0">
                <a:latin typeface="Arial" pitchFamily="34" charset="0"/>
                <a:cs typeface="Arial" pitchFamily="34" charset="0"/>
              </a:rPr>
              <a:t>(socket, …)</a:t>
            </a:r>
          </a:p>
        </p:txBody>
      </p:sp>
      <p:sp>
        <p:nvSpPr>
          <p:cNvPr id="37" name="Rectangle 3"/>
          <p:cNvSpPr txBox="1">
            <a:spLocks noChangeArrowheads="1"/>
          </p:cNvSpPr>
          <p:nvPr>
            <p:custDataLst>
              <p:tags r:id="rId13"/>
            </p:custDataLst>
          </p:nvPr>
        </p:nvSpPr>
        <p:spPr>
          <a:xfrm>
            <a:off x="6833951" y="2239728"/>
            <a:ext cx="4428782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server application can retrieve the message from the operating system.</a:t>
            </a:r>
          </a:p>
        </p:txBody>
      </p:sp>
      <p:sp>
        <p:nvSpPr>
          <p:cNvPr id="38" name="Rectangle 3"/>
          <p:cNvSpPr txBox="1">
            <a:spLocks noChangeArrowheads="1"/>
          </p:cNvSpPr>
          <p:nvPr>
            <p:custDataLst>
              <p:tags r:id="rId14"/>
            </p:custDataLst>
          </p:nvPr>
        </p:nvSpPr>
        <p:spPr>
          <a:xfrm>
            <a:off x="7462125" y="2688028"/>
            <a:ext cx="1990383" cy="285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200" dirty="0" err="1">
                <a:latin typeface="Arial" pitchFamily="34" charset="0"/>
                <a:cs typeface="Arial" pitchFamily="34" charset="0"/>
              </a:rPr>
              <a:t>recfrom</a:t>
            </a:r>
            <a:r>
              <a:rPr lang="en-US" altLang="en-US" sz="1200" dirty="0">
                <a:latin typeface="Arial" pitchFamily="34" charset="0"/>
                <a:cs typeface="Arial" pitchFamily="34" charset="0"/>
              </a:rPr>
              <a:t>(socket,…)</a:t>
            </a:r>
          </a:p>
        </p:txBody>
      </p:sp>
      <p:sp>
        <p:nvSpPr>
          <p:cNvPr id="39" name="Rectangle 3"/>
          <p:cNvSpPr txBox="1">
            <a:spLocks noChangeArrowheads="1"/>
          </p:cNvSpPr>
          <p:nvPr>
            <p:custDataLst>
              <p:tags r:id="rId15"/>
            </p:custDataLst>
          </p:nvPr>
        </p:nvSpPr>
        <p:spPr>
          <a:xfrm>
            <a:off x="6830237" y="2983131"/>
            <a:ext cx="4428782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Messages can be sent in both directions.</a:t>
            </a:r>
          </a:p>
        </p:txBody>
      </p:sp>
      <p:sp>
        <p:nvSpPr>
          <p:cNvPr id="42" name="Cloud Callout 41"/>
          <p:cNvSpPr/>
          <p:nvPr>
            <p:custDataLst>
              <p:tags r:id="rId16"/>
            </p:custDataLst>
          </p:nvPr>
        </p:nvSpPr>
        <p:spPr>
          <a:xfrm>
            <a:off x="3832908" y="5692549"/>
            <a:ext cx="4577847" cy="915083"/>
          </a:xfrm>
          <a:prstGeom prst="cloudCallout">
            <a:avLst>
              <a:gd name="adj1" fmla="val -63093"/>
              <a:gd name="adj2" fmla="val 218934"/>
            </a:avLst>
          </a:prstGeom>
          <a:solidFill>
            <a:srgbClr val="BED600"/>
          </a:solidFill>
          <a:ln w="25400">
            <a:solidFill>
              <a:srgbClr val="5A8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Internet</a:t>
            </a:r>
          </a:p>
        </p:txBody>
      </p:sp>
      <p:pic>
        <p:nvPicPr>
          <p:cNvPr id="40" name="Picture 39" descr="Callout-03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366048" y="4546495"/>
            <a:ext cx="1786530" cy="1160709"/>
          </a:xfrm>
          <a:prstGeom prst="rect">
            <a:avLst/>
          </a:prstGeom>
        </p:spPr>
      </p:pic>
      <p:pic>
        <p:nvPicPr>
          <p:cNvPr id="41" name="Picture 40" descr="Callout-6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184344" y="5368018"/>
            <a:ext cx="2235427" cy="35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9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97 0.0037 L 0.32448 0.0023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4624E-7 C 0.00495 0.00301 0.00924 0.01295 0.01354 0.0148 C 0.02109 0.01827 0.02695 0.02636 0.03424 0.02959 C 0.03763 0.03376 0.04167 0.03699 0.04453 0.04231 C 0.05117 0.05457 0.04766 0.05133 0.05364 0.05503 C 0.06055 0.06705 0.05104 0.05179 0.0595 0.06127 C 0.06693 0.06983 0.05651 0.0615 0.06406 0.06983 C 0.0651 0.07098 0.06654 0.07075 0.06745 0.07191 C 0.0793 0.08416 0.07005 0.07792 0.07773 0.08254 C 0.08333 0.09249 0.07656 0.08162 0.08346 0.08879 C 0.08711 0.09249 0.09036 0.09734 0.09375 0.1015 C 0.09388 0.10173 0.10247 0.10659 0.10417 0.10775 C 0.11445 0.11376 0.10026 0.10566 0.11094 0.11422 C 0.11654 0.11861 0.12253 0.12 0.12825 0.12254 C 0.14466 0.12185 0.16107 0.12162 0.17747 0.12046 C 0.18594 0.11977 0.19349 0.11329 0.20156 0.11006 C 0.20963 0.10682 0.21771 0.1022 0.22565 0.09734 C 0.22708 0.09642 0.22864 0.09618 0.23021 0.09526 C 0.23255 0.09387 0.23476 0.09225 0.23698 0.09087 C 0.23815 0.09017 0.24049 0.08879 0.24049 0.08902 C 0.2444 0.08393 0.24739 0.08254 0.25195 0.08046 C 0.25651 0.07468 0.26159 0.07006 0.26693 0.06775 C 0.26992 0.06405 0.27786 0.05688 0.2806 0.05295 C 0.28489 0.0467 0.28893 0.04 0.29323 0.03376 C 0.29622 0.01688 0.29154 0.03699 0.29779 0.02543 C 0.2987 0.02381 0.29844 0.02104 0.29896 0.01896 C 0.29961 0.01665 0.30026 0.01457 0.30117 0.01272 C 0.30221 0.01087 0.30364 0.01017 0.30469 0.00855 C 0.3056 0.0074 0.30703 0.00416 0.30703 0.00439 " pathEditMode="relative" rAng="0" ptsTypes="ffffffffffffffffffffffffffffA">
                                      <p:cBhvr>
                                        <p:cTn id="2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" y="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10578 C 0.00677 -0.10555 0.01445 -0.10509 0.02096 -0.10393 C 0.0224 -0.1037 0.02344 -0.10324 0.02474 -0.10301 C 0.02721 -0.10254 0.03242 -0.10208 0.03242 -0.10185 C 0.04167 -0.09953 0.03698 -0.10046 0.0474 -0.09907 C 0.04857 -0.09907 0.04987 -0.09884 0.05104 -0.09861 C 0.05234 -0.09861 0.05469 -0.09814 0.05469 -0.09791 C 0.0763 -0.09861 0.097 -0.1 0.11836 -0.10069 C 0.12839 -0.10139 0.13867 -0.10208 0.14844 -0.10254 C 0.15885 -0.1037 0.15352 -0.10324 0.16471 -0.10393 C 0.16888 -0.10439 0.17357 -0.10509 0.17721 -0.10578 C 0.18294 -0.10717 0.18633 -0.10856 0.19219 -0.10926 C 0.19674 -0.1118 0.19206 -0.10972 0.19987 -0.11157 C 0.20729 -0.11365 0.21367 -0.1162 0.22214 -0.11736 C 0.22526 -0.11852 0.23555 -0.12106 0.23971 -0.12176 C 0.247 -0.1243 0.24336 -0.12361 0.24974 -0.12453 C 0.25156 -0.12523 0.25404 -0.12569 0.25586 -0.12639 C 0.25703 -0.12685 0.25716 -0.12754 0.25859 -0.12777 C 0.26068 -0.12824 0.2638 -0.12824 0.26602 -0.1287 C 0.26719 -0.12916 0.26823 -0.12963 0.26979 -0.12963 C 0.27096 -0.12963 0.27214 -0.12963 0.2737 -0.12963 " pathEditMode="relative" rAng="0" ptsTypes="AAAAAAAAAAAAAAAAAAAAA">
                                      <p:cBhvr>
                                        <p:cTn id="4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85" y="-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5" grpId="0"/>
      <p:bldP spid="36" grpId="0"/>
      <p:bldP spid="37" grpId="0"/>
      <p:bldP spid="38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Web-Server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83184" y="3640192"/>
            <a:ext cx="3805428" cy="2958846"/>
          </a:xfrm>
          <a:prstGeom prst="rect">
            <a:avLst/>
          </a:prstGeom>
        </p:spPr>
      </p:pic>
      <p:pic>
        <p:nvPicPr>
          <p:cNvPr id="30" name="Picture 29" descr="Web-Browers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04971" y="3613121"/>
            <a:ext cx="3805428" cy="2958846"/>
          </a:xfrm>
          <a:prstGeom prst="rect">
            <a:avLst/>
          </a:prstGeom>
        </p:spPr>
      </p:pic>
      <p:sp>
        <p:nvSpPr>
          <p:cNvPr id="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7076" y="206213"/>
            <a:ext cx="5031334" cy="6096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0069AA"/>
                </a:solidFill>
                <a:latin typeface="Arial" pitchFamily="34" charset="0"/>
                <a:cs typeface="Arial" pitchFamily="34" charset="0"/>
              </a:rPr>
              <a:t>Using TCP vs. Using UDP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209006"/>
          </a:xfrm>
          <a:prstGeom prst="rect">
            <a:avLst/>
          </a:prstGeom>
          <a:solidFill>
            <a:srgbClr val="0069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648994"/>
            <a:ext cx="12192000" cy="209006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50773" y="808821"/>
            <a:ext cx="6606866" cy="428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TCP requires a connection to be set up before any data is sent.</a:t>
            </a:r>
          </a:p>
        </p:txBody>
      </p:sp>
      <p:sp>
        <p:nvSpPr>
          <p:cNvPr id="24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637704" y="1126877"/>
            <a:ext cx="5774247" cy="345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Before any data is sent, the network stacks in the client machine and</a:t>
            </a:r>
          </a:p>
          <a:p>
            <a:pPr marL="342900" indent="-342900">
              <a:buClr>
                <a:schemeClr val="tx1"/>
              </a:buClr>
              <a:buSzPct val="100000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	the server machine exchange messages.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1257489" y="4510298"/>
            <a:ext cx="975738" cy="369332"/>
            <a:chOff x="9842516" y="4194288"/>
            <a:chExt cx="975738" cy="369332"/>
          </a:xfrm>
        </p:grpSpPr>
        <p:sp>
          <p:nvSpPr>
            <p:cNvPr id="58" name="TextBox 57"/>
            <p:cNvSpPr txBox="1"/>
            <p:nvPr/>
          </p:nvSpPr>
          <p:spPr>
            <a:xfrm>
              <a:off x="9842516" y="4194288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82EBD"/>
                  </a:solidFill>
                  <a:latin typeface="Arial" pitchFamily="34" charset="0"/>
                  <a:cs typeface="Arial" pitchFamily="34" charset="0"/>
                </a:rPr>
                <a:t>Socket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9884535" y="4507620"/>
              <a:ext cx="933719" cy="1588"/>
            </a:xfrm>
            <a:prstGeom prst="line">
              <a:avLst/>
            </a:prstGeom>
            <a:ln w="31750">
              <a:solidFill>
                <a:srgbClr val="0039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2"/>
          <p:cNvGrpSpPr/>
          <p:nvPr/>
        </p:nvGrpSpPr>
        <p:grpSpPr>
          <a:xfrm>
            <a:off x="9996891" y="4503038"/>
            <a:ext cx="975738" cy="369332"/>
            <a:chOff x="9842516" y="4194288"/>
            <a:chExt cx="975738" cy="369332"/>
          </a:xfrm>
        </p:grpSpPr>
        <p:sp>
          <p:nvSpPr>
            <p:cNvPr id="62" name="TextBox 61"/>
            <p:cNvSpPr txBox="1"/>
            <p:nvPr/>
          </p:nvSpPr>
          <p:spPr>
            <a:xfrm>
              <a:off x="9842516" y="4194288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82EBD"/>
                  </a:solidFill>
                  <a:latin typeface="Arial" pitchFamily="34" charset="0"/>
                  <a:cs typeface="Arial" pitchFamily="34" charset="0"/>
                </a:rPr>
                <a:t>Socket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9884535" y="4507620"/>
              <a:ext cx="933719" cy="1588"/>
            </a:xfrm>
            <a:prstGeom prst="line">
              <a:avLst/>
            </a:prstGeom>
            <a:ln w="31750">
              <a:solidFill>
                <a:srgbClr val="0039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33990" y="1546901"/>
            <a:ext cx="5599800" cy="460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operating system returns a socket that can be used for sending and receiving TCP messages.</a:t>
            </a:r>
          </a:p>
        </p:txBody>
      </p:sp>
      <p:sp>
        <p:nvSpPr>
          <p:cNvPr id="22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7239094" y="816258"/>
            <a:ext cx="4859967" cy="428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UDP requires no connection set-up before data</a:t>
            </a:r>
          </a:p>
          <a:p>
            <a:pPr marL="342900" indent="-342900">
              <a:buClr>
                <a:schemeClr val="tx1"/>
              </a:buClr>
              <a:buSzPct val="100000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	is exchanged.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30277" y="2172882"/>
            <a:ext cx="9929924" cy="958407"/>
            <a:chOff x="630277" y="2172882"/>
            <a:chExt cx="9929924" cy="958407"/>
          </a:xfrm>
        </p:grpSpPr>
        <p:sp>
          <p:nvSpPr>
            <p:cNvPr id="27" name="Rectangle 3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>
            <a:xfrm>
              <a:off x="630277" y="2678391"/>
              <a:ext cx="5179508" cy="45289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indent="-342900">
                <a:buClr>
                  <a:schemeClr val="tx1"/>
                </a:buClr>
                <a:buSzPct val="100000"/>
                <a:buFont typeface="Arial" pitchFamily="34" charset="0"/>
                <a:buChar char="−"/>
                <a:defRPr/>
              </a:pPr>
              <a:r>
                <a:rPr lang="en-US" altLang="en-US" sz="1200" dirty="0">
                  <a:latin typeface="Arial" pitchFamily="34" charset="0"/>
                  <a:cs typeface="Arial" pitchFamily="34" charset="0"/>
                </a:rPr>
                <a:t>TCP takes longer to set-up.</a:t>
              </a:r>
            </a:p>
          </p:txBody>
        </p:sp>
        <p:sp>
          <p:nvSpPr>
            <p:cNvPr id="44" name="Rectangle 3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>
            <a:xfrm>
              <a:off x="7718599" y="2172882"/>
              <a:ext cx="2841602" cy="28038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indent="-342900">
                <a:buClr>
                  <a:schemeClr val="tx1"/>
                </a:buClr>
                <a:buSzPct val="100000"/>
                <a:buFont typeface="Arial" pitchFamily="34" charset="0"/>
                <a:buChar char="−"/>
                <a:defRPr/>
              </a:pPr>
              <a:r>
                <a:rPr lang="en-US" altLang="en-US" sz="1200" dirty="0">
                  <a:latin typeface="Arial" pitchFamily="34" charset="0"/>
                  <a:cs typeface="Arial" pitchFamily="34" charset="0"/>
                </a:rPr>
                <a:t>UDP is faster to set-up.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47060" y="1460447"/>
            <a:ext cx="12030068" cy="1210915"/>
            <a:chOff x="147060" y="1460447"/>
            <a:chExt cx="12030068" cy="1210915"/>
          </a:xfrm>
        </p:grpSpPr>
        <p:sp>
          <p:nvSpPr>
            <p:cNvPr id="28" name="Rectangle 3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>
            <a:xfrm>
              <a:off x="147060" y="1965956"/>
              <a:ext cx="4707960" cy="42420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indent="-342900">
                <a:spcBef>
                  <a:spcPts val="10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•"/>
                <a:defRPr/>
              </a:pPr>
              <a:r>
                <a:rPr lang="en-US" altLang="en-US" sz="1600" dirty="0">
                  <a:latin typeface="Arial" pitchFamily="34" charset="0"/>
                  <a:cs typeface="Arial" pitchFamily="34" charset="0"/>
                </a:rPr>
                <a:t>Implications</a:t>
              </a:r>
            </a:p>
          </p:txBody>
        </p:sp>
        <p:sp>
          <p:nvSpPr>
            <p:cNvPr id="34" name="Rectangle 3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>
            <a:xfrm>
              <a:off x="630271" y="2247156"/>
              <a:ext cx="5815134" cy="42420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indent="-342900">
                <a:buClr>
                  <a:schemeClr val="tx1"/>
                </a:buClr>
                <a:buSzPct val="100000"/>
                <a:buFont typeface="Arial" pitchFamily="34" charset="0"/>
                <a:buChar char="−"/>
                <a:defRPr/>
              </a:pPr>
              <a:r>
                <a:rPr lang="en-US" altLang="en-US" sz="1200" dirty="0">
                  <a:latin typeface="Arial" pitchFamily="34" charset="0"/>
                  <a:cs typeface="Arial" pitchFamily="34" charset="0"/>
                </a:rPr>
                <a:t>When the message is sent, one can be reasonably hopeful that</a:t>
              </a:r>
            </a:p>
            <a:p>
              <a:pPr marL="342900" indent="-342900">
                <a:buClr>
                  <a:schemeClr val="tx1"/>
                </a:buClr>
                <a:buSzPct val="100000"/>
                <a:defRPr/>
              </a:pPr>
              <a:r>
                <a:rPr lang="en-US" altLang="en-US" sz="1200" dirty="0">
                  <a:latin typeface="Arial" pitchFamily="34" charset="0"/>
                  <a:cs typeface="Arial" pitchFamily="34" charset="0"/>
                </a:rPr>
                <a:t>	the message will arrive at the destination.</a:t>
              </a:r>
            </a:p>
          </p:txBody>
        </p:sp>
        <p:sp>
          <p:nvSpPr>
            <p:cNvPr id="45" name="Rectangle 3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>
            <a:xfrm>
              <a:off x="7235382" y="1460447"/>
              <a:ext cx="4707960" cy="42420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indent="-342900">
                <a:spcBef>
                  <a:spcPts val="10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•"/>
                <a:defRPr/>
              </a:pPr>
              <a:r>
                <a:rPr lang="en-US" altLang="en-US" sz="1600" dirty="0">
                  <a:latin typeface="Arial" pitchFamily="34" charset="0"/>
                  <a:cs typeface="Arial" pitchFamily="34" charset="0"/>
                </a:rPr>
                <a:t>Implications</a:t>
              </a:r>
            </a:p>
          </p:txBody>
        </p:sp>
        <p:sp>
          <p:nvSpPr>
            <p:cNvPr id="46" name="Rectangle 3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>
            <a:xfrm>
              <a:off x="7718593" y="1741647"/>
              <a:ext cx="4458535" cy="42420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indent="-342900">
                <a:buClr>
                  <a:schemeClr val="tx1"/>
                </a:buClr>
                <a:buSzPct val="100000"/>
                <a:buFont typeface="Arial" pitchFamily="34" charset="0"/>
                <a:buChar char="−"/>
                <a:defRPr/>
              </a:pPr>
              <a:r>
                <a:rPr lang="en-US" altLang="en-US" sz="1200" dirty="0">
                  <a:latin typeface="Arial" pitchFamily="34" charset="0"/>
                  <a:cs typeface="Arial" pitchFamily="34" charset="0"/>
                </a:rPr>
                <a:t>When the message is sent, there is no prior indication</a:t>
              </a:r>
            </a:p>
            <a:p>
              <a:pPr marL="342900" indent="-342900">
                <a:buClr>
                  <a:schemeClr val="tx1"/>
                </a:buClr>
                <a:buSzPct val="100000"/>
                <a:defRPr/>
              </a:pPr>
              <a:r>
                <a:rPr lang="en-US" altLang="en-US" sz="1200" dirty="0">
                  <a:latin typeface="Arial" pitchFamily="34" charset="0"/>
                  <a:cs typeface="Arial" pitchFamily="34" charset="0"/>
                </a:rPr>
                <a:t>	that the server is ready to receive the message.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43346" y="2438021"/>
            <a:ext cx="11855362" cy="1166311"/>
            <a:chOff x="143346" y="2438021"/>
            <a:chExt cx="11855362" cy="1166311"/>
          </a:xfrm>
        </p:grpSpPr>
        <p:sp>
          <p:nvSpPr>
            <p:cNvPr id="42" name="Rectangle 3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>
            <a:xfrm>
              <a:off x="143346" y="2910077"/>
              <a:ext cx="4707960" cy="42420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indent="-342900">
                <a:spcBef>
                  <a:spcPts val="10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•"/>
                <a:defRPr/>
              </a:pPr>
              <a:r>
                <a:rPr lang="en-US" altLang="en-US" sz="1600" dirty="0">
                  <a:latin typeface="Arial" pitchFamily="34" charset="0"/>
                  <a:cs typeface="Arial" pitchFamily="34" charset="0"/>
                </a:rPr>
                <a:t>Sockets</a:t>
              </a:r>
            </a:p>
          </p:txBody>
        </p:sp>
        <p:sp>
          <p:nvSpPr>
            <p:cNvPr id="43" name="Rectangle 3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>
            <a:xfrm>
              <a:off x="626557" y="3180126"/>
              <a:ext cx="5815134" cy="42420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indent="-342900">
                <a:buClr>
                  <a:schemeClr val="tx1"/>
                </a:buClr>
                <a:buSzPct val="100000"/>
                <a:buFont typeface="Arial" pitchFamily="34" charset="0"/>
                <a:buChar char="−"/>
                <a:defRPr/>
              </a:pPr>
              <a:r>
                <a:rPr lang="en-US" altLang="en-US" sz="1200" dirty="0">
                  <a:latin typeface="Arial" pitchFamily="34" charset="0"/>
                  <a:cs typeface="Arial" pitchFamily="34" charset="0"/>
                </a:rPr>
                <a:t>Besides the listening sockets, each socket is for a single connection</a:t>
              </a:r>
            </a:p>
            <a:p>
              <a:pPr marL="342900" indent="-342900">
                <a:buClr>
                  <a:schemeClr val="tx1"/>
                </a:buClr>
                <a:buSzPct val="100000"/>
                <a:defRPr/>
              </a:pPr>
              <a:r>
                <a:rPr lang="en-US" altLang="en-US" sz="1200" dirty="0">
                  <a:latin typeface="Arial" pitchFamily="34" charset="0"/>
                  <a:cs typeface="Arial" pitchFamily="34" charset="0"/>
                </a:rPr>
                <a:t>	between a client and server.</a:t>
              </a:r>
            </a:p>
          </p:txBody>
        </p:sp>
        <p:sp>
          <p:nvSpPr>
            <p:cNvPr id="47" name="Rectangle 3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>
            <a:xfrm>
              <a:off x="7231668" y="2438021"/>
              <a:ext cx="4707960" cy="42420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indent="-342900">
                <a:spcBef>
                  <a:spcPts val="10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•"/>
                <a:defRPr/>
              </a:pPr>
              <a:r>
                <a:rPr lang="en-US" altLang="en-US" sz="1600" dirty="0">
                  <a:latin typeface="Arial" pitchFamily="34" charset="0"/>
                  <a:cs typeface="Arial" pitchFamily="34" charset="0"/>
                </a:rPr>
                <a:t>Sockets</a:t>
              </a:r>
            </a:p>
          </p:txBody>
        </p:sp>
        <p:sp>
          <p:nvSpPr>
            <p:cNvPr id="48" name="Rectangle 3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>
            <a:xfrm>
              <a:off x="7714879" y="2708070"/>
              <a:ext cx="4283829" cy="42420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indent="-342900">
                <a:buClr>
                  <a:schemeClr val="tx1"/>
                </a:buClr>
                <a:buSzPct val="100000"/>
                <a:buFont typeface="Arial" pitchFamily="34" charset="0"/>
                <a:buChar char="−"/>
                <a:defRPr/>
              </a:pPr>
              <a:r>
                <a:rPr lang="en-US" altLang="en-US" sz="1200" dirty="0">
                  <a:latin typeface="Arial" pitchFamily="34" charset="0"/>
                  <a:cs typeface="Arial" pitchFamily="34" charset="0"/>
                </a:rPr>
                <a:t>Each socket is for a port. Data can be sent to and received from any other machine.</a:t>
              </a:r>
            </a:p>
          </p:txBody>
        </p:sp>
      </p:grpSp>
      <p:sp>
        <p:nvSpPr>
          <p:cNvPr id="37" name="Cloud Callout 36"/>
          <p:cNvSpPr/>
          <p:nvPr>
            <p:custDataLst>
              <p:tags r:id="rId6"/>
            </p:custDataLst>
          </p:nvPr>
        </p:nvSpPr>
        <p:spPr>
          <a:xfrm>
            <a:off x="3831336" y="5692549"/>
            <a:ext cx="4577847" cy="915083"/>
          </a:xfrm>
          <a:prstGeom prst="cloudCallout">
            <a:avLst>
              <a:gd name="adj1" fmla="val -63093"/>
              <a:gd name="adj2" fmla="val 218934"/>
            </a:avLst>
          </a:prstGeom>
          <a:solidFill>
            <a:srgbClr val="BED600"/>
          </a:solidFill>
          <a:ln w="25400">
            <a:solidFill>
              <a:srgbClr val="5A8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323680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Web-Browers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66906" y="2441652"/>
            <a:ext cx="4762500" cy="4762500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>
            <a:off x="1430133" y="4514880"/>
            <a:ext cx="933719" cy="1588"/>
          </a:xfrm>
          <a:prstGeom prst="line">
            <a:avLst/>
          </a:prstGeom>
          <a:ln w="31750">
            <a:solidFill>
              <a:srgbClr val="0039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199" y="206213"/>
            <a:ext cx="9964057" cy="6096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0069AA"/>
                </a:solidFill>
                <a:latin typeface="Arial" pitchFamily="34" charset="0"/>
                <a:cs typeface="Arial" pitchFamily="34" charset="0"/>
              </a:rPr>
              <a:t>Starting TCP Connection – High Level View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209006"/>
          </a:xfrm>
          <a:prstGeom prst="rect">
            <a:avLst/>
          </a:prstGeom>
          <a:solidFill>
            <a:srgbClr val="0069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648994"/>
            <a:ext cx="12192000" cy="209006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42"/>
          <p:cNvGrpSpPr/>
          <p:nvPr/>
        </p:nvGrpSpPr>
        <p:grpSpPr>
          <a:xfrm>
            <a:off x="9842516" y="4194288"/>
            <a:ext cx="975738" cy="369332"/>
            <a:chOff x="9842516" y="4194288"/>
            <a:chExt cx="975738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9842516" y="4194288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82EBD"/>
                  </a:solidFill>
                  <a:latin typeface="Arial" pitchFamily="34" charset="0"/>
                  <a:cs typeface="Arial" pitchFamily="34" charset="0"/>
                </a:rPr>
                <a:t>Socket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9884535" y="4507620"/>
              <a:ext cx="933719" cy="1588"/>
            </a:xfrm>
            <a:prstGeom prst="line">
              <a:avLst/>
            </a:prstGeom>
            <a:ln w="31750">
              <a:solidFill>
                <a:srgbClr val="0039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373671" y="787386"/>
            <a:ext cx="4265299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Connection set-up (continued)</a:t>
            </a:r>
          </a:p>
        </p:txBody>
      </p:sp>
      <p:sp>
        <p:nvSpPr>
          <p:cNvPr id="34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6860602" y="1140504"/>
            <a:ext cx="5248271" cy="688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networking protocol stack in the server operating system receives this packet and, since an application is listening on this destination port, TCP sends a response back to the client.</a:t>
            </a:r>
          </a:p>
        </p:txBody>
      </p:sp>
      <p:sp>
        <p:nvSpPr>
          <p:cNvPr id="38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-48776" y="780126"/>
            <a:ext cx="1910334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Server set-up</a:t>
            </a:r>
          </a:p>
        </p:txBody>
      </p:sp>
      <p:sp>
        <p:nvSpPr>
          <p:cNvPr id="39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278500" y="1133244"/>
            <a:ext cx="5248271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server application opens a TCP socket for listening on port 80.</a:t>
            </a:r>
          </a:p>
        </p:txBody>
      </p:sp>
      <p:sp>
        <p:nvSpPr>
          <p:cNvPr id="40" name="Rectangle 3"/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285937" y="1408305"/>
            <a:ext cx="5619976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operating system returns a socket that can be used for listening.</a:t>
            </a:r>
          </a:p>
        </p:txBody>
      </p:sp>
      <p:sp>
        <p:nvSpPr>
          <p:cNvPr id="42" name="Rectangle 3"/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285937" y="1653627"/>
            <a:ext cx="3579303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application listens for new connections.</a:t>
            </a:r>
          </a:p>
        </p:txBody>
      </p:sp>
      <p:sp>
        <p:nvSpPr>
          <p:cNvPr id="43" name="Rectangle 3"/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271072" y="2486238"/>
            <a:ext cx="7675514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TCP in the client operating system sends a packet to the destination IP address and port.</a:t>
            </a:r>
          </a:p>
        </p:txBody>
      </p:sp>
      <p:sp>
        <p:nvSpPr>
          <p:cNvPr id="44" name="Rectangle 3"/>
          <p:cNvSpPr txBox="1">
            <a:spLocks noChangeArrowheads="1"/>
          </p:cNvSpPr>
          <p:nvPr>
            <p:custDataLst>
              <p:tags r:id="rId9"/>
            </p:custDataLst>
          </p:nvPr>
        </p:nvSpPr>
        <p:spPr>
          <a:xfrm>
            <a:off x="-52491" y="1880361"/>
            <a:ext cx="3144033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Connection set-up</a:t>
            </a:r>
          </a:p>
        </p:txBody>
      </p:sp>
      <p:sp>
        <p:nvSpPr>
          <p:cNvPr id="45" name="Rectangle 3"/>
          <p:cNvSpPr txBox="1">
            <a:spLocks noChangeArrowheads="1"/>
          </p:cNvSpPr>
          <p:nvPr>
            <p:custDataLst>
              <p:tags r:id="rId10"/>
            </p:custDataLst>
          </p:nvPr>
        </p:nvSpPr>
        <p:spPr>
          <a:xfrm>
            <a:off x="274786" y="2233479"/>
            <a:ext cx="7850220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client application opens a TCP socket to a destination IP address and destination port.</a:t>
            </a:r>
          </a:p>
        </p:txBody>
      </p:sp>
      <p:sp>
        <p:nvSpPr>
          <p:cNvPr id="46" name="Rectangle 3"/>
          <p:cNvSpPr txBox="1">
            <a:spLocks noChangeArrowheads="1"/>
          </p:cNvSpPr>
          <p:nvPr>
            <p:custDataLst>
              <p:tags r:id="rId11"/>
            </p:custDataLst>
          </p:nvPr>
        </p:nvSpPr>
        <p:spPr>
          <a:xfrm>
            <a:off x="271072" y="2731560"/>
            <a:ext cx="2958548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packet arrives at the server.</a:t>
            </a:r>
          </a:p>
        </p:txBody>
      </p:sp>
      <p:pic>
        <p:nvPicPr>
          <p:cNvPr id="26" name="Picture 25" descr="Web-Server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07557" y="2457837"/>
            <a:ext cx="4762500" cy="4762500"/>
          </a:xfrm>
          <a:prstGeom prst="rect">
            <a:avLst/>
          </a:prstGeom>
        </p:spPr>
      </p:pic>
      <p:pic>
        <p:nvPicPr>
          <p:cNvPr id="32" name="Picture 31" descr="Callout-browser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22481" y="3178369"/>
            <a:ext cx="1925830" cy="937064"/>
          </a:xfrm>
          <a:prstGeom prst="rect">
            <a:avLst/>
          </a:prstGeom>
        </p:spPr>
      </p:pic>
      <p:sp>
        <p:nvSpPr>
          <p:cNvPr id="28" name="Cloud Callout 27"/>
          <p:cNvSpPr/>
          <p:nvPr>
            <p:custDataLst>
              <p:tags r:id="rId12"/>
            </p:custDataLst>
          </p:nvPr>
        </p:nvSpPr>
        <p:spPr>
          <a:xfrm>
            <a:off x="4253814" y="5866717"/>
            <a:ext cx="3700011" cy="739609"/>
          </a:xfrm>
          <a:prstGeom prst="cloudCallout">
            <a:avLst>
              <a:gd name="adj1" fmla="val -63093"/>
              <a:gd name="adj2" fmla="val 218934"/>
            </a:avLst>
          </a:prstGeom>
          <a:solidFill>
            <a:srgbClr val="BED600"/>
          </a:solidFill>
          <a:ln w="25400">
            <a:solidFill>
              <a:srgbClr val="5A8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Internet</a:t>
            </a:r>
          </a:p>
        </p:txBody>
      </p:sp>
      <p:pic>
        <p:nvPicPr>
          <p:cNvPr id="31" name="Picture 30" descr="Callout-03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65930" y="4217971"/>
            <a:ext cx="2158481" cy="10598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6.93642E-7 C -0.00039 0.00856 0.00013 0.01734 -0.00117 0.02543 C -0.00338 0.04162 -0.01315 0.05272 -0.01758 0.06567 C -0.02239 0.07977 -0.01732 0.06936 -0.02213 0.07815 C -0.02708 0.09757 -0.0237 0.09179 -0.02982 0.09942 C -0.03229 0.10682 -0.03476 0.11145 -0.03854 0.1163 C -0.04336 0.13017 -0.05338 0.15145 -0.06172 0.15653 C -0.06237 0.15861 -0.06276 0.16139 -0.06393 0.16278 C -0.06575 0.16509 -0.07044 0.16694 -0.07044 0.16717 C -0.07669 0.17965 -0.08919 0.18474 -0.09792 0.18821 C -0.11029 0.18636 -0.10755 0.18867 -0.11458 0.18405 C -0.1168 0.18266 -0.11888 0.18104 -0.12109 0.17965 C -0.12213 0.17896 -0.12448 0.17757 -0.12448 0.1778 C -0.13073 0.16971 -0.13555 0.16486 -0.14206 0.15861 C -0.14766 0.14243 -0.15195 0.12301 -0.16081 0.11214 C -0.16289 0.10012 -0.17213 0.08555 -0.17617 0.07399 C -0.17786 0.06451 -0.18073 0.05827 -0.18398 0.05087 C -0.18633 0.04509 -0.18672 0.03908 -0.18932 0.03376 C -0.19193 0.01873 -0.18854 0.03538 -0.19271 0.02335 C -0.19518 0.01642 -0.19531 0.00856 -0.19818 0.00208 C -0.20026 -0.00324 -0.20312 -0.00439 -0.20469 -0.01064 " pathEditMode="relative" rAng="0" ptsTypes="ffffffffffffffffffffA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00" y="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/>
          <p:nvPr/>
        </p:nvGrpSpPr>
        <p:grpSpPr>
          <a:xfrm>
            <a:off x="1388114" y="4201548"/>
            <a:ext cx="975738" cy="369332"/>
            <a:chOff x="9842516" y="4194288"/>
            <a:chExt cx="975738" cy="369332"/>
          </a:xfrm>
        </p:grpSpPr>
        <p:sp>
          <p:nvSpPr>
            <p:cNvPr id="36" name="TextBox 35"/>
            <p:cNvSpPr txBox="1"/>
            <p:nvPr/>
          </p:nvSpPr>
          <p:spPr>
            <a:xfrm>
              <a:off x="9842516" y="4194288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82EBD"/>
                  </a:solidFill>
                  <a:latin typeface="Arial" pitchFamily="34" charset="0"/>
                  <a:cs typeface="Arial" pitchFamily="34" charset="0"/>
                </a:rPr>
                <a:t>Socket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9884535" y="4507620"/>
              <a:ext cx="933719" cy="1588"/>
            </a:xfrm>
            <a:prstGeom prst="line">
              <a:avLst/>
            </a:prstGeom>
            <a:ln w="31750">
              <a:solidFill>
                <a:srgbClr val="0039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199" y="206213"/>
            <a:ext cx="9964057" cy="6096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0069AA"/>
                </a:solidFill>
                <a:latin typeface="Arial" pitchFamily="34" charset="0"/>
                <a:cs typeface="Arial" pitchFamily="34" charset="0"/>
              </a:rPr>
              <a:t>Starting TCP Connection – High Level View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209006"/>
          </a:xfrm>
          <a:prstGeom prst="rect">
            <a:avLst/>
          </a:prstGeom>
          <a:solidFill>
            <a:srgbClr val="0069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648994"/>
            <a:ext cx="12192000" cy="209006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42"/>
          <p:cNvGrpSpPr/>
          <p:nvPr/>
        </p:nvGrpSpPr>
        <p:grpSpPr>
          <a:xfrm>
            <a:off x="9842516" y="4194288"/>
            <a:ext cx="975738" cy="369332"/>
            <a:chOff x="9842516" y="4194288"/>
            <a:chExt cx="975738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9842516" y="4194288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82EBD"/>
                  </a:solidFill>
                  <a:latin typeface="Arial" pitchFamily="34" charset="0"/>
                  <a:cs typeface="Arial" pitchFamily="34" charset="0"/>
                </a:rPr>
                <a:t>Socket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9884535" y="4507620"/>
              <a:ext cx="933719" cy="1588"/>
            </a:xfrm>
            <a:prstGeom prst="line">
              <a:avLst/>
            </a:prstGeom>
            <a:ln w="31750">
              <a:solidFill>
                <a:srgbClr val="0039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373671" y="787386"/>
            <a:ext cx="4265299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Connection set-up (continued)</a:t>
            </a:r>
          </a:p>
        </p:txBody>
      </p:sp>
      <p:sp>
        <p:nvSpPr>
          <p:cNvPr id="34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6860602" y="1140504"/>
            <a:ext cx="5248271" cy="688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networking protocol stack in the server operating system receives this packet and, since an application is listening on this destination port, TCP sends a response back to the client.</a:t>
            </a:r>
          </a:p>
        </p:txBody>
      </p:sp>
      <p:sp>
        <p:nvSpPr>
          <p:cNvPr id="35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853348" y="1771866"/>
            <a:ext cx="5248271" cy="361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When the response arrives at the client, the operating system</a:t>
            </a:r>
          </a:p>
        </p:txBody>
      </p:sp>
      <p:sp>
        <p:nvSpPr>
          <p:cNvPr id="39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7557280" y="2025864"/>
            <a:ext cx="5248271" cy="543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Generates a socket that is given to the client application.</a:t>
            </a:r>
          </a:p>
        </p:txBody>
      </p:sp>
      <p:sp>
        <p:nvSpPr>
          <p:cNvPr id="40" name="Rectangle 3"/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6860608" y="2548368"/>
            <a:ext cx="5248271" cy="361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When the response from the client is received by the server, a socket is generated and given to the listening application.</a:t>
            </a:r>
          </a:p>
        </p:txBody>
      </p:sp>
      <p:sp>
        <p:nvSpPr>
          <p:cNvPr id="50" name="Rectangle 3"/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-48776" y="780126"/>
            <a:ext cx="1910334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Server set-up</a:t>
            </a:r>
          </a:p>
        </p:txBody>
      </p:sp>
      <p:sp>
        <p:nvSpPr>
          <p:cNvPr id="51" name="Rectangle 3"/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278500" y="1133244"/>
            <a:ext cx="5248271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server application opens a TCP socket for listening on port 80.</a:t>
            </a:r>
          </a:p>
        </p:txBody>
      </p:sp>
      <p:sp>
        <p:nvSpPr>
          <p:cNvPr id="52" name="Rectangle 3"/>
          <p:cNvSpPr txBox="1">
            <a:spLocks noChangeArrowheads="1"/>
          </p:cNvSpPr>
          <p:nvPr>
            <p:custDataLst>
              <p:tags r:id="rId9"/>
            </p:custDataLst>
          </p:nvPr>
        </p:nvSpPr>
        <p:spPr>
          <a:xfrm>
            <a:off x="285937" y="1408305"/>
            <a:ext cx="5619976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operating system returns a socket that can be used for listening.</a:t>
            </a:r>
          </a:p>
        </p:txBody>
      </p:sp>
      <p:sp>
        <p:nvSpPr>
          <p:cNvPr id="53" name="Rectangle 3"/>
          <p:cNvSpPr txBox="1">
            <a:spLocks noChangeArrowheads="1"/>
          </p:cNvSpPr>
          <p:nvPr>
            <p:custDataLst>
              <p:tags r:id="rId10"/>
            </p:custDataLst>
          </p:nvPr>
        </p:nvSpPr>
        <p:spPr>
          <a:xfrm>
            <a:off x="285937" y="1653627"/>
            <a:ext cx="3579303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application listens for new connections.</a:t>
            </a:r>
          </a:p>
        </p:txBody>
      </p:sp>
      <p:sp>
        <p:nvSpPr>
          <p:cNvPr id="54" name="Rectangle 3"/>
          <p:cNvSpPr txBox="1">
            <a:spLocks noChangeArrowheads="1"/>
          </p:cNvSpPr>
          <p:nvPr>
            <p:custDataLst>
              <p:tags r:id="rId11"/>
            </p:custDataLst>
          </p:nvPr>
        </p:nvSpPr>
        <p:spPr>
          <a:xfrm>
            <a:off x="271072" y="2486238"/>
            <a:ext cx="7675514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TCP in the client operating system sends a packet to the destination IP address and port.</a:t>
            </a:r>
          </a:p>
        </p:txBody>
      </p:sp>
      <p:sp>
        <p:nvSpPr>
          <p:cNvPr id="55" name="Rectangle 3"/>
          <p:cNvSpPr txBox="1">
            <a:spLocks noChangeArrowheads="1"/>
          </p:cNvSpPr>
          <p:nvPr>
            <p:custDataLst>
              <p:tags r:id="rId12"/>
            </p:custDataLst>
          </p:nvPr>
        </p:nvSpPr>
        <p:spPr>
          <a:xfrm>
            <a:off x="-52491" y="1880361"/>
            <a:ext cx="4363233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Connection set-up</a:t>
            </a:r>
          </a:p>
        </p:txBody>
      </p:sp>
      <p:sp>
        <p:nvSpPr>
          <p:cNvPr id="56" name="Rectangle 3"/>
          <p:cNvSpPr txBox="1">
            <a:spLocks noChangeArrowheads="1"/>
          </p:cNvSpPr>
          <p:nvPr>
            <p:custDataLst>
              <p:tags r:id="rId13"/>
            </p:custDataLst>
          </p:nvPr>
        </p:nvSpPr>
        <p:spPr>
          <a:xfrm>
            <a:off x="274786" y="2233479"/>
            <a:ext cx="7850220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client application opens a TCP socket to a destination IP address and destination port.</a:t>
            </a:r>
          </a:p>
        </p:txBody>
      </p:sp>
      <p:sp>
        <p:nvSpPr>
          <p:cNvPr id="57" name="Rectangle 3"/>
          <p:cNvSpPr txBox="1">
            <a:spLocks noChangeArrowheads="1"/>
          </p:cNvSpPr>
          <p:nvPr>
            <p:custDataLst>
              <p:tags r:id="rId14"/>
            </p:custDataLst>
          </p:nvPr>
        </p:nvSpPr>
        <p:spPr>
          <a:xfrm>
            <a:off x="271072" y="2731560"/>
            <a:ext cx="2958548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packet arrives at the server.</a:t>
            </a:r>
          </a:p>
        </p:txBody>
      </p:sp>
      <p:sp>
        <p:nvSpPr>
          <p:cNvPr id="58" name="Rectangle 3"/>
          <p:cNvSpPr txBox="1">
            <a:spLocks noChangeArrowheads="1"/>
          </p:cNvSpPr>
          <p:nvPr>
            <p:custDataLst>
              <p:tags r:id="rId15"/>
            </p:custDataLst>
          </p:nvPr>
        </p:nvSpPr>
        <p:spPr>
          <a:xfrm>
            <a:off x="7550017" y="2250834"/>
            <a:ext cx="5248271" cy="2891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82880" indent="-342900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Sends another response back to the server.</a:t>
            </a:r>
          </a:p>
        </p:txBody>
      </p:sp>
      <p:grpSp>
        <p:nvGrpSpPr>
          <p:cNvPr id="60" name="Group 42"/>
          <p:cNvGrpSpPr/>
          <p:nvPr/>
        </p:nvGrpSpPr>
        <p:grpSpPr>
          <a:xfrm>
            <a:off x="9849776" y="4665996"/>
            <a:ext cx="975738" cy="369332"/>
            <a:chOff x="9842516" y="4499082"/>
            <a:chExt cx="975738" cy="369332"/>
          </a:xfrm>
        </p:grpSpPr>
        <p:sp>
          <p:nvSpPr>
            <p:cNvPr id="61" name="TextBox 60"/>
            <p:cNvSpPr txBox="1"/>
            <p:nvPr/>
          </p:nvSpPr>
          <p:spPr>
            <a:xfrm>
              <a:off x="9842516" y="449908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82EBD"/>
                  </a:solidFill>
                  <a:latin typeface="Arial" pitchFamily="34" charset="0"/>
                  <a:cs typeface="Arial" pitchFamily="34" charset="0"/>
                </a:rPr>
                <a:t>Socket</a:t>
              </a: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9884535" y="4507620"/>
              <a:ext cx="933719" cy="1588"/>
            </a:xfrm>
            <a:prstGeom prst="line">
              <a:avLst/>
            </a:prstGeom>
            <a:ln w="31750">
              <a:solidFill>
                <a:srgbClr val="0039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 descr="Web-Server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07557" y="2457837"/>
            <a:ext cx="4762500" cy="4762500"/>
          </a:xfrm>
          <a:prstGeom prst="rect">
            <a:avLst/>
          </a:prstGeom>
        </p:spPr>
      </p:pic>
      <p:pic>
        <p:nvPicPr>
          <p:cNvPr id="38" name="Picture 37" descr="Web-Browers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-66906" y="2441652"/>
            <a:ext cx="4762500" cy="4762500"/>
          </a:xfrm>
          <a:prstGeom prst="rect">
            <a:avLst/>
          </a:prstGeom>
        </p:spPr>
      </p:pic>
      <p:sp>
        <p:nvSpPr>
          <p:cNvPr id="42" name="Cloud Callout 41"/>
          <p:cNvSpPr/>
          <p:nvPr>
            <p:custDataLst>
              <p:tags r:id="rId16"/>
            </p:custDataLst>
          </p:nvPr>
        </p:nvSpPr>
        <p:spPr>
          <a:xfrm>
            <a:off x="4253814" y="5866717"/>
            <a:ext cx="3700011" cy="739609"/>
          </a:xfrm>
          <a:prstGeom prst="cloudCallout">
            <a:avLst>
              <a:gd name="adj1" fmla="val -63093"/>
              <a:gd name="adj2" fmla="val 218934"/>
            </a:avLst>
          </a:prstGeom>
          <a:solidFill>
            <a:srgbClr val="BED600"/>
          </a:solidFill>
          <a:ln w="25400">
            <a:solidFill>
              <a:srgbClr val="5A8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Internet</a:t>
            </a:r>
          </a:p>
        </p:txBody>
      </p:sp>
      <p:pic>
        <p:nvPicPr>
          <p:cNvPr id="59" name="Picture 58" descr="Callout-03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974316" y="4217971"/>
            <a:ext cx="2158481" cy="1059852"/>
          </a:xfrm>
          <a:prstGeom prst="rect">
            <a:avLst/>
          </a:prstGeom>
        </p:spPr>
      </p:pic>
      <p:pic>
        <p:nvPicPr>
          <p:cNvPr id="43" name="Picture 42" descr="Callout-03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73998" y="4140347"/>
            <a:ext cx="2158481" cy="10598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86 -0.03538 C -0.00195 -0.03191 -0.00312 -0.02705 0.00118 -0.02312 C 0.0043 -0.01064 0.01029 -0.00069 0.01198 0.0148 C 0.01354 0.02775 0.01654 0.04301 0.01927 0.05457 C 0.0194 0.0578 0.0194 0.06197 0.02006 0.06497 C 0.02045 0.06705 0.02175 0.06775 0.02201 0.06983 C 0.02292 0.07422 0.02279 0.08046 0.02383 0.08462 C 0.02435 0.08717 0.02487 0.08971 0.02552 0.09226 C 0.02839 0.11607 0.0375 0.14659 0.04466 0.16254 C 0.04779 0.17041 0.04961 0.1785 0.05365 0.18266 C 0.05886 0.20486 0.06966 0.20393 0.078 0.20578 C 0.08256 0.20462 0.08711 0.20486 0.09167 0.20324 C 0.09349 0.20208 0.09701 0.19792 0.09701 0.19815 C 0.09974 0.19029 0.10365 0.18752 0.10703 0.18266 C 0.1099 0.1785 0.11107 0.17341 0.1142 0.17041 C 0.11602 0.16647 0.11875 0.16462 0.12045 0.16 C 0.12136 0.15792 0.12149 0.15445 0.12227 0.15237 C 0.12552 0.14497 0.13021 0.14104 0.13321 0.13272 C 0.13776 0.12046 0.13946 0.11491 0.14506 0.10728 C 0.14857 0.09711 0.15013 0.10058 0.15391 0.09226 C 0.15756 0.08393 0.16094 0.07445 0.16498 0.06752 C 0.16693 0.05827 0.1694 0.04948 0.17214 0.04208 C 0.17422 0.02428 0.17552 0.00601 0.17865 -0.01064 " pathEditMode="relative" rAng="0" ptsTypes="ffffffffffffffffffffffA">
                                      <p:cBhvr>
                                        <p:cTn id="2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0" y="12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/>
      <p:bldP spid="40" grpId="0"/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/>
          <p:nvPr/>
        </p:nvGrpSpPr>
        <p:grpSpPr>
          <a:xfrm>
            <a:off x="1388114" y="4201548"/>
            <a:ext cx="975738" cy="369332"/>
            <a:chOff x="9842516" y="4194288"/>
            <a:chExt cx="975738" cy="369332"/>
          </a:xfrm>
        </p:grpSpPr>
        <p:sp>
          <p:nvSpPr>
            <p:cNvPr id="36" name="TextBox 35"/>
            <p:cNvSpPr txBox="1"/>
            <p:nvPr/>
          </p:nvSpPr>
          <p:spPr>
            <a:xfrm>
              <a:off x="9842516" y="4194288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41230"/>
                  </a:solidFill>
                  <a:latin typeface="Arial" pitchFamily="34" charset="0"/>
                  <a:cs typeface="Arial" pitchFamily="34" charset="0"/>
                </a:rPr>
                <a:t>Socket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9884535" y="4507620"/>
              <a:ext cx="933719" cy="1588"/>
            </a:xfrm>
            <a:prstGeom prst="line">
              <a:avLst/>
            </a:prstGeom>
            <a:ln w="31750">
              <a:solidFill>
                <a:srgbClr val="C412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199" y="206213"/>
            <a:ext cx="9964057" cy="6096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0069AA"/>
                </a:solidFill>
                <a:latin typeface="Arial" pitchFamily="34" charset="0"/>
                <a:cs typeface="Arial" pitchFamily="34" charset="0"/>
              </a:rPr>
              <a:t>Starting TCP Connection – High Level View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209006"/>
          </a:xfrm>
          <a:prstGeom prst="rect">
            <a:avLst/>
          </a:prstGeom>
          <a:solidFill>
            <a:srgbClr val="0069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648994"/>
            <a:ext cx="12192000" cy="209006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42"/>
          <p:cNvGrpSpPr/>
          <p:nvPr/>
        </p:nvGrpSpPr>
        <p:grpSpPr>
          <a:xfrm>
            <a:off x="9842516" y="4194288"/>
            <a:ext cx="975738" cy="369332"/>
            <a:chOff x="9842516" y="4194288"/>
            <a:chExt cx="975738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9842516" y="4194288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82EBD"/>
                  </a:solidFill>
                  <a:latin typeface="Arial" pitchFamily="34" charset="0"/>
                  <a:cs typeface="Arial" pitchFamily="34" charset="0"/>
                </a:rPr>
                <a:t>Socket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9884535" y="4507620"/>
              <a:ext cx="933719" cy="1588"/>
            </a:xfrm>
            <a:prstGeom prst="line">
              <a:avLst/>
            </a:prstGeom>
            <a:ln w="31750">
              <a:solidFill>
                <a:srgbClr val="0039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590380" y="1847622"/>
            <a:ext cx="4576712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server has a socket for communicating with the client.</a:t>
            </a:r>
          </a:p>
        </p:txBody>
      </p:sp>
      <p:sp>
        <p:nvSpPr>
          <p:cNvPr id="55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79733" y="907923"/>
            <a:ext cx="3332723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Connection set-up</a:t>
            </a:r>
          </a:p>
        </p:txBody>
      </p:sp>
      <p:sp>
        <p:nvSpPr>
          <p:cNvPr id="56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594094" y="1536807"/>
            <a:ext cx="4645569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client has a socket for communicating with the server.</a:t>
            </a:r>
          </a:p>
        </p:txBody>
      </p:sp>
      <p:sp>
        <p:nvSpPr>
          <p:cNvPr id="57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590380" y="1236618"/>
            <a:ext cx="2958548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…</a:t>
            </a:r>
          </a:p>
        </p:txBody>
      </p:sp>
      <p:grpSp>
        <p:nvGrpSpPr>
          <p:cNvPr id="7" name="Group 42"/>
          <p:cNvGrpSpPr/>
          <p:nvPr/>
        </p:nvGrpSpPr>
        <p:grpSpPr>
          <a:xfrm>
            <a:off x="9849776" y="4665996"/>
            <a:ext cx="975738" cy="369332"/>
            <a:chOff x="9842516" y="4499082"/>
            <a:chExt cx="975738" cy="369332"/>
          </a:xfrm>
        </p:grpSpPr>
        <p:sp>
          <p:nvSpPr>
            <p:cNvPr id="61" name="TextBox 60"/>
            <p:cNvSpPr txBox="1"/>
            <p:nvPr/>
          </p:nvSpPr>
          <p:spPr>
            <a:xfrm>
              <a:off x="9842516" y="449908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41230"/>
                  </a:solidFill>
                  <a:latin typeface="Arial" pitchFamily="34" charset="0"/>
                  <a:cs typeface="Arial" pitchFamily="34" charset="0"/>
                </a:rPr>
                <a:t>Socket</a:t>
              </a: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9884535" y="4507620"/>
              <a:ext cx="933719" cy="1588"/>
            </a:xfrm>
            <a:prstGeom prst="line">
              <a:avLst/>
            </a:prstGeom>
            <a:ln w="31750">
              <a:solidFill>
                <a:srgbClr val="C412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 descr="Web-Server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7557" y="2457837"/>
            <a:ext cx="4762500" cy="4762500"/>
          </a:xfrm>
          <a:prstGeom prst="rect">
            <a:avLst/>
          </a:prstGeom>
        </p:spPr>
      </p:pic>
      <p:pic>
        <p:nvPicPr>
          <p:cNvPr id="24" name="Picture 23" descr="Web-Brower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66906" y="2441652"/>
            <a:ext cx="4762500" cy="4762500"/>
          </a:xfrm>
          <a:prstGeom prst="rect">
            <a:avLst/>
          </a:prstGeom>
        </p:spPr>
      </p:pic>
      <p:sp>
        <p:nvSpPr>
          <p:cNvPr id="21" name="Cloud Callout 20"/>
          <p:cNvSpPr/>
          <p:nvPr>
            <p:custDataLst>
              <p:tags r:id="rId6"/>
            </p:custDataLst>
          </p:nvPr>
        </p:nvSpPr>
        <p:spPr>
          <a:xfrm>
            <a:off x="4253814" y="5866717"/>
            <a:ext cx="3700011" cy="739609"/>
          </a:xfrm>
          <a:prstGeom prst="cloudCallout">
            <a:avLst>
              <a:gd name="adj1" fmla="val -63093"/>
              <a:gd name="adj2" fmla="val 218934"/>
            </a:avLst>
          </a:prstGeom>
          <a:solidFill>
            <a:srgbClr val="BED600"/>
          </a:solidFill>
          <a:ln w="25400">
            <a:solidFill>
              <a:srgbClr val="5A8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Internet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/>
          <p:nvPr/>
        </p:nvGrpSpPr>
        <p:grpSpPr>
          <a:xfrm>
            <a:off x="1388114" y="4201548"/>
            <a:ext cx="975738" cy="369332"/>
            <a:chOff x="9842516" y="4194288"/>
            <a:chExt cx="975738" cy="369332"/>
          </a:xfrm>
        </p:grpSpPr>
        <p:sp>
          <p:nvSpPr>
            <p:cNvPr id="36" name="TextBox 35"/>
            <p:cNvSpPr txBox="1"/>
            <p:nvPr/>
          </p:nvSpPr>
          <p:spPr>
            <a:xfrm>
              <a:off x="9842516" y="4194288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82EBD"/>
                  </a:solidFill>
                  <a:latin typeface="Arial" pitchFamily="34" charset="0"/>
                  <a:cs typeface="Arial" pitchFamily="34" charset="0"/>
                </a:rPr>
                <a:t>Socket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9884535" y="4507620"/>
              <a:ext cx="933719" cy="1588"/>
            </a:xfrm>
            <a:prstGeom prst="line">
              <a:avLst/>
            </a:prstGeom>
            <a:ln w="31750">
              <a:solidFill>
                <a:srgbClr val="0039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199" y="206213"/>
            <a:ext cx="9964057" cy="6096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0069AA"/>
                </a:solidFill>
                <a:latin typeface="Arial" pitchFamily="34" charset="0"/>
                <a:cs typeface="Arial" pitchFamily="34" charset="0"/>
              </a:rPr>
              <a:t>Starting TCP Connection – High Level View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209006"/>
          </a:xfrm>
          <a:prstGeom prst="rect">
            <a:avLst/>
          </a:prstGeom>
          <a:solidFill>
            <a:srgbClr val="0069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648994"/>
            <a:ext cx="12192000" cy="209006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42"/>
          <p:cNvGrpSpPr/>
          <p:nvPr/>
        </p:nvGrpSpPr>
        <p:grpSpPr>
          <a:xfrm>
            <a:off x="9842516" y="4194288"/>
            <a:ext cx="975738" cy="369332"/>
            <a:chOff x="9842516" y="4194288"/>
            <a:chExt cx="975738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9842516" y="4194288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82EBD"/>
                  </a:solidFill>
                  <a:latin typeface="Arial" pitchFamily="34" charset="0"/>
                  <a:cs typeface="Arial" pitchFamily="34" charset="0"/>
                </a:rPr>
                <a:t>Socket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9884535" y="4507620"/>
              <a:ext cx="933719" cy="1588"/>
            </a:xfrm>
            <a:prstGeom prst="line">
              <a:avLst/>
            </a:prstGeom>
            <a:ln w="31750">
              <a:solidFill>
                <a:srgbClr val="0039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42"/>
          <p:cNvGrpSpPr/>
          <p:nvPr/>
        </p:nvGrpSpPr>
        <p:grpSpPr>
          <a:xfrm>
            <a:off x="9849776" y="4665996"/>
            <a:ext cx="975738" cy="369332"/>
            <a:chOff x="9842516" y="4499082"/>
            <a:chExt cx="975738" cy="369332"/>
          </a:xfrm>
        </p:grpSpPr>
        <p:sp>
          <p:nvSpPr>
            <p:cNvPr id="61" name="TextBox 60"/>
            <p:cNvSpPr txBox="1"/>
            <p:nvPr/>
          </p:nvSpPr>
          <p:spPr>
            <a:xfrm>
              <a:off x="9842516" y="449908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82EBD"/>
                  </a:solidFill>
                  <a:latin typeface="Arial" pitchFamily="34" charset="0"/>
                  <a:cs typeface="Arial" pitchFamily="34" charset="0"/>
                </a:rPr>
                <a:t>Socket</a:t>
              </a: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9884535" y="4507620"/>
              <a:ext cx="933719" cy="1588"/>
            </a:xfrm>
            <a:prstGeom prst="line">
              <a:avLst/>
            </a:prstGeom>
            <a:ln w="31750">
              <a:solidFill>
                <a:srgbClr val="0039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5633998" y="1854882"/>
            <a:ext cx="4576712" cy="27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networking stack makes a packet;</a:t>
            </a:r>
          </a:p>
        </p:txBody>
      </p:sp>
      <p:sp>
        <p:nvSpPr>
          <p:cNvPr id="24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5223351" y="915183"/>
            <a:ext cx="4559303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Communicating over TCP</a:t>
            </a:r>
          </a:p>
        </p:txBody>
      </p:sp>
      <p:sp>
        <p:nvSpPr>
          <p:cNvPr id="25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116674" y="1544067"/>
            <a:ext cx="4645569" cy="299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send(socket, data, ….)</a:t>
            </a:r>
          </a:p>
        </p:txBody>
      </p:sp>
      <p:sp>
        <p:nvSpPr>
          <p:cNvPr id="26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5633998" y="1243878"/>
            <a:ext cx="5222714" cy="3091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Application calls an operating system function to send data:</a:t>
            </a:r>
          </a:p>
        </p:txBody>
      </p:sp>
      <p:sp>
        <p:nvSpPr>
          <p:cNvPr id="27" name="Rectangle 3"/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5626744" y="2094366"/>
            <a:ext cx="4576712" cy="27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And sends the packet to the destination.</a:t>
            </a:r>
          </a:p>
        </p:txBody>
      </p:sp>
      <p:sp>
        <p:nvSpPr>
          <p:cNvPr id="31" name="Rectangle 3"/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5634003" y="2319336"/>
            <a:ext cx="6499965" cy="4383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When the packet arrives, the data can be retrieved using an operating system function:</a:t>
            </a:r>
          </a:p>
        </p:txBody>
      </p:sp>
      <p:sp>
        <p:nvSpPr>
          <p:cNvPr id="32" name="Rectangle 3"/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6323422" y="2544306"/>
            <a:ext cx="4576712" cy="27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200" dirty="0" err="1">
                <a:latin typeface="Arial" pitchFamily="34" charset="0"/>
                <a:cs typeface="Arial" pitchFamily="34" charset="0"/>
              </a:rPr>
              <a:t>recv</a:t>
            </a:r>
            <a:r>
              <a:rPr lang="en-US" altLang="en-US" sz="1200" dirty="0">
                <a:latin typeface="Arial" pitchFamily="34" charset="0"/>
                <a:cs typeface="Arial" pitchFamily="34" charset="0"/>
              </a:rPr>
              <a:t>(socket, buffer)</a:t>
            </a:r>
          </a:p>
        </p:txBody>
      </p:sp>
      <p:sp>
        <p:nvSpPr>
          <p:cNvPr id="33" name="Rectangle 3"/>
          <p:cNvSpPr txBox="1">
            <a:spLocks noChangeArrowheads="1"/>
          </p:cNvSpPr>
          <p:nvPr>
            <p:custDataLst>
              <p:tags r:id="rId9"/>
            </p:custDataLst>
          </p:nvPr>
        </p:nvSpPr>
        <p:spPr>
          <a:xfrm>
            <a:off x="5626744" y="2818650"/>
            <a:ext cx="5222714" cy="3091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And so on (with these sockets, data can be sent in either direction).</a:t>
            </a:r>
          </a:p>
        </p:txBody>
      </p:sp>
      <p:sp>
        <p:nvSpPr>
          <p:cNvPr id="34" name="Rectangle 3"/>
          <p:cNvSpPr txBox="1">
            <a:spLocks noChangeArrowheads="1"/>
          </p:cNvSpPr>
          <p:nvPr>
            <p:custDataLst>
              <p:tags r:id="rId10"/>
            </p:custDataLst>
          </p:nvPr>
        </p:nvSpPr>
        <p:spPr>
          <a:xfrm>
            <a:off x="590380" y="1847622"/>
            <a:ext cx="4576712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server has a socket for communicating with the client.</a:t>
            </a:r>
          </a:p>
        </p:txBody>
      </p:sp>
      <p:sp>
        <p:nvSpPr>
          <p:cNvPr id="35" name="Rectangle 3"/>
          <p:cNvSpPr txBox="1">
            <a:spLocks noChangeArrowheads="1"/>
          </p:cNvSpPr>
          <p:nvPr>
            <p:custDataLst>
              <p:tags r:id="rId11"/>
            </p:custDataLst>
          </p:nvPr>
        </p:nvSpPr>
        <p:spPr>
          <a:xfrm>
            <a:off x="179734" y="907923"/>
            <a:ext cx="4508380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Connection set-up</a:t>
            </a:r>
          </a:p>
        </p:txBody>
      </p:sp>
      <p:sp>
        <p:nvSpPr>
          <p:cNvPr id="38" name="Rectangle 3"/>
          <p:cNvSpPr txBox="1">
            <a:spLocks noChangeArrowheads="1"/>
          </p:cNvSpPr>
          <p:nvPr>
            <p:custDataLst>
              <p:tags r:id="rId12"/>
            </p:custDataLst>
          </p:nvPr>
        </p:nvSpPr>
        <p:spPr>
          <a:xfrm>
            <a:off x="594094" y="1536807"/>
            <a:ext cx="4645569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client has a socket for communicating with the server.</a:t>
            </a:r>
          </a:p>
        </p:txBody>
      </p:sp>
      <p:sp>
        <p:nvSpPr>
          <p:cNvPr id="39" name="Rectangle 3"/>
          <p:cNvSpPr txBox="1">
            <a:spLocks noChangeArrowheads="1"/>
          </p:cNvSpPr>
          <p:nvPr>
            <p:custDataLst>
              <p:tags r:id="rId13"/>
            </p:custDataLst>
          </p:nvPr>
        </p:nvSpPr>
        <p:spPr>
          <a:xfrm>
            <a:off x="590380" y="1236618"/>
            <a:ext cx="2958548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…</a:t>
            </a:r>
          </a:p>
        </p:txBody>
      </p:sp>
      <p:pic>
        <p:nvPicPr>
          <p:cNvPr id="44" name="Picture 43" descr="Web-Server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07557" y="2457837"/>
            <a:ext cx="4762500" cy="4762500"/>
          </a:xfrm>
          <a:prstGeom prst="rect">
            <a:avLst/>
          </a:prstGeom>
        </p:spPr>
      </p:pic>
      <p:pic>
        <p:nvPicPr>
          <p:cNvPr id="45" name="Picture 44" descr="Web-Browers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66906" y="2441652"/>
            <a:ext cx="4762500" cy="4762500"/>
          </a:xfrm>
          <a:prstGeom prst="rect">
            <a:avLst/>
          </a:prstGeom>
        </p:spPr>
      </p:pic>
      <p:pic>
        <p:nvPicPr>
          <p:cNvPr id="40" name="Picture 39" descr="Callout-browser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28838" y="3282206"/>
            <a:ext cx="1925830" cy="717339"/>
          </a:xfrm>
          <a:prstGeom prst="rect">
            <a:avLst/>
          </a:prstGeom>
        </p:spPr>
      </p:pic>
      <p:sp>
        <p:nvSpPr>
          <p:cNvPr id="46" name="Cloud Callout 45"/>
          <p:cNvSpPr/>
          <p:nvPr>
            <p:custDataLst>
              <p:tags r:id="rId14"/>
            </p:custDataLst>
          </p:nvPr>
        </p:nvSpPr>
        <p:spPr>
          <a:xfrm>
            <a:off x="4253814" y="5866717"/>
            <a:ext cx="3700011" cy="739609"/>
          </a:xfrm>
          <a:prstGeom prst="cloudCallout">
            <a:avLst>
              <a:gd name="adj1" fmla="val -63093"/>
              <a:gd name="adj2" fmla="val 218934"/>
            </a:avLst>
          </a:prstGeom>
          <a:solidFill>
            <a:srgbClr val="BED600"/>
          </a:solidFill>
          <a:ln w="25400">
            <a:solidFill>
              <a:srgbClr val="5A8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Internet</a:t>
            </a:r>
          </a:p>
        </p:txBody>
      </p:sp>
      <p:pic>
        <p:nvPicPr>
          <p:cNvPr id="42" name="Picture 41" descr="Callout-03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040790" y="4232486"/>
            <a:ext cx="1735247" cy="1059852"/>
          </a:xfrm>
          <a:prstGeom prst="rect">
            <a:avLst/>
          </a:prstGeom>
        </p:spPr>
      </p:pic>
      <p:pic>
        <p:nvPicPr>
          <p:cNvPr id="43" name="Picture 42" descr="Callout-6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24803" y="4772927"/>
            <a:ext cx="2148341" cy="338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0.19245 -0.0016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2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89017E-7 L 0.09518 0.17549 " pathEditMode="relative" ptsTypes="AA">
                                      <p:cBhvr>
                                        <p:cTn id="3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19 0.17549 L 0.20248 -0.0145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0" y="-9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75 -0.0375 C 0.01211 -0.0368 0.04714 -0.03773 0.07891 -0.03796 C 0.09727 -0.03819 0.11511 -0.03866 0.1336 -0.03889 C 0.17826 -0.03889 0.17214 -0.03912 0.19792 -0.03842 C 0.20508 -0.03819 0.21224 -0.03773 0.21941 -0.0375 C 0.22722 -0.03704 0.23542 -0.0368 0.2431 -0.03657 C 0.2504 -0.03611 0.25717 -0.03565 0.26459 -0.03541 C 0.27227 -0.03518 0.26381 -0.03541 0.27175 -0.03495 C 0.27813 -0.03449 0.27787 -0.03472 0.2836 -0.03449 C 0.29167 -0.03403 0.29909 -0.03356 0.30743 -0.0331 C 0.31303 -0.03264 0.30977 -0.03287 0.3181 -0.03241 C 0.31928 -0.03241 0.32175 -0.03217 0.32175 -0.03241 " pathEditMode="relative" rAng="0" ptsTypes="AAAAAAAAAAAA">
                                      <p:cBhvr>
                                        <p:cTn id="5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8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31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42"/>
          <p:cNvGrpSpPr/>
          <p:nvPr/>
        </p:nvGrpSpPr>
        <p:grpSpPr>
          <a:xfrm>
            <a:off x="10004151" y="4974746"/>
            <a:ext cx="975738" cy="369332"/>
            <a:chOff x="9842516" y="4499082"/>
            <a:chExt cx="975738" cy="369332"/>
          </a:xfrm>
        </p:grpSpPr>
        <p:sp>
          <p:nvSpPr>
            <p:cNvPr id="65" name="TextBox 64"/>
            <p:cNvSpPr txBox="1"/>
            <p:nvPr/>
          </p:nvSpPr>
          <p:spPr>
            <a:xfrm>
              <a:off x="9842516" y="449908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82EBD"/>
                  </a:solidFill>
                  <a:latin typeface="Arial" pitchFamily="34" charset="0"/>
                  <a:cs typeface="Arial" pitchFamily="34" charset="0"/>
                </a:rPr>
                <a:t>Socket</a:t>
              </a: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9884535" y="4507620"/>
              <a:ext cx="933719" cy="1588"/>
            </a:xfrm>
            <a:prstGeom prst="line">
              <a:avLst/>
            </a:prstGeom>
            <a:ln w="31750">
              <a:solidFill>
                <a:srgbClr val="0039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Picture 54" descr="Web-Server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96559" y="3575924"/>
            <a:ext cx="3805428" cy="2958846"/>
          </a:xfrm>
          <a:prstGeom prst="rect">
            <a:avLst/>
          </a:prstGeom>
        </p:spPr>
      </p:pic>
      <p:pic>
        <p:nvPicPr>
          <p:cNvPr id="56" name="Picture 55" descr="Web-Browers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8346" y="3581773"/>
            <a:ext cx="3805428" cy="2958846"/>
          </a:xfrm>
          <a:prstGeom prst="rect">
            <a:avLst/>
          </a:prstGeom>
        </p:spPr>
      </p:pic>
      <p:sp>
        <p:nvSpPr>
          <p:cNvPr id="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7076" y="206213"/>
            <a:ext cx="5388430" cy="6096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0069AA"/>
                </a:solidFill>
                <a:latin typeface="Arial" pitchFamily="34" charset="0"/>
                <a:cs typeface="Arial" pitchFamily="34" charset="0"/>
              </a:rPr>
              <a:t>TCP Connection: Questions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209006"/>
          </a:xfrm>
          <a:prstGeom prst="rect">
            <a:avLst/>
          </a:prstGeom>
          <a:solidFill>
            <a:srgbClr val="0069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648994"/>
            <a:ext cx="12192000" cy="209006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50773" y="808821"/>
            <a:ext cx="5553331" cy="732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How many packets are exchanged before the server</a:t>
            </a:r>
          </a:p>
          <a:p>
            <a:pPr marL="342900" indent="-342900">
              <a:buClr>
                <a:schemeClr val="tx1"/>
              </a:buClr>
              <a:buSzPct val="100000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	can send data to the client?</a:t>
            </a:r>
          </a:p>
        </p:txBody>
      </p:sp>
      <p:sp>
        <p:nvSpPr>
          <p:cNvPr id="24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637704" y="1394501"/>
            <a:ext cx="5599800" cy="8261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Three. The client sends the first packet. The server responds.</a:t>
            </a:r>
          </a:p>
          <a:p>
            <a:pPr marL="342900" indent="-342900">
              <a:buClr>
                <a:schemeClr val="tx1"/>
              </a:buClr>
              <a:buSzPct val="100000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	The client sends a response to the server response. When this</a:t>
            </a:r>
          </a:p>
          <a:p>
            <a:pPr marL="342900" indent="-342900">
              <a:buClr>
                <a:schemeClr val="tx1"/>
              </a:buClr>
              <a:buSzPct val="100000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	response from the client is received, the server application gets</a:t>
            </a:r>
          </a:p>
          <a:p>
            <a:pPr marL="342900" indent="-342900">
              <a:buClr>
                <a:schemeClr val="tx1"/>
              </a:buClr>
              <a:buSzPct val="100000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	a socket. This socket can be used to send and receive data.</a:t>
            </a:r>
          </a:p>
        </p:txBody>
      </p:sp>
      <p:sp>
        <p:nvSpPr>
          <p:cNvPr id="27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30277" y="2879109"/>
            <a:ext cx="4779924" cy="452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If a web server received three connections, then four sockets</a:t>
            </a:r>
          </a:p>
          <a:p>
            <a:pPr marL="342900" indent="-342900">
              <a:buClr>
                <a:schemeClr val="tx1"/>
              </a:buClr>
              <a:buSzPct val="100000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	have been used.</a:t>
            </a:r>
          </a:p>
        </p:txBody>
      </p:sp>
      <p:sp>
        <p:nvSpPr>
          <p:cNvPr id="28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147060" y="2278184"/>
            <a:ext cx="4707960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How many sockets does the server use?</a:t>
            </a:r>
          </a:p>
        </p:txBody>
      </p:sp>
      <p:sp>
        <p:nvSpPr>
          <p:cNvPr id="34" name="Rectangle 3"/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630272" y="2603988"/>
            <a:ext cx="5019404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One socket for listening and one socket for each connection</a:t>
            </a:r>
          </a:p>
        </p:txBody>
      </p:sp>
      <p:sp>
        <p:nvSpPr>
          <p:cNvPr id="36" name="Rectangle 3"/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7048779" y="791757"/>
            <a:ext cx="5143221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Does the client or server send the first packet?</a:t>
            </a:r>
          </a:p>
        </p:txBody>
      </p:sp>
      <p:sp>
        <p:nvSpPr>
          <p:cNvPr id="37" name="Rectangle 3"/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7531992" y="1151208"/>
            <a:ext cx="5019404" cy="42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client. In all protocols, the client starts the transaction</a:t>
            </a:r>
          </a:p>
        </p:txBody>
      </p:sp>
      <p:sp>
        <p:nvSpPr>
          <p:cNvPr id="38" name="Rectangle 3"/>
          <p:cNvSpPr txBox="1">
            <a:spLocks noChangeArrowheads="1"/>
          </p:cNvSpPr>
          <p:nvPr>
            <p:custDataLst>
              <p:tags r:id="rId9"/>
            </p:custDataLst>
          </p:nvPr>
        </p:nvSpPr>
        <p:spPr>
          <a:xfrm>
            <a:off x="7048776" y="1728923"/>
            <a:ext cx="4871082" cy="623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What information does the client provide to the</a:t>
            </a:r>
          </a:p>
          <a:p>
            <a:pPr marL="342900" indent="-342900">
              <a:buClr>
                <a:schemeClr val="tx1"/>
              </a:buClr>
              <a:buSzPct val="100000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	OS when starting a connection?</a:t>
            </a:r>
          </a:p>
        </p:txBody>
      </p:sp>
      <p:sp>
        <p:nvSpPr>
          <p:cNvPr id="39" name="Rectangle 3"/>
          <p:cNvSpPr txBox="1">
            <a:spLocks noChangeArrowheads="1"/>
          </p:cNvSpPr>
          <p:nvPr>
            <p:custDataLst>
              <p:tags r:id="rId10"/>
            </p:custDataLst>
          </p:nvPr>
        </p:nvSpPr>
        <p:spPr>
          <a:xfrm>
            <a:off x="7531988" y="2349639"/>
            <a:ext cx="2831212" cy="256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destination address</a:t>
            </a:r>
          </a:p>
        </p:txBody>
      </p:sp>
      <p:sp>
        <p:nvSpPr>
          <p:cNvPr id="40" name="Rectangle 3"/>
          <p:cNvSpPr txBox="1">
            <a:spLocks noChangeArrowheads="1"/>
          </p:cNvSpPr>
          <p:nvPr>
            <p:custDataLst>
              <p:tags r:id="rId11"/>
            </p:custDataLst>
          </p:nvPr>
        </p:nvSpPr>
        <p:spPr>
          <a:xfrm>
            <a:off x="7531984" y="2637616"/>
            <a:ext cx="2831212" cy="256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destination port</a:t>
            </a:r>
          </a:p>
        </p:txBody>
      </p:sp>
      <p:grpSp>
        <p:nvGrpSpPr>
          <p:cNvPr id="57" name="Group 42"/>
          <p:cNvGrpSpPr/>
          <p:nvPr/>
        </p:nvGrpSpPr>
        <p:grpSpPr>
          <a:xfrm>
            <a:off x="1257489" y="4510298"/>
            <a:ext cx="975738" cy="369332"/>
            <a:chOff x="9842516" y="4194288"/>
            <a:chExt cx="975738" cy="369332"/>
          </a:xfrm>
        </p:grpSpPr>
        <p:sp>
          <p:nvSpPr>
            <p:cNvPr id="58" name="TextBox 57"/>
            <p:cNvSpPr txBox="1"/>
            <p:nvPr/>
          </p:nvSpPr>
          <p:spPr>
            <a:xfrm>
              <a:off x="9842516" y="4194288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82EBD"/>
                  </a:solidFill>
                  <a:latin typeface="Arial" pitchFamily="34" charset="0"/>
                  <a:cs typeface="Arial" pitchFamily="34" charset="0"/>
                </a:rPr>
                <a:t>Socket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9884535" y="4507620"/>
              <a:ext cx="933719" cy="1588"/>
            </a:xfrm>
            <a:prstGeom prst="line">
              <a:avLst/>
            </a:prstGeom>
            <a:ln w="31750">
              <a:solidFill>
                <a:srgbClr val="0039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42"/>
          <p:cNvGrpSpPr/>
          <p:nvPr/>
        </p:nvGrpSpPr>
        <p:grpSpPr>
          <a:xfrm>
            <a:off x="9996891" y="4503038"/>
            <a:ext cx="975738" cy="369332"/>
            <a:chOff x="9842516" y="4194288"/>
            <a:chExt cx="975738" cy="369332"/>
          </a:xfrm>
        </p:grpSpPr>
        <p:sp>
          <p:nvSpPr>
            <p:cNvPr id="62" name="TextBox 61"/>
            <p:cNvSpPr txBox="1"/>
            <p:nvPr/>
          </p:nvSpPr>
          <p:spPr>
            <a:xfrm>
              <a:off x="9842516" y="4194288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82EBD"/>
                  </a:solidFill>
                  <a:latin typeface="Arial" pitchFamily="34" charset="0"/>
                  <a:cs typeface="Arial" pitchFamily="34" charset="0"/>
                </a:rPr>
                <a:t>Socket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9884535" y="4507620"/>
              <a:ext cx="933719" cy="1588"/>
            </a:xfrm>
            <a:prstGeom prst="line">
              <a:avLst/>
            </a:prstGeom>
            <a:ln w="31750">
              <a:solidFill>
                <a:srgbClr val="0039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loud Callout 28"/>
          <p:cNvSpPr/>
          <p:nvPr>
            <p:custDataLst>
              <p:tags r:id="rId12"/>
            </p:custDataLst>
          </p:nvPr>
        </p:nvSpPr>
        <p:spPr>
          <a:xfrm>
            <a:off x="3848669" y="5866717"/>
            <a:ext cx="4517409" cy="739609"/>
          </a:xfrm>
          <a:prstGeom prst="cloudCallout">
            <a:avLst>
              <a:gd name="adj1" fmla="val -63093"/>
              <a:gd name="adj2" fmla="val 218934"/>
            </a:avLst>
          </a:prstGeom>
          <a:solidFill>
            <a:srgbClr val="BED600"/>
          </a:solidFill>
          <a:ln w="25400">
            <a:solidFill>
              <a:srgbClr val="5A8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399485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7" grpId="0"/>
      <p:bldP spid="28" grpId="0"/>
      <p:bldP spid="34" grpId="0"/>
      <p:bldP spid="36" grpId="0"/>
      <p:bldP spid="37" grpId="0"/>
      <p:bldP spid="38" grpId="0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Web-Server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96559" y="3575924"/>
            <a:ext cx="3805428" cy="2958846"/>
          </a:xfrm>
          <a:prstGeom prst="rect">
            <a:avLst/>
          </a:prstGeom>
        </p:spPr>
      </p:pic>
      <p:pic>
        <p:nvPicPr>
          <p:cNvPr id="37" name="Picture 36" descr="Web-Browers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8346" y="3581773"/>
            <a:ext cx="3805428" cy="2958846"/>
          </a:xfrm>
          <a:prstGeom prst="rect">
            <a:avLst/>
          </a:prstGeom>
        </p:spPr>
      </p:pic>
      <p:sp>
        <p:nvSpPr>
          <p:cNvPr id="39" name="Cloud Callout 38"/>
          <p:cNvSpPr/>
          <p:nvPr>
            <p:custDataLst>
              <p:tags r:id="rId1"/>
            </p:custDataLst>
          </p:nvPr>
        </p:nvSpPr>
        <p:spPr>
          <a:xfrm>
            <a:off x="3848669" y="5866717"/>
            <a:ext cx="4517409" cy="739609"/>
          </a:xfrm>
          <a:prstGeom prst="cloudCallout">
            <a:avLst>
              <a:gd name="adj1" fmla="val -63093"/>
              <a:gd name="adj2" fmla="val 218934"/>
            </a:avLst>
          </a:prstGeom>
          <a:solidFill>
            <a:srgbClr val="BED600"/>
          </a:solidFill>
          <a:ln w="25400">
            <a:solidFill>
              <a:srgbClr val="5A8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Internet</a:t>
            </a:r>
          </a:p>
        </p:txBody>
      </p:sp>
      <p:grpSp>
        <p:nvGrpSpPr>
          <p:cNvPr id="7" name="Group 42"/>
          <p:cNvGrpSpPr/>
          <p:nvPr/>
        </p:nvGrpSpPr>
        <p:grpSpPr>
          <a:xfrm>
            <a:off x="10004151" y="4974746"/>
            <a:ext cx="975738" cy="369332"/>
            <a:chOff x="9842516" y="4499082"/>
            <a:chExt cx="975738" cy="369332"/>
          </a:xfrm>
        </p:grpSpPr>
        <p:sp>
          <p:nvSpPr>
            <p:cNvPr id="47" name="TextBox 46"/>
            <p:cNvSpPr txBox="1"/>
            <p:nvPr/>
          </p:nvSpPr>
          <p:spPr>
            <a:xfrm>
              <a:off x="9842516" y="449908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82EBD"/>
                  </a:solidFill>
                  <a:latin typeface="Arial" pitchFamily="34" charset="0"/>
                  <a:cs typeface="Arial" pitchFamily="34" charset="0"/>
                </a:rPr>
                <a:t>Socket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9884535" y="4507620"/>
              <a:ext cx="933719" cy="1588"/>
            </a:xfrm>
            <a:prstGeom prst="line">
              <a:avLst/>
            </a:prstGeom>
            <a:ln w="31750">
              <a:solidFill>
                <a:srgbClr val="0039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2"/>
          <p:cNvGrpSpPr/>
          <p:nvPr/>
        </p:nvGrpSpPr>
        <p:grpSpPr>
          <a:xfrm>
            <a:off x="1257489" y="4510298"/>
            <a:ext cx="975738" cy="369332"/>
            <a:chOff x="9842516" y="4194288"/>
            <a:chExt cx="975738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9842516" y="4194288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82EBD"/>
                  </a:solidFill>
                  <a:latin typeface="Arial" pitchFamily="34" charset="0"/>
                  <a:cs typeface="Arial" pitchFamily="34" charset="0"/>
                </a:rPr>
                <a:t>Socket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9884535" y="4507620"/>
              <a:ext cx="933719" cy="1588"/>
            </a:xfrm>
            <a:prstGeom prst="line">
              <a:avLst/>
            </a:prstGeom>
            <a:ln w="31750">
              <a:solidFill>
                <a:srgbClr val="0039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42"/>
          <p:cNvGrpSpPr/>
          <p:nvPr/>
        </p:nvGrpSpPr>
        <p:grpSpPr>
          <a:xfrm>
            <a:off x="9996891" y="4503038"/>
            <a:ext cx="975738" cy="369332"/>
            <a:chOff x="9842516" y="4194288"/>
            <a:chExt cx="975738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9842516" y="4194288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82EBD"/>
                  </a:solidFill>
                  <a:latin typeface="Arial" pitchFamily="34" charset="0"/>
                  <a:cs typeface="Arial" pitchFamily="34" charset="0"/>
                </a:rPr>
                <a:t>Socket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9884535" y="4507620"/>
              <a:ext cx="933719" cy="1588"/>
            </a:xfrm>
            <a:prstGeom prst="line">
              <a:avLst/>
            </a:prstGeom>
            <a:ln w="31750">
              <a:solidFill>
                <a:srgbClr val="0039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7076" y="111213"/>
            <a:ext cx="5388430" cy="6096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0069AA"/>
                </a:solidFill>
                <a:latin typeface="Arial" pitchFamily="34" charset="0"/>
                <a:cs typeface="Arial" pitchFamily="34" charset="0"/>
              </a:rPr>
              <a:t>The 5-Tuple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209006"/>
          </a:xfrm>
          <a:prstGeom prst="rect">
            <a:avLst/>
          </a:prstGeom>
          <a:solidFill>
            <a:srgbClr val="0069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648994"/>
            <a:ext cx="12192000" cy="209006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50773" y="666321"/>
            <a:ext cx="11059533" cy="343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When the packet arrives at the server, how does the networking stack know which application gets the packet?</a:t>
            </a:r>
          </a:p>
        </p:txBody>
      </p:sp>
      <p:sp>
        <p:nvSpPr>
          <p:cNvPr id="24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37704" y="1062001"/>
            <a:ext cx="2164873" cy="303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protocol (TCP)?</a:t>
            </a:r>
          </a:p>
        </p:txBody>
      </p:sp>
      <p:pic>
        <p:nvPicPr>
          <p:cNvPr id="31" name="Picture 30" descr="Callout-03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318565" y="4871114"/>
            <a:ext cx="1631292" cy="1059852"/>
          </a:xfrm>
          <a:prstGeom prst="rect">
            <a:avLst/>
          </a:prstGeom>
        </p:spPr>
      </p:pic>
      <p:sp>
        <p:nvSpPr>
          <p:cNvPr id="30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1134424" y="1293721"/>
            <a:ext cx="5361356" cy="343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No. There might be many TCP connections to the server.</a:t>
            </a:r>
          </a:p>
        </p:txBody>
      </p:sp>
      <p:sp>
        <p:nvSpPr>
          <p:cNvPr id="35" name="Rectangle 3"/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635729" y="1523151"/>
            <a:ext cx="2164873" cy="303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destination IP?</a:t>
            </a:r>
          </a:p>
        </p:txBody>
      </p:sp>
      <p:sp>
        <p:nvSpPr>
          <p:cNvPr id="42" name="Rectangle 3"/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1132448" y="1742996"/>
            <a:ext cx="6218377" cy="343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No. All packets that arrive at the server will have this destination IP address.</a:t>
            </a:r>
          </a:p>
        </p:txBody>
      </p:sp>
      <p:sp>
        <p:nvSpPr>
          <p:cNvPr id="43" name="Rectangle 3"/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635729" y="1974401"/>
            <a:ext cx="2164873" cy="303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destination port?</a:t>
            </a:r>
          </a:p>
        </p:txBody>
      </p:sp>
      <p:sp>
        <p:nvSpPr>
          <p:cNvPr id="46" name="Rectangle 3"/>
          <p:cNvSpPr txBox="1">
            <a:spLocks noChangeArrowheads="1"/>
          </p:cNvSpPr>
          <p:nvPr>
            <p:custDataLst>
              <p:tags r:id="rId9"/>
            </p:custDataLst>
          </p:nvPr>
        </p:nvSpPr>
        <p:spPr>
          <a:xfrm>
            <a:off x="1132449" y="2217996"/>
            <a:ext cx="5361356" cy="343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No. All packets to the web server will have this destination port?</a:t>
            </a:r>
          </a:p>
        </p:txBody>
      </p:sp>
      <p:sp>
        <p:nvSpPr>
          <p:cNvPr id="49" name="Rectangle 3"/>
          <p:cNvSpPr txBox="1">
            <a:spLocks noChangeArrowheads="1"/>
          </p:cNvSpPr>
          <p:nvPr>
            <p:custDataLst>
              <p:tags r:id="rId10"/>
            </p:custDataLst>
          </p:nvPr>
        </p:nvSpPr>
        <p:spPr>
          <a:xfrm>
            <a:off x="633754" y="2447426"/>
            <a:ext cx="2164873" cy="303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source IP?</a:t>
            </a:r>
          </a:p>
        </p:txBody>
      </p:sp>
      <p:sp>
        <p:nvSpPr>
          <p:cNvPr id="50" name="Rectangle 3"/>
          <p:cNvSpPr txBox="1">
            <a:spLocks noChangeArrowheads="1"/>
          </p:cNvSpPr>
          <p:nvPr>
            <p:custDataLst>
              <p:tags r:id="rId11"/>
            </p:custDataLst>
          </p:nvPr>
        </p:nvSpPr>
        <p:spPr>
          <a:xfrm>
            <a:off x="1130473" y="2643521"/>
            <a:ext cx="6267853" cy="343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No. The web browser might be downloading multiple web objects at the same time.</a:t>
            </a:r>
          </a:p>
        </p:txBody>
      </p:sp>
      <p:sp>
        <p:nvSpPr>
          <p:cNvPr id="51" name="Rectangle 3"/>
          <p:cNvSpPr txBox="1">
            <a:spLocks noChangeArrowheads="1"/>
          </p:cNvSpPr>
          <p:nvPr>
            <p:custDataLst>
              <p:tags r:id="rId12"/>
            </p:custDataLst>
          </p:nvPr>
        </p:nvSpPr>
        <p:spPr>
          <a:xfrm>
            <a:off x="631779" y="2849201"/>
            <a:ext cx="2164873" cy="303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source port?</a:t>
            </a:r>
          </a:p>
        </p:txBody>
      </p:sp>
      <p:sp>
        <p:nvSpPr>
          <p:cNvPr id="52" name="Rectangle 3"/>
          <p:cNvSpPr txBox="1">
            <a:spLocks noChangeArrowheads="1"/>
          </p:cNvSpPr>
          <p:nvPr>
            <p:custDataLst>
              <p:tags r:id="rId13"/>
            </p:custDataLst>
          </p:nvPr>
        </p:nvSpPr>
        <p:spPr>
          <a:xfrm>
            <a:off x="1128498" y="3045297"/>
            <a:ext cx="6267853" cy="279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No. Other browsers on other machines might use the </a:t>
            </a:r>
            <a:r>
              <a:rPr lang="en-US" altLang="en-US" sz="1200">
                <a:latin typeface="Arial" pitchFamily="34" charset="0"/>
                <a:cs typeface="Arial" pitchFamily="34" charset="0"/>
              </a:rPr>
              <a:t>same port.</a:t>
            </a:r>
            <a:endParaRPr lang="en-US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3"/>
          <p:cNvSpPr txBox="1">
            <a:spLocks noChangeArrowheads="1"/>
          </p:cNvSpPr>
          <p:nvPr>
            <p:custDataLst>
              <p:tags r:id="rId14"/>
            </p:custDataLst>
          </p:nvPr>
        </p:nvSpPr>
        <p:spPr>
          <a:xfrm>
            <a:off x="629804" y="3286601"/>
            <a:ext cx="7207910" cy="303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fr-FR" altLang="en-US" sz="1200" dirty="0">
                <a:latin typeface="Arial" pitchFamily="34" charset="0"/>
                <a:cs typeface="Arial" pitchFamily="34" charset="0"/>
              </a:rPr>
              <a:t>All 5. The 5-</a:t>
            </a:r>
            <a:r>
              <a:rPr lang="fr-FR" altLang="en-US" sz="1200" dirty="0" err="1">
                <a:latin typeface="Arial" pitchFamily="34" charset="0"/>
                <a:cs typeface="Arial" pitchFamily="34" charset="0"/>
              </a:rPr>
              <a:t>tuple</a:t>
            </a:r>
            <a:r>
              <a:rPr lang="fr-FR" altLang="en-US" sz="1200" dirty="0">
                <a:latin typeface="Arial" pitchFamily="34" charset="0"/>
                <a:cs typeface="Arial" pitchFamily="34" charset="0"/>
              </a:rPr>
              <a:t>: destination IP, destination port, source IP, source port, </a:t>
            </a:r>
            <a:r>
              <a:rPr lang="fr-FR" altLang="en-US" sz="1200" dirty="0" err="1">
                <a:latin typeface="Arial" pitchFamily="34" charset="0"/>
                <a:cs typeface="Arial" pitchFamily="34" charset="0"/>
              </a:rPr>
              <a:t>protocol</a:t>
            </a:r>
            <a:endParaRPr lang="en-US" altLang="en-US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5" name="Picture 54" descr="Callout-03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12645" y="4921916"/>
            <a:ext cx="1631292" cy="1059851"/>
          </a:xfrm>
          <a:prstGeom prst="rect">
            <a:avLst/>
          </a:prstGeom>
        </p:spPr>
      </p:pic>
      <p:pic>
        <p:nvPicPr>
          <p:cNvPr id="56" name="Picture 55" descr="Callout-03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34419" y="4914662"/>
            <a:ext cx="1631291" cy="1059851"/>
          </a:xfrm>
          <a:prstGeom prst="rect">
            <a:avLst/>
          </a:prstGeom>
        </p:spPr>
      </p:pic>
      <p:pic>
        <p:nvPicPr>
          <p:cNvPr id="57" name="Picture 56" descr="Callout-03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227165" y="4921922"/>
            <a:ext cx="1631291" cy="1059850"/>
          </a:xfrm>
          <a:prstGeom prst="rect">
            <a:avLst/>
          </a:prstGeom>
        </p:spPr>
      </p:pic>
      <p:pic>
        <p:nvPicPr>
          <p:cNvPr id="58" name="Picture 57" descr="Callout-03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219912" y="4929182"/>
            <a:ext cx="1631289" cy="1059850"/>
          </a:xfrm>
          <a:prstGeom prst="rect">
            <a:avLst/>
          </a:prstGeom>
        </p:spPr>
      </p:pic>
      <p:pic>
        <p:nvPicPr>
          <p:cNvPr id="59" name="Picture 58" descr="Callout-03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227172" y="4936442"/>
            <a:ext cx="1631289" cy="1059849"/>
          </a:xfrm>
          <a:prstGeom prst="rect">
            <a:avLst/>
          </a:prstGeom>
        </p:spPr>
      </p:pic>
      <p:pic>
        <p:nvPicPr>
          <p:cNvPr id="60" name="Picture 59" descr="Callout-03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219918" y="4929188"/>
            <a:ext cx="1631288" cy="105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1198E-6 -1.50786E-6 C 0.00313 0.00093 0.00222 0.00255 0.00586 0.00393 C 0.00847 0.00833 0.01354 0.0118 0.01484 0.01735 C 0.01615 0.02174 0.01862 0.02706 0.02096 0.03122 C 0.02109 0.03238 0.02109 0.03377 0.02161 0.03492 C 0.022 0.03539 0.02318 0.03562 0.02331 0.03654 C 0.02409 0.03816 0.02396 0.04001 0.02487 0.04163 C 0.02539 0.04255 0.02565 0.04325 0.0263 0.04417 C 0.02864 0.0525 0.03645 0.06314 0.04244 0.06869 C 0.04504 0.07169 0.04648 0.07447 0.04999 0.07586 C 0.05429 0.08349 0.0634 0.08326 0.07043 0.08418 C 0.0742 0.08349 0.07811 0.08349 0.08201 0.08303 C 0.08345 0.0828 0.08644 0.08118 0.08644 0.08141 C 0.08878 0.07863 0.09204 0.07748 0.0949 0.07586 C 0.09724 0.07447 0.09829 0.07262 0.10089 0.07169 C 0.10245 0.07031 0.10466 0.06938 0.10623 0.06799 C 0.10688 0.0673 0.10701 0.06591 0.10766 0.06545 C 0.11052 0.06267 0.11443 0.06129 0.1169 0.05851 C 0.12068 0.05412 0.12224 0.05227 0.12692 0.04949 C 0.12979 0.04602 0.13122 0.04718 0.13434 0.04417 C 0.13734 0.0414 0.14033 0.03816 0.14359 0.03562 C 0.14528 0.03238 0.14736 0.02937 0.1497 0.02683 C 0.1514 0.02058 0.15257 0.01411 0.1553 0.00833 " pathEditMode="relative" rAng="0" ptsTypes="ffffffffffffffffffffff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00" y="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0" grpId="0"/>
      <p:bldP spid="35" grpId="0"/>
      <p:bldP spid="42" grpId="0"/>
      <p:bldP spid="43" grpId="0"/>
      <p:bldP spid="46" grpId="0"/>
      <p:bldP spid="49" grpId="0"/>
      <p:bldP spid="50" grpId="0"/>
      <p:bldP spid="51" grpId="0"/>
      <p:bldP spid="52" grpId="0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2"/>
          <p:cNvGrpSpPr/>
          <p:nvPr/>
        </p:nvGrpSpPr>
        <p:grpSpPr>
          <a:xfrm>
            <a:off x="10004151" y="4974746"/>
            <a:ext cx="975738" cy="369332"/>
            <a:chOff x="9842516" y="4499082"/>
            <a:chExt cx="975738" cy="369332"/>
          </a:xfrm>
        </p:grpSpPr>
        <p:sp>
          <p:nvSpPr>
            <p:cNvPr id="47" name="TextBox 46"/>
            <p:cNvSpPr txBox="1"/>
            <p:nvPr/>
          </p:nvSpPr>
          <p:spPr>
            <a:xfrm>
              <a:off x="9842516" y="449908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82EBD"/>
                  </a:solidFill>
                  <a:latin typeface="Arial" pitchFamily="34" charset="0"/>
                  <a:cs typeface="Arial" pitchFamily="34" charset="0"/>
                </a:rPr>
                <a:t>Socket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9884535" y="4507620"/>
              <a:ext cx="933719" cy="1588"/>
            </a:xfrm>
            <a:prstGeom prst="line">
              <a:avLst/>
            </a:prstGeom>
            <a:ln w="31750">
              <a:solidFill>
                <a:srgbClr val="0039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34" descr="Web-Server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96559" y="3575924"/>
            <a:ext cx="3805428" cy="2958846"/>
          </a:xfrm>
          <a:prstGeom prst="rect">
            <a:avLst/>
          </a:prstGeom>
        </p:spPr>
      </p:pic>
      <p:pic>
        <p:nvPicPr>
          <p:cNvPr id="36" name="Picture 35" descr="Web-Browers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8346" y="3581773"/>
            <a:ext cx="3805428" cy="2958846"/>
          </a:xfrm>
          <a:prstGeom prst="rect">
            <a:avLst/>
          </a:prstGeom>
        </p:spPr>
      </p:pic>
      <p:grpSp>
        <p:nvGrpSpPr>
          <p:cNvPr id="2" name="Group 42"/>
          <p:cNvGrpSpPr/>
          <p:nvPr/>
        </p:nvGrpSpPr>
        <p:grpSpPr>
          <a:xfrm>
            <a:off x="1257489" y="4510298"/>
            <a:ext cx="975738" cy="369332"/>
            <a:chOff x="9842516" y="4194288"/>
            <a:chExt cx="975738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9842516" y="4194288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82EBD"/>
                  </a:solidFill>
                  <a:latin typeface="Arial" pitchFamily="34" charset="0"/>
                  <a:cs typeface="Arial" pitchFamily="34" charset="0"/>
                </a:rPr>
                <a:t>Socket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9884535" y="4507620"/>
              <a:ext cx="933719" cy="1588"/>
            </a:xfrm>
            <a:prstGeom prst="line">
              <a:avLst/>
            </a:prstGeom>
            <a:ln w="31750">
              <a:solidFill>
                <a:srgbClr val="0039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2"/>
          <p:cNvGrpSpPr/>
          <p:nvPr/>
        </p:nvGrpSpPr>
        <p:grpSpPr>
          <a:xfrm>
            <a:off x="9996891" y="4503038"/>
            <a:ext cx="975738" cy="369332"/>
            <a:chOff x="9842516" y="4194288"/>
            <a:chExt cx="975738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9842516" y="4194288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82EBD"/>
                  </a:solidFill>
                  <a:latin typeface="Arial" pitchFamily="34" charset="0"/>
                  <a:cs typeface="Arial" pitchFamily="34" charset="0"/>
                </a:rPr>
                <a:t>Socket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9884535" y="4507620"/>
              <a:ext cx="933719" cy="1588"/>
            </a:xfrm>
            <a:prstGeom prst="line">
              <a:avLst/>
            </a:prstGeom>
            <a:ln w="31750">
              <a:solidFill>
                <a:srgbClr val="0039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7076" y="111213"/>
            <a:ext cx="5388430" cy="6096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0069AA"/>
                </a:solidFill>
                <a:latin typeface="Arial" pitchFamily="34" charset="0"/>
                <a:cs typeface="Arial" pitchFamily="34" charset="0"/>
              </a:rPr>
              <a:t>The 5-Tuple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209006"/>
          </a:xfrm>
          <a:prstGeom prst="rect">
            <a:avLst/>
          </a:prstGeom>
          <a:solidFill>
            <a:srgbClr val="0069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648994"/>
            <a:ext cx="12192000" cy="209006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50774" y="666321"/>
            <a:ext cx="4018456" cy="343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The server is listening on port 80</a:t>
            </a:r>
          </a:p>
        </p:txBody>
      </p:sp>
      <p:sp>
        <p:nvSpPr>
          <p:cNvPr id="24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637704" y="1780477"/>
            <a:ext cx="4957553" cy="516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When the web server application makes a socket, it tells the OS</a:t>
            </a:r>
          </a:p>
          <a:p>
            <a:pPr marL="342900" indent="-342900">
              <a:buClr>
                <a:schemeClr val="tx1"/>
              </a:buClr>
              <a:buSzPct val="100000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	the port it will use.</a:t>
            </a:r>
          </a:p>
        </p:txBody>
      </p:sp>
      <p:sp>
        <p:nvSpPr>
          <p:cNvPr id="30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134423" y="2197259"/>
            <a:ext cx="5854205" cy="480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If this port is already in use, the request to get</a:t>
            </a:r>
          </a:p>
          <a:p>
            <a:pPr marL="342900" indent="-342900">
              <a:buClr>
                <a:schemeClr val="tx1"/>
              </a:buClr>
              <a:buSzPct val="100000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	a socket for the port will fail.</a:t>
            </a:r>
          </a:p>
        </p:txBody>
      </p:sp>
      <p:sp>
        <p:nvSpPr>
          <p:cNvPr id="43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635729" y="2856167"/>
            <a:ext cx="4676500" cy="485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When the client connects to the server, the OS will assign</a:t>
            </a:r>
          </a:p>
          <a:p>
            <a:pPr marL="342900" indent="-342900">
              <a:buClr>
                <a:schemeClr val="tx1"/>
              </a:buClr>
              <a:buSzPct val="100000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	an available port to the connection.</a:t>
            </a:r>
          </a:p>
        </p:txBody>
      </p:sp>
      <p:sp>
        <p:nvSpPr>
          <p:cNvPr id="49" name="Rectangle 3"/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6990945" y="1206468"/>
            <a:ext cx="4286642" cy="303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client cannot control which port it will use.</a:t>
            </a:r>
          </a:p>
        </p:txBody>
      </p:sp>
      <p:pic>
        <p:nvPicPr>
          <p:cNvPr id="55" name="Picture 54" descr="Callout-03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218166" y="3694254"/>
            <a:ext cx="1631292" cy="793749"/>
          </a:xfrm>
          <a:prstGeom prst="rect">
            <a:avLst/>
          </a:prstGeom>
        </p:spPr>
      </p:pic>
      <p:sp>
        <p:nvSpPr>
          <p:cNvPr id="38" name="Rectangle 3"/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150770" y="949353"/>
            <a:ext cx="4018456" cy="343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fr-FR" altLang="en-US" sz="1600" dirty="0">
                <a:latin typeface="Arial" pitchFamily="34" charset="0"/>
                <a:cs typeface="Arial" pitchFamily="34" charset="0"/>
              </a:rPr>
              <a:t>The client uses port 23421</a:t>
            </a:r>
            <a:endParaRPr lang="en-US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150770" y="1232389"/>
            <a:ext cx="4018456" cy="343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How are these ports assigned?</a:t>
            </a:r>
          </a:p>
        </p:txBody>
      </p:sp>
      <p:sp>
        <p:nvSpPr>
          <p:cNvPr id="40" name="Rectangle 3"/>
          <p:cNvSpPr txBox="1">
            <a:spLocks noChangeArrowheads="1"/>
          </p:cNvSpPr>
          <p:nvPr>
            <p:custDataLst>
              <p:tags r:id="rId9"/>
            </p:custDataLst>
          </p:nvPr>
        </p:nvSpPr>
        <p:spPr>
          <a:xfrm>
            <a:off x="150766" y="1515421"/>
            <a:ext cx="4018456" cy="343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Server</a:t>
            </a:r>
          </a:p>
        </p:txBody>
      </p:sp>
      <p:sp>
        <p:nvSpPr>
          <p:cNvPr id="54" name="Rectangle 3"/>
          <p:cNvSpPr txBox="1">
            <a:spLocks noChangeArrowheads="1"/>
          </p:cNvSpPr>
          <p:nvPr>
            <p:custDataLst>
              <p:tags r:id="rId10"/>
            </p:custDataLst>
          </p:nvPr>
        </p:nvSpPr>
        <p:spPr>
          <a:xfrm>
            <a:off x="150762" y="2604017"/>
            <a:ext cx="4018456" cy="343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Client</a:t>
            </a:r>
          </a:p>
        </p:txBody>
      </p:sp>
      <p:sp>
        <p:nvSpPr>
          <p:cNvPr id="61" name="Rectangle 3"/>
          <p:cNvSpPr txBox="1">
            <a:spLocks noChangeArrowheads="1"/>
          </p:cNvSpPr>
          <p:nvPr>
            <p:custDataLst>
              <p:tags r:id="rId11"/>
            </p:custDataLst>
          </p:nvPr>
        </p:nvSpPr>
        <p:spPr>
          <a:xfrm>
            <a:off x="6993149" y="961997"/>
            <a:ext cx="4676500" cy="485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server controls which port it will use.</a:t>
            </a:r>
          </a:p>
        </p:txBody>
      </p:sp>
      <p:sp>
        <p:nvSpPr>
          <p:cNvPr id="62" name="Rectangle 3"/>
          <p:cNvSpPr txBox="1">
            <a:spLocks noChangeArrowheads="1"/>
          </p:cNvSpPr>
          <p:nvPr>
            <p:custDataLst>
              <p:tags r:id="rId12"/>
            </p:custDataLst>
          </p:nvPr>
        </p:nvSpPr>
        <p:spPr>
          <a:xfrm>
            <a:off x="6508182" y="666305"/>
            <a:ext cx="4018456" cy="343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That is: </a:t>
            </a:r>
          </a:p>
        </p:txBody>
      </p:sp>
      <p:sp>
        <p:nvSpPr>
          <p:cNvPr id="63" name="Rectangle 3"/>
          <p:cNvSpPr txBox="1">
            <a:spLocks noChangeArrowheads="1"/>
          </p:cNvSpPr>
          <p:nvPr>
            <p:custDataLst>
              <p:tags r:id="rId13"/>
            </p:custDataLst>
          </p:nvPr>
        </p:nvSpPr>
        <p:spPr>
          <a:xfrm>
            <a:off x="6508194" y="1439221"/>
            <a:ext cx="4965336" cy="955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When the client application requests to make</a:t>
            </a:r>
          </a:p>
          <a:p>
            <a:pPr marL="342900" indent="-342900">
              <a:buClr>
                <a:schemeClr val="tx1"/>
              </a:buClr>
              <a:buSzPct val="100000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	a connection to the server, it specifies the destination IP and the destination port.</a:t>
            </a:r>
          </a:p>
        </p:txBody>
      </p:sp>
      <p:sp>
        <p:nvSpPr>
          <p:cNvPr id="64" name="Rectangle 3"/>
          <p:cNvSpPr txBox="1">
            <a:spLocks noChangeArrowheads="1"/>
          </p:cNvSpPr>
          <p:nvPr>
            <p:custDataLst>
              <p:tags r:id="rId14"/>
            </p:custDataLst>
          </p:nvPr>
        </p:nvSpPr>
        <p:spPr>
          <a:xfrm>
            <a:off x="6508190" y="2183097"/>
            <a:ext cx="4714968" cy="343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The server port must be known to the client.</a:t>
            </a:r>
          </a:p>
        </p:txBody>
      </p:sp>
      <p:sp>
        <p:nvSpPr>
          <p:cNvPr id="65" name="Rectangle 3"/>
          <p:cNvSpPr txBox="1">
            <a:spLocks noChangeArrowheads="1"/>
          </p:cNvSpPr>
          <p:nvPr>
            <p:custDataLst>
              <p:tags r:id="rId15"/>
            </p:custDataLst>
          </p:nvPr>
        </p:nvSpPr>
        <p:spPr>
          <a:xfrm>
            <a:off x="6508189" y="2498791"/>
            <a:ext cx="4823825" cy="343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Many ports are used for specific applications:</a:t>
            </a:r>
          </a:p>
        </p:txBody>
      </p:sp>
      <p:sp>
        <p:nvSpPr>
          <p:cNvPr id="66" name="Rectangle 3"/>
          <p:cNvSpPr txBox="1">
            <a:spLocks noChangeArrowheads="1"/>
          </p:cNvSpPr>
          <p:nvPr>
            <p:custDataLst>
              <p:tags r:id="rId16"/>
            </p:custDataLst>
          </p:nvPr>
        </p:nvSpPr>
        <p:spPr>
          <a:xfrm>
            <a:off x="6990942" y="3267550"/>
            <a:ext cx="5092198" cy="303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https://en.wikipedia.org/wiki/List_of_TCP_and_UDP_port_numbers</a:t>
            </a:r>
          </a:p>
        </p:txBody>
      </p:sp>
      <p:sp>
        <p:nvSpPr>
          <p:cNvPr id="67" name="Rectangle 3"/>
          <p:cNvSpPr txBox="1">
            <a:spLocks noChangeArrowheads="1"/>
          </p:cNvSpPr>
          <p:nvPr>
            <p:custDataLst>
              <p:tags r:id="rId17"/>
            </p:custDataLst>
          </p:nvPr>
        </p:nvSpPr>
        <p:spPr>
          <a:xfrm>
            <a:off x="6993145" y="3023079"/>
            <a:ext cx="4676500" cy="289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Web servers: 80, SSH: 22, Email: 25</a:t>
            </a:r>
          </a:p>
        </p:txBody>
      </p:sp>
      <p:pic>
        <p:nvPicPr>
          <p:cNvPr id="68" name="Picture 67" descr="Callout-03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386224" y="3657968"/>
            <a:ext cx="1631291" cy="793749"/>
          </a:xfrm>
          <a:prstGeom prst="rect">
            <a:avLst/>
          </a:prstGeom>
        </p:spPr>
      </p:pic>
      <p:sp>
        <p:nvSpPr>
          <p:cNvPr id="37" name="Cloud Callout 36"/>
          <p:cNvSpPr/>
          <p:nvPr>
            <p:custDataLst>
              <p:tags r:id="rId18"/>
            </p:custDataLst>
          </p:nvPr>
        </p:nvSpPr>
        <p:spPr>
          <a:xfrm>
            <a:off x="3848669" y="5866717"/>
            <a:ext cx="4517409" cy="739609"/>
          </a:xfrm>
          <a:prstGeom prst="cloudCallout">
            <a:avLst>
              <a:gd name="adj1" fmla="val -63093"/>
              <a:gd name="adj2" fmla="val 218934"/>
            </a:avLst>
          </a:prstGeom>
          <a:solidFill>
            <a:srgbClr val="BED600"/>
          </a:solidFill>
          <a:ln w="25400">
            <a:solidFill>
              <a:srgbClr val="5A8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115986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4971E-6 L -0.39049 -0.0020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24 -2.31214E-7 L -0.47956 -0.00208 " pathEditMode="relative" rAng="0" ptsTypes="AA">
                                      <p:cBhvr>
                                        <p:cTn id="56" dur="2000" spd="-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  <p:bldP spid="43" grpId="0"/>
      <p:bldP spid="49" grpId="0"/>
      <p:bldP spid="40" grpId="0"/>
      <p:bldP spid="54" grpId="0"/>
      <p:bldP spid="61" grpId="0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2"/>
          <p:cNvGrpSpPr/>
          <p:nvPr/>
        </p:nvGrpSpPr>
        <p:grpSpPr>
          <a:xfrm>
            <a:off x="10004151" y="4974746"/>
            <a:ext cx="975738" cy="369332"/>
            <a:chOff x="9842516" y="4499082"/>
            <a:chExt cx="975738" cy="369332"/>
          </a:xfrm>
        </p:grpSpPr>
        <p:sp>
          <p:nvSpPr>
            <p:cNvPr id="47" name="TextBox 46"/>
            <p:cNvSpPr txBox="1"/>
            <p:nvPr/>
          </p:nvSpPr>
          <p:spPr>
            <a:xfrm>
              <a:off x="9842516" y="449908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82EBD"/>
                  </a:solidFill>
                  <a:latin typeface="Arial" pitchFamily="34" charset="0"/>
                  <a:cs typeface="Arial" pitchFamily="34" charset="0"/>
                </a:rPr>
                <a:t>Socket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9884535" y="4507620"/>
              <a:ext cx="933719" cy="1588"/>
            </a:xfrm>
            <a:prstGeom prst="line">
              <a:avLst/>
            </a:prstGeom>
            <a:ln w="31750">
              <a:solidFill>
                <a:srgbClr val="0039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 descr="Web-Server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96559" y="3575924"/>
            <a:ext cx="3805428" cy="2958846"/>
          </a:xfrm>
          <a:prstGeom prst="rect">
            <a:avLst/>
          </a:prstGeom>
        </p:spPr>
      </p:pic>
      <p:pic>
        <p:nvPicPr>
          <p:cNvPr id="32" name="Picture 31" descr="Web-Browers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8346" y="3581773"/>
            <a:ext cx="3805428" cy="2958846"/>
          </a:xfrm>
          <a:prstGeom prst="rect">
            <a:avLst/>
          </a:prstGeom>
        </p:spPr>
      </p:pic>
      <p:grpSp>
        <p:nvGrpSpPr>
          <p:cNvPr id="2" name="Group 42"/>
          <p:cNvGrpSpPr/>
          <p:nvPr/>
        </p:nvGrpSpPr>
        <p:grpSpPr>
          <a:xfrm>
            <a:off x="1257489" y="4510298"/>
            <a:ext cx="975738" cy="369332"/>
            <a:chOff x="9842516" y="4194288"/>
            <a:chExt cx="975738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9842516" y="4194288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82EBD"/>
                  </a:solidFill>
                  <a:latin typeface="Arial" pitchFamily="34" charset="0"/>
                  <a:cs typeface="Arial" pitchFamily="34" charset="0"/>
                </a:rPr>
                <a:t>Socket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9884535" y="4507620"/>
              <a:ext cx="933719" cy="1588"/>
            </a:xfrm>
            <a:prstGeom prst="line">
              <a:avLst/>
            </a:prstGeom>
            <a:ln w="31750">
              <a:solidFill>
                <a:srgbClr val="0039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2"/>
          <p:cNvGrpSpPr/>
          <p:nvPr/>
        </p:nvGrpSpPr>
        <p:grpSpPr>
          <a:xfrm>
            <a:off x="9996891" y="4503038"/>
            <a:ext cx="975738" cy="369332"/>
            <a:chOff x="9842516" y="4194288"/>
            <a:chExt cx="975738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9842516" y="4194288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82EBD"/>
                  </a:solidFill>
                  <a:latin typeface="Arial" pitchFamily="34" charset="0"/>
                  <a:cs typeface="Arial" pitchFamily="34" charset="0"/>
                </a:rPr>
                <a:t>Socket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9884535" y="4507620"/>
              <a:ext cx="933719" cy="1588"/>
            </a:xfrm>
            <a:prstGeom prst="line">
              <a:avLst/>
            </a:prstGeom>
            <a:ln w="31750">
              <a:solidFill>
                <a:srgbClr val="0039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7076" y="111213"/>
            <a:ext cx="5388430" cy="6096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0069AA"/>
                </a:solidFill>
                <a:latin typeface="Arial" pitchFamily="34" charset="0"/>
                <a:cs typeface="Arial" pitchFamily="34" charset="0"/>
              </a:rPr>
              <a:t>The 5-Tuple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209006"/>
          </a:xfrm>
          <a:prstGeom prst="rect">
            <a:avLst/>
          </a:prstGeom>
          <a:solidFill>
            <a:srgbClr val="0069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648994"/>
            <a:ext cx="12192000" cy="209006"/>
          </a:xfrm>
          <a:prstGeom prst="rect">
            <a:avLst/>
          </a:prstGeom>
          <a:solidFill>
            <a:srgbClr val="003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50773" y="666321"/>
            <a:ext cx="11059533" cy="343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600" dirty="0">
                <a:latin typeface="Arial" pitchFamily="34" charset="0"/>
                <a:cs typeface="Arial" pitchFamily="34" charset="0"/>
              </a:rPr>
              <a:t>When the packet arrives at the server, how does the networking stack know which socket gets the packet?</a:t>
            </a:r>
          </a:p>
        </p:txBody>
      </p:sp>
      <p:sp>
        <p:nvSpPr>
          <p:cNvPr id="24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637704" y="1062001"/>
            <a:ext cx="2164873" cy="303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protocol (TCP)?</a:t>
            </a:r>
          </a:p>
        </p:txBody>
      </p:sp>
      <p:sp>
        <p:nvSpPr>
          <p:cNvPr id="30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134424" y="1293721"/>
            <a:ext cx="5361356" cy="343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No. There might be many TCP connections to the server.</a:t>
            </a:r>
          </a:p>
        </p:txBody>
      </p:sp>
      <p:sp>
        <p:nvSpPr>
          <p:cNvPr id="35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635729" y="1523151"/>
            <a:ext cx="2164873" cy="303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destination IP?</a:t>
            </a:r>
          </a:p>
        </p:txBody>
      </p:sp>
      <p:sp>
        <p:nvSpPr>
          <p:cNvPr id="42" name="Rectangle 3"/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1132448" y="1742996"/>
            <a:ext cx="6218377" cy="343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No. All packets that arrive at the server will have this destination IP address.</a:t>
            </a:r>
          </a:p>
        </p:txBody>
      </p:sp>
      <p:sp>
        <p:nvSpPr>
          <p:cNvPr id="43" name="Rectangle 3"/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635729" y="1974401"/>
            <a:ext cx="2164873" cy="303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destination port?</a:t>
            </a:r>
          </a:p>
        </p:txBody>
      </p:sp>
      <p:sp>
        <p:nvSpPr>
          <p:cNvPr id="46" name="Rectangle 3"/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1132449" y="2217996"/>
            <a:ext cx="5361356" cy="343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No. All packets to the web server will have this destination port.</a:t>
            </a:r>
          </a:p>
        </p:txBody>
      </p:sp>
      <p:sp>
        <p:nvSpPr>
          <p:cNvPr id="49" name="Rectangle 3"/>
          <p:cNvSpPr txBox="1">
            <a:spLocks noChangeArrowheads="1"/>
          </p:cNvSpPr>
          <p:nvPr>
            <p:custDataLst>
              <p:tags r:id="rId9"/>
            </p:custDataLst>
          </p:nvPr>
        </p:nvSpPr>
        <p:spPr>
          <a:xfrm>
            <a:off x="633754" y="2447426"/>
            <a:ext cx="2164873" cy="303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source IP?</a:t>
            </a:r>
          </a:p>
        </p:txBody>
      </p:sp>
      <p:sp>
        <p:nvSpPr>
          <p:cNvPr id="50" name="Rectangle 3"/>
          <p:cNvSpPr txBox="1">
            <a:spLocks noChangeArrowheads="1"/>
          </p:cNvSpPr>
          <p:nvPr>
            <p:custDataLst>
              <p:tags r:id="rId10"/>
            </p:custDataLst>
          </p:nvPr>
        </p:nvSpPr>
        <p:spPr>
          <a:xfrm>
            <a:off x="1130473" y="2643521"/>
            <a:ext cx="6267853" cy="343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No. The web browser might be downloading multiple web objects at the same time.</a:t>
            </a:r>
          </a:p>
        </p:txBody>
      </p:sp>
      <p:sp>
        <p:nvSpPr>
          <p:cNvPr id="51" name="Rectangle 3"/>
          <p:cNvSpPr txBox="1">
            <a:spLocks noChangeArrowheads="1"/>
          </p:cNvSpPr>
          <p:nvPr>
            <p:custDataLst>
              <p:tags r:id="rId11"/>
            </p:custDataLst>
          </p:nvPr>
        </p:nvSpPr>
        <p:spPr>
          <a:xfrm>
            <a:off x="631779" y="2849201"/>
            <a:ext cx="2164873" cy="303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The source port?</a:t>
            </a:r>
          </a:p>
        </p:txBody>
      </p:sp>
      <p:sp>
        <p:nvSpPr>
          <p:cNvPr id="52" name="Rectangle 3"/>
          <p:cNvSpPr txBox="1">
            <a:spLocks noChangeArrowheads="1"/>
          </p:cNvSpPr>
          <p:nvPr>
            <p:custDataLst>
              <p:tags r:id="rId12"/>
            </p:custDataLst>
          </p:nvPr>
        </p:nvSpPr>
        <p:spPr>
          <a:xfrm>
            <a:off x="1128498" y="3045297"/>
            <a:ext cx="6267853" cy="279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No. Other browsers on other machines might use the same port.</a:t>
            </a:r>
          </a:p>
        </p:txBody>
      </p:sp>
      <p:sp>
        <p:nvSpPr>
          <p:cNvPr id="53" name="Rectangle 3"/>
          <p:cNvSpPr txBox="1">
            <a:spLocks noChangeArrowheads="1"/>
          </p:cNvSpPr>
          <p:nvPr>
            <p:custDataLst>
              <p:tags r:id="rId13"/>
            </p:custDataLst>
          </p:nvPr>
        </p:nvSpPr>
        <p:spPr>
          <a:xfrm>
            <a:off x="629804" y="3286601"/>
            <a:ext cx="7207910" cy="303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buClr>
                <a:schemeClr val="tx1"/>
              </a:buClr>
              <a:buSzPct val="100000"/>
              <a:buFont typeface="Arial" pitchFamily="34" charset="0"/>
              <a:buChar char="−"/>
              <a:defRPr/>
            </a:pPr>
            <a:r>
              <a:rPr lang="fr-FR" altLang="en-US" sz="1200" dirty="0">
                <a:latin typeface="Arial" pitchFamily="34" charset="0"/>
                <a:cs typeface="Arial" pitchFamily="34" charset="0"/>
              </a:rPr>
              <a:t>All 5. The 5-</a:t>
            </a:r>
            <a:r>
              <a:rPr lang="fr-FR" altLang="en-US" sz="1200" dirty="0" err="1">
                <a:latin typeface="Arial" pitchFamily="34" charset="0"/>
                <a:cs typeface="Arial" pitchFamily="34" charset="0"/>
              </a:rPr>
              <a:t>tuple</a:t>
            </a:r>
            <a:r>
              <a:rPr lang="fr-FR" altLang="en-US" sz="1200" dirty="0">
                <a:latin typeface="Arial" pitchFamily="34" charset="0"/>
                <a:cs typeface="Arial" pitchFamily="34" charset="0"/>
              </a:rPr>
              <a:t>: destination IP, destination port, source IP, source port, </a:t>
            </a:r>
            <a:r>
              <a:rPr lang="fr-FR" altLang="en-US" sz="1200" dirty="0" err="1">
                <a:latin typeface="Arial" pitchFamily="34" charset="0"/>
                <a:cs typeface="Arial" pitchFamily="34" charset="0"/>
              </a:rPr>
              <a:t>protocol</a:t>
            </a:r>
            <a:r>
              <a:rPr lang="fr-FR" altLang="en-US" sz="1200" dirty="0">
                <a:latin typeface="Arial" pitchFamily="34" charset="0"/>
                <a:cs typeface="Arial" pitchFamily="34" charset="0"/>
              </a:rPr>
              <a:t>.</a:t>
            </a:r>
            <a:endParaRPr lang="en-US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98720" y="3265712"/>
            <a:ext cx="6302828" cy="326573"/>
          </a:xfrm>
          <a:prstGeom prst="ellipse">
            <a:avLst/>
          </a:prstGeom>
          <a:noFill/>
          <a:ln w="31750">
            <a:solidFill>
              <a:srgbClr val="AF1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loud Callout 32"/>
          <p:cNvSpPr/>
          <p:nvPr>
            <p:custDataLst>
              <p:tags r:id="rId14"/>
            </p:custDataLst>
          </p:nvPr>
        </p:nvSpPr>
        <p:spPr>
          <a:xfrm>
            <a:off x="3848669" y="5866717"/>
            <a:ext cx="4517409" cy="739609"/>
          </a:xfrm>
          <a:prstGeom prst="cloudCallout">
            <a:avLst>
              <a:gd name="adj1" fmla="val -63093"/>
              <a:gd name="adj2" fmla="val 218934"/>
            </a:avLst>
          </a:prstGeom>
          <a:solidFill>
            <a:srgbClr val="BED600"/>
          </a:solidFill>
          <a:ln w="25400">
            <a:solidFill>
              <a:srgbClr val="5A8E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293437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0" grpId="0"/>
      <p:bldP spid="35" grpId="0"/>
      <p:bldP spid="42" grpId="0"/>
      <p:bldP spid="43" grpId="0"/>
      <p:bldP spid="46" grpId="0"/>
      <p:bldP spid="49" grpId="0"/>
      <p:bldP spid="50" grpId="0"/>
      <p:bldP spid="51" grpId="0"/>
      <p:bldP spid="52" grpId="0"/>
      <p:bldP spid="53" grpId="0"/>
      <p:bldP spid="3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rVOgtEPKEhSkyU8zaf4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91t6mdwBkZw34OoyqWj7V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91t6mdwBkZw34OoyqWj7V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rVOgtEPKEhSkyU8zaf4C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91t6mdwBkZw34OoyqWj7V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rVOgtEPKEhSkyU8zaf4C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91t6mdwBkZw34OoyqWj7V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rVOgtEPKEhSkyU8zaf4C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91t6mdwBkZw34OoyqWj7V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rVOgtEPKEhSkyU8zaf4C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91t6mdwBkZw34OoyqWj7V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rVOgtEPKEhSkyU8zaf4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91t6mdwBkZw34OoyqWj7V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rVOgtEPKEhSkyU8zaf4C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91t6mdwBkZw34OoyqWj7V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rVOgtEPKEhSkyU8zaf4C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91t6mdwBkZw34OoyqWj7V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rVOgtEPKEhSkyU8zaf4C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91t6mdwBkZw34OoyqWj7V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rVOgtEPKEhSkyU8zaf4C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91t6mdwBkZw34OoyqWj7V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91t6mdwBkZw34OoyqWj7V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rVOgtEPKEhSkyU8zaf4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rVOgtEPKEhSkyU8zaf4C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PNByTigdK6761Xuq9ha3V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1520</Words>
  <Application>Microsoft Office PowerPoint</Application>
  <PresentationFormat>Widescreen</PresentationFormat>
  <Paragraphs>217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Starting TCP Connection – A High Level View</vt:lpstr>
      <vt:lpstr>Starting TCP Connection – High Level View</vt:lpstr>
      <vt:lpstr>Starting TCP Connection – High Level View</vt:lpstr>
      <vt:lpstr>Starting TCP Connection – High Level View</vt:lpstr>
      <vt:lpstr>Starting TCP Connection – High Level View</vt:lpstr>
      <vt:lpstr>TCP Connection: Questions</vt:lpstr>
      <vt:lpstr>The 5-Tuple</vt:lpstr>
      <vt:lpstr>The 5-Tuple</vt:lpstr>
      <vt:lpstr>The 5-Tuple</vt:lpstr>
      <vt:lpstr>PowerPoint Presentation</vt:lpstr>
      <vt:lpstr>Starting UDP Connection – A High Level View</vt:lpstr>
      <vt:lpstr>Communicating with UDP</vt:lpstr>
      <vt:lpstr>Using TCP vs. Using UDP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switching</dc:title>
  <dc:creator>bohacek</dc:creator>
  <cp:lastModifiedBy>stephan bohacek</cp:lastModifiedBy>
  <cp:revision>293</cp:revision>
  <dcterms:created xsi:type="dcterms:W3CDTF">2016-03-30T06:21:49Z</dcterms:created>
  <dcterms:modified xsi:type="dcterms:W3CDTF">2019-09-13T15:11:26Z</dcterms:modified>
</cp:coreProperties>
</file>