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3" r:id="rId1"/>
  </p:sldMasterIdLst>
  <p:notesMasterIdLst>
    <p:notesMasterId r:id="rId24"/>
  </p:notesMasterIdLst>
  <p:sldIdLst>
    <p:sldId id="256" r:id="rId2"/>
    <p:sldId id="307" r:id="rId3"/>
    <p:sldId id="272" r:id="rId4"/>
    <p:sldId id="273" r:id="rId5"/>
    <p:sldId id="308" r:id="rId6"/>
    <p:sldId id="309" r:id="rId7"/>
    <p:sldId id="302" r:id="rId8"/>
    <p:sldId id="305" r:id="rId9"/>
    <p:sldId id="310" r:id="rId10"/>
    <p:sldId id="311" r:id="rId11"/>
    <p:sldId id="312" r:id="rId12"/>
    <p:sldId id="269" r:id="rId13"/>
    <p:sldId id="313" r:id="rId14"/>
    <p:sldId id="304" r:id="rId15"/>
    <p:sldId id="303" r:id="rId16"/>
    <p:sldId id="298" r:id="rId17"/>
    <p:sldId id="276" r:id="rId18"/>
    <p:sldId id="280" r:id="rId19"/>
    <p:sldId id="274" r:id="rId20"/>
    <p:sldId id="314" r:id="rId21"/>
    <p:sldId id="315" r:id="rId22"/>
    <p:sldId id="288"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7"/>
    <p:restoredTop sz="94570"/>
  </p:normalViewPr>
  <p:slideViewPr>
    <p:cSldViewPr>
      <p:cViewPr varScale="1">
        <p:scale>
          <a:sx n="123" d="100"/>
          <a:sy n="123" d="100"/>
        </p:scale>
        <p:origin x="99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94CF79-4B14-174D-A93D-FFB524D093BB}" type="doc">
      <dgm:prSet loTypeId="urn:microsoft.com/office/officeart/2005/8/layout/StepDownProcess" loCatId="" qsTypeId="urn:microsoft.com/office/officeart/2005/8/quickstyle/simple4" qsCatId="simple" csTypeId="urn:microsoft.com/office/officeart/2005/8/colors/accent1_4" csCatId="accent1" phldr="1"/>
      <dgm:spPr/>
      <dgm:t>
        <a:bodyPr/>
        <a:lstStyle/>
        <a:p>
          <a:endParaRPr lang="en-US"/>
        </a:p>
      </dgm:t>
    </dgm:pt>
    <dgm:pt modelId="{B67744F1-6112-4541-A4D6-0836831BDE1D}">
      <dgm:prSet phldrT="[Text]"/>
      <dgm:spPr/>
      <dgm:t>
        <a:bodyPr/>
        <a:lstStyle/>
        <a:p>
          <a:r>
            <a:rPr lang="en-US" dirty="0"/>
            <a:t>Basic Science</a:t>
          </a:r>
        </a:p>
      </dgm:t>
    </dgm:pt>
    <dgm:pt modelId="{71F431A5-3B27-964D-826D-550B92A4C5E4}" type="parTrans" cxnId="{618C92C9-BADB-474E-8B05-6A503F28ADE7}">
      <dgm:prSet/>
      <dgm:spPr/>
      <dgm:t>
        <a:bodyPr/>
        <a:lstStyle/>
        <a:p>
          <a:endParaRPr lang="en-US"/>
        </a:p>
      </dgm:t>
    </dgm:pt>
    <dgm:pt modelId="{C981E251-3874-D347-A4C6-98434EEB6097}" type="sibTrans" cxnId="{618C92C9-BADB-474E-8B05-6A503F28ADE7}">
      <dgm:prSet/>
      <dgm:spPr/>
      <dgm:t>
        <a:bodyPr/>
        <a:lstStyle/>
        <a:p>
          <a:endParaRPr lang="en-US"/>
        </a:p>
      </dgm:t>
    </dgm:pt>
    <dgm:pt modelId="{A185F0F7-B607-C34A-BA5F-29EDBAE4A145}">
      <dgm:prSet phldrT="[Text]"/>
      <dgm:spPr/>
      <dgm:t>
        <a:bodyPr/>
        <a:lstStyle/>
        <a:p>
          <a:r>
            <a:rPr lang="en-US" dirty="0"/>
            <a:t>Very little “anticipatory” ethics, idealistic ethics, etc. required</a:t>
          </a:r>
        </a:p>
      </dgm:t>
    </dgm:pt>
    <dgm:pt modelId="{D11FC7B5-6450-8A4B-802B-176CA7125FA2}" type="parTrans" cxnId="{166D023D-A00C-8042-AB82-0288C7CDCB46}">
      <dgm:prSet/>
      <dgm:spPr/>
      <dgm:t>
        <a:bodyPr/>
        <a:lstStyle/>
        <a:p>
          <a:endParaRPr lang="en-US"/>
        </a:p>
      </dgm:t>
    </dgm:pt>
    <dgm:pt modelId="{E8E27F3E-E1CB-5141-9207-DF22385EB784}" type="sibTrans" cxnId="{166D023D-A00C-8042-AB82-0288C7CDCB46}">
      <dgm:prSet/>
      <dgm:spPr/>
      <dgm:t>
        <a:bodyPr/>
        <a:lstStyle/>
        <a:p>
          <a:endParaRPr lang="en-US"/>
        </a:p>
      </dgm:t>
    </dgm:pt>
    <dgm:pt modelId="{20398057-F516-714D-B2A8-A4AE973D5E2A}">
      <dgm:prSet phldrT="[Text]"/>
      <dgm:spPr/>
      <dgm:t>
        <a:bodyPr/>
        <a:lstStyle/>
        <a:p>
          <a:r>
            <a:rPr lang="en-US" dirty="0"/>
            <a:t>Engineering and Technology</a:t>
          </a:r>
        </a:p>
      </dgm:t>
    </dgm:pt>
    <dgm:pt modelId="{F72C2601-3BDD-574A-AB2B-467564F8A5CE}" type="parTrans" cxnId="{3C6B3D64-0E13-6542-915C-B8B34800A0DC}">
      <dgm:prSet/>
      <dgm:spPr/>
      <dgm:t>
        <a:bodyPr/>
        <a:lstStyle/>
        <a:p>
          <a:endParaRPr lang="en-US"/>
        </a:p>
      </dgm:t>
    </dgm:pt>
    <dgm:pt modelId="{390F0ED0-8041-114A-94C3-BEF18969F5FE}" type="sibTrans" cxnId="{3C6B3D64-0E13-6542-915C-B8B34800A0DC}">
      <dgm:prSet/>
      <dgm:spPr/>
      <dgm:t>
        <a:bodyPr/>
        <a:lstStyle/>
        <a:p>
          <a:endParaRPr lang="en-US"/>
        </a:p>
      </dgm:t>
    </dgm:pt>
    <dgm:pt modelId="{C49C3F8C-B84C-D546-ABDC-D8BA8E31601B}">
      <dgm:prSet phldrT="[Text]"/>
      <dgm:spPr/>
      <dgm:t>
        <a:bodyPr/>
        <a:lstStyle/>
        <a:p>
          <a:r>
            <a:rPr lang="en-US" dirty="0"/>
            <a:t>Some ethical issues arise in labs and w/industry collaboration</a:t>
          </a:r>
        </a:p>
      </dgm:t>
    </dgm:pt>
    <dgm:pt modelId="{C0F41415-45D2-5F4C-9EEF-9487020BD570}" type="parTrans" cxnId="{B6B95C28-6706-234A-B8BB-7A2B882F10A0}">
      <dgm:prSet/>
      <dgm:spPr/>
      <dgm:t>
        <a:bodyPr/>
        <a:lstStyle/>
        <a:p>
          <a:endParaRPr lang="en-US"/>
        </a:p>
      </dgm:t>
    </dgm:pt>
    <dgm:pt modelId="{6B1CECD1-8591-EC43-AE0E-2B719E6D0725}" type="sibTrans" cxnId="{B6B95C28-6706-234A-B8BB-7A2B882F10A0}">
      <dgm:prSet/>
      <dgm:spPr/>
      <dgm:t>
        <a:bodyPr/>
        <a:lstStyle/>
        <a:p>
          <a:endParaRPr lang="en-US"/>
        </a:p>
      </dgm:t>
    </dgm:pt>
    <dgm:pt modelId="{A1CCA6CF-E426-5646-BA02-6DE80DE4ECBE}">
      <dgm:prSet phldrT="[Text]"/>
      <dgm:spPr/>
      <dgm:t>
        <a:bodyPr/>
        <a:lstStyle/>
        <a:p>
          <a:r>
            <a:rPr lang="en-US" dirty="0"/>
            <a:t>Commercial development and distribution</a:t>
          </a:r>
        </a:p>
      </dgm:t>
    </dgm:pt>
    <dgm:pt modelId="{FF3A02D5-F5C7-A048-A51F-A2E49DB4424C}" type="parTrans" cxnId="{C71FB3F6-1991-7147-87E3-F01E03D7FA39}">
      <dgm:prSet/>
      <dgm:spPr/>
      <dgm:t>
        <a:bodyPr/>
        <a:lstStyle/>
        <a:p>
          <a:endParaRPr lang="en-US"/>
        </a:p>
      </dgm:t>
    </dgm:pt>
    <dgm:pt modelId="{13B3F2CD-6415-C548-A638-52CEFB8111C8}" type="sibTrans" cxnId="{C71FB3F6-1991-7147-87E3-F01E03D7FA39}">
      <dgm:prSet/>
      <dgm:spPr/>
      <dgm:t>
        <a:bodyPr/>
        <a:lstStyle/>
        <a:p>
          <a:endParaRPr lang="en-US"/>
        </a:p>
      </dgm:t>
    </dgm:pt>
    <dgm:pt modelId="{853E0210-B39C-4947-8B26-387FB0D4625D}">
      <dgm:prSet phldrT="[Text]"/>
      <dgm:spPr/>
      <dgm:t>
        <a:bodyPr/>
        <a:lstStyle/>
        <a:p>
          <a:r>
            <a:rPr lang="en-US" dirty="0"/>
            <a:t>Ethics of third-party effects, unjust distributions, etc.</a:t>
          </a:r>
        </a:p>
      </dgm:t>
    </dgm:pt>
    <dgm:pt modelId="{14A582A5-F5EF-A54C-A4FE-3E1DF34473EF}" type="sibTrans" cxnId="{3E603664-2B4C-6649-ADD2-EB778D4EC939}">
      <dgm:prSet/>
      <dgm:spPr/>
      <dgm:t>
        <a:bodyPr/>
        <a:lstStyle/>
        <a:p>
          <a:endParaRPr lang="en-US"/>
        </a:p>
      </dgm:t>
    </dgm:pt>
    <dgm:pt modelId="{40A49BAF-EA52-7549-9EBD-20E02BC88880}" type="parTrans" cxnId="{3E603664-2B4C-6649-ADD2-EB778D4EC939}">
      <dgm:prSet/>
      <dgm:spPr/>
      <dgm:t>
        <a:bodyPr/>
        <a:lstStyle/>
        <a:p>
          <a:endParaRPr lang="en-US"/>
        </a:p>
      </dgm:t>
    </dgm:pt>
    <dgm:pt modelId="{1680A48C-B4BE-4644-B74C-F70F678C8374}" type="pres">
      <dgm:prSet presAssocID="{DB94CF79-4B14-174D-A93D-FFB524D093BB}" presName="rootnode" presStyleCnt="0">
        <dgm:presLayoutVars>
          <dgm:chMax/>
          <dgm:chPref/>
          <dgm:dir/>
          <dgm:animLvl val="lvl"/>
        </dgm:presLayoutVars>
      </dgm:prSet>
      <dgm:spPr/>
    </dgm:pt>
    <dgm:pt modelId="{9CDE6F23-7AA0-2444-B5C3-D25F8F1B2C8B}" type="pres">
      <dgm:prSet presAssocID="{B67744F1-6112-4541-A4D6-0836831BDE1D}" presName="composite" presStyleCnt="0"/>
      <dgm:spPr/>
    </dgm:pt>
    <dgm:pt modelId="{90D7BCED-C13A-B441-A545-A92A11ED41C1}" type="pres">
      <dgm:prSet presAssocID="{B67744F1-6112-4541-A4D6-0836831BDE1D}" presName="bentUpArrow1" presStyleLbl="alignImgPlace1" presStyleIdx="0" presStyleCnt="2"/>
      <dgm:spPr/>
    </dgm:pt>
    <dgm:pt modelId="{41B25497-12D7-DD4D-A3ED-F857E92A82A1}" type="pres">
      <dgm:prSet presAssocID="{B67744F1-6112-4541-A4D6-0836831BDE1D}" presName="ParentText" presStyleLbl="node1" presStyleIdx="0" presStyleCnt="3">
        <dgm:presLayoutVars>
          <dgm:chMax val="1"/>
          <dgm:chPref val="1"/>
          <dgm:bulletEnabled val="1"/>
        </dgm:presLayoutVars>
      </dgm:prSet>
      <dgm:spPr/>
    </dgm:pt>
    <dgm:pt modelId="{E6DB913A-56A3-C442-9957-8D7D22138310}" type="pres">
      <dgm:prSet presAssocID="{B67744F1-6112-4541-A4D6-0836831BDE1D}" presName="ChildText" presStyleLbl="revTx" presStyleIdx="0" presStyleCnt="3">
        <dgm:presLayoutVars>
          <dgm:chMax val="0"/>
          <dgm:chPref val="0"/>
          <dgm:bulletEnabled val="1"/>
        </dgm:presLayoutVars>
      </dgm:prSet>
      <dgm:spPr/>
    </dgm:pt>
    <dgm:pt modelId="{349D2119-2223-644A-898E-22C00821DAE3}" type="pres">
      <dgm:prSet presAssocID="{C981E251-3874-D347-A4C6-98434EEB6097}" presName="sibTrans" presStyleCnt="0"/>
      <dgm:spPr/>
    </dgm:pt>
    <dgm:pt modelId="{4FA07076-5E28-A44D-88CF-F62473DF982F}" type="pres">
      <dgm:prSet presAssocID="{20398057-F516-714D-B2A8-A4AE973D5E2A}" presName="composite" presStyleCnt="0"/>
      <dgm:spPr/>
    </dgm:pt>
    <dgm:pt modelId="{49DB95AC-B7F2-DA42-866D-B9BA196150DE}" type="pres">
      <dgm:prSet presAssocID="{20398057-F516-714D-B2A8-A4AE973D5E2A}" presName="bentUpArrow1" presStyleLbl="alignImgPlace1" presStyleIdx="1" presStyleCnt="2"/>
      <dgm:spPr/>
    </dgm:pt>
    <dgm:pt modelId="{8BA3D049-FE55-1043-8056-4C93EEE2FE28}" type="pres">
      <dgm:prSet presAssocID="{20398057-F516-714D-B2A8-A4AE973D5E2A}" presName="ParentText" presStyleLbl="node1" presStyleIdx="1" presStyleCnt="3">
        <dgm:presLayoutVars>
          <dgm:chMax val="1"/>
          <dgm:chPref val="1"/>
          <dgm:bulletEnabled val="1"/>
        </dgm:presLayoutVars>
      </dgm:prSet>
      <dgm:spPr/>
    </dgm:pt>
    <dgm:pt modelId="{6A3627B6-4AB3-C44E-A41D-BEBB3CFC3EB4}" type="pres">
      <dgm:prSet presAssocID="{20398057-F516-714D-B2A8-A4AE973D5E2A}" presName="ChildText" presStyleLbl="revTx" presStyleIdx="1" presStyleCnt="3">
        <dgm:presLayoutVars>
          <dgm:chMax val="0"/>
          <dgm:chPref val="0"/>
          <dgm:bulletEnabled val="1"/>
        </dgm:presLayoutVars>
      </dgm:prSet>
      <dgm:spPr/>
    </dgm:pt>
    <dgm:pt modelId="{434E83EE-61A8-CA4F-9626-E9401640F4D9}" type="pres">
      <dgm:prSet presAssocID="{390F0ED0-8041-114A-94C3-BEF18969F5FE}" presName="sibTrans" presStyleCnt="0"/>
      <dgm:spPr/>
    </dgm:pt>
    <dgm:pt modelId="{E5C5768F-6CEF-6B43-BB24-579699D8D8E9}" type="pres">
      <dgm:prSet presAssocID="{A1CCA6CF-E426-5646-BA02-6DE80DE4ECBE}" presName="composite" presStyleCnt="0"/>
      <dgm:spPr/>
    </dgm:pt>
    <dgm:pt modelId="{466C45A6-578C-5848-9433-C824AEB7E07C}" type="pres">
      <dgm:prSet presAssocID="{A1CCA6CF-E426-5646-BA02-6DE80DE4ECBE}" presName="ParentText" presStyleLbl="node1" presStyleIdx="2" presStyleCnt="3">
        <dgm:presLayoutVars>
          <dgm:chMax val="1"/>
          <dgm:chPref val="1"/>
          <dgm:bulletEnabled val="1"/>
        </dgm:presLayoutVars>
      </dgm:prSet>
      <dgm:spPr/>
    </dgm:pt>
    <dgm:pt modelId="{041F3D52-3AB7-ED45-8840-CCD0870B6E62}" type="pres">
      <dgm:prSet presAssocID="{A1CCA6CF-E426-5646-BA02-6DE80DE4ECBE}" presName="FinalChildText" presStyleLbl="revTx" presStyleIdx="2" presStyleCnt="3">
        <dgm:presLayoutVars>
          <dgm:chMax val="0"/>
          <dgm:chPref val="0"/>
          <dgm:bulletEnabled val="1"/>
        </dgm:presLayoutVars>
      </dgm:prSet>
      <dgm:spPr/>
    </dgm:pt>
  </dgm:ptLst>
  <dgm:cxnLst>
    <dgm:cxn modelId="{DE12CF20-A91D-E543-A28C-5B907C191C7A}" type="presOf" srcId="{DB94CF79-4B14-174D-A93D-FFB524D093BB}" destId="{1680A48C-B4BE-4644-B74C-F70F678C8374}" srcOrd="0" destOrd="0" presId="urn:microsoft.com/office/officeart/2005/8/layout/StepDownProcess"/>
    <dgm:cxn modelId="{B6B95C28-6706-234A-B8BB-7A2B882F10A0}" srcId="{20398057-F516-714D-B2A8-A4AE973D5E2A}" destId="{C49C3F8C-B84C-D546-ABDC-D8BA8E31601B}" srcOrd="0" destOrd="0" parTransId="{C0F41415-45D2-5F4C-9EEF-9487020BD570}" sibTransId="{6B1CECD1-8591-EC43-AE0E-2B719E6D0725}"/>
    <dgm:cxn modelId="{166D023D-A00C-8042-AB82-0288C7CDCB46}" srcId="{B67744F1-6112-4541-A4D6-0836831BDE1D}" destId="{A185F0F7-B607-C34A-BA5F-29EDBAE4A145}" srcOrd="0" destOrd="0" parTransId="{D11FC7B5-6450-8A4B-802B-176CA7125FA2}" sibTransId="{E8E27F3E-E1CB-5141-9207-DF22385EB784}"/>
    <dgm:cxn modelId="{3E603664-2B4C-6649-ADD2-EB778D4EC939}" srcId="{A1CCA6CF-E426-5646-BA02-6DE80DE4ECBE}" destId="{853E0210-B39C-4947-8B26-387FB0D4625D}" srcOrd="0" destOrd="0" parTransId="{40A49BAF-EA52-7549-9EBD-20E02BC88880}" sibTransId="{14A582A5-F5EF-A54C-A4FE-3E1DF34473EF}"/>
    <dgm:cxn modelId="{3C6B3D64-0E13-6542-915C-B8B34800A0DC}" srcId="{DB94CF79-4B14-174D-A93D-FFB524D093BB}" destId="{20398057-F516-714D-B2A8-A4AE973D5E2A}" srcOrd="1" destOrd="0" parTransId="{F72C2601-3BDD-574A-AB2B-467564F8A5CE}" sibTransId="{390F0ED0-8041-114A-94C3-BEF18969F5FE}"/>
    <dgm:cxn modelId="{A521A1A4-B69C-344D-A906-B049562CB631}" type="presOf" srcId="{C49C3F8C-B84C-D546-ABDC-D8BA8E31601B}" destId="{6A3627B6-4AB3-C44E-A41D-BEBB3CFC3EB4}" srcOrd="0" destOrd="0" presId="urn:microsoft.com/office/officeart/2005/8/layout/StepDownProcess"/>
    <dgm:cxn modelId="{DC91B1A4-37A3-4543-A883-89785F798361}" type="presOf" srcId="{A1CCA6CF-E426-5646-BA02-6DE80DE4ECBE}" destId="{466C45A6-578C-5848-9433-C824AEB7E07C}" srcOrd="0" destOrd="0" presId="urn:microsoft.com/office/officeart/2005/8/layout/StepDownProcess"/>
    <dgm:cxn modelId="{6E374CAB-E824-CA4A-A93F-767D8F3296C1}" type="presOf" srcId="{20398057-F516-714D-B2A8-A4AE973D5E2A}" destId="{8BA3D049-FE55-1043-8056-4C93EEE2FE28}" srcOrd="0" destOrd="0" presId="urn:microsoft.com/office/officeart/2005/8/layout/StepDownProcess"/>
    <dgm:cxn modelId="{1FC387B8-51DB-6942-BD12-08F9C077F1BF}" type="presOf" srcId="{A185F0F7-B607-C34A-BA5F-29EDBAE4A145}" destId="{E6DB913A-56A3-C442-9957-8D7D22138310}" srcOrd="0" destOrd="0" presId="urn:microsoft.com/office/officeart/2005/8/layout/StepDownProcess"/>
    <dgm:cxn modelId="{618C92C9-BADB-474E-8B05-6A503F28ADE7}" srcId="{DB94CF79-4B14-174D-A93D-FFB524D093BB}" destId="{B67744F1-6112-4541-A4D6-0836831BDE1D}" srcOrd="0" destOrd="0" parTransId="{71F431A5-3B27-964D-826D-550B92A4C5E4}" sibTransId="{C981E251-3874-D347-A4C6-98434EEB6097}"/>
    <dgm:cxn modelId="{D61368F1-1B91-C548-B66B-A973A31F294F}" type="presOf" srcId="{B67744F1-6112-4541-A4D6-0836831BDE1D}" destId="{41B25497-12D7-DD4D-A3ED-F857E92A82A1}" srcOrd="0" destOrd="0" presId="urn:microsoft.com/office/officeart/2005/8/layout/StepDownProcess"/>
    <dgm:cxn modelId="{C71FB3F6-1991-7147-87E3-F01E03D7FA39}" srcId="{DB94CF79-4B14-174D-A93D-FFB524D093BB}" destId="{A1CCA6CF-E426-5646-BA02-6DE80DE4ECBE}" srcOrd="2" destOrd="0" parTransId="{FF3A02D5-F5C7-A048-A51F-A2E49DB4424C}" sibTransId="{13B3F2CD-6415-C548-A638-52CEFB8111C8}"/>
    <dgm:cxn modelId="{CBD5ACFC-5746-4C4D-8DF6-BE15B595F93B}" type="presOf" srcId="{853E0210-B39C-4947-8B26-387FB0D4625D}" destId="{041F3D52-3AB7-ED45-8840-CCD0870B6E62}" srcOrd="0" destOrd="0" presId="urn:microsoft.com/office/officeart/2005/8/layout/StepDownProcess"/>
    <dgm:cxn modelId="{618A084F-AFCB-0E45-AEAE-57C7D8A4B4AC}" type="presParOf" srcId="{1680A48C-B4BE-4644-B74C-F70F678C8374}" destId="{9CDE6F23-7AA0-2444-B5C3-D25F8F1B2C8B}" srcOrd="0" destOrd="0" presId="urn:microsoft.com/office/officeart/2005/8/layout/StepDownProcess"/>
    <dgm:cxn modelId="{91A4A1D4-3185-FF41-807A-6E91C82D8001}" type="presParOf" srcId="{9CDE6F23-7AA0-2444-B5C3-D25F8F1B2C8B}" destId="{90D7BCED-C13A-B441-A545-A92A11ED41C1}" srcOrd="0" destOrd="0" presId="urn:microsoft.com/office/officeart/2005/8/layout/StepDownProcess"/>
    <dgm:cxn modelId="{9CF5010F-BF8D-FE43-98DB-FE7541D23BA9}" type="presParOf" srcId="{9CDE6F23-7AA0-2444-B5C3-D25F8F1B2C8B}" destId="{41B25497-12D7-DD4D-A3ED-F857E92A82A1}" srcOrd="1" destOrd="0" presId="urn:microsoft.com/office/officeart/2005/8/layout/StepDownProcess"/>
    <dgm:cxn modelId="{3A682F7C-4D79-4146-85A4-3A0C413BA4DE}" type="presParOf" srcId="{9CDE6F23-7AA0-2444-B5C3-D25F8F1B2C8B}" destId="{E6DB913A-56A3-C442-9957-8D7D22138310}" srcOrd="2" destOrd="0" presId="urn:microsoft.com/office/officeart/2005/8/layout/StepDownProcess"/>
    <dgm:cxn modelId="{24CB8B6E-A459-BD4D-8279-55EB9CACA5A7}" type="presParOf" srcId="{1680A48C-B4BE-4644-B74C-F70F678C8374}" destId="{349D2119-2223-644A-898E-22C00821DAE3}" srcOrd="1" destOrd="0" presId="urn:microsoft.com/office/officeart/2005/8/layout/StepDownProcess"/>
    <dgm:cxn modelId="{7FFAA8CF-74C2-5F43-B671-D0309F558EA0}" type="presParOf" srcId="{1680A48C-B4BE-4644-B74C-F70F678C8374}" destId="{4FA07076-5E28-A44D-88CF-F62473DF982F}" srcOrd="2" destOrd="0" presId="urn:microsoft.com/office/officeart/2005/8/layout/StepDownProcess"/>
    <dgm:cxn modelId="{3493E384-BCF9-B849-ABB6-5033864F82B2}" type="presParOf" srcId="{4FA07076-5E28-A44D-88CF-F62473DF982F}" destId="{49DB95AC-B7F2-DA42-866D-B9BA196150DE}" srcOrd="0" destOrd="0" presId="urn:microsoft.com/office/officeart/2005/8/layout/StepDownProcess"/>
    <dgm:cxn modelId="{B2EAC2DC-1ECF-244A-AB65-B8D1295C704E}" type="presParOf" srcId="{4FA07076-5E28-A44D-88CF-F62473DF982F}" destId="{8BA3D049-FE55-1043-8056-4C93EEE2FE28}" srcOrd="1" destOrd="0" presId="urn:microsoft.com/office/officeart/2005/8/layout/StepDownProcess"/>
    <dgm:cxn modelId="{D4B1AAD1-DE12-BE40-843D-6B696AD83DC5}" type="presParOf" srcId="{4FA07076-5E28-A44D-88CF-F62473DF982F}" destId="{6A3627B6-4AB3-C44E-A41D-BEBB3CFC3EB4}" srcOrd="2" destOrd="0" presId="urn:microsoft.com/office/officeart/2005/8/layout/StepDownProcess"/>
    <dgm:cxn modelId="{2C156CAC-4946-E64A-8D18-D6C4649923FE}" type="presParOf" srcId="{1680A48C-B4BE-4644-B74C-F70F678C8374}" destId="{434E83EE-61A8-CA4F-9626-E9401640F4D9}" srcOrd="3" destOrd="0" presId="urn:microsoft.com/office/officeart/2005/8/layout/StepDownProcess"/>
    <dgm:cxn modelId="{D1920CB4-EB09-4B41-A874-0B5763BE8DD6}" type="presParOf" srcId="{1680A48C-B4BE-4644-B74C-F70F678C8374}" destId="{E5C5768F-6CEF-6B43-BB24-579699D8D8E9}" srcOrd="4" destOrd="0" presId="urn:microsoft.com/office/officeart/2005/8/layout/StepDownProcess"/>
    <dgm:cxn modelId="{43C515D7-7F8D-5542-B54E-CC8D723F8FB4}" type="presParOf" srcId="{E5C5768F-6CEF-6B43-BB24-579699D8D8E9}" destId="{466C45A6-578C-5848-9433-C824AEB7E07C}" srcOrd="0" destOrd="0" presId="urn:microsoft.com/office/officeart/2005/8/layout/StepDownProcess"/>
    <dgm:cxn modelId="{14543E7D-21A9-604E-958E-94F6C5C91973}" type="presParOf" srcId="{E5C5768F-6CEF-6B43-BB24-579699D8D8E9}" destId="{041F3D52-3AB7-ED45-8840-CCD0870B6E62}"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6CEB1F-9B1C-6749-8612-0C3996ACB3FA}" type="doc">
      <dgm:prSet loTypeId="urn:microsoft.com/office/officeart/2005/8/layout/pyramid3" loCatId="" qsTypeId="urn:microsoft.com/office/officeart/2005/8/quickstyle/3D1" qsCatId="3D" csTypeId="urn:microsoft.com/office/officeart/2005/8/colors/accent1_2" csCatId="accent1" phldr="1"/>
      <dgm:spPr/>
    </dgm:pt>
    <dgm:pt modelId="{76F475F9-EF84-BD41-9E52-E50432C46C02}">
      <dgm:prSet phldrT="[Text]" custT="1"/>
      <dgm:spPr/>
      <dgm:t>
        <a:bodyPr/>
        <a:lstStyle/>
        <a:p>
          <a:r>
            <a:rPr lang="en-US" sz="2400" dirty="0">
              <a:solidFill>
                <a:srgbClr val="F2F2F2"/>
              </a:solidFill>
            </a:rPr>
            <a:t>consumer and insurance markets</a:t>
          </a:r>
        </a:p>
      </dgm:t>
    </dgm:pt>
    <dgm:pt modelId="{F41AAEF3-59F9-E645-981D-4F8241A50486}" type="parTrans" cxnId="{970EE8CE-C68A-AB4F-9356-8F2A38358F1C}">
      <dgm:prSet/>
      <dgm:spPr/>
      <dgm:t>
        <a:bodyPr/>
        <a:lstStyle/>
        <a:p>
          <a:endParaRPr lang="en-US"/>
        </a:p>
      </dgm:t>
    </dgm:pt>
    <dgm:pt modelId="{5CCF8E93-6F0D-5546-8887-02A500F4A419}" type="sibTrans" cxnId="{970EE8CE-C68A-AB4F-9356-8F2A38358F1C}">
      <dgm:prSet/>
      <dgm:spPr/>
      <dgm:t>
        <a:bodyPr/>
        <a:lstStyle/>
        <a:p>
          <a:endParaRPr lang="en-US"/>
        </a:p>
      </dgm:t>
    </dgm:pt>
    <dgm:pt modelId="{05AED49D-E28A-C242-B28C-2A071037F861}">
      <dgm:prSet phldrT="[Text]" custT="1"/>
      <dgm:spPr/>
      <dgm:t>
        <a:bodyPr/>
        <a:lstStyle/>
        <a:p>
          <a:r>
            <a:rPr lang="en-US" sz="2000" dirty="0">
              <a:solidFill>
                <a:srgbClr val="F2F2F2"/>
              </a:solidFill>
            </a:rPr>
            <a:t>Regulations, taxes, incentives, IP, potential lawsuits</a:t>
          </a:r>
        </a:p>
      </dgm:t>
    </dgm:pt>
    <dgm:pt modelId="{260CE1A4-871C-C74C-8111-93A23702A680}" type="parTrans" cxnId="{08C18BCA-B4E7-374B-92ED-08ACF4D5EE1D}">
      <dgm:prSet/>
      <dgm:spPr/>
      <dgm:t>
        <a:bodyPr/>
        <a:lstStyle/>
        <a:p>
          <a:endParaRPr lang="en-US"/>
        </a:p>
      </dgm:t>
    </dgm:pt>
    <dgm:pt modelId="{826D0D93-464C-014F-8A2A-A7144EF5A062}" type="sibTrans" cxnId="{08C18BCA-B4E7-374B-92ED-08ACF4D5EE1D}">
      <dgm:prSet/>
      <dgm:spPr/>
      <dgm:t>
        <a:bodyPr/>
        <a:lstStyle/>
        <a:p>
          <a:endParaRPr lang="en-US"/>
        </a:p>
      </dgm:t>
    </dgm:pt>
    <dgm:pt modelId="{2C443793-F87C-E04A-A2BC-C469F2173295}">
      <dgm:prSet phldrT="[Text]" custT="1"/>
      <dgm:spPr/>
      <dgm:t>
        <a:bodyPr/>
        <a:lstStyle/>
        <a:p>
          <a:r>
            <a:rPr lang="en-US" sz="2000" dirty="0">
              <a:solidFill>
                <a:srgbClr val="FF0000"/>
              </a:solidFill>
            </a:rPr>
            <a:t>Ethics: individual/social &amp;</a:t>
          </a:r>
        </a:p>
        <a:p>
          <a:r>
            <a:rPr lang="en-US" sz="2000" dirty="0">
              <a:solidFill>
                <a:srgbClr val="FF0000"/>
              </a:solidFill>
            </a:rPr>
            <a:t> cultural values, future humans </a:t>
          </a:r>
        </a:p>
        <a:p>
          <a:r>
            <a:rPr lang="en-US" sz="2000" dirty="0">
              <a:solidFill>
                <a:srgbClr val="FF0000"/>
              </a:solidFill>
            </a:rPr>
            <a:t>the environment, etc.</a:t>
          </a:r>
        </a:p>
      </dgm:t>
    </dgm:pt>
    <dgm:pt modelId="{3C08FAB7-D886-924B-9383-493A06E79685}" type="parTrans" cxnId="{7FD42A0E-0E11-C14C-9A20-A8F53DEF5EB0}">
      <dgm:prSet/>
      <dgm:spPr/>
      <dgm:t>
        <a:bodyPr/>
        <a:lstStyle/>
        <a:p>
          <a:endParaRPr lang="en-US"/>
        </a:p>
      </dgm:t>
    </dgm:pt>
    <dgm:pt modelId="{8C5C053C-76A9-764D-ACA8-C0C6E580A14C}" type="sibTrans" cxnId="{7FD42A0E-0E11-C14C-9A20-A8F53DEF5EB0}">
      <dgm:prSet/>
      <dgm:spPr/>
      <dgm:t>
        <a:bodyPr/>
        <a:lstStyle/>
        <a:p>
          <a:endParaRPr lang="en-US"/>
        </a:p>
      </dgm:t>
    </dgm:pt>
    <dgm:pt modelId="{E63741CB-FF9F-CB4F-8E10-AB071A6A9591}" type="pres">
      <dgm:prSet presAssocID="{386CEB1F-9B1C-6749-8612-0C3996ACB3FA}" presName="Name0" presStyleCnt="0">
        <dgm:presLayoutVars>
          <dgm:dir/>
          <dgm:animLvl val="lvl"/>
          <dgm:resizeHandles val="exact"/>
        </dgm:presLayoutVars>
      </dgm:prSet>
      <dgm:spPr/>
    </dgm:pt>
    <dgm:pt modelId="{3089FB7B-7397-BF45-B2F7-93B404EA34CB}" type="pres">
      <dgm:prSet presAssocID="{76F475F9-EF84-BD41-9E52-E50432C46C02}" presName="Name8" presStyleCnt="0"/>
      <dgm:spPr/>
    </dgm:pt>
    <dgm:pt modelId="{24F19E47-8F0F-DA43-A8B5-F0C2AF80C17D}" type="pres">
      <dgm:prSet presAssocID="{76F475F9-EF84-BD41-9E52-E50432C46C02}" presName="level" presStyleLbl="node1" presStyleIdx="0" presStyleCnt="3" custScaleX="81481">
        <dgm:presLayoutVars>
          <dgm:chMax val="1"/>
          <dgm:bulletEnabled val="1"/>
        </dgm:presLayoutVars>
      </dgm:prSet>
      <dgm:spPr/>
    </dgm:pt>
    <dgm:pt modelId="{599D6D8D-AA15-744A-AA27-306C5FFF3B0F}" type="pres">
      <dgm:prSet presAssocID="{76F475F9-EF84-BD41-9E52-E50432C46C02}" presName="levelTx" presStyleLbl="revTx" presStyleIdx="0" presStyleCnt="0">
        <dgm:presLayoutVars>
          <dgm:chMax val="1"/>
          <dgm:bulletEnabled val="1"/>
        </dgm:presLayoutVars>
      </dgm:prSet>
      <dgm:spPr/>
    </dgm:pt>
    <dgm:pt modelId="{3D77AECF-AD79-E14D-BA15-5CD076EE93D8}" type="pres">
      <dgm:prSet presAssocID="{05AED49D-E28A-C242-B28C-2A071037F861}" presName="Name8" presStyleCnt="0"/>
      <dgm:spPr/>
    </dgm:pt>
    <dgm:pt modelId="{969B605F-CED2-0B4F-B174-BCFD61855B85}" type="pres">
      <dgm:prSet presAssocID="{05AED49D-E28A-C242-B28C-2A071037F861}" presName="level" presStyleLbl="node1" presStyleIdx="1" presStyleCnt="3" custScaleX="99667">
        <dgm:presLayoutVars>
          <dgm:chMax val="1"/>
          <dgm:bulletEnabled val="1"/>
        </dgm:presLayoutVars>
      </dgm:prSet>
      <dgm:spPr/>
    </dgm:pt>
    <dgm:pt modelId="{F78BE05C-AADA-1E42-A052-0BA4DD73DE73}" type="pres">
      <dgm:prSet presAssocID="{05AED49D-E28A-C242-B28C-2A071037F861}" presName="levelTx" presStyleLbl="revTx" presStyleIdx="0" presStyleCnt="0">
        <dgm:presLayoutVars>
          <dgm:chMax val="1"/>
          <dgm:bulletEnabled val="1"/>
        </dgm:presLayoutVars>
      </dgm:prSet>
      <dgm:spPr/>
    </dgm:pt>
    <dgm:pt modelId="{6AD9004E-30CA-694D-999A-53675265BA89}" type="pres">
      <dgm:prSet presAssocID="{2C443793-F87C-E04A-A2BC-C469F2173295}" presName="Name8" presStyleCnt="0"/>
      <dgm:spPr/>
    </dgm:pt>
    <dgm:pt modelId="{84579F45-C04F-904F-A0DC-49A1AD762FF8}" type="pres">
      <dgm:prSet presAssocID="{2C443793-F87C-E04A-A2BC-C469F2173295}" presName="level" presStyleLbl="node1" presStyleIdx="2" presStyleCnt="3" custScaleX="156631" custScaleY="163158" custLinFactNeighborX="2061" custLinFactNeighborY="-2222">
        <dgm:presLayoutVars>
          <dgm:chMax val="1"/>
          <dgm:bulletEnabled val="1"/>
        </dgm:presLayoutVars>
      </dgm:prSet>
      <dgm:spPr/>
    </dgm:pt>
    <dgm:pt modelId="{6EAD7B08-12A3-CC47-A556-E19A51FF8B2D}" type="pres">
      <dgm:prSet presAssocID="{2C443793-F87C-E04A-A2BC-C469F2173295}" presName="levelTx" presStyleLbl="revTx" presStyleIdx="0" presStyleCnt="0">
        <dgm:presLayoutVars>
          <dgm:chMax val="1"/>
          <dgm:bulletEnabled val="1"/>
        </dgm:presLayoutVars>
      </dgm:prSet>
      <dgm:spPr/>
    </dgm:pt>
  </dgm:ptLst>
  <dgm:cxnLst>
    <dgm:cxn modelId="{7FD42A0E-0E11-C14C-9A20-A8F53DEF5EB0}" srcId="{386CEB1F-9B1C-6749-8612-0C3996ACB3FA}" destId="{2C443793-F87C-E04A-A2BC-C469F2173295}" srcOrd="2" destOrd="0" parTransId="{3C08FAB7-D886-924B-9383-493A06E79685}" sibTransId="{8C5C053C-76A9-764D-ACA8-C0C6E580A14C}"/>
    <dgm:cxn modelId="{F3F3815A-2D81-6341-BFA3-4CF4DD7081E1}" type="presOf" srcId="{05AED49D-E28A-C242-B28C-2A071037F861}" destId="{F78BE05C-AADA-1E42-A052-0BA4DD73DE73}" srcOrd="1" destOrd="0" presId="urn:microsoft.com/office/officeart/2005/8/layout/pyramid3"/>
    <dgm:cxn modelId="{5F364B64-83A4-9840-93E2-0F033A7A9E2D}" type="presOf" srcId="{76F475F9-EF84-BD41-9E52-E50432C46C02}" destId="{24F19E47-8F0F-DA43-A8B5-F0C2AF80C17D}" srcOrd="0" destOrd="0" presId="urn:microsoft.com/office/officeart/2005/8/layout/pyramid3"/>
    <dgm:cxn modelId="{A7B7656C-938C-F542-A381-47C86ED28354}" type="presOf" srcId="{76F475F9-EF84-BD41-9E52-E50432C46C02}" destId="{599D6D8D-AA15-744A-AA27-306C5FFF3B0F}" srcOrd="1" destOrd="0" presId="urn:microsoft.com/office/officeart/2005/8/layout/pyramid3"/>
    <dgm:cxn modelId="{BB7317B7-9EB8-3140-9009-F923612D9F16}" type="presOf" srcId="{386CEB1F-9B1C-6749-8612-0C3996ACB3FA}" destId="{E63741CB-FF9F-CB4F-8E10-AB071A6A9591}" srcOrd="0" destOrd="0" presId="urn:microsoft.com/office/officeart/2005/8/layout/pyramid3"/>
    <dgm:cxn modelId="{08C18BCA-B4E7-374B-92ED-08ACF4D5EE1D}" srcId="{386CEB1F-9B1C-6749-8612-0C3996ACB3FA}" destId="{05AED49D-E28A-C242-B28C-2A071037F861}" srcOrd="1" destOrd="0" parTransId="{260CE1A4-871C-C74C-8111-93A23702A680}" sibTransId="{826D0D93-464C-014F-8A2A-A7144EF5A062}"/>
    <dgm:cxn modelId="{970EE8CE-C68A-AB4F-9356-8F2A38358F1C}" srcId="{386CEB1F-9B1C-6749-8612-0C3996ACB3FA}" destId="{76F475F9-EF84-BD41-9E52-E50432C46C02}" srcOrd="0" destOrd="0" parTransId="{F41AAEF3-59F9-E645-981D-4F8241A50486}" sibTransId="{5CCF8E93-6F0D-5546-8887-02A500F4A419}"/>
    <dgm:cxn modelId="{47380AD2-3BF6-7F41-98DC-BDAF8480F680}" type="presOf" srcId="{05AED49D-E28A-C242-B28C-2A071037F861}" destId="{969B605F-CED2-0B4F-B174-BCFD61855B85}" srcOrd="0" destOrd="0" presId="urn:microsoft.com/office/officeart/2005/8/layout/pyramid3"/>
    <dgm:cxn modelId="{8F469EEA-E386-CE4F-956A-CA9E3DD353B4}" type="presOf" srcId="{2C443793-F87C-E04A-A2BC-C469F2173295}" destId="{84579F45-C04F-904F-A0DC-49A1AD762FF8}" srcOrd="0" destOrd="0" presId="urn:microsoft.com/office/officeart/2005/8/layout/pyramid3"/>
    <dgm:cxn modelId="{8DF2FFF5-1FD1-6B48-A001-EEC7EDCA41B0}" type="presOf" srcId="{2C443793-F87C-E04A-A2BC-C469F2173295}" destId="{6EAD7B08-12A3-CC47-A556-E19A51FF8B2D}" srcOrd="1" destOrd="0" presId="urn:microsoft.com/office/officeart/2005/8/layout/pyramid3"/>
    <dgm:cxn modelId="{014898D9-669C-8B42-8680-C34AB4969A2F}" type="presParOf" srcId="{E63741CB-FF9F-CB4F-8E10-AB071A6A9591}" destId="{3089FB7B-7397-BF45-B2F7-93B404EA34CB}" srcOrd="0" destOrd="0" presId="urn:microsoft.com/office/officeart/2005/8/layout/pyramid3"/>
    <dgm:cxn modelId="{A596FF2E-B6E6-E34D-AB18-FABA63BD6677}" type="presParOf" srcId="{3089FB7B-7397-BF45-B2F7-93B404EA34CB}" destId="{24F19E47-8F0F-DA43-A8B5-F0C2AF80C17D}" srcOrd="0" destOrd="0" presId="urn:microsoft.com/office/officeart/2005/8/layout/pyramid3"/>
    <dgm:cxn modelId="{BFEF6B9F-8436-BC4A-AC30-271B69450161}" type="presParOf" srcId="{3089FB7B-7397-BF45-B2F7-93B404EA34CB}" destId="{599D6D8D-AA15-744A-AA27-306C5FFF3B0F}" srcOrd="1" destOrd="0" presId="urn:microsoft.com/office/officeart/2005/8/layout/pyramid3"/>
    <dgm:cxn modelId="{EC09E516-89B6-4442-82EE-CFD8C9E8A700}" type="presParOf" srcId="{E63741CB-FF9F-CB4F-8E10-AB071A6A9591}" destId="{3D77AECF-AD79-E14D-BA15-5CD076EE93D8}" srcOrd="1" destOrd="0" presId="urn:microsoft.com/office/officeart/2005/8/layout/pyramid3"/>
    <dgm:cxn modelId="{EA4D4868-7D3E-0F44-9B36-8915DB769A09}" type="presParOf" srcId="{3D77AECF-AD79-E14D-BA15-5CD076EE93D8}" destId="{969B605F-CED2-0B4F-B174-BCFD61855B85}" srcOrd="0" destOrd="0" presId="urn:microsoft.com/office/officeart/2005/8/layout/pyramid3"/>
    <dgm:cxn modelId="{D0D750FA-600F-1741-8E83-2F01EBDDF210}" type="presParOf" srcId="{3D77AECF-AD79-E14D-BA15-5CD076EE93D8}" destId="{F78BE05C-AADA-1E42-A052-0BA4DD73DE73}" srcOrd="1" destOrd="0" presId="urn:microsoft.com/office/officeart/2005/8/layout/pyramid3"/>
    <dgm:cxn modelId="{E7510756-9191-5F49-889F-C5C822BC26A7}" type="presParOf" srcId="{E63741CB-FF9F-CB4F-8E10-AB071A6A9591}" destId="{6AD9004E-30CA-694D-999A-53675265BA89}" srcOrd="2" destOrd="0" presId="urn:microsoft.com/office/officeart/2005/8/layout/pyramid3"/>
    <dgm:cxn modelId="{1AE238C2-AB2E-8049-9C9F-2EAECE61236C}" type="presParOf" srcId="{6AD9004E-30CA-694D-999A-53675265BA89}" destId="{84579F45-C04F-904F-A0DC-49A1AD762FF8}" srcOrd="0" destOrd="0" presId="urn:microsoft.com/office/officeart/2005/8/layout/pyramid3"/>
    <dgm:cxn modelId="{5232C901-21D2-7145-87FC-3C0C6873910B}" type="presParOf" srcId="{6AD9004E-30CA-694D-999A-53675265BA89}" destId="{6EAD7B08-12A3-CC47-A556-E19A51FF8B2D}"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7BCED-C13A-B441-A545-A92A11ED41C1}">
      <dsp:nvSpPr>
        <dsp:cNvPr id="0" name=""/>
        <dsp:cNvSpPr/>
      </dsp:nvSpPr>
      <dsp:spPr>
        <a:xfrm rot="5400000">
          <a:off x="1092024" y="1322346"/>
          <a:ext cx="1169501" cy="1331436"/>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1B25497-12D7-DD4D-A3ED-F857E92A82A1}">
      <dsp:nvSpPr>
        <dsp:cNvPr id="0" name=""/>
        <dsp:cNvSpPr/>
      </dsp:nvSpPr>
      <dsp:spPr>
        <a:xfrm>
          <a:off x="782177" y="25930"/>
          <a:ext cx="1968752" cy="1378062"/>
        </a:xfrm>
        <a:prstGeom prst="roundRect">
          <a:avLst>
            <a:gd name="adj" fmla="val 16670"/>
          </a:avLst>
        </a:prstGeom>
        <a:gradFill rotWithShape="0">
          <a:gsLst>
            <a:gs pos="0">
              <a:schemeClr val="accent1">
                <a:shade val="50000"/>
                <a:hueOff val="0"/>
                <a:satOff val="0"/>
                <a:lumOff val="0"/>
                <a:alphaOff val="0"/>
                <a:tint val="100000"/>
                <a:shade val="100000"/>
                <a:satMod val="130000"/>
              </a:schemeClr>
            </a:gs>
            <a:gs pos="100000">
              <a:schemeClr val="accent1">
                <a:shade val="5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Basic Science</a:t>
          </a:r>
        </a:p>
      </dsp:txBody>
      <dsp:txXfrm>
        <a:off x="849461" y="93214"/>
        <a:ext cx="1834184" cy="1243494"/>
      </dsp:txXfrm>
    </dsp:sp>
    <dsp:sp modelId="{E6DB913A-56A3-C442-9957-8D7D22138310}">
      <dsp:nvSpPr>
        <dsp:cNvPr id="0" name=""/>
        <dsp:cNvSpPr/>
      </dsp:nvSpPr>
      <dsp:spPr>
        <a:xfrm>
          <a:off x="2750929" y="157360"/>
          <a:ext cx="1431882" cy="1113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Very little “anticipatory” ethics, idealistic ethics, etc. required</a:t>
          </a:r>
        </a:p>
      </dsp:txBody>
      <dsp:txXfrm>
        <a:off x="2750929" y="157360"/>
        <a:ext cx="1431882" cy="1113811"/>
      </dsp:txXfrm>
    </dsp:sp>
    <dsp:sp modelId="{49DB95AC-B7F2-DA42-866D-B9BA196150DE}">
      <dsp:nvSpPr>
        <dsp:cNvPr id="0" name=""/>
        <dsp:cNvSpPr/>
      </dsp:nvSpPr>
      <dsp:spPr>
        <a:xfrm rot="5400000">
          <a:off x="2724329" y="2870366"/>
          <a:ext cx="1169501" cy="1331436"/>
        </a:xfrm>
        <a:prstGeom prst="bentUpArrow">
          <a:avLst>
            <a:gd name="adj1" fmla="val 32840"/>
            <a:gd name="adj2" fmla="val 25000"/>
            <a:gd name="adj3" fmla="val 35780"/>
          </a:avLst>
        </a:prstGeom>
        <a:solidFill>
          <a:schemeClr val="accent1">
            <a:tint val="50000"/>
            <a:hueOff val="-13806"/>
            <a:satOff val="574"/>
            <a:lumOff val="-2133"/>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BA3D049-FE55-1043-8056-4C93EEE2FE28}">
      <dsp:nvSpPr>
        <dsp:cNvPr id="0" name=""/>
        <dsp:cNvSpPr/>
      </dsp:nvSpPr>
      <dsp:spPr>
        <a:xfrm>
          <a:off x="2414482" y="1573950"/>
          <a:ext cx="1968752" cy="1378062"/>
        </a:xfrm>
        <a:prstGeom prst="roundRect">
          <a:avLst>
            <a:gd name="adj" fmla="val 16670"/>
          </a:avLst>
        </a:prstGeom>
        <a:gradFill rotWithShape="0">
          <a:gsLst>
            <a:gs pos="0">
              <a:schemeClr val="accent1">
                <a:shade val="50000"/>
                <a:hueOff val="240958"/>
                <a:satOff val="-5040"/>
                <a:lumOff val="28042"/>
                <a:alphaOff val="0"/>
                <a:tint val="100000"/>
                <a:shade val="100000"/>
                <a:satMod val="130000"/>
              </a:schemeClr>
            </a:gs>
            <a:gs pos="100000">
              <a:schemeClr val="accent1">
                <a:shade val="50000"/>
                <a:hueOff val="240958"/>
                <a:satOff val="-5040"/>
                <a:lumOff val="28042"/>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Engineering and Technology</a:t>
          </a:r>
        </a:p>
      </dsp:txBody>
      <dsp:txXfrm>
        <a:off x="2481766" y="1641234"/>
        <a:ext cx="1834184" cy="1243494"/>
      </dsp:txXfrm>
    </dsp:sp>
    <dsp:sp modelId="{6A3627B6-4AB3-C44E-A41D-BEBB3CFC3EB4}">
      <dsp:nvSpPr>
        <dsp:cNvPr id="0" name=""/>
        <dsp:cNvSpPr/>
      </dsp:nvSpPr>
      <dsp:spPr>
        <a:xfrm>
          <a:off x="4383234" y="1705379"/>
          <a:ext cx="1431882" cy="1113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Some ethical issues arise in labs and w/industry collaboration</a:t>
          </a:r>
        </a:p>
      </dsp:txBody>
      <dsp:txXfrm>
        <a:off x="4383234" y="1705379"/>
        <a:ext cx="1431882" cy="1113811"/>
      </dsp:txXfrm>
    </dsp:sp>
    <dsp:sp modelId="{466C45A6-578C-5848-9433-C824AEB7E07C}">
      <dsp:nvSpPr>
        <dsp:cNvPr id="0" name=""/>
        <dsp:cNvSpPr/>
      </dsp:nvSpPr>
      <dsp:spPr>
        <a:xfrm>
          <a:off x="4046787" y="3121969"/>
          <a:ext cx="1968752" cy="1378062"/>
        </a:xfrm>
        <a:prstGeom prst="roundRect">
          <a:avLst>
            <a:gd name="adj" fmla="val 16670"/>
          </a:avLst>
        </a:prstGeom>
        <a:gradFill rotWithShape="0">
          <a:gsLst>
            <a:gs pos="0">
              <a:schemeClr val="accent1">
                <a:shade val="50000"/>
                <a:hueOff val="240958"/>
                <a:satOff val="-5040"/>
                <a:lumOff val="28042"/>
                <a:alphaOff val="0"/>
                <a:tint val="100000"/>
                <a:shade val="100000"/>
                <a:satMod val="130000"/>
              </a:schemeClr>
            </a:gs>
            <a:gs pos="100000">
              <a:schemeClr val="accent1">
                <a:shade val="50000"/>
                <a:hueOff val="240958"/>
                <a:satOff val="-5040"/>
                <a:lumOff val="28042"/>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Commercial development and distribution</a:t>
          </a:r>
        </a:p>
      </dsp:txBody>
      <dsp:txXfrm>
        <a:off x="4114071" y="3189253"/>
        <a:ext cx="1834184" cy="1243494"/>
      </dsp:txXfrm>
    </dsp:sp>
    <dsp:sp modelId="{041F3D52-3AB7-ED45-8840-CCD0870B6E62}">
      <dsp:nvSpPr>
        <dsp:cNvPr id="0" name=""/>
        <dsp:cNvSpPr/>
      </dsp:nvSpPr>
      <dsp:spPr>
        <a:xfrm>
          <a:off x="6015539" y="3253399"/>
          <a:ext cx="1431882" cy="1113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Ethics of third-party effects, unjust distributions, etc.</a:t>
          </a:r>
        </a:p>
      </dsp:txBody>
      <dsp:txXfrm>
        <a:off x="6015539" y="3253399"/>
        <a:ext cx="1431882" cy="11138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19E47-8F0F-DA43-A8B5-F0C2AF80C17D}">
      <dsp:nvSpPr>
        <dsp:cNvPr id="0" name=""/>
        <dsp:cNvSpPr/>
      </dsp:nvSpPr>
      <dsp:spPr>
        <a:xfrm rot="10800000">
          <a:off x="762019" y="0"/>
          <a:ext cx="6705560" cy="1447799"/>
        </a:xfrm>
        <a:prstGeom prst="trapezoid">
          <a:avLst>
            <a:gd name="adj" fmla="val 78261"/>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2F2F2"/>
              </a:solidFill>
            </a:rPr>
            <a:t>consumer and insurance markets</a:t>
          </a:r>
        </a:p>
      </dsp:txBody>
      <dsp:txXfrm rot="-10800000">
        <a:off x="1935492" y="0"/>
        <a:ext cx="4358614" cy="1447799"/>
      </dsp:txXfrm>
    </dsp:sp>
    <dsp:sp modelId="{969B605F-CED2-0B4F-B174-BCFD61855B85}">
      <dsp:nvSpPr>
        <dsp:cNvPr id="0" name=""/>
        <dsp:cNvSpPr/>
      </dsp:nvSpPr>
      <dsp:spPr>
        <a:xfrm rot="10800000">
          <a:off x="1142989" y="1447799"/>
          <a:ext cx="5943620" cy="1447799"/>
        </a:xfrm>
        <a:prstGeom prst="trapezoid">
          <a:avLst>
            <a:gd name="adj" fmla="val 78261"/>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2F2F2"/>
              </a:solidFill>
            </a:rPr>
            <a:t>Regulations, taxes, incentives, IP, potential lawsuits</a:t>
          </a:r>
        </a:p>
      </dsp:txBody>
      <dsp:txXfrm rot="-10800000">
        <a:off x="2183123" y="1447799"/>
        <a:ext cx="3863353" cy="1447799"/>
      </dsp:txXfrm>
    </dsp:sp>
    <dsp:sp modelId="{84579F45-C04F-904F-A0DC-49A1AD762FF8}">
      <dsp:nvSpPr>
        <dsp:cNvPr id="0" name=""/>
        <dsp:cNvSpPr/>
      </dsp:nvSpPr>
      <dsp:spPr>
        <a:xfrm rot="10800000">
          <a:off x="1295398" y="2863429"/>
          <a:ext cx="5791208" cy="2362200"/>
        </a:xfrm>
        <a:prstGeom prst="trapezoid">
          <a:avLst>
            <a:gd name="adj" fmla="val 78261"/>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FF0000"/>
              </a:solidFill>
            </a:rPr>
            <a:t>Ethics: individual/social &amp;</a:t>
          </a:r>
        </a:p>
        <a:p>
          <a:pPr marL="0" lvl="0" indent="0" algn="ctr" defTabSz="889000">
            <a:lnSpc>
              <a:spcPct val="90000"/>
            </a:lnSpc>
            <a:spcBef>
              <a:spcPct val="0"/>
            </a:spcBef>
            <a:spcAft>
              <a:spcPct val="35000"/>
            </a:spcAft>
            <a:buNone/>
          </a:pPr>
          <a:r>
            <a:rPr lang="en-US" sz="2000" kern="1200" dirty="0">
              <a:solidFill>
                <a:srgbClr val="FF0000"/>
              </a:solidFill>
            </a:rPr>
            <a:t> cultural values, future humans </a:t>
          </a:r>
        </a:p>
        <a:p>
          <a:pPr marL="0" lvl="0" indent="0" algn="ctr" defTabSz="889000">
            <a:lnSpc>
              <a:spcPct val="90000"/>
            </a:lnSpc>
            <a:spcBef>
              <a:spcPct val="0"/>
            </a:spcBef>
            <a:spcAft>
              <a:spcPct val="35000"/>
            </a:spcAft>
            <a:buNone/>
          </a:pPr>
          <a:r>
            <a:rPr lang="en-US" sz="2000" kern="1200" dirty="0">
              <a:solidFill>
                <a:srgbClr val="FF0000"/>
              </a:solidFill>
            </a:rPr>
            <a:t>the environment, etc.</a:t>
          </a:r>
        </a:p>
      </dsp:txBody>
      <dsp:txXfrm rot="-10800000">
        <a:off x="1295398" y="2863429"/>
        <a:ext cx="5791208" cy="236220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ＭＳ Ｐゴシック" charset="-128"/>
                <a:cs typeface="ＭＳ Ｐゴシック" charset="-128"/>
              </a:defRPr>
            </a:lvl1pPr>
          </a:lstStyle>
          <a:p>
            <a:pPr>
              <a:defRPr/>
            </a:pPr>
            <a:endParaRPr lang="en-US"/>
          </a:p>
        </p:txBody>
      </p:sp>
      <p:sp>
        <p:nvSpPr>
          <p:cNvPr id="143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ＭＳ Ｐゴシック" charset="-128"/>
                <a:cs typeface="ＭＳ Ｐゴシック" charset="-128"/>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ＭＳ Ｐゴシック" charset="-128"/>
                <a:cs typeface="ＭＳ Ｐゴシック" charset="-128"/>
              </a:defRPr>
            </a:lvl1pPr>
          </a:lstStyle>
          <a:p>
            <a:pPr>
              <a:defRPr/>
            </a:pPr>
            <a:endParaRPr lang="en-US"/>
          </a:p>
        </p:txBody>
      </p:sp>
      <p:sp>
        <p:nvSpPr>
          <p:cNvPr id="143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4FB4731D-3A97-A147-BBB3-3F1B354B5E12}" type="slidenum">
              <a:rPr lang="en-US"/>
              <a:pPr>
                <a:defRPr/>
              </a:pPr>
              <a:t>‹#›</a:t>
            </a:fld>
            <a:endParaRPr lang="en-US"/>
          </a:p>
        </p:txBody>
      </p:sp>
    </p:spTree>
    <p:extLst>
      <p:ext uri="{BB962C8B-B14F-4D97-AF65-F5344CB8AC3E}">
        <p14:creationId xmlns:p14="http://schemas.microsoft.com/office/powerpoint/2010/main" val="33342234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72467504-B778-4544-BF75-CA457F4A20CA}" type="slidenum">
              <a:rPr lang="en-US" sz="1200"/>
              <a:pPr/>
              <a:t>1</a:t>
            </a:fld>
            <a:endParaRPr lang="en-US" sz="1200"/>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D2B5851-ABBD-4543-B9C4-CD4EE83C64D5}" type="slidenum">
              <a:rPr lang="en-US" sz="1200"/>
              <a:pPr/>
              <a:t>12</a:t>
            </a:fld>
            <a:endParaRPr lang="en-US" sz="12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Engineered nanoparticles may soon become critical in new materials to save lives and heal the environment—outcomes far more important than the stain-resistant pants and bouncier tennis balls produced by the first generation of nanotechnologies.  What about the potential downside? Like every technology, nanotechnology has risks, and much remains unknown about short-and long-term consequences for human health, air and water quality, agriculture, and a host of other things we care about.</a:t>
            </a:r>
          </a:p>
          <a:p>
            <a:endParaRPr lang="en-US" dirty="0"/>
          </a:p>
        </p:txBody>
      </p:sp>
      <p:sp>
        <p:nvSpPr>
          <p:cNvPr id="4" name="Slide Number Placeholder 3"/>
          <p:cNvSpPr>
            <a:spLocks noGrp="1"/>
          </p:cNvSpPr>
          <p:nvPr>
            <p:ph type="sldNum" sz="quarter" idx="10"/>
          </p:nvPr>
        </p:nvSpPr>
        <p:spPr/>
        <p:txBody>
          <a:bodyPr/>
          <a:lstStyle/>
          <a:p>
            <a:fld id="{343E3851-C8F5-4549-8477-7496BF7D5EB5}" type="slidenum">
              <a:rPr lang="en-US" smtClean="0"/>
              <a:t>17</a:t>
            </a:fld>
            <a:endParaRPr lang="en-US"/>
          </a:p>
        </p:txBody>
      </p:sp>
    </p:spTree>
    <p:extLst>
      <p:ext uri="{BB962C8B-B14F-4D97-AF65-F5344CB8AC3E}">
        <p14:creationId xmlns:p14="http://schemas.microsoft.com/office/powerpoint/2010/main" val="3098648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A0DC49C-0272-6444-B689-B01CDA349F99}" type="slidenum">
              <a:rPr lang="en-US"/>
              <a:pPr/>
              <a:t>22</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a:t>Stop here if time permits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AD20DFC-E2D5-4BD6-B744-D8DEEAB5F7C2}" type="slidenum">
              <a:rPr lang="en-US" smtClean="0"/>
              <a:pPr/>
              <a:t>‹#›</a:t>
            </a:fld>
            <a:endParaRPr lang="en-US" dirty="0"/>
          </a:p>
        </p:txBody>
      </p:sp>
    </p:spTree>
    <p:extLst>
      <p:ext uri="{BB962C8B-B14F-4D97-AF65-F5344CB8AC3E}">
        <p14:creationId xmlns:p14="http://schemas.microsoft.com/office/powerpoint/2010/main" val="346832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807365-0348-3C43-BF9A-E94FD2DB2732}" type="slidenum">
              <a:rPr lang="en-US" smtClean="0"/>
              <a:pPr>
                <a:defRPr/>
              </a:pPr>
              <a:t>‹#›</a:t>
            </a:fld>
            <a:endParaRPr lang="en-US"/>
          </a:p>
        </p:txBody>
      </p:sp>
    </p:spTree>
    <p:extLst>
      <p:ext uri="{BB962C8B-B14F-4D97-AF65-F5344CB8AC3E}">
        <p14:creationId xmlns:p14="http://schemas.microsoft.com/office/powerpoint/2010/main" val="416035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73952CF-CBA9-C346-BB93-13C08EAA9176}" type="slidenum">
              <a:rPr lang="en-US" smtClean="0"/>
              <a:pPr>
                <a:defRPr/>
              </a:pPr>
              <a:t>‹#›</a:t>
            </a:fld>
            <a:endParaRPr lang="en-US"/>
          </a:p>
        </p:txBody>
      </p:sp>
    </p:spTree>
    <p:extLst>
      <p:ext uri="{BB962C8B-B14F-4D97-AF65-F5344CB8AC3E}">
        <p14:creationId xmlns:p14="http://schemas.microsoft.com/office/powerpoint/2010/main" val="3843328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D30D868-E3B9-9A45-A803-AAE799238D1C}" type="slidenum">
              <a:rPr lang="en-US" smtClean="0"/>
              <a:pPr>
                <a:defRPr/>
              </a:pPr>
              <a:t>‹#›</a:t>
            </a:fld>
            <a:endParaRPr lang="en-US"/>
          </a:p>
        </p:txBody>
      </p:sp>
    </p:spTree>
    <p:extLst>
      <p:ext uri="{BB962C8B-B14F-4D97-AF65-F5344CB8AC3E}">
        <p14:creationId xmlns:p14="http://schemas.microsoft.com/office/powerpoint/2010/main" val="239149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2204381-422D-8848-9ABA-FFA177C44242}" type="slidenum">
              <a:rPr lang="en-US" smtClean="0"/>
              <a:pPr>
                <a:defRPr/>
              </a:pPr>
              <a:t>‹#›</a:t>
            </a:fld>
            <a:endParaRPr lang="en-US"/>
          </a:p>
        </p:txBody>
      </p:sp>
    </p:spTree>
    <p:extLst>
      <p:ext uri="{BB962C8B-B14F-4D97-AF65-F5344CB8AC3E}">
        <p14:creationId xmlns:p14="http://schemas.microsoft.com/office/powerpoint/2010/main" val="117990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FD98235-8D5B-724F-9579-4ABD507F7680}" type="slidenum">
              <a:rPr lang="en-US" smtClean="0"/>
              <a:pPr>
                <a:defRPr/>
              </a:pPr>
              <a:t>‹#›</a:t>
            </a:fld>
            <a:endParaRPr lang="en-US"/>
          </a:p>
        </p:txBody>
      </p:sp>
    </p:spTree>
    <p:extLst>
      <p:ext uri="{BB962C8B-B14F-4D97-AF65-F5344CB8AC3E}">
        <p14:creationId xmlns:p14="http://schemas.microsoft.com/office/powerpoint/2010/main" val="4022206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52C3200-FB39-B84A-AF6C-6584E7255B85}" type="slidenum">
              <a:rPr lang="en-US" smtClean="0"/>
              <a:pPr>
                <a:defRPr/>
              </a:pPr>
              <a:t>‹#›</a:t>
            </a:fld>
            <a:endParaRPr lang="en-US"/>
          </a:p>
        </p:txBody>
      </p:sp>
    </p:spTree>
    <p:extLst>
      <p:ext uri="{BB962C8B-B14F-4D97-AF65-F5344CB8AC3E}">
        <p14:creationId xmlns:p14="http://schemas.microsoft.com/office/powerpoint/2010/main" val="2948724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3FAD4CB-4B43-D647-8B03-C2B74FD7AC03}" type="slidenum">
              <a:rPr lang="en-US" smtClean="0"/>
              <a:pPr>
                <a:defRPr/>
              </a:pPr>
              <a:t>‹#›</a:t>
            </a:fld>
            <a:endParaRPr lang="en-US"/>
          </a:p>
        </p:txBody>
      </p:sp>
    </p:spTree>
    <p:extLst>
      <p:ext uri="{BB962C8B-B14F-4D97-AF65-F5344CB8AC3E}">
        <p14:creationId xmlns:p14="http://schemas.microsoft.com/office/powerpoint/2010/main" val="343513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C69D739-E404-1C49-B389-DFF7EAB2EB8A}" type="slidenum">
              <a:rPr lang="en-US" smtClean="0"/>
              <a:pPr>
                <a:defRPr/>
              </a:pPr>
              <a:t>‹#›</a:t>
            </a:fld>
            <a:endParaRPr lang="en-US"/>
          </a:p>
        </p:txBody>
      </p:sp>
    </p:spTree>
    <p:extLst>
      <p:ext uri="{BB962C8B-B14F-4D97-AF65-F5344CB8AC3E}">
        <p14:creationId xmlns:p14="http://schemas.microsoft.com/office/powerpoint/2010/main" val="259341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5BEF661-6F3E-714E-A375-C98A06FEC8A6}" type="slidenum">
              <a:rPr lang="en-US" smtClean="0"/>
              <a:pPr>
                <a:defRPr/>
              </a:pPr>
              <a:t>‹#›</a:t>
            </a:fld>
            <a:endParaRPr lang="en-US"/>
          </a:p>
        </p:txBody>
      </p:sp>
    </p:spTree>
    <p:extLst>
      <p:ext uri="{BB962C8B-B14F-4D97-AF65-F5344CB8AC3E}">
        <p14:creationId xmlns:p14="http://schemas.microsoft.com/office/powerpoint/2010/main" val="98784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5514151-DF5E-994D-AE6C-D84148406344}" type="slidenum">
              <a:rPr lang="en-US" smtClean="0"/>
              <a:pPr>
                <a:defRPr/>
              </a:pPr>
              <a:t>‹#›</a:t>
            </a:fld>
            <a:endParaRPr lang="en-US"/>
          </a:p>
        </p:txBody>
      </p:sp>
    </p:spTree>
    <p:extLst>
      <p:ext uri="{BB962C8B-B14F-4D97-AF65-F5344CB8AC3E}">
        <p14:creationId xmlns:p14="http://schemas.microsoft.com/office/powerpoint/2010/main" val="2168048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CAD2C08-0477-1946-AD24-CD935ABED0C4}" type="slidenum">
              <a:rPr lang="en-US" smtClean="0"/>
              <a:pPr>
                <a:defRPr/>
              </a:pPr>
              <a:t>‹#›</a:t>
            </a:fld>
            <a:endParaRPr lang="en-US"/>
          </a:p>
        </p:txBody>
      </p:sp>
    </p:spTree>
    <p:extLst>
      <p:ext uri="{BB962C8B-B14F-4D97-AF65-F5344CB8AC3E}">
        <p14:creationId xmlns:p14="http://schemas.microsoft.com/office/powerpoint/2010/main" val="1853477069"/>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nanotechproject.org/cp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americanrhetoric.com/speeches/robertoppenheimeratomicbomb.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685800" y="1295400"/>
            <a:ext cx="7772400" cy="2133600"/>
          </a:xfrm>
        </p:spPr>
        <p:txBody>
          <a:bodyPr>
            <a:normAutofit/>
          </a:bodyPr>
          <a:lstStyle/>
          <a:p>
            <a:pPr algn="ctr" eaLnBrk="1" hangingPunct="1"/>
            <a:r>
              <a:rPr lang="en-US" dirty="0">
                <a:latin typeface="Arial" charset="0"/>
                <a:ea typeface="ＭＳ Ｐゴシック" charset="0"/>
                <a:cs typeface="ＭＳ Ｐゴシック" charset="0"/>
              </a:rPr>
              <a:t>Engineering Failures</a:t>
            </a:r>
            <a:br>
              <a:rPr lang="en-US" dirty="0">
                <a:latin typeface="Arial" charset="0"/>
                <a:ea typeface="ＭＳ Ｐゴシック" charset="0"/>
                <a:cs typeface="ＭＳ Ｐゴシック" charset="0"/>
              </a:rPr>
            </a:br>
            <a:r>
              <a:rPr lang="en-US" sz="3600" dirty="0">
                <a:latin typeface="Arial" charset="0"/>
                <a:ea typeface="ＭＳ Ｐゴシック" charset="0"/>
                <a:cs typeface="ＭＳ Ｐゴシック" charset="0"/>
              </a:rPr>
              <a:t>(And how we might avoid them)</a:t>
            </a:r>
          </a:p>
        </p:txBody>
      </p:sp>
      <p:sp>
        <p:nvSpPr>
          <p:cNvPr id="14338" name="Rectangle 3"/>
          <p:cNvSpPr>
            <a:spLocks noGrp="1" noChangeArrowheads="1"/>
          </p:cNvSpPr>
          <p:nvPr>
            <p:ph type="subTitle" idx="1"/>
          </p:nvPr>
        </p:nvSpPr>
        <p:spPr>
          <a:xfrm>
            <a:off x="1371600" y="3886200"/>
            <a:ext cx="6400800" cy="1143000"/>
          </a:xfrm>
        </p:spPr>
        <p:txBody>
          <a:bodyPr>
            <a:normAutofit/>
          </a:bodyPr>
          <a:lstStyle/>
          <a:p>
            <a:pPr algn="ctr" eaLnBrk="1" hangingPunct="1"/>
            <a:r>
              <a:rPr lang="en-US" sz="2400" dirty="0">
                <a:latin typeface="Arial" charset="0"/>
                <a:ea typeface="ＭＳ Ｐゴシック" charset="0"/>
                <a:cs typeface="ＭＳ Ｐゴシック" charset="0"/>
              </a:rPr>
              <a:t>ELEG 491</a:t>
            </a:r>
          </a:p>
          <a:p>
            <a:pPr algn="ctr" eaLnBrk="1" hangingPunct="1"/>
            <a:r>
              <a:rPr lang="en-US" sz="2400" dirty="0">
                <a:latin typeface="Arial" charset="0"/>
                <a:ea typeface="ＭＳ Ｐゴシック" charset="0"/>
                <a:cs typeface="ＭＳ Ｐゴシック" charset="0"/>
              </a:rPr>
              <a:t>Spring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useful definitions from Brey</a:t>
            </a:r>
          </a:p>
        </p:txBody>
      </p:sp>
      <p:sp>
        <p:nvSpPr>
          <p:cNvPr id="3" name="Content Placeholder 2"/>
          <p:cNvSpPr>
            <a:spLocks noGrp="1"/>
          </p:cNvSpPr>
          <p:nvPr>
            <p:ph idx="1"/>
          </p:nvPr>
        </p:nvSpPr>
        <p:spPr/>
        <p:txBody>
          <a:bodyPr>
            <a:normAutofit/>
          </a:bodyPr>
          <a:lstStyle/>
          <a:p>
            <a:r>
              <a:rPr lang="en-US" b="1" i="1" dirty="0"/>
              <a:t>Technology</a:t>
            </a:r>
            <a:r>
              <a:rPr lang="en-US" dirty="0"/>
              <a:t>: a collection of techniques that are related to each other because of a common purpose, domain, or formal or functional features. (e.g., nuclear, </a:t>
            </a:r>
            <a:r>
              <a:rPr lang="en-US" dirty="0" err="1"/>
              <a:t>nano</a:t>
            </a:r>
            <a:r>
              <a:rPr lang="en-US" dirty="0"/>
              <a:t>)</a:t>
            </a:r>
          </a:p>
          <a:p>
            <a:r>
              <a:rPr lang="en-US" b="1" i="1" dirty="0"/>
              <a:t>Technique:</a:t>
            </a:r>
            <a:r>
              <a:rPr lang="en-US" dirty="0"/>
              <a:t> a procedure to accomplish a speciﬁc activity or task.</a:t>
            </a:r>
          </a:p>
          <a:p>
            <a:endParaRPr lang="en-US" dirty="0"/>
          </a:p>
        </p:txBody>
      </p:sp>
    </p:spTree>
    <p:extLst>
      <p:ext uri="{BB962C8B-B14F-4D97-AF65-F5344CB8AC3E}">
        <p14:creationId xmlns:p14="http://schemas.microsoft.com/office/powerpoint/2010/main" val="201323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definitions</a:t>
            </a:r>
          </a:p>
        </p:txBody>
      </p:sp>
      <p:sp>
        <p:nvSpPr>
          <p:cNvPr id="3" name="Content Placeholder 2"/>
          <p:cNvSpPr>
            <a:spLocks noGrp="1"/>
          </p:cNvSpPr>
          <p:nvPr>
            <p:ph idx="1"/>
          </p:nvPr>
        </p:nvSpPr>
        <p:spPr/>
        <p:txBody>
          <a:bodyPr>
            <a:normAutofit/>
          </a:bodyPr>
          <a:lstStyle/>
          <a:p>
            <a:r>
              <a:rPr lang="en-US" b="1" i="1" dirty="0"/>
              <a:t>Artifact: </a:t>
            </a:r>
            <a:r>
              <a:rPr lang="en-US" dirty="0"/>
              <a:t>a physical conﬁguration that, when operated in the proper manner and in the proper environment, produces a desired result</a:t>
            </a:r>
          </a:p>
          <a:p>
            <a:r>
              <a:rPr lang="en-US" b="1" i="1" dirty="0"/>
              <a:t>Application</a:t>
            </a:r>
            <a:r>
              <a:rPr lang="en-US" dirty="0"/>
              <a:t>: the concrete use of a technological artifact or procedure for a particular purpose or in a particular context, or a speciﬁc conﬁguration of an artifact to enable it to be used in a certain way</a:t>
            </a:r>
          </a:p>
          <a:p>
            <a:endParaRPr lang="en-US" dirty="0"/>
          </a:p>
          <a:p>
            <a:endParaRPr lang="en-US" dirty="0"/>
          </a:p>
        </p:txBody>
      </p:sp>
    </p:spTree>
    <p:extLst>
      <p:ext uri="{BB962C8B-B14F-4D97-AF65-F5344CB8AC3E}">
        <p14:creationId xmlns:p14="http://schemas.microsoft.com/office/powerpoint/2010/main" val="20488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effectLst>
            <a:outerShdw blurRad="63500" dist="38099" dir="2700000" algn="ctr" rotWithShape="0">
              <a:schemeClr val="bg2">
                <a:alpha val="75000"/>
              </a:schemeClr>
            </a:outerShdw>
          </a:effectLst>
        </p:spPr>
        <p:txBody>
          <a:bodyPr>
            <a:normAutofit fontScale="90000"/>
          </a:bodyPr>
          <a:lstStyle/>
          <a:p>
            <a:pPr eaLnBrk="1" hangingPunct="1">
              <a:defRPr/>
            </a:pPr>
            <a:r>
              <a:rPr lang="en-US" sz="3700" dirty="0">
                <a:latin typeface="Arial" charset="0"/>
                <a:ea typeface="ＭＳ Ｐゴシック" charset="0"/>
                <a:cs typeface="ＭＳ Ｐゴシック" charset="0"/>
              </a:rPr>
              <a:t>The problem of uncertainty: an analogy for thinking about risk and precaution:</a:t>
            </a:r>
            <a:endParaRPr lang="en-US" dirty="0">
              <a:latin typeface="Arial" charset="0"/>
              <a:ea typeface="ＭＳ Ｐゴシック" charset="0"/>
              <a:cs typeface="ＭＳ Ｐゴシック" charset="0"/>
            </a:endParaRPr>
          </a:p>
        </p:txBody>
      </p:sp>
      <p:pic>
        <p:nvPicPr>
          <p:cNvPr id="19460" name="Picture 4" descr="pot o' gold"/>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28600" y="2057400"/>
            <a:ext cx="1727200" cy="172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463" name="Picture 7" descr="polar bea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497639" y="2057400"/>
            <a:ext cx="2606821" cy="1737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64" name="Rectangle 8"/>
          <p:cNvSpPr>
            <a:spLocks noChangeArrowheads="1"/>
          </p:cNvSpPr>
          <p:nvPr/>
        </p:nvSpPr>
        <p:spPr bwMode="auto">
          <a:xfrm>
            <a:off x="381000" y="3886200"/>
            <a:ext cx="8229600"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1" hangingPunct="1">
              <a:lnSpc>
                <a:spcPct val="90000"/>
              </a:lnSpc>
              <a:spcBef>
                <a:spcPct val="20000"/>
              </a:spcBef>
              <a:buFont typeface="Wingdings" charset="0"/>
              <a:buNone/>
            </a:pPr>
            <a:r>
              <a:rPr kumimoji="1" lang="en-US" sz="2000" dirty="0">
                <a:latin typeface="Helvetica" charset="0"/>
              </a:rPr>
              <a:t>Many technologies have promise to create profits and provide solutions for energy, food&amp; water, medicine, security, and other needs.</a:t>
            </a:r>
          </a:p>
          <a:p>
            <a:pPr marL="342900" indent="-342900" eaLnBrk="1" hangingPunct="1">
              <a:lnSpc>
                <a:spcPct val="90000"/>
              </a:lnSpc>
              <a:spcBef>
                <a:spcPct val="20000"/>
              </a:spcBef>
              <a:buFont typeface="Wingdings" charset="0"/>
              <a:buNone/>
            </a:pPr>
            <a:endParaRPr kumimoji="1" lang="en-US" sz="2000" dirty="0">
              <a:latin typeface="Helvetica" charset="0"/>
            </a:endParaRPr>
          </a:p>
          <a:p>
            <a:pPr marL="342900" indent="-342900" eaLnBrk="1" hangingPunct="1">
              <a:lnSpc>
                <a:spcPct val="90000"/>
              </a:lnSpc>
              <a:spcBef>
                <a:spcPct val="20000"/>
              </a:spcBef>
              <a:buFont typeface="Wingdings" charset="0"/>
              <a:buNone/>
            </a:pPr>
            <a:r>
              <a:rPr kumimoji="1" lang="en-US" sz="2000" dirty="0">
                <a:latin typeface="Helvetica" charset="0"/>
              </a:rPr>
              <a:t>We know very little about the “worst-case scenario” for some technologies.</a:t>
            </a:r>
          </a:p>
          <a:p>
            <a:pPr marL="342900" indent="-342900" eaLnBrk="1" hangingPunct="1">
              <a:lnSpc>
                <a:spcPct val="90000"/>
              </a:lnSpc>
              <a:spcBef>
                <a:spcPct val="20000"/>
              </a:spcBef>
              <a:buFont typeface="Wingdings" charset="0"/>
              <a:buNone/>
            </a:pPr>
            <a:endParaRPr kumimoji="1" lang="en-US" sz="2000" dirty="0">
              <a:latin typeface="Helvetica" charset="0"/>
            </a:endParaRPr>
          </a:p>
          <a:p>
            <a:pPr marL="342900" indent="-342900" eaLnBrk="1" hangingPunct="1">
              <a:lnSpc>
                <a:spcPct val="90000"/>
              </a:lnSpc>
              <a:spcBef>
                <a:spcPct val="20000"/>
              </a:spcBef>
              <a:buFont typeface="Wingdings" charset="0"/>
              <a:buNone/>
            </a:pPr>
            <a:r>
              <a:rPr kumimoji="1" lang="en-US" sz="2000" dirty="0">
                <a:latin typeface="Helvetica" charset="0"/>
              </a:rPr>
              <a:t>The choice between Brey’s “generic” and “anticipatory” approaches must consider public perception and acceptance, and what we stand to lose.</a:t>
            </a:r>
          </a:p>
        </p:txBody>
      </p:sp>
      <p:pic>
        <p:nvPicPr>
          <p:cNvPr id="2" name="Picture 1" descr="ice_bridge.jpg"/>
          <p:cNvPicPr>
            <a:picLocks noChangeAspect="1"/>
          </p:cNvPicPr>
          <p:nvPr/>
        </p:nvPicPr>
        <p:blipFill rotWithShape="1">
          <a:blip r:embed="rId5" cstate="screen">
            <a:extLst>
              <a:ext uri="{28A0092B-C50C-407E-A947-70E740481C1C}">
                <a14:useLocalDpi xmlns:a14="http://schemas.microsoft.com/office/drawing/2010/main"/>
              </a:ext>
            </a:extLst>
          </a:blip>
          <a:srcRect r="-8612" b="-3159"/>
          <a:stretch/>
        </p:blipFill>
        <p:spPr>
          <a:xfrm>
            <a:off x="2057400" y="2057400"/>
            <a:ext cx="2669117" cy="1728216"/>
          </a:xfrm>
          <a:prstGeom prst="rect">
            <a:avLst/>
          </a:prstGeom>
        </p:spPr>
      </p:pic>
      <p:pic>
        <p:nvPicPr>
          <p:cNvPr id="3" name="Picture 2" descr="running_blue_stick_man_clip_art_22412.jp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648200" y="2057400"/>
            <a:ext cx="1746504" cy="17465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7" presetClass="entr" presetSubtype="4" fill="hold" nodeType="clickEffect">
                                  <p:stCondLst>
                                    <p:cond delay="0"/>
                                  </p:stCondLst>
                                  <p:childTnLst>
                                    <p:set>
                                      <p:cBhvr>
                                        <p:cTn id="14" dur="1" fill="hold">
                                          <p:stCondLst>
                                            <p:cond delay="0"/>
                                          </p:stCondLst>
                                        </p:cTn>
                                        <p:tgtEl>
                                          <p:spTgt spid="19463"/>
                                        </p:tgtEl>
                                        <p:attrNameLst>
                                          <p:attrName>style.visibility</p:attrName>
                                        </p:attrNameLst>
                                      </p:cBhvr>
                                      <p:to>
                                        <p:strVal val="visible"/>
                                      </p:to>
                                    </p:set>
                                    <p:anim calcmode="lin" valueType="num">
                                      <p:cBhvr additive="base">
                                        <p:cTn id="15" dur="2000" fill="hold"/>
                                        <p:tgtEl>
                                          <p:spTgt spid="19463"/>
                                        </p:tgtEl>
                                        <p:attrNameLst>
                                          <p:attrName>ppt_x</p:attrName>
                                        </p:attrNameLst>
                                      </p:cBhvr>
                                      <p:tavLst>
                                        <p:tav tm="0">
                                          <p:val>
                                            <p:strVal val="#ppt_x"/>
                                          </p:val>
                                        </p:tav>
                                        <p:tav tm="100000">
                                          <p:val>
                                            <p:strVal val="#ppt_x"/>
                                          </p:val>
                                        </p:tav>
                                      </p:tavLst>
                                    </p:anim>
                                    <p:anim calcmode="lin" valueType="num">
                                      <p:cBhvr additive="base">
                                        <p:cTn id="16" dur="2000" fill="hold"/>
                                        <p:tgtEl>
                                          <p:spTgt spid="1946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Brey’s</a:t>
            </a:r>
            <a:r>
              <a:rPr lang="en-US" dirty="0"/>
              <a:t> ethical checklist (major categories)</a:t>
            </a:r>
          </a:p>
        </p:txBody>
      </p:sp>
      <p:sp>
        <p:nvSpPr>
          <p:cNvPr id="3" name="Content Placeholder 2"/>
          <p:cNvSpPr>
            <a:spLocks noGrp="1"/>
          </p:cNvSpPr>
          <p:nvPr>
            <p:ph idx="1"/>
          </p:nvPr>
        </p:nvSpPr>
        <p:spPr/>
        <p:txBody>
          <a:bodyPr>
            <a:normAutofit lnSpcReduction="10000"/>
          </a:bodyPr>
          <a:lstStyle/>
          <a:p>
            <a:r>
              <a:rPr lang="en-US" dirty="0"/>
              <a:t>Harms and risks</a:t>
            </a:r>
          </a:p>
          <a:p>
            <a:r>
              <a:rPr lang="en-US" dirty="0"/>
              <a:t>Rights</a:t>
            </a:r>
          </a:p>
          <a:p>
            <a:r>
              <a:rPr lang="en-US" dirty="0"/>
              <a:t>Autonomy</a:t>
            </a:r>
          </a:p>
          <a:p>
            <a:r>
              <a:rPr lang="en-US" dirty="0"/>
              <a:t>Human Dignity</a:t>
            </a:r>
          </a:p>
          <a:p>
            <a:r>
              <a:rPr lang="en-US" dirty="0"/>
              <a:t>Privacy</a:t>
            </a:r>
          </a:p>
          <a:p>
            <a:r>
              <a:rPr lang="en-US" dirty="0"/>
              <a:t>Property</a:t>
            </a:r>
          </a:p>
          <a:p>
            <a:r>
              <a:rPr lang="en-US" dirty="0"/>
              <a:t>Justice</a:t>
            </a:r>
          </a:p>
          <a:p>
            <a:r>
              <a:rPr lang="en-US" dirty="0"/>
              <a:t>Well-being and the Common Good</a:t>
            </a:r>
          </a:p>
          <a:p>
            <a:endParaRPr lang="en-US" dirty="0"/>
          </a:p>
        </p:txBody>
      </p:sp>
    </p:spTree>
    <p:extLst>
      <p:ext uri="{BB962C8B-B14F-4D97-AF65-F5344CB8AC3E}">
        <p14:creationId xmlns:p14="http://schemas.microsoft.com/office/powerpoint/2010/main" val="304772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5F42-966D-7443-BA33-BFCB68639FCA}"/>
              </a:ext>
            </a:extLst>
          </p:cNvPr>
          <p:cNvSpPr>
            <a:spLocks noGrp="1"/>
          </p:cNvSpPr>
          <p:nvPr>
            <p:ph type="title"/>
          </p:nvPr>
        </p:nvSpPr>
        <p:spPr/>
        <p:txBody>
          <a:bodyPr>
            <a:normAutofit fontScale="90000"/>
          </a:bodyPr>
          <a:lstStyle/>
          <a:p>
            <a:r>
              <a:rPr lang="en-US" dirty="0"/>
              <a:t>Bill Joy’s warning in “Why the Future Doesn’t Need Us” (WIRED 2000)</a:t>
            </a:r>
          </a:p>
        </p:txBody>
      </p:sp>
      <p:sp>
        <p:nvSpPr>
          <p:cNvPr id="3" name="Content Placeholder 2">
            <a:extLst>
              <a:ext uri="{FF2B5EF4-FFF2-40B4-BE49-F238E27FC236}">
                <a16:creationId xmlns:a16="http://schemas.microsoft.com/office/drawing/2014/main" id="{42026E82-EC5E-7B4D-91F0-4C6F6DCEB3A6}"/>
              </a:ext>
            </a:extLst>
          </p:cNvPr>
          <p:cNvSpPr>
            <a:spLocks noGrp="1"/>
          </p:cNvSpPr>
          <p:nvPr>
            <p:ph idx="1"/>
          </p:nvPr>
        </p:nvSpPr>
        <p:spPr/>
        <p:txBody>
          <a:bodyPr>
            <a:normAutofit fontScale="77500" lnSpcReduction="20000"/>
          </a:bodyPr>
          <a:lstStyle/>
          <a:p>
            <a:pPr marL="0" indent="0">
              <a:buNone/>
            </a:pPr>
            <a:r>
              <a:rPr lang="en-US" dirty="0"/>
              <a:t>“Kaczynski's dystopian vision describes unintended consequences, a well-known problem with the  design and use of technology, and one that is clearly related to Murphy's law – </a:t>
            </a:r>
            <a:r>
              <a:rPr lang="en-US" b="1" i="1" dirty="0"/>
              <a:t>‘Anything that can go  wrong, will.’</a:t>
            </a:r>
          </a:p>
          <a:p>
            <a:pPr marL="0" indent="0">
              <a:buNone/>
            </a:pPr>
            <a:r>
              <a:rPr lang="en-US" dirty="0"/>
              <a:t>…</a:t>
            </a:r>
          </a:p>
          <a:p>
            <a:pPr marL="0" indent="0">
              <a:buNone/>
            </a:pPr>
            <a:r>
              <a:rPr lang="en-US" dirty="0"/>
              <a:t>“The 21st-century technologies - genetics, nanotechnology, and robotics (GNR) - are so powerful that they can spawn whole new classes of accidents and abuses. Most dangerously, for the first time, these accidents and abuses are widely within the reach of individuals or small groups. They will not require large facilities or rare raw materials. Knowledge alone will enable the use of them.”</a:t>
            </a:r>
          </a:p>
        </p:txBody>
      </p:sp>
    </p:spTree>
    <p:extLst>
      <p:ext uri="{BB962C8B-B14F-4D97-AF65-F5344CB8AC3E}">
        <p14:creationId xmlns:p14="http://schemas.microsoft.com/office/powerpoint/2010/main" val="2032103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5FC4-6DFF-4043-8EE5-EE59791CE194}"/>
              </a:ext>
            </a:extLst>
          </p:cNvPr>
          <p:cNvSpPr>
            <a:spLocks noGrp="1"/>
          </p:cNvSpPr>
          <p:nvPr>
            <p:ph type="title"/>
          </p:nvPr>
        </p:nvSpPr>
        <p:spPr/>
        <p:txBody>
          <a:bodyPr>
            <a:normAutofit fontScale="90000"/>
          </a:bodyPr>
          <a:lstStyle/>
          <a:p>
            <a:r>
              <a:rPr lang="en-US" dirty="0"/>
              <a:t>Stuart Russell’s comparison of AI and nuclear weaponry</a:t>
            </a:r>
          </a:p>
        </p:txBody>
      </p:sp>
      <p:sp>
        <p:nvSpPr>
          <p:cNvPr id="3" name="Content Placeholder 2">
            <a:extLst>
              <a:ext uri="{FF2B5EF4-FFF2-40B4-BE49-F238E27FC236}">
                <a16:creationId xmlns:a16="http://schemas.microsoft.com/office/drawing/2014/main" id="{A38994D6-A2F3-3044-9C89-E9591A469928}"/>
              </a:ext>
            </a:extLst>
          </p:cNvPr>
          <p:cNvSpPr>
            <a:spLocks noGrp="1"/>
          </p:cNvSpPr>
          <p:nvPr>
            <p:ph idx="1"/>
          </p:nvPr>
        </p:nvSpPr>
        <p:spPr>
          <a:xfrm>
            <a:off x="0" y="1600200"/>
            <a:ext cx="8686800" cy="4525963"/>
          </a:xfrm>
        </p:spPr>
        <p:txBody>
          <a:bodyPr>
            <a:normAutofit fontScale="62500" lnSpcReduction="20000"/>
          </a:bodyPr>
          <a:lstStyle/>
          <a:p>
            <a:pPr marL="0" indent="0">
              <a:buNone/>
            </a:pPr>
            <a:r>
              <a:rPr lang="en-US" dirty="0"/>
              <a:t>Q: </a:t>
            </a:r>
            <a:r>
              <a:rPr lang="en-US" i="1" dirty="0"/>
              <a:t>The intention with fission was to create a weapon. The intention with AI is to create a tool: intelligence on tap. Does that explain the reluctance to regulate AI?</a:t>
            </a:r>
          </a:p>
          <a:p>
            <a:pPr marL="0" indent="0">
              <a:buNone/>
            </a:pPr>
            <a:r>
              <a:rPr lang="en-US" dirty="0"/>
              <a:t> </a:t>
            </a:r>
          </a:p>
          <a:p>
            <a:pPr marL="0" indent="0">
              <a:buNone/>
            </a:pPr>
            <a:r>
              <a:rPr lang="en-US" dirty="0"/>
              <a:t>A: From the beginning, the primary interest in nuclear technology was the “inexhaustible supply of energy.” The possibility of weapons was also obvious. I think there is a reasonable analogy between unlimited amounts of energy and unlimited amounts of intelligence. Both seem wonderful until one thinks of the possible risks. In neither case will anyone regulate the mathematics. The regulation of nuclear weapons deals with objects and materials, whereas with AI it will be a bewildering variety of software that we cannot yet describe. I’m not aware of any large movement calling for regulation either inside or outside AI, because we don’t know how to write such regulation.</a:t>
            </a:r>
          </a:p>
          <a:p>
            <a:pPr marL="0" indent="0">
              <a:buNone/>
            </a:pPr>
            <a:endParaRPr lang="en-US" dirty="0"/>
          </a:p>
          <a:p>
            <a:pPr marL="0" indent="0">
              <a:buNone/>
            </a:pPr>
            <a:r>
              <a:rPr lang="en-US" dirty="0"/>
              <a:t>(Bohannon, J. (2015) ”Fears of an AI Pioneer” </a:t>
            </a:r>
            <a:r>
              <a:rPr lang="en-US" i="1" dirty="0"/>
              <a:t>Science</a:t>
            </a:r>
            <a:r>
              <a:rPr lang="en-US" dirty="0"/>
              <a:t> July 15, 2015, 349:6245, pp. 252)</a:t>
            </a:r>
          </a:p>
          <a:p>
            <a:pPr marL="0" indent="0">
              <a:buNone/>
            </a:pPr>
            <a:endParaRPr lang="en-US" dirty="0"/>
          </a:p>
        </p:txBody>
      </p:sp>
    </p:spTree>
    <p:extLst>
      <p:ext uri="{BB962C8B-B14F-4D97-AF65-F5344CB8AC3E}">
        <p14:creationId xmlns:p14="http://schemas.microsoft.com/office/powerpoint/2010/main" val="132453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Case Study: Ethical Issues in Nanoscience (NS) and Nanotechnology (NT)</a:t>
            </a:r>
          </a:p>
        </p:txBody>
      </p:sp>
      <p:sp>
        <p:nvSpPr>
          <p:cNvPr id="3" name="Content Placeholder 2"/>
          <p:cNvSpPr>
            <a:spLocks noGrp="1"/>
          </p:cNvSpPr>
          <p:nvPr>
            <p:ph idx="1"/>
          </p:nvPr>
        </p:nvSpPr>
        <p:spPr/>
        <p:txBody>
          <a:bodyPr>
            <a:normAutofit fontScale="85000" lnSpcReduction="10000"/>
          </a:bodyPr>
          <a:lstStyle/>
          <a:p>
            <a:endParaRPr lang="en-US" dirty="0"/>
          </a:p>
          <a:p>
            <a:r>
              <a:rPr lang="en-US" dirty="0"/>
              <a:t>Engineered nanoparticles (particles with one dimension between 1-100nm) have </a:t>
            </a:r>
            <a:r>
              <a:rPr lang="en-US" b="1" dirty="0"/>
              <a:t>novel properties </a:t>
            </a:r>
            <a:r>
              <a:rPr lang="en-US" dirty="0"/>
              <a:t>compared to bulk counterparts.</a:t>
            </a:r>
          </a:p>
          <a:p>
            <a:r>
              <a:rPr lang="en-US" dirty="0"/>
              <a:t>There are over </a:t>
            </a:r>
            <a:r>
              <a:rPr lang="en-US" dirty="0">
                <a:hlinkClick r:id="rId2"/>
              </a:rPr>
              <a:t>1,600 NT products now in the marketplace.</a:t>
            </a:r>
            <a:endParaRPr lang="en-US" dirty="0"/>
          </a:p>
          <a:p>
            <a:r>
              <a:rPr lang="en-US" dirty="0"/>
              <a:t>Since 2001, the U.S. federal government has supported NS and NT research with $25 billion for R&amp;D, but research on environment, health, safety, and the ethical, legal, and social implications of NT accounts for only a few million a year.</a:t>
            </a:r>
          </a:p>
          <a:p>
            <a:endParaRPr lang="en-US" dirty="0"/>
          </a:p>
          <a:p>
            <a:endParaRPr lang="en-US" dirty="0"/>
          </a:p>
        </p:txBody>
      </p:sp>
    </p:spTree>
    <p:extLst>
      <p:ext uri="{BB962C8B-B14F-4D97-AF65-F5344CB8AC3E}">
        <p14:creationId xmlns:p14="http://schemas.microsoft.com/office/powerpoint/2010/main" val="3390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89279"/>
          </a:xfrm>
        </p:spPr>
        <p:txBody>
          <a:bodyPr>
            <a:normAutofit fontScale="90000"/>
          </a:bodyPr>
          <a:lstStyle/>
          <a:p>
            <a:r>
              <a:rPr lang="en-US" dirty="0"/>
              <a:t>Some products seem trivial—but profitable!</a:t>
            </a:r>
          </a:p>
        </p:txBody>
      </p:sp>
      <p:pic>
        <p:nvPicPr>
          <p:cNvPr id="7" name="Content Placeholder 6" descr="CM_PantFinder_landnull_06.jpg"/>
          <p:cNvPicPr>
            <a:picLocks noGrp="1" noChangeAspect="1"/>
          </p:cNvPicPr>
          <p:nvPr>
            <p:ph idx="1"/>
          </p:nvPr>
        </p:nvPicPr>
        <p:blipFill rotWithShape="1">
          <a:blip r:embed="rId3" cstate="screen">
            <a:extLst>
              <a:ext uri="{28A0092B-C50C-407E-A947-70E740481C1C}">
                <a14:useLocalDpi xmlns:a14="http://schemas.microsoft.com/office/drawing/2010/main"/>
              </a:ext>
            </a:extLst>
          </a:blip>
          <a:srcRect t="-13379"/>
          <a:stretch/>
        </p:blipFill>
        <p:spPr>
          <a:xfrm>
            <a:off x="5867400" y="1600200"/>
            <a:ext cx="1688523" cy="2249424"/>
          </a:xfrm>
        </p:spPr>
      </p:pic>
      <p:pic>
        <p:nvPicPr>
          <p:cNvPr id="11" name="Picture 10" descr="images.jp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676400" y="1524000"/>
            <a:ext cx="1626621" cy="1618488"/>
          </a:xfrm>
          <a:prstGeom prst="rect">
            <a:avLst/>
          </a:prstGeom>
        </p:spPr>
      </p:pic>
      <p:pic>
        <p:nvPicPr>
          <p:cNvPr id="12" name="Picture 11" descr="images-1.jp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85800" y="4191000"/>
            <a:ext cx="3657600" cy="2222500"/>
          </a:xfrm>
          <a:prstGeom prst="rect">
            <a:avLst/>
          </a:prstGeom>
        </p:spPr>
      </p:pic>
      <p:pic>
        <p:nvPicPr>
          <p:cNvPr id="3" name="Picture 2" descr="images-3.jpg"/>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257800" y="3962400"/>
            <a:ext cx="3048000" cy="2489200"/>
          </a:xfrm>
          <a:prstGeom prst="rect">
            <a:avLst/>
          </a:prstGeom>
        </p:spPr>
      </p:pic>
    </p:spTree>
    <p:extLst>
      <p:ext uri="{BB962C8B-B14F-4D97-AF65-F5344CB8AC3E}">
        <p14:creationId xmlns:p14="http://schemas.microsoft.com/office/powerpoint/2010/main" val="388707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ethical responsibilities do scientists and engineers have for NT?</a:t>
            </a:r>
          </a:p>
        </p:txBody>
      </p:sp>
      <p:sp>
        <p:nvSpPr>
          <p:cNvPr id="3" name="Content Placeholder 2"/>
          <p:cNvSpPr>
            <a:spLocks noGrp="1"/>
          </p:cNvSpPr>
          <p:nvPr>
            <p:ph idx="1"/>
          </p:nvPr>
        </p:nvSpPr>
        <p:spPr/>
        <p:txBody>
          <a:bodyPr>
            <a:normAutofit fontScale="92500" lnSpcReduction="10000"/>
          </a:bodyPr>
          <a:lstStyle/>
          <a:p>
            <a:r>
              <a:rPr lang="en-US" dirty="0"/>
              <a:t>Our state of partial ignorance: not much is known about NP fate, characterization, transport, life-cycle, reactivity, toxicity. </a:t>
            </a:r>
          </a:p>
          <a:p>
            <a:r>
              <a:rPr lang="en-US" dirty="0"/>
              <a:t>On the one hand: ought implies can!  Moral obligations on scientists apply only to the extent that they </a:t>
            </a:r>
            <a:r>
              <a:rPr lang="en-US" i="1" dirty="0"/>
              <a:t>can</a:t>
            </a:r>
            <a:r>
              <a:rPr lang="en-US" dirty="0"/>
              <a:t> know enough to protect the public.</a:t>
            </a:r>
          </a:p>
          <a:p>
            <a:r>
              <a:rPr lang="en-US" dirty="0"/>
              <a:t>On the other: willful ignorance is not a good excuse! Effects on human health and environment must be researched along with basic science and engineering.</a:t>
            </a:r>
          </a:p>
          <a:p>
            <a:endParaRPr lang="en-US" dirty="0"/>
          </a:p>
          <a:p>
            <a:endParaRPr lang="en-US" dirty="0"/>
          </a:p>
        </p:txBody>
      </p:sp>
    </p:spTree>
    <p:extLst>
      <p:ext uri="{BB962C8B-B14F-4D97-AF65-F5344CB8AC3E}">
        <p14:creationId xmlns:p14="http://schemas.microsoft.com/office/powerpoint/2010/main" val="85606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ethical considerations for nanotechnologies</a:t>
            </a:r>
          </a:p>
        </p:txBody>
      </p:sp>
      <p:sp>
        <p:nvSpPr>
          <p:cNvPr id="3" name="Content Placeholder 2"/>
          <p:cNvSpPr>
            <a:spLocks noGrp="1"/>
          </p:cNvSpPr>
          <p:nvPr>
            <p:ph idx="1"/>
          </p:nvPr>
        </p:nvSpPr>
        <p:spPr/>
        <p:txBody>
          <a:bodyPr>
            <a:normAutofit fontScale="85000" lnSpcReduction="10000"/>
          </a:bodyPr>
          <a:lstStyle/>
          <a:p>
            <a:r>
              <a:rPr lang="en-US" dirty="0"/>
              <a:t>Could individual privacy be harmed by NT surveillance devices?</a:t>
            </a:r>
          </a:p>
          <a:p>
            <a:r>
              <a:rPr lang="en-US" dirty="0"/>
              <a:t>Should we spend money for nonessential medicine-- physiological/cognitive human enhancement?</a:t>
            </a:r>
          </a:p>
          <a:p>
            <a:r>
              <a:rPr lang="en-US" dirty="0"/>
              <a:t>Will NT pollution or even “grey goo” from production/consumption be left for future generations to clean up?</a:t>
            </a:r>
          </a:p>
          <a:p>
            <a:r>
              <a:rPr lang="en-US" dirty="0"/>
              <a:t>Will more R&amp;D go to the production of leisure goods instead of addressing urgent problems?</a:t>
            </a:r>
          </a:p>
          <a:p>
            <a:r>
              <a:rPr lang="en-US" dirty="0"/>
              <a:t>Could products for environmental sensing cause more environmental stress than they alleviate?</a:t>
            </a:r>
          </a:p>
        </p:txBody>
      </p:sp>
    </p:spTree>
    <p:extLst>
      <p:ext uri="{BB962C8B-B14F-4D97-AF65-F5344CB8AC3E}">
        <p14:creationId xmlns:p14="http://schemas.microsoft.com/office/powerpoint/2010/main" val="117130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approaches</a:t>
            </a:r>
          </a:p>
        </p:txBody>
      </p:sp>
      <p:sp>
        <p:nvSpPr>
          <p:cNvPr id="3" name="Content Placeholder 2"/>
          <p:cNvSpPr>
            <a:spLocks noGrp="1"/>
          </p:cNvSpPr>
          <p:nvPr>
            <p:ph idx="1"/>
          </p:nvPr>
        </p:nvSpPr>
        <p:spPr/>
        <p:txBody>
          <a:bodyPr>
            <a:normAutofit lnSpcReduction="10000"/>
          </a:bodyPr>
          <a:lstStyle/>
          <a:p>
            <a:r>
              <a:rPr lang="en-US" sz="2800" dirty="0"/>
              <a:t>Monteiro- an (idealistic) Designer’s Code of Ethics: (designer is responsible for purpose as well as form)</a:t>
            </a:r>
          </a:p>
          <a:p>
            <a:endParaRPr lang="en-US" sz="2800" dirty="0"/>
          </a:p>
          <a:p>
            <a:r>
              <a:rPr lang="en-US" sz="2800" dirty="0"/>
              <a:t>Brey- an “anticipatory” ethics of forecasting          (designer must foresee ethical issues &amp; correct)</a:t>
            </a:r>
          </a:p>
          <a:p>
            <a:endParaRPr lang="en-US" sz="2800" dirty="0"/>
          </a:p>
          <a:p>
            <a:r>
              <a:rPr lang="en-US" sz="2800" dirty="0"/>
              <a:t>Regalado &amp; </a:t>
            </a:r>
            <a:r>
              <a:rPr lang="en-US" sz="2800" dirty="0" err="1"/>
              <a:t>Blyler</a:t>
            </a:r>
            <a:r>
              <a:rPr lang="en-US" sz="2800" dirty="0"/>
              <a:t>- a retrospective “worst of” case-studies approach</a:t>
            </a:r>
          </a:p>
          <a:p>
            <a:endParaRPr lang="en-US" sz="2800" dirty="0"/>
          </a:p>
          <a:p>
            <a:r>
              <a:rPr lang="en-US" sz="2800" dirty="0"/>
              <a:t>Other ways: see supplementary readings: Joy, Moor</a:t>
            </a:r>
          </a:p>
        </p:txBody>
      </p:sp>
    </p:spTree>
    <p:extLst>
      <p:ext uri="{BB962C8B-B14F-4D97-AF65-F5344CB8AC3E}">
        <p14:creationId xmlns:p14="http://schemas.microsoft.com/office/powerpoint/2010/main" val="367965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316716-3CDE-4F49-8A74-28D78C75F9B4}"/>
              </a:ext>
            </a:extLst>
          </p:cNvPr>
          <p:cNvSpPr>
            <a:spLocks noGrp="1"/>
          </p:cNvSpPr>
          <p:nvPr>
            <p:ph type="title"/>
          </p:nvPr>
        </p:nvSpPr>
        <p:spPr/>
        <p:txBody>
          <a:bodyPr/>
          <a:lstStyle/>
          <a:p>
            <a:r>
              <a:rPr lang="en-US" dirty="0"/>
              <a:t>Some cases of ”failures” 2018-19</a:t>
            </a:r>
          </a:p>
        </p:txBody>
      </p:sp>
      <p:pic>
        <p:nvPicPr>
          <p:cNvPr id="8" name="Content Placeholder 7">
            <a:extLst>
              <a:ext uri="{FF2B5EF4-FFF2-40B4-BE49-F238E27FC236}">
                <a16:creationId xmlns:a16="http://schemas.microsoft.com/office/drawing/2014/main" id="{B7B8FE2A-5F3F-9048-BBEE-331DCA828D1C}"/>
              </a:ext>
            </a:extLst>
          </p:cNvPr>
          <p:cNvPicPr>
            <a:picLocks noGrp="1" noChangeAspect="1"/>
          </p:cNvPicPr>
          <p:nvPr>
            <p:ph sz="half" idx="1"/>
          </p:nvPr>
        </p:nvPicPr>
        <p:blipFill>
          <a:blip r:embed="rId2"/>
          <a:stretch>
            <a:fillRect/>
          </a:stretch>
        </p:blipFill>
        <p:spPr>
          <a:xfrm>
            <a:off x="457200" y="1646941"/>
            <a:ext cx="4038600" cy="4432481"/>
          </a:xfrm>
        </p:spPr>
      </p:pic>
      <p:pic>
        <p:nvPicPr>
          <p:cNvPr id="10" name="Content Placeholder 9">
            <a:extLst>
              <a:ext uri="{FF2B5EF4-FFF2-40B4-BE49-F238E27FC236}">
                <a16:creationId xmlns:a16="http://schemas.microsoft.com/office/drawing/2014/main" id="{AA0EBCDB-44BF-7146-AEF0-9D399383CDE7}"/>
              </a:ext>
            </a:extLst>
          </p:cNvPr>
          <p:cNvPicPr>
            <a:picLocks noGrp="1" noChangeAspect="1"/>
          </p:cNvPicPr>
          <p:nvPr>
            <p:ph sz="half" idx="2"/>
          </p:nvPr>
        </p:nvPicPr>
        <p:blipFill>
          <a:blip r:embed="rId3"/>
          <a:stretch>
            <a:fillRect/>
          </a:stretch>
        </p:blipFill>
        <p:spPr>
          <a:xfrm>
            <a:off x="4648198" y="2278946"/>
            <a:ext cx="4428952" cy="3474720"/>
          </a:xfrm>
        </p:spPr>
      </p:pic>
    </p:spTree>
    <p:extLst>
      <p:ext uri="{BB962C8B-B14F-4D97-AF65-F5344CB8AC3E}">
        <p14:creationId xmlns:p14="http://schemas.microsoft.com/office/powerpoint/2010/main" val="2723546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B6DA-5273-A547-A636-0C7A5C224F66}"/>
              </a:ext>
            </a:extLst>
          </p:cNvPr>
          <p:cNvSpPr>
            <a:spLocks noGrp="1"/>
          </p:cNvSpPr>
          <p:nvPr>
            <p:ph type="title"/>
          </p:nvPr>
        </p:nvSpPr>
        <p:spPr/>
        <p:txBody>
          <a:bodyPr/>
          <a:lstStyle/>
          <a:p>
            <a:r>
              <a:rPr lang="en-US" dirty="0"/>
              <a:t>More “failures”</a:t>
            </a:r>
          </a:p>
        </p:txBody>
      </p:sp>
      <p:pic>
        <p:nvPicPr>
          <p:cNvPr id="6" name="Content Placeholder 5">
            <a:extLst>
              <a:ext uri="{FF2B5EF4-FFF2-40B4-BE49-F238E27FC236}">
                <a16:creationId xmlns:a16="http://schemas.microsoft.com/office/drawing/2014/main" id="{6BE3CA64-2D06-8E42-B23B-30539D27ED02}"/>
              </a:ext>
            </a:extLst>
          </p:cNvPr>
          <p:cNvPicPr>
            <a:picLocks noGrp="1" noChangeAspect="1"/>
          </p:cNvPicPr>
          <p:nvPr>
            <p:ph sz="half" idx="1"/>
          </p:nvPr>
        </p:nvPicPr>
        <p:blipFill>
          <a:blip r:embed="rId2"/>
          <a:stretch>
            <a:fillRect/>
          </a:stretch>
        </p:blipFill>
        <p:spPr>
          <a:xfrm>
            <a:off x="457200" y="2655278"/>
            <a:ext cx="4038600" cy="2415807"/>
          </a:xfrm>
        </p:spPr>
      </p:pic>
      <p:pic>
        <p:nvPicPr>
          <p:cNvPr id="8" name="Content Placeholder 7">
            <a:extLst>
              <a:ext uri="{FF2B5EF4-FFF2-40B4-BE49-F238E27FC236}">
                <a16:creationId xmlns:a16="http://schemas.microsoft.com/office/drawing/2014/main" id="{9AFAAFE9-B6B3-684D-BF2C-A639CCA0425C}"/>
              </a:ext>
            </a:extLst>
          </p:cNvPr>
          <p:cNvPicPr>
            <a:picLocks noGrp="1" noChangeAspect="1"/>
          </p:cNvPicPr>
          <p:nvPr>
            <p:ph sz="half" idx="2"/>
          </p:nvPr>
        </p:nvPicPr>
        <p:blipFill>
          <a:blip r:embed="rId3"/>
          <a:stretch>
            <a:fillRect/>
          </a:stretch>
        </p:blipFill>
        <p:spPr>
          <a:xfrm>
            <a:off x="4648200" y="2269945"/>
            <a:ext cx="4038600" cy="3186473"/>
          </a:xfrm>
        </p:spPr>
      </p:pic>
    </p:spTree>
    <p:extLst>
      <p:ext uri="{BB962C8B-B14F-4D97-AF65-F5344CB8AC3E}">
        <p14:creationId xmlns:p14="http://schemas.microsoft.com/office/powerpoint/2010/main" val="2708886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pPr eaLnBrk="1" hangingPunct="1">
              <a:defRPr/>
            </a:pPr>
            <a:r>
              <a:rPr lang="en-US" sz="3200"/>
              <a:t>How to meet the challenges of the 21st century: more technology or less?</a:t>
            </a:r>
            <a:br>
              <a:rPr lang="en-US" sz="3200"/>
            </a:br>
            <a:endParaRPr lang="en-US"/>
          </a:p>
        </p:txBody>
      </p:sp>
      <p:sp>
        <p:nvSpPr>
          <p:cNvPr id="72707" name="Rectangle 3"/>
          <p:cNvSpPr>
            <a:spLocks noGrp="1" noChangeArrowheads="1"/>
          </p:cNvSpPr>
          <p:nvPr>
            <p:ph idx="1"/>
          </p:nvPr>
        </p:nvSpPr>
        <p:spPr>
          <a:xfrm>
            <a:off x="-76200" y="1600200"/>
            <a:ext cx="8915400" cy="4525963"/>
          </a:xfrm>
        </p:spPr>
        <p:txBody>
          <a:bodyPr>
            <a:normAutofit/>
          </a:bodyPr>
          <a:lstStyle/>
          <a:p>
            <a:pPr lvl="2" eaLnBrk="1" hangingPunct="1">
              <a:lnSpc>
                <a:spcPct val="90000"/>
              </a:lnSpc>
              <a:buFontTx/>
              <a:buNone/>
              <a:defRPr/>
            </a:pPr>
            <a:r>
              <a:rPr lang="en-US" sz="2000" dirty="0"/>
              <a:t>“For this century-long journey, we will need more technology, not less.  As the world’s population grows to 10 billion or more, we recognize that nature cannot be shielded perfectly from human intervention any more than we can be shielded perfectly from nature. But technological change can relax our grip and lighten our tread on the natural world. Our choices are constrained by what already exists and the environmental legacy of the past. But over the long term the capacity for social choices to shape technology is endless.”</a:t>
            </a:r>
          </a:p>
          <a:p>
            <a:pPr lvl="2" eaLnBrk="1" hangingPunct="1">
              <a:lnSpc>
                <a:spcPct val="90000"/>
              </a:lnSpc>
              <a:buFontTx/>
              <a:buNone/>
              <a:defRPr/>
            </a:pPr>
            <a:endParaRPr lang="en-US" sz="2000" dirty="0"/>
          </a:p>
          <a:p>
            <a:pPr lvl="2" eaLnBrk="1" hangingPunct="1">
              <a:lnSpc>
                <a:spcPct val="90000"/>
              </a:lnSpc>
              <a:buFontTx/>
              <a:buNone/>
              <a:defRPr/>
            </a:pPr>
            <a:r>
              <a:rPr lang="en-US" sz="2000" dirty="0">
                <a:solidFill>
                  <a:schemeClr val="folHlink"/>
                </a:solidFill>
              </a:rPr>
              <a:t>(Arnulf </a:t>
            </a:r>
            <a:r>
              <a:rPr lang="en-US" sz="2000" dirty="0" err="1">
                <a:solidFill>
                  <a:schemeClr val="folHlink"/>
                </a:solidFill>
              </a:rPr>
              <a:t>Gruebler</a:t>
            </a:r>
            <a:r>
              <a:rPr lang="en-US" sz="2000" dirty="0">
                <a:solidFill>
                  <a:schemeClr val="folHlink"/>
                </a:solidFill>
              </a:rPr>
              <a:t>, </a:t>
            </a:r>
            <a:r>
              <a:rPr lang="en-US" sz="2000" i="1" dirty="0">
                <a:solidFill>
                  <a:schemeClr val="folHlink"/>
                </a:solidFill>
              </a:rPr>
              <a:t>Technology and Global Change</a:t>
            </a:r>
            <a:r>
              <a:rPr lang="en-US" sz="2000" dirty="0">
                <a:solidFill>
                  <a:schemeClr val="folHlink"/>
                </a:solidFill>
              </a:rPr>
              <a:t>. Cambridge University </a:t>
            </a:r>
            <a:r>
              <a:rPr lang="en-US" sz="2000" dirty="0" err="1">
                <a:solidFill>
                  <a:schemeClr val="folHlink"/>
                </a:solidFill>
              </a:rPr>
              <a:t>Press:Cambridge</a:t>
            </a:r>
            <a:r>
              <a:rPr lang="en-US" sz="2000" dirty="0">
                <a:solidFill>
                  <a:schemeClr val="folHlink"/>
                </a:solidFill>
              </a:rPr>
              <a:t>, England, 1998)</a:t>
            </a:r>
            <a:endParaRPr lang="en-US" sz="2000" dirty="0"/>
          </a:p>
          <a:p>
            <a:pPr lvl="2" eaLnBrk="1" hangingPunct="1">
              <a:lnSpc>
                <a:spcPct val="90000"/>
              </a:lnSpc>
              <a:buFontTx/>
              <a:buNone/>
              <a:defRPr/>
            </a:pPr>
            <a:endParaRPr lang="en-US" sz="2000" dirty="0"/>
          </a:p>
          <a:p>
            <a:pPr eaLnBrk="1" hangingPunct="1">
              <a:lnSpc>
                <a:spcPct val="90000"/>
              </a:lnSpc>
              <a:buFontTx/>
              <a:buNone/>
              <a:defRPr/>
            </a:pPr>
            <a:endParaRPr lang="en-US" sz="2800" dirty="0"/>
          </a:p>
          <a:p>
            <a:pPr lvl="2" eaLnBrk="1" hangingPunct="1">
              <a:lnSpc>
                <a:spcPct val="90000"/>
              </a:lnSpc>
              <a:buFontTx/>
              <a:buNone/>
              <a:defRPr/>
            </a:pPr>
            <a:endParaRPr lang="en-US" sz="2000" dirty="0"/>
          </a:p>
        </p:txBody>
      </p:sp>
    </p:spTree>
    <p:extLst>
      <p:ext uri="{BB962C8B-B14F-4D97-AF65-F5344CB8AC3E}">
        <p14:creationId xmlns:p14="http://schemas.microsoft.com/office/powerpoint/2010/main" val="8373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381000"/>
            <a:ext cx="7754937" cy="990600"/>
          </a:xfrm>
        </p:spPr>
        <p:txBody>
          <a:bodyPr>
            <a:normAutofit/>
          </a:bodyPr>
          <a:lstStyle/>
          <a:p>
            <a:r>
              <a:rPr lang="en-US" sz="2000" dirty="0"/>
              <a:t>Where is the “ethics filter” between science/engineering  and commercial development and distribution?  The traditional 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922654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quot;No&quot; Symbol 4"/>
          <p:cNvSpPr/>
          <p:nvPr/>
        </p:nvSpPr>
        <p:spPr>
          <a:xfrm>
            <a:off x="2971800" y="4876800"/>
            <a:ext cx="914400" cy="914400"/>
          </a:xfrm>
          <a:prstGeom prst="noSmoking">
            <a:avLst>
              <a:gd name="adj" fmla="val 19908"/>
            </a:avLst>
          </a:prstGeom>
          <a:gradFill flip="none" rotWithShape="1">
            <a:gsLst>
              <a:gs pos="0">
                <a:schemeClr val="accent1">
                  <a:shade val="51000"/>
                  <a:satMod val="130000"/>
                  <a:alpha val="83000"/>
                </a:schemeClr>
              </a:gs>
              <a:gs pos="80000">
                <a:schemeClr val="accent1">
                  <a:shade val="93000"/>
                  <a:satMod val="130000"/>
                  <a:alpha val="83000"/>
                </a:schemeClr>
              </a:gs>
              <a:gs pos="100000">
                <a:schemeClr val="accent1">
                  <a:shade val="94000"/>
                  <a:satMod val="135000"/>
                  <a:alpha val="83000"/>
                </a:schemeClr>
              </a:gs>
            </a:gsLst>
            <a:lin ang="16200000" scaled="0"/>
            <a:tileRect/>
          </a:gradFill>
          <a:ln>
            <a:solidFill>
              <a:srgbClr val="FF0000"/>
            </a:solidFill>
          </a:ln>
          <a:effectLst>
            <a:glow rad="139700">
              <a:schemeClr val="accent6">
                <a:satMod val="175000"/>
                <a:alpha val="40000"/>
              </a:schemeClr>
            </a:glow>
            <a:innerShdw blurRad="50800" dist="25400" dir="10800000">
              <a:srgbClr val="808080">
                <a:alpha val="7500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3981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noAutofit/>
          </a:bodyPr>
          <a:lstStyle/>
          <a:p>
            <a:r>
              <a:rPr lang="en-US" sz="2400" dirty="0"/>
              <a:t>What kinds of filters are there?</a:t>
            </a:r>
            <a:br>
              <a:rPr lang="en-US" sz="2400" dirty="0"/>
            </a:br>
            <a:r>
              <a:rPr lang="en-US" sz="2400" dirty="0"/>
              <a:t>How do they vary?</a:t>
            </a:r>
            <a:br>
              <a:rPr lang="en-US" sz="2400" dirty="0"/>
            </a:br>
            <a:r>
              <a:rPr lang="en-US" sz="2400" dirty="0"/>
              <a:t>What gets through and what gets stopped?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1022596"/>
              </p:ext>
            </p:extLst>
          </p:nvPr>
        </p:nvGraphicFramePr>
        <p:xfrm>
          <a:off x="457200" y="1600200"/>
          <a:ext cx="82296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3883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Consider the problem from an “ecological” perspective</a:t>
            </a: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marL="0" indent="0">
              <a:buNone/>
            </a:pPr>
            <a:r>
              <a:rPr lang="en-US" i="1" dirty="0"/>
              <a:t>Aldo Leopold (A Sand County Almanac, 1949):</a:t>
            </a:r>
          </a:p>
          <a:p>
            <a:pPr marL="0" indent="0">
              <a:buNone/>
            </a:pPr>
            <a:endParaRPr lang="en-US" i="1" dirty="0"/>
          </a:p>
          <a:p>
            <a:pPr marL="0" indent="0">
              <a:buNone/>
            </a:pPr>
            <a:r>
              <a:rPr lang="en-US" dirty="0"/>
              <a:t>“Politics and economics are advanced symbioses in which the original free-for-all competition has been replaced, in part, by co-operative mechanisms with an ethical content…. The complexity of co-operative mechanisms has increased with population density, and with the efficiency of tools. </a:t>
            </a:r>
            <a:r>
              <a:rPr lang="en-US" i="1" dirty="0"/>
              <a:t>It was simpler, for example, to define the anti-social uses of sticks and stones in the days of the mastodons than of bullets and billboards in the age of motors</a:t>
            </a:r>
            <a:r>
              <a:rPr lang="en-US" dirty="0"/>
              <a:t>.”</a:t>
            </a:r>
          </a:p>
        </p:txBody>
      </p:sp>
    </p:spTree>
    <p:extLst>
      <p:ext uri="{BB962C8B-B14F-4D97-AF65-F5344CB8AC3E}">
        <p14:creationId xmlns:p14="http://schemas.microsoft.com/office/powerpoint/2010/main" val="11768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Leopold (cont.)</a:t>
            </a:r>
          </a:p>
        </p:txBody>
      </p:sp>
      <p:sp>
        <p:nvSpPr>
          <p:cNvPr id="3" name="Content Placeholder 2"/>
          <p:cNvSpPr>
            <a:spLocks noGrp="1"/>
          </p:cNvSpPr>
          <p:nvPr>
            <p:ph idx="1"/>
          </p:nvPr>
        </p:nvSpPr>
        <p:spPr/>
        <p:txBody>
          <a:bodyPr>
            <a:normAutofit/>
          </a:bodyPr>
          <a:lstStyle/>
          <a:p>
            <a:pPr marL="0" indent="0">
              <a:buNone/>
            </a:pPr>
            <a:r>
              <a:rPr lang="en-US" dirty="0"/>
              <a:t>“Evolutionary changes… are usually slow and local. Man' s invention of tools has enabled him to make changes of unprecedented violence, rapidity, and scope.”</a:t>
            </a:r>
          </a:p>
          <a:p>
            <a:pPr marL="0" indent="0">
              <a:buNone/>
            </a:pPr>
            <a:endParaRPr lang="en-US" dirty="0"/>
          </a:p>
          <a:p>
            <a:pPr marL="0" indent="0">
              <a:buNone/>
            </a:pPr>
            <a:r>
              <a:rPr lang="en-US" dirty="0"/>
              <a:t>Evidence for this view?  The </a:t>
            </a:r>
            <a:r>
              <a:rPr lang="en-US" i="1" dirty="0"/>
              <a:t>Anthropocene</a:t>
            </a:r>
          </a:p>
        </p:txBody>
      </p:sp>
    </p:spTree>
    <p:extLst>
      <p:ext uri="{BB962C8B-B14F-4D97-AF65-F5344CB8AC3E}">
        <p14:creationId xmlns:p14="http://schemas.microsoft.com/office/powerpoint/2010/main" val="246149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840F-C370-2748-8264-5EFD85F68B2E}"/>
              </a:ext>
            </a:extLst>
          </p:cNvPr>
          <p:cNvSpPr>
            <a:spLocks noGrp="1"/>
          </p:cNvSpPr>
          <p:nvPr>
            <p:ph type="title"/>
          </p:nvPr>
        </p:nvSpPr>
        <p:spPr>
          <a:xfrm>
            <a:off x="0" y="274638"/>
            <a:ext cx="9144000" cy="1143000"/>
          </a:xfrm>
        </p:spPr>
        <p:txBody>
          <a:bodyPr>
            <a:noAutofit/>
          </a:bodyPr>
          <a:lstStyle/>
          <a:p>
            <a:r>
              <a:rPr lang="en-US" sz="3200" dirty="0"/>
              <a:t>There is a (relatively) long history of scientists and inventors warning of the dangers of what they invent</a:t>
            </a:r>
          </a:p>
        </p:txBody>
      </p:sp>
      <p:sp>
        <p:nvSpPr>
          <p:cNvPr id="3" name="Content Placeholder 2">
            <a:extLst>
              <a:ext uri="{FF2B5EF4-FFF2-40B4-BE49-F238E27FC236}">
                <a16:creationId xmlns:a16="http://schemas.microsoft.com/office/drawing/2014/main" id="{24BC6108-BF47-CC43-99D3-E4DF7E6844E6}"/>
              </a:ext>
            </a:extLst>
          </p:cNvPr>
          <p:cNvSpPr>
            <a:spLocks noGrp="1"/>
          </p:cNvSpPr>
          <p:nvPr>
            <p:ph idx="1"/>
          </p:nvPr>
        </p:nvSpPr>
        <p:spPr>
          <a:xfrm>
            <a:off x="228600" y="1600200"/>
            <a:ext cx="8458200" cy="5181600"/>
          </a:xfrm>
        </p:spPr>
        <p:txBody>
          <a:bodyPr>
            <a:normAutofit fontScale="77500" lnSpcReduction="20000"/>
          </a:bodyPr>
          <a:lstStyle/>
          <a:p>
            <a:pPr marL="0" indent="0">
              <a:buNone/>
            </a:pPr>
            <a:r>
              <a:rPr lang="en-US" dirty="0"/>
              <a:t>Robert Oppenheimer’s </a:t>
            </a:r>
            <a:r>
              <a:rPr lang="en-US" dirty="0">
                <a:hlinkClick r:id="rId2"/>
              </a:rPr>
              <a:t>address to the American Philosophical Society (11-16-45)</a:t>
            </a:r>
            <a:endParaRPr lang="en-US" dirty="0"/>
          </a:p>
          <a:p>
            <a:pPr marL="0" indent="0">
              <a:buNone/>
            </a:pPr>
            <a:r>
              <a:rPr lang="en-US" dirty="0"/>
              <a:t>“…we have made a thing, a most terrible weapon, that has altered abruptly and profoundly the nature of the world. We have made a thing that, by all standards of the world we grew up in, is an evil thing. By so doing, by our participation in making it possible to make these things, we have raised again the question of whether science is good for man, of whether it is good to learn about the world, to try to understand it, to try to control it, to help gift to the world of men increased insight, increased power…. </a:t>
            </a:r>
            <a:r>
              <a:rPr lang="en-US" i="1" dirty="0"/>
              <a:t>Because we are scientists, we must say an unalterable "yes" to these questions.</a:t>
            </a:r>
            <a:r>
              <a:rPr lang="en-US" dirty="0"/>
              <a:t> It is our faith and our commitment, seldom made explicit, even more seldom challenged that knowledge is a good in itself. Knowledge and such power as must come with it.”</a:t>
            </a:r>
          </a:p>
        </p:txBody>
      </p:sp>
    </p:spTree>
    <p:extLst>
      <p:ext uri="{BB962C8B-B14F-4D97-AF65-F5344CB8AC3E}">
        <p14:creationId xmlns:p14="http://schemas.microsoft.com/office/powerpoint/2010/main" val="1144868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9A38-43B1-7B4D-AE7F-01799508979C}"/>
              </a:ext>
            </a:extLst>
          </p:cNvPr>
          <p:cNvSpPr>
            <a:spLocks noGrp="1"/>
          </p:cNvSpPr>
          <p:nvPr>
            <p:ph type="title"/>
          </p:nvPr>
        </p:nvSpPr>
        <p:spPr/>
        <p:txBody>
          <a:bodyPr>
            <a:normAutofit fontScale="90000"/>
          </a:bodyPr>
          <a:lstStyle/>
          <a:p>
            <a:r>
              <a:rPr lang="en-US" dirty="0"/>
              <a:t>Jim Moor’s analysis of technological revolutions and the need for ethics</a:t>
            </a:r>
          </a:p>
        </p:txBody>
      </p:sp>
      <p:sp>
        <p:nvSpPr>
          <p:cNvPr id="3" name="Content Placeholder 2">
            <a:extLst>
              <a:ext uri="{FF2B5EF4-FFF2-40B4-BE49-F238E27FC236}">
                <a16:creationId xmlns:a16="http://schemas.microsoft.com/office/drawing/2014/main" id="{73DC706E-E82C-A643-B9A7-167D747070DE}"/>
              </a:ext>
            </a:extLst>
          </p:cNvPr>
          <p:cNvSpPr>
            <a:spLocks noGrp="1"/>
          </p:cNvSpPr>
          <p:nvPr>
            <p:ph idx="1"/>
          </p:nvPr>
        </p:nvSpPr>
        <p:spPr/>
        <p:txBody>
          <a:bodyPr>
            <a:normAutofit lnSpcReduction="10000"/>
          </a:bodyPr>
          <a:lstStyle/>
          <a:p>
            <a:pPr marL="0" indent="0">
              <a:buNone/>
            </a:pPr>
            <a:r>
              <a:rPr lang="en-US" dirty="0"/>
              <a:t>Distinguishes technological devices, implementations, and paradigms from…Revolutions!</a:t>
            </a:r>
          </a:p>
          <a:p>
            <a:pPr marL="0" indent="0">
              <a:buNone/>
            </a:pPr>
            <a:endParaRPr lang="en-US" dirty="0"/>
          </a:p>
          <a:p>
            <a:pPr marL="0" indent="0">
              <a:buNone/>
            </a:pPr>
            <a:r>
              <a:rPr lang="en-US" dirty="0"/>
              <a:t>He analyzes: Introduction, Permeation, and Power stages</a:t>
            </a:r>
          </a:p>
          <a:p>
            <a:pPr marL="0" indent="0">
              <a:buNone/>
            </a:pPr>
            <a:endParaRPr lang="en-US" dirty="0"/>
          </a:p>
          <a:p>
            <a:pPr marL="0" indent="0">
              <a:buNone/>
            </a:pPr>
            <a:r>
              <a:rPr lang="en-US" dirty="0"/>
              <a:t>Brey wants to introduce a prior ”R&amp;D” stage of analysis </a:t>
            </a:r>
          </a:p>
        </p:txBody>
      </p:sp>
    </p:spTree>
    <p:extLst>
      <p:ext uri="{BB962C8B-B14F-4D97-AF65-F5344CB8AC3E}">
        <p14:creationId xmlns:p14="http://schemas.microsoft.com/office/powerpoint/2010/main" val="117433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Brey’s</a:t>
            </a:r>
            <a:r>
              <a:rPr lang="en-US" dirty="0"/>
              <a:t> 3 Level Approach to “Anticipation”</a:t>
            </a:r>
          </a:p>
        </p:txBody>
      </p:sp>
      <p:pic>
        <p:nvPicPr>
          <p:cNvPr id="4" name="Content Placeholder 3"/>
          <p:cNvPicPr>
            <a:picLocks noGrp="1" noChangeAspect="1"/>
          </p:cNvPicPr>
          <p:nvPr>
            <p:ph idx="1"/>
          </p:nvPr>
        </p:nvPicPr>
        <p:blipFill>
          <a:blip r:embed="rId2"/>
          <a:srcRect l="-674" r="-674"/>
          <a:stretch>
            <a:fillRect/>
          </a:stretch>
        </p:blipFill>
        <p:spPr>
          <a:xfrm>
            <a:off x="1496074" y="1752600"/>
            <a:ext cx="6151851" cy="3383280"/>
          </a:xfrm>
        </p:spPr>
      </p:pic>
    </p:spTree>
    <p:extLst>
      <p:ext uri="{BB962C8B-B14F-4D97-AF65-F5344CB8AC3E}">
        <p14:creationId xmlns:p14="http://schemas.microsoft.com/office/powerpoint/2010/main" val="1535539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660</TotalTime>
  <Words>1629</Words>
  <Application>Microsoft Macintosh PowerPoint</Application>
  <PresentationFormat>On-screen Show (4:3)</PresentationFormat>
  <Paragraphs>102</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ＭＳ Ｐゴシック</vt:lpstr>
      <vt:lpstr>Arial</vt:lpstr>
      <vt:lpstr>Calibri</vt:lpstr>
      <vt:lpstr>Helvetica</vt:lpstr>
      <vt:lpstr>Wingdings</vt:lpstr>
      <vt:lpstr>Office Theme</vt:lpstr>
      <vt:lpstr>Engineering Failures (And how we might avoid them)</vt:lpstr>
      <vt:lpstr>3 approaches</vt:lpstr>
      <vt:lpstr>Where is the “ethics filter” between science/engineering  and commercial development and distribution?  The traditional view:</vt:lpstr>
      <vt:lpstr>What kinds of filters are there? How do they vary? What gets through and what gets stopped?</vt:lpstr>
      <vt:lpstr>Consider the problem from an “ecological” perspective</vt:lpstr>
      <vt:lpstr>Leopold (cont.)</vt:lpstr>
      <vt:lpstr>There is a (relatively) long history of scientists and inventors warning of the dangers of what they invent</vt:lpstr>
      <vt:lpstr>Jim Moor’s analysis of technological revolutions and the need for ethics</vt:lpstr>
      <vt:lpstr>Brey’s 3 Level Approach to “Anticipation”</vt:lpstr>
      <vt:lpstr>Some useful definitions from Brey</vt:lpstr>
      <vt:lpstr>More definitions</vt:lpstr>
      <vt:lpstr>The problem of uncertainty: an analogy for thinking about risk and precaution:</vt:lpstr>
      <vt:lpstr>Brey’s ethical checklist (major categories)</vt:lpstr>
      <vt:lpstr>Bill Joy’s warning in “Why the Future Doesn’t Need Us” (WIRED 2000)</vt:lpstr>
      <vt:lpstr>Stuart Russell’s comparison of AI and nuclear weaponry</vt:lpstr>
      <vt:lpstr>Case Study: Ethical Issues in Nanoscience (NS) and Nanotechnology (NT)</vt:lpstr>
      <vt:lpstr>Some products seem trivial—but profitable!</vt:lpstr>
      <vt:lpstr>What ethical responsibilities do scientists and engineers have for NT?</vt:lpstr>
      <vt:lpstr>Some ethical considerations for nanotechnologies</vt:lpstr>
      <vt:lpstr>Some cases of ”failures” 2018-19</vt:lpstr>
      <vt:lpstr>More “failures”</vt:lpstr>
      <vt:lpstr>How to meet the challenges of the 21st century: more technology or less? </vt:lpstr>
    </vt:vector>
  </TitlesOfParts>
  <Company>UDel</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Benefit Analysis: Problems and Risk</dc:title>
  <dc:creator>Thomas Powers</dc:creator>
  <cp:lastModifiedBy>Tom Powers</cp:lastModifiedBy>
  <cp:revision>96</cp:revision>
  <dcterms:created xsi:type="dcterms:W3CDTF">2010-03-03T20:19:38Z</dcterms:created>
  <dcterms:modified xsi:type="dcterms:W3CDTF">2020-03-10T16:01:26Z</dcterms:modified>
</cp:coreProperties>
</file>