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73" r:id="rId4"/>
    <p:sldId id="261" r:id="rId5"/>
    <p:sldId id="274" r:id="rId6"/>
    <p:sldId id="262" r:id="rId7"/>
    <p:sldId id="257" r:id="rId8"/>
    <p:sldId id="263" r:id="rId9"/>
    <p:sldId id="258" r:id="rId10"/>
    <p:sldId id="272" r:id="rId11"/>
    <p:sldId id="259" r:id="rId12"/>
    <p:sldId id="275" r:id="rId13"/>
    <p:sldId id="264" r:id="rId14"/>
    <p:sldId id="265" r:id="rId15"/>
    <p:sldId id="266"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23"/>
    <p:restoredTop sz="94656"/>
  </p:normalViewPr>
  <p:slideViewPr>
    <p:cSldViewPr snapToGrid="0" snapToObjects="1">
      <p:cViewPr varScale="1">
        <p:scale>
          <a:sx n="186" d="100"/>
          <a:sy n="186"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D617AE-5DB8-B14C-8735-F18EE7E1529C}"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237001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617AE-5DB8-B14C-8735-F18EE7E1529C}"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194517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617AE-5DB8-B14C-8735-F18EE7E1529C}"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227955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617AE-5DB8-B14C-8735-F18EE7E1529C}"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179982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617AE-5DB8-B14C-8735-F18EE7E1529C}" type="datetimeFigureOut">
              <a:rPr lang="en-US" smtClean="0"/>
              <a:t>4/28/20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14956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D617AE-5DB8-B14C-8735-F18EE7E1529C}"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34744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D617AE-5DB8-B14C-8735-F18EE7E1529C}" type="datetimeFigureOut">
              <a:rPr lang="en-US" smtClean="0"/>
              <a:t>4/28/20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138066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D617AE-5DB8-B14C-8735-F18EE7E1529C}" type="datetimeFigureOut">
              <a:rPr lang="en-US" smtClean="0"/>
              <a:t>4/28/20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50389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617AE-5DB8-B14C-8735-F18EE7E1529C}" type="datetimeFigureOut">
              <a:rPr lang="en-US" smtClean="0"/>
              <a:t>4/28/20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399612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617AE-5DB8-B14C-8735-F18EE7E1529C}"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13527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617AE-5DB8-B14C-8735-F18EE7E1529C}" type="datetimeFigureOut">
              <a:rPr lang="en-US" smtClean="0"/>
              <a:t>4/28/20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5FD9D-BE2B-EA4F-BD59-62C9A3C6789C}" type="slidenum">
              <a:rPr lang="en-US" smtClean="0"/>
              <a:t>‹#›</a:t>
            </a:fld>
            <a:endParaRPr lang="en-US"/>
          </a:p>
        </p:txBody>
      </p:sp>
    </p:spTree>
    <p:extLst>
      <p:ext uri="{BB962C8B-B14F-4D97-AF65-F5344CB8AC3E}">
        <p14:creationId xmlns:p14="http://schemas.microsoft.com/office/powerpoint/2010/main" val="36183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617AE-5DB8-B14C-8735-F18EE7E1529C}" type="datetimeFigureOut">
              <a:rPr lang="en-US" smtClean="0"/>
              <a:t>4/28/20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5FD9D-BE2B-EA4F-BD59-62C9A3C6789C}" type="slidenum">
              <a:rPr lang="en-US" smtClean="0"/>
              <a:t>‹#›</a:t>
            </a:fld>
            <a:endParaRPr lang="en-US"/>
          </a:p>
        </p:txBody>
      </p:sp>
    </p:spTree>
    <p:extLst>
      <p:ext uri="{BB962C8B-B14F-4D97-AF65-F5344CB8AC3E}">
        <p14:creationId xmlns:p14="http://schemas.microsoft.com/office/powerpoint/2010/main" val="182749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ind.ilstu.edu/curriculum/searle_chinese_room/searle_chinese_room.php" TargetMode="External"/><Relationship Id="rId2" Type="http://schemas.openxmlformats.org/officeDocument/2006/relationships/hyperlink" Target="https://www.youtube.com/watch?v=TryOC83PH1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hanheide.net/p/resear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CuJT9EtdETY" TargetMode="External"/><Relationship Id="rId2" Type="http://schemas.openxmlformats.org/officeDocument/2006/relationships/hyperlink" Target="https://youtu.be/67ul8Ix8ehs?list=PLPY1_sJa70XA7bH05Y-WEJ0zXOGvpooY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vfIdNV22LQM&amp;feature=emb_logo" TargetMode="External"/><Relationship Id="rId2" Type="http://schemas.openxmlformats.org/officeDocument/2006/relationships/hyperlink" Target="https://medium.com/@sarabizarro/the-trolley-problem-now-903adaa295e9"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time_continue=1&amp;v=bOpf6KcWYyw&amp;feature=emb_logo"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1qw2pqkqR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Robotics and Autonomous Systems</a:t>
            </a:r>
          </a:p>
        </p:txBody>
      </p:sp>
      <p:sp>
        <p:nvSpPr>
          <p:cNvPr id="3" name="Subtitle 2"/>
          <p:cNvSpPr>
            <a:spLocks noGrp="1"/>
          </p:cNvSpPr>
          <p:nvPr>
            <p:ph type="subTitle" idx="1"/>
          </p:nvPr>
        </p:nvSpPr>
        <p:spPr/>
        <p:txBody>
          <a:bodyPr/>
          <a:lstStyle/>
          <a:p>
            <a:r>
              <a:rPr lang="en-US" dirty="0"/>
              <a:t>ELEG 491</a:t>
            </a:r>
          </a:p>
        </p:txBody>
      </p:sp>
    </p:spTree>
    <p:extLst>
      <p:ext uri="{BB962C8B-B14F-4D97-AF65-F5344CB8AC3E}">
        <p14:creationId xmlns:p14="http://schemas.microsoft.com/office/powerpoint/2010/main" val="309709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also morally-relevant scenarios beyond “crash”</a:t>
            </a:r>
          </a:p>
        </p:txBody>
      </p:sp>
      <p:sp>
        <p:nvSpPr>
          <p:cNvPr id="3" name="Content Placeholder 2"/>
          <p:cNvSpPr>
            <a:spLocks noGrp="1"/>
          </p:cNvSpPr>
          <p:nvPr>
            <p:ph idx="1"/>
          </p:nvPr>
        </p:nvSpPr>
        <p:spPr/>
        <p:txBody>
          <a:bodyPr/>
          <a:lstStyle/>
          <a:p>
            <a:r>
              <a:rPr lang="en-US" dirty="0"/>
              <a:t>3-car Tailgating with “mixed” </a:t>
            </a:r>
            <a:r>
              <a:rPr lang="en-US" dirty="0" err="1"/>
              <a:t>Avs</a:t>
            </a:r>
            <a:r>
              <a:rPr lang="en-US" dirty="0"/>
              <a:t> &amp; non-AVs</a:t>
            </a:r>
          </a:p>
          <a:p>
            <a:r>
              <a:rPr lang="en-US" dirty="0"/>
              <a:t>Crosswalk “intervention”</a:t>
            </a:r>
          </a:p>
          <a:p>
            <a:r>
              <a:rPr lang="en-US" dirty="0"/>
              <a:t>Brake Failure</a:t>
            </a:r>
          </a:p>
          <a:p>
            <a:r>
              <a:rPr lang="en-US" dirty="0"/>
              <a:t>Chicken between AV &amp; non-AV</a:t>
            </a:r>
          </a:p>
        </p:txBody>
      </p:sp>
    </p:spTree>
    <p:extLst>
      <p:ext uri="{BB962C8B-B14F-4D97-AF65-F5344CB8AC3E}">
        <p14:creationId xmlns:p14="http://schemas.microsoft.com/office/powerpoint/2010/main" val="165119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FDE212D4-61F8-A345-89E3-DCD3BBCC7964}"/>
              </a:ext>
            </a:extLst>
          </p:cNvPr>
          <p:cNvSpPr>
            <a:spLocks noGrp="1"/>
          </p:cNvSpPr>
          <p:nvPr>
            <p:ph type="title"/>
          </p:nvPr>
        </p:nvSpPr>
        <p:spPr/>
        <p:txBody>
          <a:bodyPr/>
          <a:lstStyle/>
          <a:p>
            <a:r>
              <a:rPr lang="en-US" altLang="en-US" sz="2800">
                <a:ea typeface="ＭＳ Ｐゴシック" panose="020B0600070205080204" pitchFamily="34" charset="-128"/>
              </a:rPr>
              <a:t>There are competing research programs to design ethics into AVs</a:t>
            </a:r>
          </a:p>
        </p:txBody>
      </p:sp>
      <p:sp>
        <p:nvSpPr>
          <p:cNvPr id="22530" name="Content Placeholder 2">
            <a:extLst>
              <a:ext uri="{FF2B5EF4-FFF2-40B4-BE49-F238E27FC236}">
                <a16:creationId xmlns:a16="http://schemas.microsoft.com/office/drawing/2014/main" id="{EAED4BB1-6B30-8840-8E34-52AF3DFB4282}"/>
              </a:ext>
            </a:extLst>
          </p:cNvPr>
          <p:cNvSpPr>
            <a:spLocks noGrp="1"/>
          </p:cNvSpPr>
          <p:nvPr>
            <p:ph idx="1"/>
          </p:nvPr>
        </p:nvSpPr>
        <p:spPr>
          <a:xfrm>
            <a:off x="498474" y="1905000"/>
            <a:ext cx="7556313" cy="3962400"/>
          </a:xfrm>
        </p:spPr>
        <p:txBody>
          <a:bodyPr>
            <a:noAutofit/>
          </a:bodyPr>
          <a:lstStyle/>
          <a:p>
            <a:r>
              <a:rPr lang="en-US" altLang="en-US" sz="2800" dirty="0">
                <a:ea typeface="ＭＳ Ｐゴシック" panose="020B0600070205080204" pitchFamily="34" charset="-128"/>
              </a:rPr>
              <a:t>Optimization with lives (QALY)/$</a:t>
            </a:r>
          </a:p>
          <a:p>
            <a:r>
              <a:rPr lang="en-US" altLang="en-US" sz="2800" dirty="0">
                <a:ea typeface="ＭＳ Ｐゴシック" panose="020B0600070205080204" pitchFamily="34" charset="-128"/>
              </a:rPr>
              <a:t>Bottom-up Approaches: Machine Learning</a:t>
            </a:r>
          </a:p>
          <a:p>
            <a:r>
              <a:rPr lang="en-US" altLang="en-US" sz="2800" dirty="0">
                <a:ea typeface="ＭＳ Ｐゴシック" panose="020B0600070205080204" pitchFamily="34" charset="-128"/>
              </a:rPr>
              <a:t>Top-down Approaches: Non-monotonic (defeasible) control, Deontic logics</a:t>
            </a:r>
          </a:p>
          <a:p>
            <a:r>
              <a:rPr lang="en-US" altLang="en-US" sz="2800" dirty="0">
                <a:ea typeface="ＭＳ Ｐゴシック" panose="020B0600070205080204" pitchFamily="34" charset="-128"/>
              </a:rPr>
              <a:t>Proprietary models</a:t>
            </a:r>
          </a:p>
          <a:p>
            <a:r>
              <a:rPr lang="en-US" altLang="en-US" sz="2800" dirty="0">
                <a:ea typeface="ＭＳ Ｐゴシック" panose="020B0600070205080204" pitchFamily="34" charset="-128"/>
              </a:rPr>
              <a:t>Centralized (networked) and Decentralized systems</a:t>
            </a:r>
          </a:p>
        </p:txBody>
      </p:sp>
    </p:spTree>
    <p:extLst>
      <p:ext uri="{BB962C8B-B14F-4D97-AF65-F5344CB8AC3E}">
        <p14:creationId xmlns:p14="http://schemas.microsoft.com/office/powerpoint/2010/main" val="87505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DDCD-CE18-D648-9E9A-2AC747699854}"/>
              </a:ext>
            </a:extLst>
          </p:cNvPr>
          <p:cNvSpPr>
            <a:spLocks noGrp="1"/>
          </p:cNvSpPr>
          <p:nvPr>
            <p:ph type="title"/>
          </p:nvPr>
        </p:nvSpPr>
        <p:spPr/>
        <p:txBody>
          <a:bodyPr>
            <a:normAutofit fontScale="90000"/>
          </a:bodyPr>
          <a:lstStyle/>
          <a:p>
            <a:r>
              <a:rPr lang="en-US" dirty="0"/>
              <a:t>Lin’s argument about “moral gray spaces” in AI</a:t>
            </a:r>
          </a:p>
        </p:txBody>
      </p:sp>
      <p:sp>
        <p:nvSpPr>
          <p:cNvPr id="3" name="Content Placeholder 2">
            <a:extLst>
              <a:ext uri="{FF2B5EF4-FFF2-40B4-BE49-F238E27FC236}">
                <a16:creationId xmlns:a16="http://schemas.microsoft.com/office/drawing/2014/main" id="{0CB1E71E-DF0D-7D41-B9E2-3ED9909DE112}"/>
              </a:ext>
            </a:extLst>
          </p:cNvPr>
          <p:cNvSpPr>
            <a:spLocks noGrp="1"/>
          </p:cNvSpPr>
          <p:nvPr>
            <p:ph idx="1"/>
          </p:nvPr>
        </p:nvSpPr>
        <p:spPr/>
        <p:txBody>
          <a:bodyPr/>
          <a:lstStyle/>
          <a:p>
            <a:r>
              <a:rPr lang="en-US" dirty="0"/>
              <a:t>Many AI design decisions will not be “obviously” right or wrong</a:t>
            </a:r>
          </a:p>
          <a:p>
            <a:pPr marL="0" indent="0">
              <a:buNone/>
            </a:pPr>
            <a:r>
              <a:rPr lang="en-US" dirty="0"/>
              <a:t>E.g.: 	highway lane spacing</a:t>
            </a:r>
          </a:p>
          <a:p>
            <a:pPr marL="0" indent="0">
              <a:buNone/>
            </a:pPr>
            <a:r>
              <a:rPr lang="en-US" dirty="0"/>
              <a:t>		traffic routing apps (Waze)</a:t>
            </a:r>
          </a:p>
          <a:p>
            <a:pPr marL="0" indent="0">
              <a:buNone/>
            </a:pPr>
            <a:endParaRPr lang="en-US" dirty="0"/>
          </a:p>
          <a:p>
            <a:r>
              <a:rPr lang="en-US" dirty="0"/>
              <a:t>These issues will infect other AI systems, e.g., care robots and delivery drones</a:t>
            </a:r>
          </a:p>
        </p:txBody>
      </p:sp>
    </p:spTree>
    <p:extLst>
      <p:ext uri="{BB962C8B-B14F-4D97-AF65-F5344CB8AC3E}">
        <p14:creationId xmlns:p14="http://schemas.microsoft.com/office/powerpoint/2010/main" val="8514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“autonomy”?</a:t>
            </a:r>
          </a:p>
        </p:txBody>
      </p:sp>
      <p:sp>
        <p:nvSpPr>
          <p:cNvPr id="3" name="Content Placeholder 2"/>
          <p:cNvSpPr>
            <a:spLocks noGrp="1"/>
          </p:cNvSpPr>
          <p:nvPr>
            <p:ph idx="1"/>
          </p:nvPr>
        </p:nvSpPr>
        <p:spPr/>
        <p:txBody>
          <a:bodyPr>
            <a:normAutofit lnSpcReduction="10000"/>
          </a:bodyPr>
          <a:lstStyle/>
          <a:p>
            <a:r>
              <a:rPr lang="en-US" dirty="0"/>
              <a:t>Philosophy (Kant): the ability to make morally-relevant choices independent of influencing factors (both nature </a:t>
            </a:r>
            <a:r>
              <a:rPr lang="en-US" i="1" dirty="0"/>
              <a:t>and</a:t>
            </a:r>
            <a:r>
              <a:rPr lang="en-US" dirty="0"/>
              <a:t> nurture).  This is how reason becomes “practical.”</a:t>
            </a:r>
          </a:p>
          <a:p>
            <a:r>
              <a:rPr lang="en-US" dirty="0"/>
              <a:t>Engineering (SAE): the machine acts independently of user control in all scenarios (level 5), well beyond “driver support”</a:t>
            </a:r>
          </a:p>
          <a:p>
            <a:r>
              <a:rPr lang="en-US" dirty="0"/>
              <a:t>To what extent is SAE level 5 autonomy independent of </a:t>
            </a:r>
            <a:r>
              <a:rPr lang="en-US" i="1" dirty="0"/>
              <a:t>all</a:t>
            </a:r>
            <a:r>
              <a:rPr lang="en-US" dirty="0"/>
              <a:t> human (direct) control?</a:t>
            </a:r>
          </a:p>
        </p:txBody>
      </p:sp>
    </p:spTree>
    <p:extLst>
      <p:ext uri="{BB962C8B-B14F-4D97-AF65-F5344CB8AC3E}">
        <p14:creationId xmlns:p14="http://schemas.microsoft.com/office/powerpoint/2010/main" val="5445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machines ever be autonomous (moral) agents?</a:t>
            </a:r>
          </a:p>
        </p:txBody>
      </p:sp>
      <p:sp>
        <p:nvSpPr>
          <p:cNvPr id="3" name="Content Placeholder 2"/>
          <p:cNvSpPr>
            <a:spLocks noGrp="1"/>
          </p:cNvSpPr>
          <p:nvPr>
            <p:ph idx="1"/>
          </p:nvPr>
        </p:nvSpPr>
        <p:spPr/>
        <p:txBody>
          <a:bodyPr>
            <a:normAutofit fontScale="92500" lnSpcReduction="20000"/>
          </a:bodyPr>
          <a:lstStyle/>
          <a:p>
            <a:r>
              <a:rPr lang="en-US" dirty="0"/>
              <a:t>First of all, can computers think?  This has been a matter of debate, from Turing to Searle and beyond.</a:t>
            </a:r>
          </a:p>
          <a:p>
            <a:endParaRPr lang="en-US" dirty="0"/>
          </a:p>
          <a:p>
            <a:r>
              <a:rPr lang="en-US" dirty="0"/>
              <a:t>Consider the famous </a:t>
            </a:r>
            <a:r>
              <a:rPr lang="en-US" dirty="0">
                <a:hlinkClick r:id="rId2"/>
              </a:rPr>
              <a:t>“Chinese Room” </a:t>
            </a:r>
            <a:r>
              <a:rPr lang="en-US" dirty="0"/>
              <a:t>thought experiment proposed by Searle.</a:t>
            </a:r>
          </a:p>
          <a:p>
            <a:endParaRPr lang="en-US" dirty="0"/>
          </a:p>
          <a:p>
            <a:r>
              <a:rPr lang="en-US" dirty="0"/>
              <a:t>(Or, if you are really interested, dive down </a:t>
            </a:r>
            <a:r>
              <a:rPr lang="en-US" dirty="0">
                <a:hlinkClick r:id="rId3"/>
              </a:rPr>
              <a:t>this</a:t>
            </a:r>
            <a:r>
              <a:rPr lang="en-US" dirty="0"/>
              <a:t> rabbit hole, from the Consortium for Cognitive Science Instruction)</a:t>
            </a:r>
          </a:p>
        </p:txBody>
      </p:sp>
    </p:spTree>
    <p:extLst>
      <p:ext uri="{BB962C8B-B14F-4D97-AF65-F5344CB8AC3E}">
        <p14:creationId xmlns:p14="http://schemas.microsoft.com/office/powerpoint/2010/main" val="85686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Searle’s argument relies on:</a:t>
            </a:r>
          </a:p>
        </p:txBody>
      </p:sp>
      <p:sp>
        <p:nvSpPr>
          <p:cNvPr id="3" name="Content Placeholder 2"/>
          <p:cNvSpPr>
            <a:spLocks noGrp="1"/>
          </p:cNvSpPr>
          <p:nvPr>
            <p:ph idx="1"/>
          </p:nvPr>
        </p:nvSpPr>
        <p:spPr/>
        <p:txBody>
          <a:bodyPr/>
          <a:lstStyle/>
          <a:p>
            <a:r>
              <a:rPr lang="en-US" dirty="0"/>
              <a:t>The claim that simulation of mental operations is not “realization” of a mind</a:t>
            </a:r>
          </a:p>
          <a:p>
            <a:r>
              <a:rPr lang="en-US" dirty="0"/>
              <a:t>The claim that thinking requires (self-originating) </a:t>
            </a:r>
            <a:r>
              <a:rPr lang="en-US" i="1" dirty="0"/>
              <a:t>semantic</a:t>
            </a:r>
            <a:r>
              <a:rPr lang="en-US" dirty="0"/>
              <a:t> ability</a:t>
            </a:r>
          </a:p>
          <a:p>
            <a:r>
              <a:rPr lang="en-US" dirty="0"/>
              <a:t>The claim that all the computer has is syntax, and syntax isn’t sufficient for semantics</a:t>
            </a:r>
          </a:p>
        </p:txBody>
      </p:sp>
    </p:spTree>
    <p:extLst>
      <p:ext uri="{BB962C8B-B14F-4D97-AF65-F5344CB8AC3E}">
        <p14:creationId xmlns:p14="http://schemas.microsoft.com/office/powerpoint/2010/main" val="296730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conditions for moral agency?</a:t>
            </a:r>
          </a:p>
        </p:txBody>
      </p:sp>
      <p:sp>
        <p:nvSpPr>
          <p:cNvPr id="3" name="Content Placeholder 2"/>
          <p:cNvSpPr>
            <a:spLocks noGrp="1"/>
          </p:cNvSpPr>
          <p:nvPr>
            <p:ph idx="1"/>
          </p:nvPr>
        </p:nvSpPr>
        <p:spPr/>
        <p:txBody>
          <a:bodyPr>
            <a:normAutofit/>
          </a:bodyPr>
          <a:lstStyle/>
          <a:p>
            <a:r>
              <a:rPr lang="en-US" dirty="0"/>
              <a:t>Decision-making ability</a:t>
            </a:r>
          </a:p>
          <a:p>
            <a:r>
              <a:rPr lang="en-US" dirty="0"/>
              <a:t>Effective decisions (causal actions)</a:t>
            </a:r>
          </a:p>
          <a:p>
            <a:r>
              <a:rPr lang="en-US" dirty="0"/>
              <a:t>And perhaps also that the agent </a:t>
            </a:r>
            <a:r>
              <a:rPr lang="en-US" i="1" dirty="0"/>
              <a:t>intends</a:t>
            </a:r>
            <a:r>
              <a:rPr lang="en-US" dirty="0"/>
              <a:t> its actions</a:t>
            </a:r>
          </a:p>
          <a:p>
            <a:endParaRPr lang="en-US" dirty="0"/>
          </a:p>
          <a:p>
            <a:pPr marL="0" indent="0">
              <a:buNone/>
            </a:pPr>
            <a:r>
              <a:rPr lang="en-US" dirty="0"/>
              <a:t>(Philosophers are divided on whether a machine can meet any of these conditions and whether it could pass the “Moral Turing Test”)</a:t>
            </a:r>
          </a:p>
        </p:txBody>
      </p:sp>
    </p:spTree>
    <p:extLst>
      <p:ext uri="{BB962C8B-B14F-4D97-AF65-F5344CB8AC3E}">
        <p14:creationId xmlns:p14="http://schemas.microsoft.com/office/powerpoint/2010/main" val="112133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Trusting Robots and other Autonomous Systems</a:t>
            </a:r>
          </a:p>
        </p:txBody>
      </p:sp>
      <p:sp>
        <p:nvSpPr>
          <p:cNvPr id="3" name="Content Placeholder 2"/>
          <p:cNvSpPr>
            <a:spLocks noGrp="1"/>
          </p:cNvSpPr>
          <p:nvPr>
            <p:ph idx="1"/>
          </p:nvPr>
        </p:nvSpPr>
        <p:spPr/>
        <p:txBody>
          <a:bodyPr/>
          <a:lstStyle/>
          <a:p>
            <a:pPr marL="0" indent="0">
              <a:buNone/>
            </a:pPr>
            <a:r>
              <a:rPr lang="en-US" dirty="0"/>
              <a:t>A social robot is an </a:t>
            </a:r>
            <a:r>
              <a:rPr lang="en-US" b="1" dirty="0"/>
              <a:t>autonomous </a:t>
            </a:r>
            <a:r>
              <a:rPr lang="en-US" dirty="0"/>
              <a:t>or semi-autonomous robot that interacts and communicates with humans by following the </a:t>
            </a:r>
            <a:r>
              <a:rPr lang="en-US" b="1" dirty="0"/>
              <a:t>behavioral norms </a:t>
            </a:r>
            <a:r>
              <a:rPr lang="en-US" dirty="0"/>
              <a:t>expected by the people with whom the robot is intended to interact. </a:t>
            </a:r>
          </a:p>
          <a:p>
            <a:pPr marL="0" indent="0">
              <a:buNone/>
            </a:pPr>
            <a:r>
              <a:rPr lang="en-US" dirty="0"/>
              <a:t>[</a:t>
            </a:r>
            <a:r>
              <a:rPr lang="en-US" dirty="0" err="1"/>
              <a:t>Bartneck</a:t>
            </a:r>
            <a:r>
              <a:rPr lang="en-US" dirty="0"/>
              <a:t>, </a:t>
            </a:r>
            <a:r>
              <a:rPr lang="en-US" dirty="0" err="1"/>
              <a:t>Forlizzi</a:t>
            </a:r>
            <a:r>
              <a:rPr lang="en-US" dirty="0"/>
              <a:t> (2004)] </a:t>
            </a:r>
          </a:p>
          <a:p>
            <a:pPr marL="0" indent="0">
              <a:buNone/>
            </a:pPr>
            <a:endParaRPr lang="en-US" dirty="0"/>
          </a:p>
        </p:txBody>
      </p:sp>
    </p:spTree>
    <p:extLst>
      <p:ext uri="{BB962C8B-B14F-4D97-AF65-F5344CB8AC3E}">
        <p14:creationId xmlns:p14="http://schemas.microsoft.com/office/powerpoint/2010/main" val="322783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Psychology of Trust: Mori’s Uncanny Valley</a:t>
            </a:r>
          </a:p>
        </p:txBody>
      </p:sp>
      <p:pic>
        <p:nvPicPr>
          <p:cNvPr id="4" name="Content Placeholder 3"/>
          <p:cNvPicPr>
            <a:picLocks noGrp="1" noChangeAspect="1"/>
          </p:cNvPicPr>
          <p:nvPr>
            <p:ph idx="1"/>
          </p:nvPr>
        </p:nvPicPr>
        <p:blipFill>
          <a:blip r:embed="rId2"/>
          <a:srcRect l="-12447" r="-12447"/>
          <a:stretch>
            <a:fillRect/>
          </a:stretch>
        </p:blipFill>
        <p:spPr>
          <a:xfrm>
            <a:off x="457200" y="1709836"/>
            <a:ext cx="8229600" cy="4525963"/>
          </a:xfrm>
        </p:spPr>
      </p:pic>
    </p:spTree>
    <p:extLst>
      <p:ext uri="{BB962C8B-B14F-4D97-AF65-F5344CB8AC3E}">
        <p14:creationId xmlns:p14="http://schemas.microsoft.com/office/powerpoint/2010/main" val="3900080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66" y="347729"/>
            <a:ext cx="8229600" cy="1143000"/>
          </a:xfrm>
        </p:spPr>
        <p:txBody>
          <a:bodyPr>
            <a:normAutofit fontScale="90000"/>
          </a:bodyPr>
          <a:lstStyle/>
          <a:p>
            <a:r>
              <a:rPr lang="en-US" i="1" dirty="0"/>
              <a:t>Sociable</a:t>
            </a:r>
            <a:r>
              <a:rPr lang="en-US" dirty="0"/>
              <a:t> Robot properties: (according to </a:t>
            </a:r>
            <a:r>
              <a:rPr lang="en-US" dirty="0">
                <a:hlinkClick r:id="rId2"/>
              </a:rPr>
              <a:t>Marc Hanheide</a:t>
            </a:r>
            <a:r>
              <a:rPr lang="en-US" dirty="0"/>
              <a:t>)</a:t>
            </a:r>
          </a:p>
        </p:txBody>
      </p:sp>
      <p:sp>
        <p:nvSpPr>
          <p:cNvPr id="3" name="Content Placeholder 2"/>
          <p:cNvSpPr>
            <a:spLocks noGrp="1"/>
          </p:cNvSpPr>
          <p:nvPr>
            <p:ph idx="1"/>
          </p:nvPr>
        </p:nvSpPr>
        <p:spPr/>
        <p:txBody>
          <a:bodyPr>
            <a:noAutofit/>
          </a:bodyPr>
          <a:lstStyle/>
          <a:p>
            <a:pPr fontAlgn="auto"/>
            <a:r>
              <a:rPr lang="en-US" sz="2800" b="1" dirty="0"/>
              <a:t>embodiment </a:t>
            </a:r>
            <a:r>
              <a:rPr lang="en-US" sz="2800" dirty="0"/>
              <a:t>in a situated manner </a:t>
            </a:r>
          </a:p>
          <a:p>
            <a:pPr fontAlgn="auto"/>
            <a:r>
              <a:rPr lang="en-US" sz="2800" b="1" dirty="0"/>
              <a:t>lifelike qualities </a:t>
            </a:r>
            <a:r>
              <a:rPr lang="en-US" sz="2800" dirty="0"/>
              <a:t>(</a:t>
            </a:r>
            <a:r>
              <a:rPr lang="en-US" sz="2800" dirty="0" err="1"/>
              <a:t>anthropomorphization</a:t>
            </a:r>
            <a:r>
              <a:rPr lang="en-US" sz="2800" dirty="0"/>
              <a:t>, tendency to interpret behavior as being intentional) </a:t>
            </a:r>
          </a:p>
          <a:p>
            <a:pPr fontAlgn="auto"/>
            <a:r>
              <a:rPr lang="en-US" sz="2800" b="1" dirty="0"/>
              <a:t>identifying </a:t>
            </a:r>
            <a:r>
              <a:rPr lang="en-US" sz="2800" dirty="0"/>
              <a:t>persons, their actions and intentions: Theory of Mind and empathy core for human awareness </a:t>
            </a:r>
          </a:p>
          <a:p>
            <a:pPr fontAlgn="auto"/>
            <a:r>
              <a:rPr lang="en-US" sz="2800" b="1" dirty="0"/>
              <a:t>Learning of social situations, </a:t>
            </a:r>
            <a:r>
              <a:rPr lang="en-US" sz="2800" dirty="0"/>
              <a:t>shaping robot’s personal history by imitation or mimicry. </a:t>
            </a:r>
          </a:p>
          <a:p>
            <a:r>
              <a:rPr lang="en-US" sz="2800" b="1" dirty="0"/>
              <a:t>being understood</a:t>
            </a:r>
            <a:r>
              <a:rPr lang="en-US" sz="2800" dirty="0"/>
              <a:t>: ability to read the activities (expressions, mimic, etc.) of a robot. </a:t>
            </a:r>
          </a:p>
          <a:p>
            <a:endParaRPr lang="en-US" sz="2800" dirty="0"/>
          </a:p>
        </p:txBody>
      </p:sp>
    </p:spTree>
    <p:extLst>
      <p:ext uri="{BB962C8B-B14F-4D97-AF65-F5344CB8AC3E}">
        <p14:creationId xmlns:p14="http://schemas.microsoft.com/office/powerpoint/2010/main" val="85315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themes that touch on ethics:</a:t>
            </a:r>
          </a:p>
        </p:txBody>
      </p:sp>
      <p:sp>
        <p:nvSpPr>
          <p:cNvPr id="3" name="Content Placeholder 2"/>
          <p:cNvSpPr>
            <a:spLocks noGrp="1"/>
          </p:cNvSpPr>
          <p:nvPr>
            <p:ph idx="1"/>
          </p:nvPr>
        </p:nvSpPr>
        <p:spPr/>
        <p:txBody>
          <a:bodyPr/>
          <a:lstStyle/>
          <a:p>
            <a:r>
              <a:rPr lang="en-US" dirty="0"/>
              <a:t>Risk (engineering) problem w/values</a:t>
            </a:r>
          </a:p>
          <a:p>
            <a:r>
              <a:rPr lang="en-US" dirty="0"/>
              <a:t>Autonomy (philosophy)</a:t>
            </a:r>
          </a:p>
          <a:p>
            <a:r>
              <a:rPr lang="en-US" dirty="0"/>
              <a:t>Interaction, Trust and Acceptance (psychology)</a:t>
            </a:r>
          </a:p>
        </p:txBody>
      </p:sp>
    </p:spTree>
    <p:extLst>
      <p:ext uri="{BB962C8B-B14F-4D97-AF65-F5344CB8AC3E}">
        <p14:creationId xmlns:p14="http://schemas.microsoft.com/office/powerpoint/2010/main" val="219531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a:t>
            </a:r>
          </a:p>
        </p:txBody>
      </p:sp>
      <p:sp>
        <p:nvSpPr>
          <p:cNvPr id="3" name="Content Placeholder 2"/>
          <p:cNvSpPr>
            <a:spLocks noGrp="1"/>
          </p:cNvSpPr>
          <p:nvPr>
            <p:ph idx="1"/>
          </p:nvPr>
        </p:nvSpPr>
        <p:spPr/>
        <p:txBody>
          <a:bodyPr>
            <a:normAutofit/>
          </a:bodyPr>
          <a:lstStyle/>
          <a:p>
            <a:pPr marL="0" indent="0">
              <a:buNone/>
            </a:pPr>
            <a:r>
              <a:rPr lang="en-US" dirty="0">
                <a:hlinkClick r:id="rId2"/>
              </a:rPr>
              <a:t>Optimistic portrayals</a:t>
            </a:r>
            <a:endParaRPr lang="en-US" dirty="0"/>
          </a:p>
          <a:p>
            <a:endParaRPr lang="en-US" dirty="0"/>
          </a:p>
          <a:p>
            <a:pPr marL="0" indent="0">
              <a:buNone/>
            </a:pPr>
            <a:r>
              <a:rPr lang="en-US" dirty="0"/>
              <a:t>and some</a:t>
            </a:r>
          </a:p>
          <a:p>
            <a:pPr marL="0" indent="0">
              <a:buNone/>
            </a:pPr>
            <a:endParaRPr lang="en-US" dirty="0"/>
          </a:p>
          <a:p>
            <a:pPr marL="0" indent="0">
              <a:buNone/>
            </a:pPr>
            <a:r>
              <a:rPr lang="en-US" dirty="0">
                <a:hlinkClick r:id="rId3"/>
              </a:rPr>
              <a:t>Worrisome ones</a:t>
            </a:r>
            <a:endParaRPr lang="en-US" dirty="0"/>
          </a:p>
          <a:p>
            <a:pPr marL="0" indent="0">
              <a:buNone/>
            </a:pPr>
            <a:endParaRPr lang="en-US" dirty="0"/>
          </a:p>
          <a:p>
            <a:pPr marL="0" indent="0">
              <a:buNone/>
            </a:pPr>
            <a:r>
              <a:rPr lang="en-US" sz="1900" dirty="0"/>
              <a:t>(See “Escaping from Children’s Abuse of Social Robots,” by </a:t>
            </a:r>
            <a:r>
              <a:rPr lang="en-US" sz="1900" dirty="0" err="1"/>
              <a:t>Dražen</a:t>
            </a:r>
            <a:r>
              <a:rPr lang="en-US" sz="1900" dirty="0"/>
              <a:t> </a:t>
            </a:r>
            <a:r>
              <a:rPr lang="en-US" sz="1900" dirty="0" err="1"/>
              <a:t>Brščic</a:t>
            </a:r>
            <a:r>
              <a:rPr lang="en-US" sz="1900" dirty="0"/>
              <a:t>́, Hiroyuki </a:t>
            </a:r>
            <a:r>
              <a:rPr lang="en-US" sz="1900" dirty="0" err="1"/>
              <a:t>Kidokoro</a:t>
            </a:r>
            <a:r>
              <a:rPr lang="en-US" sz="1900" dirty="0"/>
              <a:t>, Yoshitaka </a:t>
            </a:r>
            <a:r>
              <a:rPr lang="en-US" sz="1900" dirty="0" err="1"/>
              <a:t>Suehiro</a:t>
            </a:r>
            <a:r>
              <a:rPr lang="en-US" sz="1900" dirty="0"/>
              <a:t>, and Takayuki Kanda, HRI 2015 )</a:t>
            </a:r>
          </a:p>
          <a:p>
            <a:pPr marL="0" indent="0">
              <a:buNone/>
            </a:pPr>
            <a:endParaRPr lang="en-US" dirty="0"/>
          </a:p>
        </p:txBody>
      </p:sp>
    </p:spTree>
    <p:extLst>
      <p:ext uri="{BB962C8B-B14F-4D97-AF65-F5344CB8AC3E}">
        <p14:creationId xmlns:p14="http://schemas.microsoft.com/office/powerpoint/2010/main" val="235963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BAB8-795F-2649-A051-901C2CBB7D0C}"/>
              </a:ext>
            </a:extLst>
          </p:cNvPr>
          <p:cNvSpPr>
            <a:spLocks noGrp="1"/>
          </p:cNvSpPr>
          <p:nvPr>
            <p:ph type="title"/>
          </p:nvPr>
        </p:nvSpPr>
        <p:spPr/>
        <p:txBody>
          <a:bodyPr>
            <a:normAutofit fontScale="90000"/>
          </a:bodyPr>
          <a:lstStyle/>
          <a:p>
            <a:r>
              <a:rPr lang="en-US" dirty="0"/>
              <a:t>Let’s start with an “easy” example for ethics: autonomous vehicles</a:t>
            </a:r>
          </a:p>
        </p:txBody>
      </p:sp>
      <p:pic>
        <p:nvPicPr>
          <p:cNvPr id="5" name="Content Placeholder 4">
            <a:extLst>
              <a:ext uri="{FF2B5EF4-FFF2-40B4-BE49-F238E27FC236}">
                <a16:creationId xmlns:a16="http://schemas.microsoft.com/office/drawing/2014/main" id="{CD829CCA-9862-A24D-BF13-25ABC01A7FDB}"/>
              </a:ext>
            </a:extLst>
          </p:cNvPr>
          <p:cNvPicPr>
            <a:picLocks noGrp="1" noChangeAspect="1"/>
          </p:cNvPicPr>
          <p:nvPr>
            <p:ph idx="1"/>
          </p:nvPr>
        </p:nvPicPr>
        <p:blipFill>
          <a:blip r:embed="rId2"/>
          <a:stretch>
            <a:fillRect/>
          </a:stretch>
        </p:blipFill>
        <p:spPr>
          <a:xfrm>
            <a:off x="457201" y="1417639"/>
            <a:ext cx="7909904" cy="5223794"/>
          </a:xfrm>
        </p:spPr>
      </p:pic>
    </p:spTree>
    <p:extLst>
      <p:ext uri="{BB962C8B-B14F-4D97-AF65-F5344CB8AC3E}">
        <p14:creationId xmlns:p14="http://schemas.microsoft.com/office/powerpoint/2010/main" val="264948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Minimizing risk and selecting “the right action” vs. “the good outcome”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Trolley Dilemma:</a:t>
            </a:r>
          </a:p>
          <a:p>
            <a:pPr marL="0" indent="0">
              <a:buNone/>
            </a:pPr>
            <a:r>
              <a:rPr lang="en-US" dirty="0"/>
              <a:t>A runaway trolley is on a track, headed in such a way that it will kill ﬁve people on the track. It can be turned by a switch, available to an agent, which if pulled will cause the trolley to head towards and kill one person on another track. Pulling the switch is the only way to save the five people. Is it morally permissible for the agent to pull the switch and thus save ﬁve people while killing one?</a:t>
            </a:r>
          </a:p>
          <a:p>
            <a:pPr marL="0" indent="0">
              <a:buNone/>
            </a:pPr>
            <a:r>
              <a:rPr lang="en-US" dirty="0"/>
              <a:t> </a:t>
            </a:r>
          </a:p>
          <a:p>
            <a:pPr marL="0" indent="0">
              <a:buNone/>
            </a:pPr>
            <a:r>
              <a:rPr lang="en-US" dirty="0"/>
              <a:t>Footbridge Dilemma:</a:t>
            </a:r>
          </a:p>
          <a:p>
            <a:pPr marL="0" indent="0">
              <a:buNone/>
            </a:pPr>
            <a:r>
              <a:rPr lang="en-US" dirty="0"/>
              <a:t>Similarly, a runaway trolley is headed towards ﬁve people, but now the agent is standing next to a large person on a footbridge over the track. The only way to save the ﬁve people is to push the large person onto the tracks below, thus killing him. Is it morally permissible to push the person onto the track, thus saving five people while killing one? </a:t>
            </a:r>
          </a:p>
          <a:p>
            <a:pPr marL="0" indent="0">
              <a:buNone/>
            </a:pPr>
            <a:endParaRPr lang="en-US" dirty="0"/>
          </a:p>
          <a:p>
            <a:pPr marL="0" indent="0">
              <a:buNone/>
            </a:pPr>
            <a:r>
              <a:rPr lang="en-US" sz="2200" dirty="0"/>
              <a:t>See Foot, P. (1978) The problem of abortion and the doctrine of the double effect, in </a:t>
            </a:r>
            <a:r>
              <a:rPr lang="en-US" sz="2200" i="1" dirty="0"/>
              <a:t>Virtues and Vices</a:t>
            </a:r>
            <a:r>
              <a:rPr lang="en-US" sz="2200" dirty="0"/>
              <a:t> (Oxford: Basil Blackwell) and Thomson, J.J. (1976) Killing, letting die, and the trolley problem, </a:t>
            </a:r>
            <a:r>
              <a:rPr lang="en-US" sz="2200" i="1" dirty="0"/>
              <a:t>The Monist</a:t>
            </a:r>
            <a:r>
              <a:rPr lang="en-US" sz="2200" dirty="0"/>
              <a:t> 59. </a:t>
            </a:r>
          </a:p>
        </p:txBody>
      </p:sp>
    </p:spTree>
    <p:extLst>
      <p:ext uri="{BB962C8B-B14F-4D97-AF65-F5344CB8AC3E}">
        <p14:creationId xmlns:p14="http://schemas.microsoft.com/office/powerpoint/2010/main" val="276097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7F31-6238-234C-90DC-851C37F1311B}"/>
              </a:ext>
            </a:extLst>
          </p:cNvPr>
          <p:cNvSpPr>
            <a:spLocks noGrp="1"/>
          </p:cNvSpPr>
          <p:nvPr>
            <p:ph type="title"/>
          </p:nvPr>
        </p:nvSpPr>
        <p:spPr/>
        <p:txBody>
          <a:bodyPr>
            <a:normAutofit fontScale="90000"/>
          </a:bodyPr>
          <a:lstStyle/>
          <a:p>
            <a:r>
              <a:rPr lang="en-US" dirty="0"/>
              <a:t>Some other fun sources for the “trolley problem”</a:t>
            </a:r>
          </a:p>
        </p:txBody>
      </p:sp>
      <p:sp>
        <p:nvSpPr>
          <p:cNvPr id="3" name="Content Placeholder 2">
            <a:extLst>
              <a:ext uri="{FF2B5EF4-FFF2-40B4-BE49-F238E27FC236}">
                <a16:creationId xmlns:a16="http://schemas.microsoft.com/office/drawing/2014/main" id="{41BF7C09-2AC2-2B4F-BEBB-4EA7244275CB}"/>
              </a:ext>
            </a:extLst>
          </p:cNvPr>
          <p:cNvSpPr>
            <a:spLocks noGrp="1"/>
          </p:cNvSpPr>
          <p:nvPr>
            <p:ph idx="1"/>
          </p:nvPr>
        </p:nvSpPr>
        <p:spPr>
          <a:xfrm>
            <a:off x="55002" y="1600200"/>
            <a:ext cx="9088998" cy="5199361"/>
          </a:xfrm>
        </p:spPr>
        <p:txBody>
          <a:bodyPr/>
          <a:lstStyle/>
          <a:p>
            <a:r>
              <a:rPr lang="en-US" sz="2400" dirty="0">
                <a:hlinkClick r:id="rId2"/>
              </a:rPr>
              <a:t>The Trolley Problem Now</a:t>
            </a:r>
            <a:r>
              <a:rPr lang="en-US" sz="2400" dirty="0"/>
              <a:t>, by Sara </a:t>
            </a:r>
            <a:r>
              <a:rPr lang="en-US" sz="2400" dirty="0" err="1"/>
              <a:t>Bizarro</a:t>
            </a:r>
            <a:endParaRPr lang="en-US" sz="2400" dirty="0"/>
          </a:p>
          <a:p>
            <a:r>
              <a:rPr lang="en-US" sz="2400" dirty="0"/>
              <a:t>Harry Shearer’s depiction for the BBC</a:t>
            </a:r>
          </a:p>
          <a:p>
            <a:endParaRPr lang="en-US" sz="2400" dirty="0"/>
          </a:p>
          <a:p>
            <a:r>
              <a:rPr lang="en-US" sz="2400" dirty="0"/>
              <a:t>This episode of “The Good Place”</a:t>
            </a:r>
          </a:p>
          <a:p>
            <a:endParaRPr lang="en-US" dirty="0"/>
          </a:p>
        </p:txBody>
      </p:sp>
      <p:pic>
        <p:nvPicPr>
          <p:cNvPr id="5" name="Picture 4">
            <a:hlinkClick r:id="rId3"/>
            <a:extLst>
              <a:ext uri="{FF2B5EF4-FFF2-40B4-BE49-F238E27FC236}">
                <a16:creationId xmlns:a16="http://schemas.microsoft.com/office/drawing/2014/main" id="{06E0222A-C4D6-024A-9A71-0B82CD0EEB3A}"/>
              </a:ext>
            </a:extLst>
          </p:cNvPr>
          <p:cNvPicPr>
            <a:picLocks noChangeAspect="1"/>
          </p:cNvPicPr>
          <p:nvPr/>
        </p:nvPicPr>
        <p:blipFill>
          <a:blip r:embed="rId4"/>
          <a:stretch>
            <a:fillRect/>
          </a:stretch>
        </p:blipFill>
        <p:spPr>
          <a:xfrm>
            <a:off x="1028034" y="3964931"/>
            <a:ext cx="3571467" cy="2066544"/>
          </a:xfrm>
          <a:prstGeom prst="rect">
            <a:avLst/>
          </a:prstGeom>
        </p:spPr>
      </p:pic>
      <p:pic>
        <p:nvPicPr>
          <p:cNvPr id="7" name="Picture 6">
            <a:hlinkClick r:id="rId5"/>
            <a:extLst>
              <a:ext uri="{FF2B5EF4-FFF2-40B4-BE49-F238E27FC236}">
                <a16:creationId xmlns:a16="http://schemas.microsoft.com/office/drawing/2014/main" id="{962C984F-30F1-4244-9686-7F9419283CD4}"/>
              </a:ext>
            </a:extLst>
          </p:cNvPr>
          <p:cNvPicPr>
            <a:picLocks noChangeAspect="1"/>
          </p:cNvPicPr>
          <p:nvPr/>
        </p:nvPicPr>
        <p:blipFill>
          <a:blip r:embed="rId6"/>
          <a:stretch>
            <a:fillRect/>
          </a:stretch>
        </p:blipFill>
        <p:spPr>
          <a:xfrm>
            <a:off x="5459139" y="2086101"/>
            <a:ext cx="3160591" cy="1828800"/>
          </a:xfrm>
          <a:prstGeom prst="rect">
            <a:avLst/>
          </a:prstGeom>
        </p:spPr>
      </p:pic>
    </p:spTree>
    <p:extLst>
      <p:ext uri="{BB962C8B-B14F-4D97-AF65-F5344CB8AC3E}">
        <p14:creationId xmlns:p14="http://schemas.microsoft.com/office/powerpoint/2010/main" val="14711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consider that an autonomous vehicle is “the agent”</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Crash Dilemma:</a:t>
            </a:r>
          </a:p>
          <a:p>
            <a:pPr marL="0" indent="0">
              <a:buNone/>
            </a:pPr>
            <a:r>
              <a:rPr lang="en-US" dirty="0"/>
              <a:t>A driverless car with </a:t>
            </a:r>
            <a:r>
              <a:rPr lang="en-US" i="1" dirty="0"/>
              <a:t>n</a:t>
            </a:r>
            <a:r>
              <a:rPr lang="en-US" dirty="0"/>
              <a:t> passengers is proceeding down a road when an obstacle is introduced into its path.  If the car hits the obstacle, it will kill the passengers. It can swerve left or right (take evasive maneuvers), which will kill other (</a:t>
            </a:r>
            <a:r>
              <a:rPr lang="en-US" i="1" dirty="0"/>
              <a:t>m</a:t>
            </a:r>
            <a:r>
              <a:rPr lang="en-US" dirty="0"/>
              <a:t>: </a:t>
            </a:r>
            <a:r>
              <a:rPr lang="en-US" i="1" dirty="0"/>
              <a:t>m</a:t>
            </a:r>
            <a:r>
              <a:rPr lang="en-US" dirty="0"/>
              <a:t> &gt;</a:t>
            </a:r>
            <a:r>
              <a:rPr lang="en-US" i="1" dirty="0"/>
              <a:t>n</a:t>
            </a:r>
            <a:r>
              <a:rPr lang="en-US" dirty="0"/>
              <a:t>) bystanders.  Since one design goal of any car is to protect its inhabitants, it seems that the driverless car should swerve and kill the bystanders.  But more people will be killed by the car following its design goal here if it takes evasive maneuvers.  How should the car be programmed? </a:t>
            </a:r>
          </a:p>
          <a:p>
            <a:pPr marL="0" indent="0">
              <a:buNone/>
            </a:pPr>
            <a:endParaRPr lang="en-US" dirty="0"/>
          </a:p>
        </p:txBody>
      </p:sp>
    </p:spTree>
    <p:extLst>
      <p:ext uri="{BB962C8B-B14F-4D97-AF65-F5344CB8AC3E}">
        <p14:creationId xmlns:p14="http://schemas.microsoft.com/office/powerpoint/2010/main" val="40183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679FCAF4-6076-5648-B51C-EF7DE0840A20}"/>
              </a:ext>
            </a:extLst>
          </p:cNvPr>
          <p:cNvSpPr>
            <a:spLocks noGrp="1"/>
          </p:cNvSpPr>
          <p:nvPr>
            <p:ph type="title"/>
          </p:nvPr>
        </p:nvSpPr>
        <p:spPr>
          <a:xfrm>
            <a:off x="504825" y="228600"/>
            <a:ext cx="8229600" cy="1143000"/>
          </a:xfrm>
        </p:spPr>
        <p:txBody>
          <a:bodyPr>
            <a:normAutofit fontScale="90000"/>
          </a:bodyPr>
          <a:lstStyle/>
          <a:p>
            <a:r>
              <a:rPr lang="en-US" altLang="en-US" sz="3200" dirty="0">
                <a:ea typeface="ＭＳ Ｐゴシック" panose="020B0600070205080204" pitchFamily="34" charset="-128"/>
              </a:rPr>
              <a:t>What happens when humans are no</a:t>
            </a:r>
            <a:br>
              <a:rPr lang="en-US" altLang="en-US" sz="3200" dirty="0">
                <a:ea typeface="ＭＳ Ｐゴシック" panose="020B0600070205080204" pitchFamily="34" charset="-128"/>
              </a:rPr>
            </a:br>
            <a:r>
              <a:rPr lang="en-US" altLang="en-US" sz="3200" dirty="0">
                <a:ea typeface="ＭＳ Ｐゴシック" panose="020B0600070205080204" pitchFamily="34" charset="-128"/>
              </a:rPr>
              <a:t> longer expected to ”do something”?</a:t>
            </a:r>
            <a:br>
              <a:rPr lang="en-US" altLang="en-US" sz="3200" dirty="0">
                <a:ea typeface="ＭＳ Ｐゴシック" panose="020B0600070205080204" pitchFamily="34" charset="-128"/>
              </a:rPr>
            </a:br>
            <a:endParaRPr lang="en-US" altLang="en-US" sz="3200" dirty="0">
              <a:ea typeface="ＭＳ Ｐゴシック" panose="020B0600070205080204" pitchFamily="34" charset="-128"/>
            </a:endParaRPr>
          </a:p>
        </p:txBody>
      </p:sp>
      <p:sp>
        <p:nvSpPr>
          <p:cNvPr id="20482" name="Content Placeholder 2">
            <a:extLst>
              <a:ext uri="{FF2B5EF4-FFF2-40B4-BE49-F238E27FC236}">
                <a16:creationId xmlns:a16="http://schemas.microsoft.com/office/drawing/2014/main" id="{0D51821A-ADAD-6C44-9692-5E7A628CB2F7}"/>
              </a:ext>
            </a:extLst>
          </p:cNvPr>
          <p:cNvSpPr>
            <a:spLocks noGrp="1"/>
          </p:cNvSpPr>
          <p:nvPr>
            <p:ph idx="1"/>
          </p:nvPr>
        </p:nvSpPr>
        <p:spPr>
          <a:xfrm>
            <a:off x="457200" y="1233488"/>
            <a:ext cx="8229600" cy="4892675"/>
          </a:xfrm>
        </p:spPr>
        <p:txBody>
          <a:bodyPr/>
          <a:lstStyle/>
          <a:p>
            <a:pPr marL="0" indent="0">
              <a:buFont typeface="Arial" panose="020B0604020202020204" pitchFamily="34" charset="0"/>
              <a:buNone/>
            </a:pPr>
            <a:r>
              <a:rPr lang="en-US" altLang="en-US" sz="2400" i="1">
                <a:ea typeface="ＭＳ Ｐゴシック" panose="020B0600070205080204" pitchFamily="34" charset="-128"/>
              </a:rPr>
              <a:t>The “Trolley Problem” Crash Scenario</a:t>
            </a:r>
          </a:p>
        </p:txBody>
      </p:sp>
      <p:pic>
        <p:nvPicPr>
          <p:cNvPr id="20483" name="Picture 3" descr="Lin.tiff">
            <a:hlinkClick r:id="rId2"/>
            <a:extLst>
              <a:ext uri="{FF2B5EF4-FFF2-40B4-BE49-F238E27FC236}">
                <a16:creationId xmlns:a16="http://schemas.microsoft.com/office/drawing/2014/main" id="{F978FA9A-65D5-254F-A819-72C8C6A8DC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1792288"/>
            <a:ext cx="7175500"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091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design will car manufacturers choose?</a:t>
            </a:r>
          </a:p>
        </p:txBody>
      </p:sp>
      <p:pic>
        <p:nvPicPr>
          <p:cNvPr id="4" name="Content Placeholder 3" descr="MB driverless car policy.tiff"/>
          <p:cNvPicPr>
            <a:picLocks noGrp="1" noChangeAspect="1"/>
          </p:cNvPicPr>
          <p:nvPr>
            <p:ph idx="1"/>
          </p:nvPr>
        </p:nvPicPr>
        <p:blipFill>
          <a:blip r:embed="rId2">
            <a:extLst>
              <a:ext uri="{28A0092B-C50C-407E-A947-70E740481C1C}">
                <a14:useLocalDpi xmlns:a14="http://schemas.microsoft.com/office/drawing/2010/main" val="0"/>
              </a:ext>
            </a:extLst>
          </a:blip>
          <a:srcRect l="-25725" r="-25725"/>
          <a:stretch>
            <a:fillRect/>
          </a:stretch>
        </p:blipFill>
        <p:spPr/>
      </p:pic>
    </p:spTree>
    <p:extLst>
      <p:ext uri="{BB962C8B-B14F-4D97-AF65-F5344CB8AC3E}">
        <p14:creationId xmlns:p14="http://schemas.microsoft.com/office/powerpoint/2010/main" val="237774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E4E106A0-E207-274B-AA1D-03BD26FD64C1}"/>
              </a:ext>
            </a:extLst>
          </p:cNvPr>
          <p:cNvSpPr>
            <a:spLocks noGrp="1"/>
          </p:cNvSpPr>
          <p:nvPr>
            <p:ph type="title"/>
          </p:nvPr>
        </p:nvSpPr>
        <p:spPr/>
        <p:txBody>
          <a:bodyPr/>
          <a:lstStyle/>
          <a:p>
            <a:r>
              <a:rPr lang="en-US" altLang="en-US">
                <a:ea typeface="ＭＳ Ｐゴシック" panose="020B0600070205080204" pitchFamily="34" charset="-128"/>
              </a:rPr>
              <a:t>There are many “crash” dilemmas</a:t>
            </a:r>
          </a:p>
        </p:txBody>
      </p:sp>
      <p:sp>
        <p:nvSpPr>
          <p:cNvPr id="3" name="Content Placeholder 2">
            <a:extLst>
              <a:ext uri="{FF2B5EF4-FFF2-40B4-BE49-F238E27FC236}">
                <a16:creationId xmlns:a16="http://schemas.microsoft.com/office/drawing/2014/main" id="{2DC87CD6-C6BD-3542-B6E4-F959D85EB101}"/>
              </a:ext>
            </a:extLst>
          </p:cNvPr>
          <p:cNvSpPr>
            <a:spLocks noGrp="1"/>
          </p:cNvSpPr>
          <p:nvPr>
            <p:ph idx="1"/>
          </p:nvPr>
        </p:nvSpPr>
        <p:spPr>
          <a:xfrm>
            <a:off x="498474" y="1981200"/>
            <a:ext cx="8340726" cy="4144963"/>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fontScale="92500" lnSpcReduction="20000"/>
          </a:bodyPr>
          <a:lstStyle/>
          <a:p>
            <a:pPr>
              <a:buFont typeface="Arial" charset="0"/>
              <a:buChar char="•"/>
              <a:defRPr/>
            </a:pPr>
            <a:r>
              <a:rPr lang="en-US" dirty="0"/>
              <a:t>Crash1: dead Passengers &gt; dead Bystanders</a:t>
            </a:r>
          </a:p>
          <a:p>
            <a:pPr>
              <a:buFont typeface="Arial" charset="0"/>
              <a:buChar char="•"/>
              <a:defRPr/>
            </a:pPr>
            <a:endParaRPr lang="en-US" dirty="0"/>
          </a:p>
          <a:p>
            <a:pPr>
              <a:buFont typeface="Arial" charset="0"/>
              <a:buChar char="•"/>
              <a:defRPr/>
            </a:pPr>
            <a:r>
              <a:rPr lang="en-US" dirty="0"/>
              <a:t>Crash2: dead Passengers &lt; dead Bystanders</a:t>
            </a:r>
          </a:p>
          <a:p>
            <a:pPr>
              <a:buFont typeface="Arial" charset="0"/>
              <a:buChar char="•"/>
              <a:defRPr/>
            </a:pPr>
            <a:endParaRPr lang="en-US" dirty="0"/>
          </a:p>
          <a:p>
            <a:pPr>
              <a:buFont typeface="Arial" charset="0"/>
              <a:buChar char="•"/>
              <a:defRPr/>
            </a:pPr>
            <a:r>
              <a:rPr lang="en-US" dirty="0"/>
              <a:t>Crash3: prob</a:t>
            </a:r>
            <a:r>
              <a:rPr lang="en-US" baseline="-25000" dirty="0"/>
              <a:t>1</a:t>
            </a:r>
            <a:r>
              <a:rPr lang="en-US" dirty="0"/>
              <a:t> (dead Passengers)&gt; prob</a:t>
            </a:r>
            <a:r>
              <a:rPr lang="en-US" baseline="-25000" dirty="0"/>
              <a:t>2</a:t>
            </a:r>
            <a:r>
              <a:rPr lang="en-US" dirty="0"/>
              <a:t> (dead Bystanders)</a:t>
            </a:r>
          </a:p>
          <a:p>
            <a:pPr>
              <a:buFont typeface="Arial" charset="0"/>
              <a:buChar char="•"/>
              <a:defRPr/>
            </a:pPr>
            <a:endParaRPr lang="en-US" dirty="0"/>
          </a:p>
          <a:p>
            <a:pPr>
              <a:buFont typeface="Arial" charset="0"/>
              <a:buChar char="•"/>
              <a:defRPr/>
            </a:pPr>
            <a:r>
              <a:rPr lang="en-US" dirty="0"/>
              <a:t>Crash4: p</a:t>
            </a:r>
            <a:r>
              <a:rPr lang="en-US" baseline="-25000" dirty="0"/>
              <a:t>1</a:t>
            </a:r>
            <a:r>
              <a:rPr lang="en-US" dirty="0"/>
              <a:t> (Damage</a:t>
            </a:r>
            <a:r>
              <a:rPr lang="en-US" baseline="-25000" dirty="0"/>
              <a:t>2</a:t>
            </a:r>
            <a:r>
              <a:rPr lang="en-US" dirty="0"/>
              <a:t>) &gt; p</a:t>
            </a:r>
            <a:r>
              <a:rPr lang="en-US" baseline="-25000" dirty="0"/>
              <a:t>2 </a:t>
            </a:r>
            <a:r>
              <a:rPr lang="en-US" dirty="0"/>
              <a:t>(Damage</a:t>
            </a:r>
            <a:r>
              <a:rPr lang="en-US" baseline="-25000" dirty="0"/>
              <a:t>2</a:t>
            </a:r>
            <a:r>
              <a:rPr lang="en-US" dirty="0"/>
              <a:t>) [where D=injury and cost]</a:t>
            </a:r>
          </a:p>
        </p:txBody>
      </p:sp>
    </p:spTree>
    <p:extLst>
      <p:ext uri="{BB962C8B-B14F-4D97-AF65-F5344CB8AC3E}">
        <p14:creationId xmlns:p14="http://schemas.microsoft.com/office/powerpoint/2010/main" val="168625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1064</Words>
  <Application>Microsoft Macintosh PowerPoint</Application>
  <PresentationFormat>On-screen Show (4:3)</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ＭＳ Ｐゴシック</vt:lpstr>
      <vt:lpstr>Arial</vt:lpstr>
      <vt:lpstr>Calibri</vt:lpstr>
      <vt:lpstr>Office Theme</vt:lpstr>
      <vt:lpstr>Robotics and Autonomous Systems</vt:lpstr>
      <vt:lpstr>Main themes that touch on ethics:</vt:lpstr>
      <vt:lpstr>Let’s start with an “easy” example for ethics: autonomous vehicles</vt:lpstr>
      <vt:lpstr>Minimizing risk and selecting “the right action” vs. “the good outcome”</vt:lpstr>
      <vt:lpstr>Some other fun sources for the “trolley problem”</vt:lpstr>
      <vt:lpstr>Now consider that an autonomous vehicle is “the agent”</vt:lpstr>
      <vt:lpstr>What happens when humans are no  longer expected to ”do something”? </vt:lpstr>
      <vt:lpstr>What design will car manufacturers choose?</vt:lpstr>
      <vt:lpstr>There are many “crash” dilemmas</vt:lpstr>
      <vt:lpstr>There are also morally-relevant scenarios beyond “crash”</vt:lpstr>
      <vt:lpstr>There are competing research programs to design ethics into AVs</vt:lpstr>
      <vt:lpstr>Lin’s argument about “moral gray spaces” in AI</vt:lpstr>
      <vt:lpstr>What do we mean by “autonomy”?</vt:lpstr>
      <vt:lpstr>Can machines ever be autonomous (moral) agents?</vt:lpstr>
      <vt:lpstr>Searle’s argument relies on:</vt:lpstr>
      <vt:lpstr>What are the conditions for moral agency?</vt:lpstr>
      <vt:lpstr>Trusting Robots and other Autonomous Systems</vt:lpstr>
      <vt:lpstr>The Psychology of Trust: Mori’s Uncanny Valley</vt:lpstr>
      <vt:lpstr>Sociable Robot properties: (according to Marc Hanheide)</vt:lpstr>
      <vt:lpstr>Here are some…</vt:lpstr>
    </vt:vector>
  </TitlesOfParts>
  <Company>University of Delaware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Autonomous Vehicles</dc:title>
  <dc:creator>Tom Powers</dc:creator>
  <cp:lastModifiedBy>Tom Powers</cp:lastModifiedBy>
  <cp:revision>23</cp:revision>
  <dcterms:created xsi:type="dcterms:W3CDTF">2019-04-09T14:32:16Z</dcterms:created>
  <dcterms:modified xsi:type="dcterms:W3CDTF">2020-04-28T15:55:42Z</dcterms:modified>
</cp:coreProperties>
</file>