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5" r:id="rId1"/>
  </p:sldMasterIdLst>
  <p:notesMasterIdLst>
    <p:notesMasterId r:id="rId25"/>
  </p:notesMasterIdLst>
  <p:sldIdLst>
    <p:sldId id="305" r:id="rId2"/>
    <p:sldId id="256" r:id="rId3"/>
    <p:sldId id="304" r:id="rId4"/>
    <p:sldId id="306" r:id="rId5"/>
    <p:sldId id="291" r:id="rId6"/>
    <p:sldId id="290" r:id="rId7"/>
    <p:sldId id="324" r:id="rId8"/>
    <p:sldId id="262" r:id="rId9"/>
    <p:sldId id="282" r:id="rId10"/>
    <p:sldId id="292" r:id="rId11"/>
    <p:sldId id="265" r:id="rId12"/>
    <p:sldId id="285" r:id="rId13"/>
    <p:sldId id="297" r:id="rId14"/>
    <p:sldId id="308" r:id="rId15"/>
    <p:sldId id="300" r:id="rId16"/>
    <p:sldId id="301" r:id="rId17"/>
    <p:sldId id="267" r:id="rId18"/>
    <p:sldId id="281" r:id="rId19"/>
    <p:sldId id="303" r:id="rId20"/>
    <p:sldId id="314" r:id="rId21"/>
    <p:sldId id="310" r:id="rId22"/>
    <p:sldId id="311" r:id="rId23"/>
    <p:sldId id="298" r:id="rId2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07" charset="0"/>
        <a:ea typeface="ＭＳ Ｐゴシック" pitchFamily="-107" charset="-128"/>
        <a:cs typeface="ＭＳ Ｐゴシック" pitchFamily="-107" charset="-128"/>
      </a:defRPr>
    </a:lvl1pPr>
    <a:lvl2pPr marL="457200" algn="l" rtl="0" eaLnBrk="0" fontAlgn="base" hangingPunct="0">
      <a:spcBef>
        <a:spcPct val="0"/>
      </a:spcBef>
      <a:spcAft>
        <a:spcPct val="0"/>
      </a:spcAft>
      <a:defRPr sz="2400" kern="1200">
        <a:solidFill>
          <a:schemeClr val="tx1"/>
        </a:solidFill>
        <a:latin typeface="Arial" pitchFamily="-107" charset="0"/>
        <a:ea typeface="ＭＳ Ｐゴシック" pitchFamily="-107" charset="-128"/>
        <a:cs typeface="ＭＳ Ｐゴシック" pitchFamily="-107" charset="-128"/>
      </a:defRPr>
    </a:lvl2pPr>
    <a:lvl3pPr marL="914400" algn="l" rtl="0" eaLnBrk="0" fontAlgn="base" hangingPunct="0">
      <a:spcBef>
        <a:spcPct val="0"/>
      </a:spcBef>
      <a:spcAft>
        <a:spcPct val="0"/>
      </a:spcAft>
      <a:defRPr sz="2400" kern="1200">
        <a:solidFill>
          <a:schemeClr val="tx1"/>
        </a:solidFill>
        <a:latin typeface="Arial" pitchFamily="-107" charset="0"/>
        <a:ea typeface="ＭＳ Ｐゴシック" pitchFamily="-107" charset="-128"/>
        <a:cs typeface="ＭＳ Ｐゴシック" pitchFamily="-107" charset="-128"/>
      </a:defRPr>
    </a:lvl3pPr>
    <a:lvl4pPr marL="1371600" algn="l" rtl="0" eaLnBrk="0" fontAlgn="base" hangingPunct="0">
      <a:spcBef>
        <a:spcPct val="0"/>
      </a:spcBef>
      <a:spcAft>
        <a:spcPct val="0"/>
      </a:spcAft>
      <a:defRPr sz="2400" kern="1200">
        <a:solidFill>
          <a:schemeClr val="tx1"/>
        </a:solidFill>
        <a:latin typeface="Arial" pitchFamily="-107" charset="0"/>
        <a:ea typeface="ＭＳ Ｐゴシック" pitchFamily="-107" charset="-128"/>
        <a:cs typeface="ＭＳ Ｐゴシック" pitchFamily="-107" charset="-128"/>
      </a:defRPr>
    </a:lvl4pPr>
    <a:lvl5pPr marL="1828800" algn="l" rtl="0" eaLnBrk="0" fontAlgn="base" hangingPunct="0">
      <a:spcBef>
        <a:spcPct val="0"/>
      </a:spcBef>
      <a:spcAft>
        <a:spcPct val="0"/>
      </a:spcAft>
      <a:defRPr sz="2400" kern="1200">
        <a:solidFill>
          <a:schemeClr val="tx1"/>
        </a:solidFill>
        <a:latin typeface="Arial" pitchFamily="-107" charset="0"/>
        <a:ea typeface="ＭＳ Ｐゴシック" pitchFamily="-107" charset="-128"/>
        <a:cs typeface="ＭＳ Ｐゴシック" pitchFamily="-107" charset="-128"/>
      </a:defRPr>
    </a:lvl5pPr>
    <a:lvl6pPr marL="2286000" algn="l" defTabSz="457200" rtl="0" eaLnBrk="1" latinLnBrk="0" hangingPunct="1">
      <a:defRPr sz="2400" kern="1200">
        <a:solidFill>
          <a:schemeClr val="tx1"/>
        </a:solidFill>
        <a:latin typeface="Arial" pitchFamily="-107" charset="0"/>
        <a:ea typeface="ＭＳ Ｐゴシック" pitchFamily="-107" charset="-128"/>
        <a:cs typeface="ＭＳ Ｐゴシック" pitchFamily="-107" charset="-128"/>
      </a:defRPr>
    </a:lvl6pPr>
    <a:lvl7pPr marL="2743200" algn="l" defTabSz="457200" rtl="0" eaLnBrk="1" latinLnBrk="0" hangingPunct="1">
      <a:defRPr sz="2400" kern="1200">
        <a:solidFill>
          <a:schemeClr val="tx1"/>
        </a:solidFill>
        <a:latin typeface="Arial" pitchFamily="-107" charset="0"/>
        <a:ea typeface="ＭＳ Ｐゴシック" pitchFamily="-107" charset="-128"/>
        <a:cs typeface="ＭＳ Ｐゴシック" pitchFamily="-107" charset="-128"/>
      </a:defRPr>
    </a:lvl7pPr>
    <a:lvl8pPr marL="3200400" algn="l" defTabSz="457200" rtl="0" eaLnBrk="1" latinLnBrk="0" hangingPunct="1">
      <a:defRPr sz="2400" kern="1200">
        <a:solidFill>
          <a:schemeClr val="tx1"/>
        </a:solidFill>
        <a:latin typeface="Arial" pitchFamily="-107" charset="0"/>
        <a:ea typeface="ＭＳ Ｐゴシック" pitchFamily="-107" charset="-128"/>
        <a:cs typeface="ＭＳ Ｐゴシック" pitchFamily="-107" charset="-128"/>
      </a:defRPr>
    </a:lvl8pPr>
    <a:lvl9pPr marL="3657600" algn="l" defTabSz="457200" rtl="0" eaLnBrk="1" latinLnBrk="0" hangingPunct="1">
      <a:defRPr sz="2400" kern="1200">
        <a:solidFill>
          <a:schemeClr val="tx1"/>
        </a:solidFill>
        <a:latin typeface="Arial" pitchFamily="-107" charset="0"/>
        <a:ea typeface="ＭＳ Ｐゴシック" pitchFamily="-107" charset="-128"/>
        <a:cs typeface="ＭＳ Ｐゴシック" pitchFamily="-107"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p:restoredTop sz="94490"/>
  </p:normalViewPr>
  <p:slideViewPr>
    <p:cSldViewPr>
      <p:cViewPr varScale="1">
        <p:scale>
          <a:sx n="78" d="100"/>
          <a:sy n="78" d="100"/>
        </p:scale>
        <p:origin x="117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355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55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355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58C2AD88-B8D7-A343-A6E1-ADC0E48DDBA7}" type="slidenum">
              <a:rPr lang="en-US"/>
              <a:pPr>
                <a:defRPr/>
              </a:pPr>
              <a:t>‹#›</a:t>
            </a:fld>
            <a:endParaRPr lang="en-US"/>
          </a:p>
        </p:txBody>
      </p:sp>
    </p:spTree>
    <p:extLst>
      <p:ext uri="{BB962C8B-B14F-4D97-AF65-F5344CB8AC3E}">
        <p14:creationId xmlns:p14="http://schemas.microsoft.com/office/powerpoint/2010/main" val="7920390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59493767-7240-A542-B6B1-16831F58BE40}" type="slidenum">
              <a:rPr lang="en-US"/>
              <a:pPr/>
              <a:t>2</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r>
              <a:rPr lang="en-US" dirty="0"/>
              <a:t>Lecture 1: slides 1-11</a:t>
            </a:r>
          </a:p>
          <a:p>
            <a:pPr eaLnBrk="1" hangingPunct="1"/>
            <a:r>
              <a:rPr lang="en-US" dirty="0"/>
              <a:t>Lecture</a:t>
            </a:r>
            <a:r>
              <a:rPr lang="en-US" baseline="0" dirty="0"/>
              <a:t> 2: slides 12-30</a:t>
            </a:r>
            <a:endParaRPr lang="en-US" dirty="0"/>
          </a:p>
        </p:txBody>
      </p:sp>
    </p:spTree>
    <p:extLst>
      <p:ext uri="{BB962C8B-B14F-4D97-AF65-F5344CB8AC3E}">
        <p14:creationId xmlns:p14="http://schemas.microsoft.com/office/powerpoint/2010/main" val="1023481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526363CC-C9EC-4E4E-AE6C-C408566A49C5}" type="slidenum">
              <a:rPr lang="en-US"/>
              <a:pPr/>
              <a:t>17</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55284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7438D5CF-AF2B-DC4D-9E16-869E75F4ABC0}" type="slidenum">
              <a:rPr lang="en-US"/>
              <a:pPr/>
              <a:t>18</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5493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ADDFEFCE-B18F-8E4D-8CAB-63EB7811BDFA}" type="slidenum">
              <a:rPr lang="en-US"/>
              <a:pPr/>
              <a:t>8</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1894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54636D42-7EC8-9D4D-A980-CCEF6196A293}" type="slidenum">
              <a:rPr lang="en-US"/>
              <a:pPr/>
              <a:t>9</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576722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4AA0B7-D6D4-624E-AC3A-68368B01948E}" type="slidenum">
              <a:rPr lang="en-US"/>
              <a:pPr/>
              <a:t>10</a:t>
            </a:fld>
            <a:endParaRPr lang="en-US"/>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046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BEA44CA-A22D-164C-B5A6-E28C212C7A58}" type="slidenum">
              <a:rPr lang="en-US"/>
              <a:pPr/>
              <a:t>11</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829118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FAA75D94-BB4A-014E-B5F6-E688F93E4418}" type="slidenum">
              <a:rPr lang="en-US"/>
              <a:pPr/>
              <a:t>12</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r>
              <a:rPr lang="en-US"/>
              <a:t>Principles: Hippocratic Oath’s “Do no harm”; The Precautionary principle; Respect for Persons; Privacy, etc.</a:t>
            </a:r>
          </a:p>
        </p:txBody>
      </p:sp>
    </p:spTree>
    <p:extLst>
      <p:ext uri="{BB962C8B-B14F-4D97-AF65-F5344CB8AC3E}">
        <p14:creationId xmlns:p14="http://schemas.microsoft.com/office/powerpoint/2010/main" val="763651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015DCF-D628-464A-8D90-1DF18DD211E0}" type="slidenum">
              <a:rPr lang="en-US"/>
              <a:pPr/>
              <a:t>13</a:t>
            </a:fld>
            <a:endParaRPr lang="en-US"/>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r>
              <a:rPr lang="en-US" dirty="0"/>
              <a:t>Review: normative</a:t>
            </a:r>
            <a:r>
              <a:rPr lang="en-US" baseline="0" dirty="0"/>
              <a:t> vs. descriptive</a:t>
            </a:r>
          </a:p>
          <a:p>
            <a:r>
              <a:rPr lang="en-US" baseline="0" dirty="0"/>
              <a:t>	naturalistic fallacy</a:t>
            </a:r>
            <a:endParaRPr lang="en-US" dirty="0"/>
          </a:p>
        </p:txBody>
      </p:sp>
    </p:spTree>
    <p:extLst>
      <p:ext uri="{BB962C8B-B14F-4D97-AF65-F5344CB8AC3E}">
        <p14:creationId xmlns:p14="http://schemas.microsoft.com/office/powerpoint/2010/main" val="1323847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1A65837-BE52-7342-B28A-3750FD9E4E78}" type="slidenum">
              <a:rPr lang="en-US" sz="1200"/>
              <a:pPr/>
              <a:t>15</a:t>
            </a:fld>
            <a:endParaRPr lang="en-US" sz="1200"/>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970920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7F8EF2D5-71CB-CA48-A73C-130B59A4CD6C}" type="slidenum">
              <a:rPr lang="en-US" sz="1200"/>
              <a:pPr/>
              <a:t>16</a:t>
            </a:fld>
            <a:endParaRPr lang="en-US" sz="1200"/>
          </a:p>
        </p:txBody>
      </p:sp>
      <p:sp>
        <p:nvSpPr>
          <p:cNvPr id="37891"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33185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C9C6167-D82F-BA45-B7A4-0FB1CE5B5D78}" type="slidenum">
              <a:rPr lang="en-US" smtClean="0"/>
              <a:pPr>
                <a:defRPr/>
              </a:pPr>
              <a:t>‹#›</a:t>
            </a:fld>
            <a:endParaRPr lang="en-US"/>
          </a:p>
        </p:txBody>
      </p:sp>
    </p:spTree>
    <p:extLst>
      <p:ext uri="{BB962C8B-B14F-4D97-AF65-F5344CB8AC3E}">
        <p14:creationId xmlns:p14="http://schemas.microsoft.com/office/powerpoint/2010/main" val="3354439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5FC2CB0-6708-6F44-BF33-C55DA5949CC0}" type="slidenum">
              <a:rPr lang="en-US" smtClean="0"/>
              <a:pPr>
                <a:defRPr/>
              </a:pPr>
              <a:t>‹#›</a:t>
            </a:fld>
            <a:endParaRPr lang="en-US"/>
          </a:p>
        </p:txBody>
      </p:sp>
    </p:spTree>
    <p:extLst>
      <p:ext uri="{BB962C8B-B14F-4D97-AF65-F5344CB8AC3E}">
        <p14:creationId xmlns:p14="http://schemas.microsoft.com/office/powerpoint/2010/main" val="4150395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CD49F16-A15D-9B44-B25B-5DD360F16A03}" type="slidenum">
              <a:rPr lang="en-US" smtClean="0"/>
              <a:pPr>
                <a:defRPr/>
              </a:pPr>
              <a:t>‹#›</a:t>
            </a:fld>
            <a:endParaRPr lang="en-US"/>
          </a:p>
        </p:txBody>
      </p:sp>
    </p:spTree>
    <p:extLst>
      <p:ext uri="{BB962C8B-B14F-4D97-AF65-F5344CB8AC3E}">
        <p14:creationId xmlns:p14="http://schemas.microsoft.com/office/powerpoint/2010/main" val="3520363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963B985-9149-7C48-AD11-895A75ACDE9D}" type="slidenum">
              <a:rPr lang="en-US" smtClean="0"/>
              <a:pPr>
                <a:defRPr/>
              </a:pPr>
              <a:t>‹#›</a:t>
            </a:fld>
            <a:endParaRPr lang="en-US"/>
          </a:p>
        </p:txBody>
      </p:sp>
    </p:spTree>
    <p:extLst>
      <p:ext uri="{BB962C8B-B14F-4D97-AF65-F5344CB8AC3E}">
        <p14:creationId xmlns:p14="http://schemas.microsoft.com/office/powerpoint/2010/main" val="3783730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C3F7E48-08B2-8D48-B2AB-455293D217C9}" type="slidenum">
              <a:rPr lang="en-US" smtClean="0"/>
              <a:pPr>
                <a:defRPr/>
              </a:pPr>
              <a:t>‹#›</a:t>
            </a:fld>
            <a:endParaRPr lang="en-US"/>
          </a:p>
        </p:txBody>
      </p:sp>
    </p:spTree>
    <p:extLst>
      <p:ext uri="{BB962C8B-B14F-4D97-AF65-F5344CB8AC3E}">
        <p14:creationId xmlns:p14="http://schemas.microsoft.com/office/powerpoint/2010/main" val="3659982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42250B5-FE53-E74F-A73C-9E21DBA4B2FB}" type="slidenum">
              <a:rPr lang="en-US" smtClean="0"/>
              <a:pPr>
                <a:defRPr/>
              </a:pPr>
              <a:t>‹#›</a:t>
            </a:fld>
            <a:endParaRPr lang="en-US"/>
          </a:p>
        </p:txBody>
      </p:sp>
    </p:spTree>
    <p:extLst>
      <p:ext uri="{BB962C8B-B14F-4D97-AF65-F5344CB8AC3E}">
        <p14:creationId xmlns:p14="http://schemas.microsoft.com/office/powerpoint/2010/main" val="534690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A71A930B-D58B-A041-A2BC-9A2A5E0859AD}" type="slidenum">
              <a:rPr lang="en-US" smtClean="0"/>
              <a:pPr>
                <a:defRPr/>
              </a:pPr>
              <a:t>‹#›</a:t>
            </a:fld>
            <a:endParaRPr lang="en-US"/>
          </a:p>
        </p:txBody>
      </p:sp>
    </p:spTree>
    <p:extLst>
      <p:ext uri="{BB962C8B-B14F-4D97-AF65-F5344CB8AC3E}">
        <p14:creationId xmlns:p14="http://schemas.microsoft.com/office/powerpoint/2010/main" val="464085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75248CC8-9C9D-7145-A819-93812566BDE8}" type="slidenum">
              <a:rPr lang="en-US" smtClean="0"/>
              <a:pPr>
                <a:defRPr/>
              </a:pPr>
              <a:t>‹#›</a:t>
            </a:fld>
            <a:endParaRPr lang="en-US"/>
          </a:p>
        </p:txBody>
      </p:sp>
    </p:spTree>
    <p:extLst>
      <p:ext uri="{BB962C8B-B14F-4D97-AF65-F5344CB8AC3E}">
        <p14:creationId xmlns:p14="http://schemas.microsoft.com/office/powerpoint/2010/main" val="4110816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3446F3F-6A1E-B64D-AD48-C61395845A84}" type="slidenum">
              <a:rPr lang="en-US" smtClean="0"/>
              <a:pPr>
                <a:defRPr/>
              </a:pPr>
              <a:t>‹#›</a:t>
            </a:fld>
            <a:endParaRPr lang="en-US"/>
          </a:p>
        </p:txBody>
      </p:sp>
    </p:spTree>
    <p:extLst>
      <p:ext uri="{BB962C8B-B14F-4D97-AF65-F5344CB8AC3E}">
        <p14:creationId xmlns:p14="http://schemas.microsoft.com/office/powerpoint/2010/main" val="2556315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4CD113C-285D-0147-802E-77253FDC3EC9}" type="slidenum">
              <a:rPr lang="en-US" smtClean="0"/>
              <a:pPr>
                <a:defRPr/>
              </a:pPr>
              <a:t>‹#›</a:t>
            </a:fld>
            <a:endParaRPr lang="en-US"/>
          </a:p>
        </p:txBody>
      </p:sp>
    </p:spTree>
    <p:extLst>
      <p:ext uri="{BB962C8B-B14F-4D97-AF65-F5344CB8AC3E}">
        <p14:creationId xmlns:p14="http://schemas.microsoft.com/office/powerpoint/2010/main" val="2673699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2037B43-06AE-D54E-A755-33CDE533012F}" type="slidenum">
              <a:rPr lang="en-US" smtClean="0"/>
              <a:pPr>
                <a:defRPr/>
              </a:pPr>
              <a:t>‹#›</a:t>
            </a:fld>
            <a:endParaRPr lang="en-US"/>
          </a:p>
        </p:txBody>
      </p:sp>
    </p:spTree>
    <p:extLst>
      <p:ext uri="{BB962C8B-B14F-4D97-AF65-F5344CB8AC3E}">
        <p14:creationId xmlns:p14="http://schemas.microsoft.com/office/powerpoint/2010/main" val="1342892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FBDF66C-72EF-F446-A5A0-9D18E708DC1B}" type="slidenum">
              <a:rPr lang="en-US" smtClean="0"/>
              <a:pPr>
                <a:defRPr/>
              </a:pPr>
              <a:t>‹#›</a:t>
            </a:fld>
            <a:endParaRPr lang="en-US"/>
          </a:p>
        </p:txBody>
      </p:sp>
    </p:spTree>
    <p:extLst>
      <p:ext uri="{BB962C8B-B14F-4D97-AF65-F5344CB8AC3E}">
        <p14:creationId xmlns:p14="http://schemas.microsoft.com/office/powerpoint/2010/main" val="164514657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p:txBody>
          <a:bodyPr/>
          <a:lstStyle/>
          <a:p>
            <a:pPr marL="0" indent="0">
              <a:buNone/>
            </a:pPr>
            <a:r>
              <a:rPr lang="en-US" dirty="0"/>
              <a:t>“Integrity is everything to me.”</a:t>
            </a:r>
            <a:br>
              <a:rPr lang="en-US" dirty="0"/>
            </a:br>
            <a:endParaRPr lang="en-US" dirty="0"/>
          </a:p>
        </p:txBody>
      </p:sp>
      <p:pic>
        <p:nvPicPr>
          <p:cNvPr id="4" name="Content Placeholder 3" descr="221057_original.jpg"/>
          <p:cNvPicPr>
            <a:picLocks noGrp="1" noChangeAspect="1"/>
          </p:cNvPicPr>
          <p:nvPr/>
        </p:nvPicPr>
        <p:blipFill rotWithShape="1">
          <a:blip r:embed="rId2">
            <a:extLst>
              <a:ext uri="{28A0092B-C50C-407E-A947-70E740481C1C}">
                <a14:useLocalDpi xmlns:a14="http://schemas.microsoft.com/office/drawing/2010/main" val="0"/>
              </a:ext>
            </a:extLst>
          </a:blip>
          <a:srcRect l="14515" t="1658" r="6829" b="1658"/>
          <a:stretch/>
        </p:blipFill>
        <p:spPr>
          <a:xfrm>
            <a:off x="762000" y="2514600"/>
            <a:ext cx="4328283" cy="3026288"/>
          </a:xfrm>
          <a:prstGeom prst="rect">
            <a:avLst/>
          </a:prstGeom>
        </p:spPr>
      </p:pic>
    </p:spTree>
    <p:extLst>
      <p:ext uri="{BB962C8B-B14F-4D97-AF65-F5344CB8AC3E}">
        <p14:creationId xmlns:p14="http://schemas.microsoft.com/office/powerpoint/2010/main" val="349065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r>
              <a:rPr lang="en-US" dirty="0"/>
              <a:t>What is ethical reasoning like in general?</a:t>
            </a:r>
          </a:p>
        </p:txBody>
      </p:sp>
      <p:sp>
        <p:nvSpPr>
          <p:cNvPr id="7171" name="Rectangle 3"/>
          <p:cNvSpPr>
            <a:spLocks noGrp="1" noChangeArrowheads="1"/>
          </p:cNvSpPr>
          <p:nvPr>
            <p:ph idx="1"/>
          </p:nvPr>
        </p:nvSpPr>
        <p:spPr/>
        <p:txBody>
          <a:bodyPr/>
          <a:lstStyle/>
          <a:p>
            <a:pPr marL="609600" indent="-609600">
              <a:buFont typeface="Wingdings" pitchFamily="28" charset="2"/>
              <a:buNone/>
            </a:pPr>
            <a:endParaRPr lang="en-US" sz="2500" dirty="0"/>
          </a:p>
          <a:p>
            <a:pPr marL="609600" indent="-609600">
              <a:buFont typeface="Wingdings" pitchFamily="28" charset="2"/>
              <a:buNone/>
            </a:pPr>
            <a:r>
              <a:rPr lang="en-US" sz="2500" dirty="0"/>
              <a:t>Ethics: the theory of how people </a:t>
            </a:r>
            <a:r>
              <a:rPr lang="en-US" sz="2500" i="1" dirty="0"/>
              <a:t>ought</a:t>
            </a:r>
            <a:r>
              <a:rPr lang="en-US" sz="2500" dirty="0"/>
              <a:t> to behave (irrespective of how they do behave). </a:t>
            </a:r>
          </a:p>
          <a:p>
            <a:pPr marL="609600" indent="-609600">
              <a:buFont typeface="Wingdings" pitchFamily="28" charset="2"/>
              <a:buNone/>
            </a:pPr>
            <a:endParaRPr lang="en-US" sz="2500" dirty="0"/>
          </a:p>
          <a:p>
            <a:pPr marL="609600" indent="-609600">
              <a:buFont typeface="Wingdings" pitchFamily="28" charset="2"/>
              <a:buNone/>
            </a:pPr>
            <a:r>
              <a:rPr lang="en-US" sz="2500" dirty="0"/>
              <a:t>Markers (in language): ‘ought’, ‘should’ (in some contexts), &amp; other morally-loaded terms (values, rights, virtues, duties, responsibilities</a:t>
            </a:r>
          </a:p>
          <a:p>
            <a:pPr marL="609600" indent="-609600">
              <a:buFont typeface="Wingdings" pitchFamily="28" charset="2"/>
              <a:buNone/>
            </a:pPr>
            <a:endParaRPr lang="en-US" sz="2500" dirty="0"/>
          </a:p>
          <a:p>
            <a:pPr marL="609600" indent="-609600">
              <a:buFont typeface="Wingdings" pitchFamily="28" charset="2"/>
              <a:buNone/>
            </a:pPr>
            <a:r>
              <a:rPr lang="en-US" sz="2500" dirty="0"/>
              <a:t>Goals: Soundness &amp; Completeness</a:t>
            </a:r>
          </a:p>
          <a:p>
            <a:pPr marL="609600" indent="-609600">
              <a:buFont typeface="Wingdings" pitchFamily="28" charset="2"/>
              <a:buNone/>
            </a:pPr>
            <a:endParaRPr lang="en-US" sz="25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defRPr/>
            </a:pPr>
            <a:r>
              <a:rPr lang="en-US" sz="3200"/>
              <a:t>What analytical tools do philosophers have to address ethical problems?</a:t>
            </a:r>
            <a:endParaRPr lang="en-US"/>
          </a:p>
        </p:txBody>
      </p:sp>
      <p:sp>
        <p:nvSpPr>
          <p:cNvPr id="33795" name="Rectangle 3"/>
          <p:cNvSpPr>
            <a:spLocks noGrp="1" noChangeArrowheads="1"/>
          </p:cNvSpPr>
          <p:nvPr>
            <p:ph idx="1"/>
          </p:nvPr>
        </p:nvSpPr>
        <p:spPr>
          <a:xfrm>
            <a:off x="4114800" y="1981200"/>
            <a:ext cx="4343400" cy="1066800"/>
          </a:xfrm>
        </p:spPr>
        <p:txBody>
          <a:bodyPr/>
          <a:lstStyle/>
          <a:p>
            <a:pPr algn="r" eaLnBrk="1" hangingPunct="1">
              <a:lnSpc>
                <a:spcPct val="90000"/>
              </a:lnSpc>
              <a:buFont typeface="Wingdings" pitchFamily="-107" charset="2"/>
              <a:buNone/>
              <a:defRPr/>
            </a:pPr>
            <a:r>
              <a:rPr lang="en-US" sz="2000"/>
              <a:t>Socrates: the model for the</a:t>
            </a:r>
          </a:p>
          <a:p>
            <a:pPr algn="r" eaLnBrk="1" hangingPunct="1">
              <a:lnSpc>
                <a:spcPct val="90000"/>
              </a:lnSpc>
              <a:buFont typeface="Wingdings" pitchFamily="-107" charset="2"/>
              <a:buNone/>
              <a:defRPr/>
            </a:pPr>
            <a:r>
              <a:rPr lang="en-US" sz="2000"/>
              <a:t> Western philosophical tradition.</a:t>
            </a:r>
          </a:p>
          <a:p>
            <a:pPr algn="r" eaLnBrk="1" hangingPunct="1">
              <a:lnSpc>
                <a:spcPct val="90000"/>
              </a:lnSpc>
              <a:buFont typeface="Wingdings" pitchFamily="-107" charset="2"/>
              <a:buNone/>
              <a:defRPr/>
            </a:pPr>
            <a:r>
              <a:rPr lang="en-US" sz="2000"/>
              <a:t> </a:t>
            </a:r>
            <a:endParaRPr lang="en-US" sz="2800"/>
          </a:p>
        </p:txBody>
      </p:sp>
      <p:pic>
        <p:nvPicPr>
          <p:cNvPr id="33796" name="Picture 4" descr="socrates"/>
          <p:cNvPicPr>
            <a:picLocks noChangeAspect="1" noChangeArrowheads="1"/>
          </p:cNvPicPr>
          <p:nvPr/>
        </p:nvPicPr>
        <p:blipFill>
          <a:blip r:embed="rId3"/>
          <a:srcRect/>
          <a:stretch>
            <a:fillRect/>
          </a:stretch>
        </p:blipFill>
        <p:spPr bwMode="auto">
          <a:xfrm>
            <a:off x="838200" y="1905000"/>
            <a:ext cx="2627313" cy="4191000"/>
          </a:xfrm>
          <a:prstGeom prst="rect">
            <a:avLst/>
          </a:prstGeom>
          <a:noFill/>
          <a:ln w="9525">
            <a:noFill/>
            <a:miter lim="800000"/>
            <a:headEnd/>
            <a:tailEnd/>
          </a:ln>
        </p:spPr>
      </p:pic>
      <p:sp>
        <p:nvSpPr>
          <p:cNvPr id="33797" name="Text Box 5"/>
          <p:cNvSpPr txBox="1">
            <a:spLocks noChangeArrowheads="1"/>
          </p:cNvSpPr>
          <p:nvPr/>
        </p:nvSpPr>
        <p:spPr bwMode="auto">
          <a:xfrm>
            <a:off x="4495800" y="3910013"/>
            <a:ext cx="3962400" cy="762000"/>
          </a:xfrm>
          <a:prstGeom prst="rect">
            <a:avLst/>
          </a:prstGeom>
          <a:noFill/>
          <a:ln w="9525">
            <a:noFill/>
            <a:miter lim="800000"/>
            <a:headEnd/>
            <a:tailEnd/>
          </a:ln>
        </p:spPr>
        <p:txBody>
          <a:bodyPr>
            <a:prstTxWarp prst="textNoShape">
              <a:avLst/>
            </a:prstTxWarp>
            <a:spAutoFit/>
          </a:bodyPr>
          <a:lstStyle/>
          <a:p>
            <a:pPr eaLnBrk="1" hangingPunct="1">
              <a:spcBef>
                <a:spcPct val="20000"/>
              </a:spcBef>
              <a:buFont typeface="Wingdings" pitchFamily="-107" charset="2"/>
              <a:buNone/>
            </a:pPr>
            <a:r>
              <a:rPr kumimoji="1" lang="en-US" sz="2000">
                <a:latin typeface="Helvetica" pitchFamily="-107" charset="0"/>
              </a:rPr>
              <a:t>(He was put to death in 399 B.C.)</a:t>
            </a: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33795">
                                            <p:txEl>
                                              <p:pRg st="0" end="0"/>
                                            </p:txEl>
                                          </p:spTgt>
                                        </p:tgtEl>
                                        <p:attrNameLst>
                                          <p:attrName>style.visibility</p:attrName>
                                        </p:attrNameLst>
                                      </p:cBhvr>
                                      <p:to>
                                        <p:strVal val="visible"/>
                                      </p:to>
                                    </p:set>
                                    <p:animEffect transition="in" filter="dissolve">
                                      <p:cBhvr>
                                        <p:cTn id="11" dur="500"/>
                                        <p:tgtEl>
                                          <p:spTgt spid="3379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33795">
                                            <p:txEl>
                                              <p:pRg st="1" end="1"/>
                                            </p:txEl>
                                          </p:spTgt>
                                        </p:tgtEl>
                                        <p:attrNameLst>
                                          <p:attrName>style.visibility</p:attrName>
                                        </p:attrNameLst>
                                      </p:cBhvr>
                                      <p:to>
                                        <p:strVal val="visible"/>
                                      </p:to>
                                    </p:set>
                                    <p:animEffect transition="in" filter="dissolve">
                                      <p:cBhvr>
                                        <p:cTn id="16" dur="500"/>
                                        <p:tgtEl>
                                          <p:spTgt spid="3379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3797"/>
                                        </p:tgtEl>
                                        <p:attrNameLst>
                                          <p:attrName>style.visibility</p:attrName>
                                        </p:attrNameLst>
                                      </p:cBhvr>
                                      <p:to>
                                        <p:strVal val="visible"/>
                                      </p:to>
                                    </p:set>
                                    <p:animEffect transition="in" filter="dissolve">
                                      <p:cBhvr>
                                        <p:cTn id="21" dur="500"/>
                                        <p:tgtEl>
                                          <p:spTgt spid="33797"/>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3795">
                                            <p:txEl>
                                              <p:pRg st="2" end="2"/>
                                            </p:txEl>
                                          </p:spTgt>
                                        </p:tgtEl>
                                        <p:attrNameLst>
                                          <p:attrName>style.visibility</p:attrName>
                                        </p:attrNameLst>
                                      </p:cBhvr>
                                      <p:to>
                                        <p:strVal val="visible"/>
                                      </p:to>
                                    </p:set>
                                    <p:animEffect transition="in" filter="dissolve">
                                      <p:cBhvr>
                                        <p:cTn id="26" dur="500"/>
                                        <p:tgtEl>
                                          <p:spTgt spid="337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P spid="3379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defRPr/>
            </a:pPr>
            <a:r>
              <a:rPr lang="en-US"/>
              <a:t>Ethics tools at different scales:</a:t>
            </a:r>
          </a:p>
        </p:txBody>
      </p:sp>
      <p:sp>
        <p:nvSpPr>
          <p:cNvPr id="73731" name="Rectangle 3"/>
          <p:cNvSpPr>
            <a:spLocks noGrp="1" noChangeArrowheads="1"/>
          </p:cNvSpPr>
          <p:nvPr>
            <p:ph idx="1"/>
          </p:nvPr>
        </p:nvSpPr>
        <p:spPr/>
        <p:txBody>
          <a:bodyPr/>
          <a:lstStyle/>
          <a:p>
            <a:pPr eaLnBrk="1" hangingPunct="1">
              <a:lnSpc>
                <a:spcPct val="90000"/>
              </a:lnSpc>
              <a:defRPr/>
            </a:pPr>
            <a:r>
              <a:rPr lang="en-US" sz="2800" dirty="0"/>
              <a:t>Case Studies (hypothetical and real)</a:t>
            </a:r>
          </a:p>
          <a:p>
            <a:pPr eaLnBrk="1" hangingPunct="1">
              <a:lnSpc>
                <a:spcPct val="90000"/>
              </a:lnSpc>
              <a:buFont typeface="Wingdings" pitchFamily="-107" charset="2"/>
              <a:buNone/>
              <a:defRPr/>
            </a:pPr>
            <a:r>
              <a:rPr lang="en-US" sz="2800" dirty="0"/>
              <a:t> </a:t>
            </a:r>
            <a:r>
              <a:rPr lang="en-US" sz="2400" i="1" dirty="0"/>
              <a:t>Problem: What do we learn when we’ve decided individual cases correctly?</a:t>
            </a:r>
          </a:p>
          <a:p>
            <a:pPr eaLnBrk="1" hangingPunct="1">
              <a:lnSpc>
                <a:spcPct val="90000"/>
              </a:lnSpc>
              <a:buFont typeface="Wingdings" pitchFamily="-107" charset="2"/>
              <a:buNone/>
              <a:defRPr/>
            </a:pPr>
            <a:endParaRPr lang="en-US" sz="2400" dirty="0"/>
          </a:p>
          <a:p>
            <a:pPr eaLnBrk="1" hangingPunct="1">
              <a:lnSpc>
                <a:spcPct val="90000"/>
              </a:lnSpc>
              <a:defRPr/>
            </a:pPr>
            <a:r>
              <a:rPr lang="en-US" sz="2800" dirty="0"/>
              <a:t>Principles (absolute and defeasible)</a:t>
            </a:r>
          </a:p>
          <a:p>
            <a:pPr eaLnBrk="1" hangingPunct="1">
              <a:lnSpc>
                <a:spcPct val="90000"/>
              </a:lnSpc>
              <a:buFont typeface="Wingdings" pitchFamily="-107" charset="2"/>
              <a:buNone/>
              <a:defRPr/>
            </a:pPr>
            <a:r>
              <a:rPr lang="en-US" sz="2400" i="1" dirty="0"/>
              <a:t>Problem: Which principles are the right ones?</a:t>
            </a:r>
          </a:p>
          <a:p>
            <a:pPr eaLnBrk="1" hangingPunct="1">
              <a:lnSpc>
                <a:spcPct val="90000"/>
              </a:lnSpc>
              <a:buFont typeface="Wingdings" pitchFamily="-107" charset="2"/>
              <a:buNone/>
              <a:defRPr/>
            </a:pPr>
            <a:endParaRPr lang="en-US" sz="2400" i="1" dirty="0"/>
          </a:p>
          <a:p>
            <a:pPr eaLnBrk="1" hangingPunct="1">
              <a:lnSpc>
                <a:spcPct val="90000"/>
              </a:lnSpc>
              <a:defRPr/>
            </a:pPr>
            <a:r>
              <a:rPr lang="en-US" sz="2800" dirty="0"/>
              <a:t>Theories</a:t>
            </a:r>
          </a:p>
          <a:p>
            <a:pPr marL="0" indent="0" eaLnBrk="1" hangingPunct="1">
              <a:lnSpc>
                <a:spcPct val="90000"/>
              </a:lnSpc>
              <a:buNone/>
              <a:defRPr/>
            </a:pPr>
            <a:r>
              <a:rPr lang="en-US" sz="2400" i="1" dirty="0"/>
              <a:t>Problem: There is wide disagreement over (and no good way to test) conflicting theories.</a:t>
            </a:r>
          </a:p>
          <a:p>
            <a:pPr eaLnBrk="1" hangingPunct="1">
              <a:lnSpc>
                <a:spcPct val="90000"/>
              </a:lnSpc>
              <a:buFont typeface="Wingdings" pitchFamily="-107" charset="2"/>
              <a:buNone/>
              <a:defRPr/>
            </a:pPr>
            <a:endParaRPr lang="en-US" sz="2800" dirty="0"/>
          </a:p>
          <a:p>
            <a:pPr eaLnBrk="1" hangingPunct="1">
              <a:lnSpc>
                <a:spcPct val="90000"/>
              </a:lnSpc>
              <a:buFont typeface="Wingdings" pitchFamily="-107" charset="2"/>
              <a:buNone/>
              <a:defRPr/>
            </a:pPr>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Some Ethical Theories</a:t>
            </a:r>
          </a:p>
        </p:txBody>
      </p:sp>
      <p:sp>
        <p:nvSpPr>
          <p:cNvPr id="28675" name="Rectangle 3"/>
          <p:cNvSpPr>
            <a:spLocks noGrp="1" noChangeArrowheads="1"/>
          </p:cNvSpPr>
          <p:nvPr>
            <p:ph idx="1"/>
          </p:nvPr>
        </p:nvSpPr>
        <p:spPr>
          <a:xfrm>
            <a:off x="685800" y="1981200"/>
            <a:ext cx="7772400" cy="4648200"/>
          </a:xfrm>
        </p:spPr>
        <p:txBody>
          <a:bodyPr/>
          <a:lstStyle/>
          <a:p>
            <a:r>
              <a:rPr lang="en-US" sz="2400" dirty="0"/>
              <a:t>Ethical Egoism: Act in order to advance one’s own interests</a:t>
            </a:r>
          </a:p>
          <a:p>
            <a:r>
              <a:rPr lang="en-US" sz="2400" dirty="0"/>
              <a:t>Utilitarianism: Choose actions, the consequences of which are expected to maximize total social utility.</a:t>
            </a:r>
          </a:p>
          <a:p>
            <a:r>
              <a:rPr lang="en-US" sz="2400" dirty="0"/>
              <a:t>Kantianism: a) Act only on maxims (plans) that you could will universally; b) Treat people as ends-in-themselves, never as mere means.</a:t>
            </a:r>
          </a:p>
          <a:p>
            <a:r>
              <a:rPr lang="en-US" sz="2400" dirty="0"/>
              <a:t>Rights-based views: agreed-upon lists of moral rights</a:t>
            </a:r>
          </a:p>
          <a:p>
            <a:pPr>
              <a:buFont typeface="Wingdings" pitchFamily="28" charset="2"/>
              <a:buNone/>
            </a:pPr>
            <a:endParaRPr lang="en-US" sz="2400" dirty="0"/>
          </a:p>
          <a:p>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start over</a:t>
            </a:r>
          </a:p>
        </p:txBody>
      </p:sp>
      <p:sp>
        <p:nvSpPr>
          <p:cNvPr id="3" name="Content Placeholder 2"/>
          <p:cNvSpPr>
            <a:spLocks noGrp="1"/>
          </p:cNvSpPr>
          <p:nvPr>
            <p:ph idx="1"/>
          </p:nvPr>
        </p:nvSpPr>
        <p:spPr/>
        <p:txBody>
          <a:bodyPr/>
          <a:lstStyle/>
          <a:p>
            <a:pPr marL="0" indent="0">
              <a:buNone/>
            </a:pPr>
            <a:r>
              <a:rPr lang="en-US" dirty="0"/>
              <a:t>What motivates individuals at some basic (evolutionary) level?</a:t>
            </a:r>
          </a:p>
          <a:p>
            <a:pPr marL="0" indent="0">
              <a:buNone/>
            </a:pPr>
            <a:endParaRPr lang="en-US" dirty="0"/>
          </a:p>
          <a:p>
            <a:pPr marL="0" indent="0">
              <a:buNone/>
            </a:pPr>
            <a:r>
              <a:rPr lang="en-US" dirty="0"/>
              <a:t>Self-Interest</a:t>
            </a:r>
          </a:p>
        </p:txBody>
      </p:sp>
    </p:spTree>
    <p:extLst>
      <p:ext uri="{BB962C8B-B14F-4D97-AF65-F5344CB8AC3E}">
        <p14:creationId xmlns:p14="http://schemas.microsoft.com/office/powerpoint/2010/main" val="56273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normAutofit fontScale="90000"/>
          </a:bodyPr>
          <a:lstStyle/>
          <a:p>
            <a:r>
              <a:rPr lang="en-US" sz="2400" dirty="0">
                <a:latin typeface="Calibri" charset="0"/>
              </a:rPr>
              <a:t> </a:t>
            </a:r>
            <a:r>
              <a:rPr lang="en-US" sz="2400" b="1" dirty="0">
                <a:latin typeface="Calibri" charset="0"/>
              </a:rPr>
              <a:t>Ethical Egoism </a:t>
            </a:r>
            <a:r>
              <a:rPr lang="en-US" sz="2400" dirty="0">
                <a:latin typeface="Calibri" charset="0"/>
              </a:rPr>
              <a:t>is the theory that says you </a:t>
            </a:r>
            <a:r>
              <a:rPr lang="en-US" sz="2400" i="1" dirty="0">
                <a:latin typeface="Calibri" charset="0"/>
              </a:rPr>
              <a:t>ought</a:t>
            </a:r>
            <a:r>
              <a:rPr lang="en-US" sz="2400" dirty="0">
                <a:latin typeface="Calibri" charset="0"/>
              </a:rPr>
              <a:t> to pursue your own interests, and nothing else. It is influenced by the theory of games, and seeks rational strategies of </a:t>
            </a:r>
            <a:r>
              <a:rPr lang="en-US" sz="2400" i="1" dirty="0">
                <a:latin typeface="Calibri" charset="0"/>
              </a:rPr>
              <a:t>cooperation</a:t>
            </a:r>
            <a:r>
              <a:rPr lang="en-US" sz="2400" dirty="0">
                <a:latin typeface="Calibri" charset="0"/>
              </a:rPr>
              <a:t> in a “prisoner’s dilemma”</a:t>
            </a:r>
          </a:p>
        </p:txBody>
      </p:sp>
      <p:graphicFrame>
        <p:nvGraphicFramePr>
          <p:cNvPr id="49177" name="Group 25"/>
          <p:cNvGraphicFramePr>
            <a:graphicFrameLocks noGrp="1"/>
          </p:cNvGraphicFramePr>
          <p:nvPr/>
        </p:nvGraphicFramePr>
        <p:xfrm>
          <a:off x="2286000" y="3276600"/>
          <a:ext cx="4724400" cy="3084572"/>
        </p:xfrm>
        <a:graphic>
          <a:graphicData uri="http://schemas.openxmlformats.org/drawingml/2006/table">
            <a:tbl>
              <a:tblPr/>
              <a:tblGrid>
                <a:gridCol w="23622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tblGrid>
              <a:tr h="1542257">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107" charset="2"/>
                        <a:buNone/>
                        <a:tabLst/>
                      </a:pPr>
                      <a:r>
                        <a:rPr kumimoji="1" lang="en-US" sz="2800" b="0" i="0" u="none" strike="noStrike" cap="none" normalizeH="0" baseline="0" dirty="0">
                          <a:ln>
                            <a:noFill/>
                          </a:ln>
                          <a:solidFill>
                            <a:schemeClr val="accent1"/>
                          </a:solidFill>
                          <a:effectLst/>
                          <a:latin typeface="Helvetica" pitchFamily="-107" charset="0"/>
                          <a:ea typeface="ＭＳ Ｐゴシック" pitchFamily="-107" charset="-128"/>
                          <a:cs typeface="ＭＳ Ｐゴシック" pitchFamily="-107" charset="-128"/>
                        </a:rPr>
                        <a:t>5</a:t>
                      </a:r>
                      <a:endParaRPr kumimoji="1" lang="en-US" sz="2800" b="0" i="0" u="none" strike="noStrike" cap="none" normalizeH="0" baseline="0" dirty="0">
                        <a:ln>
                          <a:noFill/>
                        </a:ln>
                        <a:solidFill>
                          <a:schemeClr val="tx1"/>
                        </a:solidFill>
                        <a:effectLst/>
                        <a:latin typeface="Helvetica" pitchFamily="-107" charset="0"/>
                        <a:ea typeface="ＭＳ Ｐゴシック" pitchFamily="-107" charset="-128"/>
                        <a:cs typeface="ＭＳ Ｐゴシック" pitchFamily="-107" charset="-128"/>
                      </a:endParaRPr>
                    </a:p>
                    <a:p>
                      <a:pPr marL="0" marR="0" lvl="0" indent="0" algn="l" defTabSz="914400" rtl="0" eaLnBrk="1" fontAlgn="base" latinLnBrk="0" hangingPunct="1">
                        <a:lnSpc>
                          <a:spcPct val="100000"/>
                        </a:lnSpc>
                        <a:spcBef>
                          <a:spcPct val="20000"/>
                        </a:spcBef>
                        <a:spcAft>
                          <a:spcPct val="0"/>
                        </a:spcAft>
                        <a:buClrTx/>
                        <a:buSzTx/>
                        <a:buFont typeface="Wingdings" pitchFamily="-107" charset="2"/>
                        <a:buNone/>
                        <a:tabLst/>
                      </a:pPr>
                      <a:endParaRPr kumimoji="1" lang="en-US" sz="2800" b="0" i="0" u="none" strike="noStrike" cap="none" normalizeH="0" baseline="0" dirty="0">
                        <a:ln>
                          <a:noFill/>
                        </a:ln>
                        <a:solidFill>
                          <a:schemeClr val="tx1"/>
                        </a:solidFill>
                        <a:effectLst/>
                        <a:latin typeface="Helvetica" pitchFamily="-107" charset="0"/>
                        <a:ea typeface="ＭＳ Ｐゴシック" pitchFamily="-107" charset="-128"/>
                        <a:cs typeface="ＭＳ Ｐゴシック" pitchFamily="-107" charset="-128"/>
                      </a:endParaRPr>
                    </a:p>
                    <a:p>
                      <a:pPr marL="0" marR="0" lvl="0" indent="0" algn="l" defTabSz="914400" rtl="0" eaLnBrk="1" fontAlgn="base" latinLnBrk="0" hangingPunct="1">
                        <a:lnSpc>
                          <a:spcPct val="100000"/>
                        </a:lnSpc>
                        <a:spcBef>
                          <a:spcPct val="20000"/>
                        </a:spcBef>
                        <a:spcAft>
                          <a:spcPct val="0"/>
                        </a:spcAft>
                        <a:buClrTx/>
                        <a:buSzTx/>
                        <a:buFont typeface="Wingdings" pitchFamily="-107" charset="2"/>
                        <a:buNone/>
                        <a:tabLst/>
                      </a:pPr>
                      <a:r>
                        <a:rPr kumimoji="1" lang="en-US" sz="2800" b="0" i="0" u="none" strike="noStrike" cap="none" normalizeH="0" baseline="0" dirty="0">
                          <a:ln>
                            <a:noFill/>
                          </a:ln>
                          <a:solidFill>
                            <a:schemeClr val="tx1"/>
                          </a:solidFill>
                          <a:effectLst/>
                          <a:latin typeface="Helvetica" pitchFamily="-107" charset="0"/>
                          <a:ea typeface="ＭＳ Ｐゴシック" pitchFamily="-107" charset="-128"/>
                          <a:cs typeface="ＭＳ Ｐゴシック" pitchFamily="-107" charset="-128"/>
                        </a:rPr>
                        <a:t>                   5</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107" charset="2"/>
                        <a:buNone/>
                        <a:tabLst/>
                      </a:pPr>
                      <a:r>
                        <a:rPr kumimoji="1" lang="en-US" sz="2800" b="0" i="0" u="none" strike="noStrike" cap="none" normalizeH="0" baseline="0">
                          <a:ln>
                            <a:noFill/>
                          </a:ln>
                          <a:solidFill>
                            <a:schemeClr val="accent1"/>
                          </a:solidFill>
                          <a:effectLst/>
                          <a:latin typeface="Helvetica" pitchFamily="-107" charset="0"/>
                          <a:ea typeface="ＭＳ Ｐゴシック" pitchFamily="-107" charset="-128"/>
                          <a:cs typeface="ＭＳ Ｐゴシック" pitchFamily="-107" charset="-128"/>
                        </a:rPr>
                        <a:t>-3</a:t>
                      </a:r>
                      <a:endParaRPr kumimoji="1" lang="en-US" sz="2800" b="0" i="0" u="none" strike="noStrike" cap="none" normalizeH="0" baseline="0">
                        <a:ln>
                          <a:noFill/>
                        </a:ln>
                        <a:solidFill>
                          <a:schemeClr val="tx1"/>
                        </a:solidFill>
                        <a:effectLst/>
                        <a:latin typeface="Helvetica" pitchFamily="-107" charset="0"/>
                        <a:ea typeface="ＭＳ Ｐゴシック" pitchFamily="-107" charset="-128"/>
                        <a:cs typeface="ＭＳ Ｐゴシック" pitchFamily="-107" charset="-128"/>
                      </a:endParaRPr>
                    </a:p>
                    <a:p>
                      <a:pPr marL="0" marR="0" lvl="0" indent="0" algn="l" defTabSz="914400" rtl="0" eaLnBrk="1" fontAlgn="base" latinLnBrk="0" hangingPunct="1">
                        <a:lnSpc>
                          <a:spcPct val="100000"/>
                        </a:lnSpc>
                        <a:spcBef>
                          <a:spcPct val="20000"/>
                        </a:spcBef>
                        <a:spcAft>
                          <a:spcPct val="0"/>
                        </a:spcAft>
                        <a:buClrTx/>
                        <a:buSzTx/>
                        <a:buFont typeface="Wingdings" pitchFamily="-107" charset="2"/>
                        <a:buNone/>
                        <a:tabLst/>
                      </a:pPr>
                      <a:endParaRPr kumimoji="1" lang="en-US" sz="2800" b="0" i="0" u="none" strike="noStrike" cap="none" normalizeH="0" baseline="0">
                        <a:ln>
                          <a:noFill/>
                        </a:ln>
                        <a:solidFill>
                          <a:schemeClr val="tx1"/>
                        </a:solidFill>
                        <a:effectLst/>
                        <a:latin typeface="Helvetica" pitchFamily="-107" charset="0"/>
                        <a:ea typeface="ＭＳ Ｐゴシック" pitchFamily="-107" charset="-128"/>
                        <a:cs typeface="ＭＳ Ｐゴシック" pitchFamily="-107" charset="-128"/>
                      </a:endParaRPr>
                    </a:p>
                    <a:p>
                      <a:pPr marL="0" marR="0" lvl="0" indent="0" algn="l" defTabSz="914400" rtl="0" eaLnBrk="1" fontAlgn="base" latinLnBrk="0" hangingPunct="1">
                        <a:lnSpc>
                          <a:spcPct val="100000"/>
                        </a:lnSpc>
                        <a:spcBef>
                          <a:spcPct val="20000"/>
                        </a:spcBef>
                        <a:spcAft>
                          <a:spcPct val="0"/>
                        </a:spcAft>
                        <a:buClrTx/>
                        <a:buSzTx/>
                        <a:buFont typeface="Wingdings" pitchFamily="-107" charset="2"/>
                        <a:buNone/>
                        <a:tabLst/>
                      </a:pPr>
                      <a:r>
                        <a:rPr kumimoji="1" lang="en-US" sz="2800" b="0" i="0" u="none" strike="noStrike" cap="none" normalizeH="0" baseline="0">
                          <a:ln>
                            <a:noFill/>
                          </a:ln>
                          <a:solidFill>
                            <a:schemeClr val="tx1"/>
                          </a:solidFill>
                          <a:effectLst/>
                          <a:latin typeface="Helvetica" pitchFamily="-107" charset="0"/>
                          <a:ea typeface="ＭＳ Ｐゴシック" pitchFamily="-107" charset="-128"/>
                          <a:cs typeface="ＭＳ Ｐゴシック" pitchFamily="-107" charset="-128"/>
                        </a:rPr>
                        <a:t>                   8</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42257">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107" charset="2"/>
                        <a:buNone/>
                        <a:tabLst/>
                      </a:pPr>
                      <a:r>
                        <a:rPr kumimoji="1" lang="en-US" sz="2800" b="0" i="0" u="none" strike="noStrike" cap="none" normalizeH="0" baseline="0">
                          <a:ln>
                            <a:noFill/>
                          </a:ln>
                          <a:solidFill>
                            <a:schemeClr val="accent1"/>
                          </a:solidFill>
                          <a:effectLst/>
                          <a:latin typeface="Helvetica" pitchFamily="-107" charset="0"/>
                          <a:ea typeface="ＭＳ Ｐゴシック" pitchFamily="-107" charset="-128"/>
                          <a:cs typeface="ＭＳ Ｐゴシック" pitchFamily="-107" charset="-128"/>
                        </a:rPr>
                        <a:t>8</a:t>
                      </a:r>
                      <a:endParaRPr kumimoji="1" lang="en-US" sz="2800" b="0" i="0" u="none" strike="noStrike" cap="none" normalizeH="0" baseline="0">
                        <a:ln>
                          <a:noFill/>
                        </a:ln>
                        <a:solidFill>
                          <a:schemeClr val="tx1"/>
                        </a:solidFill>
                        <a:effectLst/>
                        <a:latin typeface="Helvetica" pitchFamily="-107" charset="0"/>
                        <a:ea typeface="ＭＳ Ｐゴシック" pitchFamily="-107" charset="-128"/>
                        <a:cs typeface="ＭＳ Ｐゴシック" pitchFamily="-107" charset="-128"/>
                      </a:endParaRPr>
                    </a:p>
                    <a:p>
                      <a:pPr marL="0" marR="0" lvl="0" indent="0" algn="l" defTabSz="914400" rtl="0" eaLnBrk="1" fontAlgn="base" latinLnBrk="0" hangingPunct="1">
                        <a:lnSpc>
                          <a:spcPct val="100000"/>
                        </a:lnSpc>
                        <a:spcBef>
                          <a:spcPct val="20000"/>
                        </a:spcBef>
                        <a:spcAft>
                          <a:spcPct val="0"/>
                        </a:spcAft>
                        <a:buClrTx/>
                        <a:buSzTx/>
                        <a:buFont typeface="Wingdings" pitchFamily="-107" charset="2"/>
                        <a:buNone/>
                        <a:tabLst/>
                      </a:pPr>
                      <a:endParaRPr kumimoji="1" lang="en-US" sz="2800" b="0" i="0" u="none" strike="noStrike" cap="none" normalizeH="0" baseline="0">
                        <a:ln>
                          <a:noFill/>
                        </a:ln>
                        <a:solidFill>
                          <a:schemeClr val="tx1"/>
                        </a:solidFill>
                        <a:effectLst/>
                        <a:latin typeface="Helvetica" pitchFamily="-107" charset="0"/>
                        <a:ea typeface="ＭＳ Ｐゴシック" pitchFamily="-107" charset="-128"/>
                        <a:cs typeface="ＭＳ Ｐゴシック" pitchFamily="-107" charset="-128"/>
                      </a:endParaRPr>
                    </a:p>
                    <a:p>
                      <a:pPr marL="0" marR="0" lvl="0" indent="0" algn="l" defTabSz="914400" rtl="0" eaLnBrk="1" fontAlgn="base" latinLnBrk="0" hangingPunct="1">
                        <a:lnSpc>
                          <a:spcPct val="100000"/>
                        </a:lnSpc>
                        <a:spcBef>
                          <a:spcPct val="20000"/>
                        </a:spcBef>
                        <a:spcAft>
                          <a:spcPct val="0"/>
                        </a:spcAft>
                        <a:buClrTx/>
                        <a:buSzTx/>
                        <a:buFont typeface="Wingdings" pitchFamily="-107" charset="2"/>
                        <a:buNone/>
                        <a:tabLst/>
                      </a:pPr>
                      <a:r>
                        <a:rPr kumimoji="1" lang="en-US" sz="2800" b="0" i="0" u="none" strike="noStrike" cap="none" normalizeH="0" baseline="0">
                          <a:ln>
                            <a:noFill/>
                          </a:ln>
                          <a:solidFill>
                            <a:schemeClr val="tx1"/>
                          </a:solidFill>
                          <a:effectLst/>
                          <a:latin typeface="Helvetica" pitchFamily="-107" charset="0"/>
                          <a:ea typeface="ＭＳ Ｐゴシック" pitchFamily="-107" charset="-128"/>
                          <a:cs typeface="ＭＳ Ｐゴシック" pitchFamily="-107" charset="-128"/>
                        </a:rPr>
                        <a:t>                  -3</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107" charset="2"/>
                        <a:buNone/>
                        <a:tabLst/>
                      </a:pPr>
                      <a:r>
                        <a:rPr kumimoji="1" lang="en-US" sz="2800" b="0" i="0" u="none" strike="noStrike" cap="none" normalizeH="0" baseline="0" dirty="0">
                          <a:ln>
                            <a:noFill/>
                          </a:ln>
                          <a:solidFill>
                            <a:schemeClr val="accent1"/>
                          </a:solidFill>
                          <a:effectLst/>
                          <a:latin typeface="Helvetica" pitchFamily="-107" charset="0"/>
                          <a:ea typeface="ＭＳ Ｐゴシック" pitchFamily="-107" charset="-128"/>
                          <a:cs typeface="ＭＳ Ｐゴシック" pitchFamily="-107" charset="-128"/>
                        </a:rPr>
                        <a:t>0</a:t>
                      </a:r>
                      <a:endParaRPr kumimoji="1" lang="en-US" sz="2800" b="0" i="0" u="none" strike="noStrike" cap="none" normalizeH="0" baseline="0" dirty="0">
                        <a:ln>
                          <a:noFill/>
                        </a:ln>
                        <a:solidFill>
                          <a:schemeClr val="tx1"/>
                        </a:solidFill>
                        <a:effectLst/>
                        <a:latin typeface="Helvetica" pitchFamily="-107" charset="0"/>
                        <a:ea typeface="ＭＳ Ｐゴシック" pitchFamily="-107" charset="-128"/>
                        <a:cs typeface="ＭＳ Ｐゴシック" pitchFamily="-107" charset="-128"/>
                      </a:endParaRPr>
                    </a:p>
                    <a:p>
                      <a:pPr marL="0" marR="0" lvl="0" indent="0" algn="l" defTabSz="914400" rtl="0" eaLnBrk="1" fontAlgn="base" latinLnBrk="0" hangingPunct="1">
                        <a:lnSpc>
                          <a:spcPct val="100000"/>
                        </a:lnSpc>
                        <a:spcBef>
                          <a:spcPct val="20000"/>
                        </a:spcBef>
                        <a:spcAft>
                          <a:spcPct val="0"/>
                        </a:spcAft>
                        <a:buClrTx/>
                        <a:buSzTx/>
                        <a:buFont typeface="Wingdings" pitchFamily="-107" charset="2"/>
                        <a:buNone/>
                        <a:tabLst/>
                      </a:pPr>
                      <a:endParaRPr kumimoji="1" lang="en-US" sz="2800" b="0" i="0" u="none" strike="noStrike" cap="none" normalizeH="0" baseline="0" dirty="0">
                        <a:ln>
                          <a:noFill/>
                        </a:ln>
                        <a:solidFill>
                          <a:schemeClr val="tx1"/>
                        </a:solidFill>
                        <a:effectLst/>
                        <a:latin typeface="Helvetica" pitchFamily="-107" charset="0"/>
                        <a:ea typeface="ＭＳ Ｐゴシック" pitchFamily="-107" charset="-128"/>
                        <a:cs typeface="ＭＳ Ｐゴシック" pitchFamily="-107" charset="-128"/>
                      </a:endParaRPr>
                    </a:p>
                    <a:p>
                      <a:pPr marL="0" marR="0" lvl="0" indent="0" algn="l" defTabSz="914400" rtl="0" eaLnBrk="1" fontAlgn="base" latinLnBrk="0" hangingPunct="1">
                        <a:lnSpc>
                          <a:spcPct val="100000"/>
                        </a:lnSpc>
                        <a:spcBef>
                          <a:spcPct val="20000"/>
                        </a:spcBef>
                        <a:spcAft>
                          <a:spcPct val="0"/>
                        </a:spcAft>
                        <a:buClrTx/>
                        <a:buSzTx/>
                        <a:buFont typeface="Wingdings" pitchFamily="-107" charset="2"/>
                        <a:buNone/>
                        <a:tabLst/>
                      </a:pPr>
                      <a:r>
                        <a:rPr kumimoji="1" lang="en-US" sz="2800" b="0" i="0" u="none" strike="noStrike" cap="none" normalizeH="0" baseline="0" dirty="0">
                          <a:ln>
                            <a:noFill/>
                          </a:ln>
                          <a:solidFill>
                            <a:schemeClr val="tx1"/>
                          </a:solidFill>
                          <a:effectLst/>
                          <a:latin typeface="Helvetica" pitchFamily="-107" charset="0"/>
                          <a:ea typeface="ＭＳ Ｐゴシック" pitchFamily="-107" charset="-128"/>
                          <a:cs typeface="ＭＳ Ｐゴシック" pitchFamily="-107" charset="-128"/>
                        </a:rPr>
                        <a:t>                   0</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5373" name="Text Box 20"/>
          <p:cNvSpPr txBox="1">
            <a:spLocks noChangeArrowheads="1"/>
          </p:cNvSpPr>
          <p:nvPr/>
        </p:nvSpPr>
        <p:spPr bwMode="auto">
          <a:xfrm>
            <a:off x="2574925" y="2257425"/>
            <a:ext cx="3402013"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t>Player 1</a:t>
            </a:r>
          </a:p>
          <a:p>
            <a:r>
              <a:rPr lang="en-US">
                <a:solidFill>
                  <a:schemeClr val="folHlink"/>
                </a:solidFill>
              </a:rPr>
              <a:t>Comply</a:t>
            </a:r>
            <a:r>
              <a:rPr lang="en-US"/>
              <a:t>	      </a:t>
            </a:r>
            <a:r>
              <a:rPr lang="en-US">
                <a:solidFill>
                  <a:schemeClr val="folHlink"/>
                </a:solidFill>
              </a:rPr>
              <a:t>Defect</a:t>
            </a:r>
            <a:endParaRPr lang="en-US"/>
          </a:p>
        </p:txBody>
      </p:sp>
      <p:sp>
        <p:nvSpPr>
          <p:cNvPr id="15374" name="Text Box 21"/>
          <p:cNvSpPr txBox="1">
            <a:spLocks noChangeArrowheads="1"/>
          </p:cNvSpPr>
          <p:nvPr/>
        </p:nvSpPr>
        <p:spPr bwMode="auto">
          <a:xfrm>
            <a:off x="669925" y="3248025"/>
            <a:ext cx="1641475" cy="2282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solidFill>
                  <a:schemeClr val="accent1"/>
                </a:solidFill>
              </a:rPr>
              <a:t>Player 2</a:t>
            </a:r>
          </a:p>
          <a:p>
            <a:r>
              <a:rPr lang="en-US"/>
              <a:t>     </a:t>
            </a:r>
            <a:r>
              <a:rPr lang="en-US">
                <a:solidFill>
                  <a:schemeClr val="folHlink"/>
                </a:solidFill>
              </a:rPr>
              <a:t>Comply</a:t>
            </a:r>
            <a:endParaRPr lang="en-US"/>
          </a:p>
          <a:p>
            <a:endParaRPr lang="en-US"/>
          </a:p>
          <a:p>
            <a:endParaRPr lang="en-US"/>
          </a:p>
          <a:p>
            <a:endParaRPr lang="en-US"/>
          </a:p>
          <a:p>
            <a:r>
              <a:rPr lang="en-US"/>
              <a:t>     </a:t>
            </a:r>
            <a:r>
              <a:rPr lang="en-US">
                <a:solidFill>
                  <a:schemeClr val="folHlink"/>
                </a:solidFill>
              </a:rPr>
              <a:t>Defect</a:t>
            </a:r>
            <a:endParaRPr lang="en-US"/>
          </a:p>
        </p:txBody>
      </p:sp>
    </p:spTree>
    <p:extLst>
      <p:ext uri="{BB962C8B-B14F-4D97-AF65-F5344CB8AC3E}">
        <p14:creationId xmlns:p14="http://schemas.microsoft.com/office/powerpoint/2010/main" val="2083473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en-US" sz="2800" dirty="0">
                <a:cs typeface="+mj-cs"/>
              </a:rPr>
              <a:t>Why is </a:t>
            </a:r>
            <a:r>
              <a:rPr lang="en-US" sz="2800" dirty="0"/>
              <a:t>following the “dominant strategy”</a:t>
            </a:r>
            <a:r>
              <a:rPr lang="en-US" sz="2800" dirty="0">
                <a:cs typeface="+mj-cs"/>
              </a:rPr>
              <a:t> a rational paradox?</a:t>
            </a:r>
          </a:p>
        </p:txBody>
      </p:sp>
      <p:sp>
        <p:nvSpPr>
          <p:cNvPr id="50179" name="Rectangle 3"/>
          <p:cNvSpPr>
            <a:spLocks noGrp="1" noChangeArrowheads="1"/>
          </p:cNvSpPr>
          <p:nvPr>
            <p:ph idx="1"/>
          </p:nvPr>
        </p:nvSpPr>
        <p:spPr>
          <a:xfrm>
            <a:off x="685800" y="1981200"/>
            <a:ext cx="7772400" cy="2895600"/>
          </a:xfrm>
        </p:spPr>
        <p:txBody>
          <a:bodyPr/>
          <a:lstStyle/>
          <a:p>
            <a:pPr marL="609600" indent="-609600" eaLnBrk="1" hangingPunct="1">
              <a:buFont typeface="Wingdings" pitchFamily="-107" charset="2"/>
              <a:buNone/>
              <a:defRPr/>
            </a:pPr>
            <a:r>
              <a:rPr lang="en-US" sz="2800" dirty="0">
                <a:cs typeface="+mn-cs"/>
              </a:rPr>
              <a:t>Outcome ranking:</a:t>
            </a:r>
          </a:p>
          <a:p>
            <a:pPr marL="609600" indent="-609600" eaLnBrk="1" hangingPunct="1">
              <a:buFont typeface="Arial" pitchFamily="-107" charset="0"/>
              <a:buAutoNum type="arabicPeriod"/>
              <a:defRPr/>
            </a:pPr>
            <a:r>
              <a:rPr lang="en-US" sz="2800" dirty="0">
                <a:cs typeface="+mn-cs"/>
              </a:rPr>
              <a:t>Unilateral Defection</a:t>
            </a:r>
          </a:p>
          <a:p>
            <a:pPr marL="609600" indent="-609600" eaLnBrk="1" hangingPunct="1">
              <a:buFont typeface="Arial" pitchFamily="-107" charset="0"/>
              <a:buAutoNum type="arabicPeriod"/>
              <a:defRPr/>
            </a:pPr>
            <a:r>
              <a:rPr lang="en-US" sz="2800" dirty="0">
                <a:solidFill>
                  <a:srgbClr val="FF0000"/>
                </a:solidFill>
                <a:cs typeface="+mn-cs"/>
              </a:rPr>
              <a:t>Mutual compliance (cooperation)</a:t>
            </a:r>
          </a:p>
          <a:p>
            <a:pPr marL="609600" indent="-609600" eaLnBrk="1" hangingPunct="1">
              <a:buFont typeface="Arial" pitchFamily="-107" charset="0"/>
              <a:buAutoNum type="arabicPeriod"/>
              <a:defRPr/>
            </a:pPr>
            <a:r>
              <a:rPr lang="en-US" sz="2800" dirty="0">
                <a:solidFill>
                  <a:srgbClr val="FF6600"/>
                </a:solidFill>
                <a:cs typeface="+mn-cs"/>
              </a:rPr>
              <a:t>Mutual defection</a:t>
            </a:r>
          </a:p>
          <a:p>
            <a:pPr marL="609600" indent="-609600" eaLnBrk="1" hangingPunct="1">
              <a:buFont typeface="Arial" pitchFamily="-107" charset="0"/>
              <a:buAutoNum type="arabicPeriod"/>
              <a:defRPr/>
            </a:pPr>
            <a:r>
              <a:rPr lang="en-US" sz="2800" dirty="0">
                <a:cs typeface="+mn-cs"/>
              </a:rPr>
              <a:t>Unilateral compliance</a:t>
            </a:r>
          </a:p>
        </p:txBody>
      </p:sp>
      <p:sp>
        <p:nvSpPr>
          <p:cNvPr id="50180" name="Text Box 4"/>
          <p:cNvSpPr txBox="1">
            <a:spLocks noChangeArrowheads="1"/>
          </p:cNvSpPr>
          <p:nvPr/>
        </p:nvSpPr>
        <p:spPr bwMode="auto">
          <a:xfrm>
            <a:off x="746125" y="5000625"/>
            <a:ext cx="184666"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endParaRPr lang="en-US" dirty="0"/>
          </a:p>
        </p:txBody>
      </p:sp>
    </p:spTree>
    <p:extLst>
      <p:ext uri="{BB962C8B-B14F-4D97-AF65-F5344CB8AC3E}">
        <p14:creationId xmlns:p14="http://schemas.microsoft.com/office/powerpoint/2010/main" val="37615374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0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a:bodyPr>
          <a:lstStyle/>
          <a:p>
            <a:pPr algn="l" eaLnBrk="1" hangingPunct="1">
              <a:defRPr/>
            </a:pPr>
            <a:r>
              <a:rPr lang="en-US" sz="3600" dirty="0"/>
              <a:t>Utilitarianism: maximizing social happiness</a:t>
            </a:r>
            <a:endParaRPr lang="en-US" dirty="0"/>
          </a:p>
        </p:txBody>
      </p:sp>
      <p:sp>
        <p:nvSpPr>
          <p:cNvPr id="39939" name="Rectangle 3"/>
          <p:cNvSpPr>
            <a:spLocks noGrp="1" noChangeArrowheads="1"/>
          </p:cNvSpPr>
          <p:nvPr>
            <p:ph idx="1"/>
          </p:nvPr>
        </p:nvSpPr>
        <p:spPr>
          <a:xfrm>
            <a:off x="0" y="1600200"/>
            <a:ext cx="9144000" cy="5105400"/>
          </a:xfrm>
        </p:spPr>
        <p:txBody>
          <a:bodyPr>
            <a:normAutofit fontScale="92500" lnSpcReduction="10000"/>
          </a:bodyPr>
          <a:lstStyle/>
          <a:p>
            <a:pPr eaLnBrk="1" hangingPunct="1">
              <a:lnSpc>
                <a:spcPct val="90000"/>
              </a:lnSpc>
              <a:buFontTx/>
              <a:buNone/>
              <a:defRPr/>
            </a:pPr>
            <a:r>
              <a:rPr lang="en-US" sz="2400" dirty="0"/>
              <a:t>Bentham’s Hedonic Calculus: cardinal interpersonal measurements of utility</a:t>
            </a:r>
          </a:p>
          <a:p>
            <a:pPr eaLnBrk="1" hangingPunct="1">
              <a:lnSpc>
                <a:spcPct val="90000"/>
              </a:lnSpc>
              <a:buFontTx/>
              <a:buNone/>
              <a:defRPr/>
            </a:pPr>
            <a:endParaRPr lang="en-US" sz="1800" dirty="0"/>
          </a:p>
          <a:p>
            <a:pPr eaLnBrk="1" hangingPunct="1">
              <a:lnSpc>
                <a:spcPct val="80000"/>
              </a:lnSpc>
              <a:defRPr/>
            </a:pPr>
            <a:r>
              <a:rPr lang="en-US" sz="1800" i="1" dirty="0"/>
              <a:t>Intensity</a:t>
            </a:r>
            <a:r>
              <a:rPr lang="en-US" sz="1800" dirty="0"/>
              <a:t> (</a:t>
            </a:r>
            <a:r>
              <a:rPr lang="en-US" sz="1800" b="1" dirty="0"/>
              <a:t>I</a:t>
            </a:r>
            <a:r>
              <a:rPr lang="en-US" sz="1800" dirty="0"/>
              <a:t>)--How intense is the pleasure or pain?</a:t>
            </a:r>
            <a:br>
              <a:rPr lang="en-US" sz="1800" dirty="0"/>
            </a:br>
            <a:endParaRPr lang="en-US" sz="1800" dirty="0"/>
          </a:p>
          <a:p>
            <a:pPr eaLnBrk="1" hangingPunct="1">
              <a:lnSpc>
                <a:spcPct val="80000"/>
              </a:lnSpc>
              <a:defRPr/>
            </a:pPr>
            <a:r>
              <a:rPr lang="en-US" sz="1800" i="1" dirty="0"/>
              <a:t>Duration </a:t>
            </a:r>
            <a:r>
              <a:rPr lang="en-US" sz="1800" dirty="0"/>
              <a:t>(</a:t>
            </a:r>
            <a:r>
              <a:rPr lang="en-US" sz="1800" b="1" dirty="0"/>
              <a:t>D</a:t>
            </a:r>
            <a:r>
              <a:rPr lang="en-US" sz="1800" dirty="0"/>
              <a:t>)--How long does the pleasure or pain last?</a:t>
            </a:r>
            <a:br>
              <a:rPr lang="en-US" sz="1800" dirty="0"/>
            </a:br>
            <a:endParaRPr lang="en-US" sz="1800" dirty="0"/>
          </a:p>
          <a:p>
            <a:pPr eaLnBrk="1" hangingPunct="1">
              <a:lnSpc>
                <a:spcPct val="80000"/>
              </a:lnSpc>
              <a:defRPr/>
            </a:pPr>
            <a:r>
              <a:rPr lang="en-US" sz="1800" i="1" dirty="0"/>
              <a:t>Certainty</a:t>
            </a:r>
            <a:r>
              <a:rPr lang="en-US" sz="1800" dirty="0"/>
              <a:t> (</a:t>
            </a:r>
            <a:r>
              <a:rPr lang="en-US" sz="1800" b="1" dirty="0"/>
              <a:t>C</a:t>
            </a:r>
            <a:r>
              <a:rPr lang="en-US" sz="1800" dirty="0"/>
              <a:t>)--What is the probability that the pleasure or pain will occur?</a:t>
            </a:r>
            <a:br>
              <a:rPr lang="en-US" sz="1800" dirty="0"/>
            </a:br>
            <a:endParaRPr lang="en-US" sz="1800" dirty="0"/>
          </a:p>
          <a:p>
            <a:pPr eaLnBrk="1" hangingPunct="1">
              <a:lnSpc>
                <a:spcPct val="80000"/>
              </a:lnSpc>
              <a:defRPr/>
            </a:pPr>
            <a:r>
              <a:rPr lang="en-US" sz="1800" i="1" dirty="0"/>
              <a:t>Propinquity </a:t>
            </a:r>
            <a:r>
              <a:rPr lang="en-US" sz="1800" dirty="0"/>
              <a:t>(nearness or remoteness) (</a:t>
            </a:r>
            <a:r>
              <a:rPr lang="en-US" sz="1800" b="1" dirty="0"/>
              <a:t>N</a:t>
            </a:r>
            <a:r>
              <a:rPr lang="en-US" sz="1800" dirty="0"/>
              <a:t>)--How far off in the future is the pleasure or pain?</a:t>
            </a:r>
            <a:br>
              <a:rPr lang="en-US" sz="1800" dirty="0"/>
            </a:br>
            <a:endParaRPr lang="en-US" sz="1800" dirty="0"/>
          </a:p>
          <a:p>
            <a:pPr eaLnBrk="1" hangingPunct="1">
              <a:lnSpc>
                <a:spcPct val="80000"/>
              </a:lnSpc>
              <a:defRPr/>
            </a:pPr>
            <a:r>
              <a:rPr lang="en-US" sz="1800" i="1" dirty="0"/>
              <a:t>Fecundity </a:t>
            </a:r>
            <a:r>
              <a:rPr lang="en-US" sz="1800" dirty="0"/>
              <a:t>(</a:t>
            </a:r>
            <a:r>
              <a:rPr lang="en-US" sz="1800" b="1" dirty="0"/>
              <a:t>F</a:t>
            </a:r>
            <a:r>
              <a:rPr lang="en-US" sz="1800" dirty="0"/>
              <a:t>)--What is the probability that the pleasure will lead to other pleasures?</a:t>
            </a:r>
            <a:br>
              <a:rPr lang="en-US" sz="1800" dirty="0"/>
            </a:br>
            <a:endParaRPr lang="en-US" sz="1800" dirty="0"/>
          </a:p>
          <a:p>
            <a:pPr eaLnBrk="1" hangingPunct="1">
              <a:lnSpc>
                <a:spcPct val="80000"/>
              </a:lnSpc>
              <a:defRPr/>
            </a:pPr>
            <a:r>
              <a:rPr lang="en-US" sz="1800" i="1" dirty="0"/>
              <a:t>Purity</a:t>
            </a:r>
            <a:r>
              <a:rPr lang="en-US" sz="1800" dirty="0"/>
              <a:t> (</a:t>
            </a:r>
            <a:r>
              <a:rPr lang="en-US" sz="1800" b="1" dirty="0"/>
              <a:t>P</a:t>
            </a:r>
            <a:r>
              <a:rPr lang="en-US" sz="1800" dirty="0"/>
              <a:t>)--What is the probability that the pain will lead to other pains?</a:t>
            </a:r>
          </a:p>
          <a:p>
            <a:pPr eaLnBrk="1" hangingPunct="1">
              <a:lnSpc>
                <a:spcPct val="80000"/>
              </a:lnSpc>
              <a:buFont typeface="Wingdings" pitchFamily="-107" charset="2"/>
              <a:buNone/>
              <a:defRPr/>
            </a:pPr>
            <a:endParaRPr lang="en-US" sz="1800" dirty="0"/>
          </a:p>
          <a:p>
            <a:pPr eaLnBrk="1" hangingPunct="1">
              <a:lnSpc>
                <a:spcPct val="80000"/>
              </a:lnSpc>
              <a:defRPr/>
            </a:pPr>
            <a:r>
              <a:rPr lang="en-US" sz="1800" i="1" dirty="0"/>
              <a:t>Extent</a:t>
            </a:r>
            <a:r>
              <a:rPr lang="en-US" sz="1800" dirty="0"/>
              <a:t> (</a:t>
            </a:r>
            <a:r>
              <a:rPr lang="en-US" sz="1800" b="1" dirty="0"/>
              <a:t>E</a:t>
            </a:r>
            <a:r>
              <a:rPr lang="en-US" sz="1800" dirty="0"/>
              <a:t>)--How many persons are affected by the pleasure? </a:t>
            </a:r>
          </a:p>
          <a:p>
            <a:pPr marL="0" indent="0" eaLnBrk="1" hangingPunct="1">
              <a:lnSpc>
                <a:spcPct val="80000"/>
              </a:lnSpc>
              <a:buNone/>
              <a:defRPr/>
            </a:pPr>
            <a:endParaRPr lang="en-US" sz="1200" dirty="0"/>
          </a:p>
          <a:p>
            <a:pPr>
              <a:lnSpc>
                <a:spcPct val="80000"/>
              </a:lnSpc>
              <a:buNone/>
              <a:defRPr/>
            </a:pPr>
            <a:r>
              <a:rPr lang="en-US" sz="1600" dirty="0"/>
              <a:t>Individual Utility Function: </a:t>
            </a:r>
            <a:r>
              <a:rPr lang="en-US" sz="1600" b="1" dirty="0"/>
              <a:t>{ N [ C (I × D) ]  +   </a:t>
            </a:r>
            <a:r>
              <a:rPr lang="en-US" sz="1600" b="1" dirty="0" err="1"/>
              <a:t>N</a:t>
            </a:r>
            <a:r>
              <a:rPr lang="en-US" sz="1600" b="1" baseline="-25000" dirty="0" err="1"/>
              <a:t>f</a:t>
            </a:r>
            <a:r>
              <a:rPr lang="en-US" sz="1600" b="1" dirty="0"/>
              <a:t>  [ </a:t>
            </a:r>
            <a:r>
              <a:rPr lang="en-US" sz="1600" b="1" dirty="0" err="1"/>
              <a:t>C</a:t>
            </a:r>
            <a:r>
              <a:rPr lang="en-US" sz="1600" b="1" baseline="-25000" dirty="0" err="1"/>
              <a:t>f</a:t>
            </a:r>
            <a:r>
              <a:rPr lang="en-US" sz="1600" b="1" dirty="0"/>
              <a:t>  ( I</a:t>
            </a:r>
            <a:r>
              <a:rPr lang="en-US" sz="1600" b="1" baseline="-25000" dirty="0"/>
              <a:t>f</a:t>
            </a:r>
            <a:r>
              <a:rPr lang="en-US" sz="1600" b="1" dirty="0"/>
              <a:t>  × </a:t>
            </a:r>
            <a:r>
              <a:rPr lang="en-US" sz="1600" b="1" dirty="0" err="1"/>
              <a:t>D</a:t>
            </a:r>
            <a:r>
              <a:rPr lang="en-US" sz="1600" b="1" baseline="-25000" dirty="0" err="1"/>
              <a:t>f</a:t>
            </a:r>
            <a:r>
              <a:rPr lang="en-US" sz="1600" b="1" dirty="0"/>
              <a:t> ) ] }, </a:t>
            </a:r>
            <a:r>
              <a:rPr lang="en-US" sz="1600" dirty="0"/>
              <a:t> f = discounted future assignments  </a:t>
            </a:r>
          </a:p>
          <a:p>
            <a:pPr eaLnBrk="1" hangingPunct="1">
              <a:lnSpc>
                <a:spcPct val="80000"/>
              </a:lnSpc>
              <a:buFont typeface="Wingdings" pitchFamily="-107" charset="2"/>
              <a:buNone/>
              <a:defRPr/>
            </a:pPr>
            <a:endParaRPr lang="en-US" sz="1900" dirty="0"/>
          </a:p>
          <a:p>
            <a:pPr eaLnBrk="1" hangingPunct="1">
              <a:lnSpc>
                <a:spcPct val="80000"/>
              </a:lnSpc>
              <a:buFont typeface="Wingdings" pitchFamily="-107" charset="2"/>
              <a:buNone/>
              <a:defRPr/>
            </a:pPr>
            <a:r>
              <a:rPr lang="en-US" sz="1900" dirty="0"/>
              <a:t>(The sum of all utility functions for all affected individuals gives the utilitarian “optimal” solution)</a:t>
            </a:r>
          </a:p>
          <a:p>
            <a:pPr eaLnBrk="1" hangingPunct="1">
              <a:lnSpc>
                <a:spcPct val="80000"/>
              </a:lnSpc>
              <a:buFont typeface="Wingdings" pitchFamily="-107" charset="2"/>
              <a:buNone/>
              <a:defRPr/>
            </a:pPr>
            <a:r>
              <a:rPr lang="en-US" sz="1200" dirty="0"/>
              <a:t>See http://</a:t>
            </a:r>
            <a:r>
              <a:rPr lang="en-US" sz="1200" dirty="0" err="1"/>
              <a:t>philosophy.lander.edu/ethics/calculus.html</a:t>
            </a:r>
            <a:endParaRPr lang="en-US" sz="1200" dirty="0"/>
          </a:p>
          <a:p>
            <a:pPr eaLnBrk="1" hangingPunct="1">
              <a:lnSpc>
                <a:spcPct val="90000"/>
              </a:lnSpc>
              <a:buFontTx/>
              <a:buNone/>
              <a:defRPr/>
            </a:pP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152400"/>
            <a:ext cx="8229600" cy="1143000"/>
          </a:xfrm>
        </p:spPr>
        <p:txBody>
          <a:bodyPr/>
          <a:lstStyle/>
          <a:p>
            <a:pPr eaLnBrk="1" hangingPunct="1">
              <a:defRPr/>
            </a:pPr>
            <a:r>
              <a:rPr lang="en-US" sz="3200" dirty="0"/>
              <a:t>Kant’s Categorical Imperative(s)</a:t>
            </a:r>
          </a:p>
        </p:txBody>
      </p:sp>
      <p:sp>
        <p:nvSpPr>
          <p:cNvPr id="45059" name="Rectangle 3"/>
          <p:cNvSpPr>
            <a:spLocks noChangeArrowheads="1"/>
          </p:cNvSpPr>
          <p:nvPr/>
        </p:nvSpPr>
        <p:spPr bwMode="auto">
          <a:xfrm>
            <a:off x="-175" y="1600200"/>
            <a:ext cx="8839200" cy="4708980"/>
          </a:xfrm>
          <a:prstGeom prst="rect">
            <a:avLst/>
          </a:prstGeom>
          <a:noFill/>
          <a:ln w="9525">
            <a:noFill/>
            <a:miter lim="800000"/>
            <a:headEnd/>
            <a:tailEnd/>
          </a:ln>
        </p:spPr>
        <p:txBody>
          <a:bodyPr>
            <a:prstTxWarp prst="textNoShape">
              <a:avLst/>
            </a:prstTxWarp>
            <a:spAutoFit/>
          </a:bodyPr>
          <a:lstStyle/>
          <a:p>
            <a:pPr eaLnBrk="1" hangingPunct="1">
              <a:lnSpc>
                <a:spcPct val="80000"/>
              </a:lnSpc>
              <a:spcBef>
                <a:spcPct val="20000"/>
              </a:spcBef>
            </a:pPr>
            <a:r>
              <a:rPr lang="en-US" b="1" dirty="0">
                <a:latin typeface="Times New Roman" pitchFamily="-107" charset="0"/>
                <a:ea typeface="Times New Roman" pitchFamily="-107" charset="0"/>
                <a:cs typeface="Times New Roman" pitchFamily="-107" charset="0"/>
              </a:rPr>
              <a:t>CI-1: (Formal Rule)</a:t>
            </a:r>
          </a:p>
          <a:p>
            <a:pPr eaLnBrk="1" hangingPunct="1">
              <a:lnSpc>
                <a:spcPct val="80000"/>
              </a:lnSpc>
              <a:spcBef>
                <a:spcPct val="20000"/>
              </a:spcBef>
            </a:pPr>
            <a:r>
              <a:rPr lang="en-US" b="1" i="1" dirty="0">
                <a:latin typeface="Times New Roman" pitchFamily="-107" charset="0"/>
                <a:ea typeface="Times New Roman" pitchFamily="-107" charset="0"/>
                <a:cs typeface="Times New Roman" pitchFamily="-107" charset="0"/>
              </a:rPr>
              <a:t>“Act  only on that maxim through which you can at the same time will</a:t>
            </a:r>
            <a:r>
              <a:rPr lang="en-US" i="1" dirty="0">
                <a:latin typeface="Times New Roman" pitchFamily="-107" charset="0"/>
                <a:ea typeface="Times New Roman" pitchFamily="-107" charset="0"/>
                <a:cs typeface="Times New Roman" pitchFamily="-107" charset="0"/>
              </a:rPr>
              <a:t> </a:t>
            </a:r>
            <a:r>
              <a:rPr lang="en-US" b="1" i="1" dirty="0">
                <a:latin typeface="Times New Roman" pitchFamily="-107" charset="0"/>
                <a:ea typeface="Times New Roman" pitchFamily="-107" charset="0"/>
                <a:cs typeface="Times New Roman" pitchFamily="-107" charset="0"/>
              </a:rPr>
              <a:t>that it become a universal law</a:t>
            </a:r>
            <a:r>
              <a:rPr lang="en-US" i="1" dirty="0">
                <a:latin typeface="Times New Roman" pitchFamily="-107" charset="0"/>
                <a:ea typeface="Times New Roman" pitchFamily="-107" charset="0"/>
                <a:cs typeface="Times New Roman" pitchFamily="-107" charset="0"/>
              </a:rPr>
              <a:t>.”</a:t>
            </a:r>
          </a:p>
          <a:p>
            <a:pPr eaLnBrk="1" hangingPunct="1">
              <a:lnSpc>
                <a:spcPct val="80000"/>
              </a:lnSpc>
              <a:spcBef>
                <a:spcPct val="20000"/>
              </a:spcBef>
              <a:buFontTx/>
              <a:buChar char="•"/>
            </a:pPr>
            <a:endParaRPr lang="en-US" sz="1600" dirty="0">
              <a:latin typeface="Times New Roman" pitchFamily="-107" charset="0"/>
              <a:ea typeface="Times New Roman" pitchFamily="-107" charset="0"/>
              <a:cs typeface="Times New Roman" pitchFamily="-107" charset="0"/>
            </a:endParaRPr>
          </a:p>
          <a:p>
            <a:pPr eaLnBrk="1" hangingPunct="1">
              <a:lnSpc>
                <a:spcPct val="80000"/>
              </a:lnSpc>
              <a:spcBef>
                <a:spcPct val="20000"/>
              </a:spcBef>
            </a:pPr>
            <a:r>
              <a:rPr lang="en-US" dirty="0">
                <a:latin typeface="Times New Roman" pitchFamily="-107" charset="0"/>
                <a:ea typeface="Times New Roman" pitchFamily="-107" charset="0"/>
                <a:cs typeface="Times New Roman" pitchFamily="-107" charset="0"/>
              </a:rPr>
              <a:t>(With this rule we can define the deontic categories--permissible, forbidden, and obligatory actions)</a:t>
            </a:r>
          </a:p>
          <a:p>
            <a:pPr eaLnBrk="1" hangingPunct="1">
              <a:lnSpc>
                <a:spcPct val="80000"/>
              </a:lnSpc>
              <a:spcBef>
                <a:spcPct val="20000"/>
              </a:spcBef>
              <a:buFontTx/>
              <a:buChar char="•"/>
            </a:pPr>
            <a:endParaRPr lang="en-US" sz="1600" dirty="0">
              <a:latin typeface="Times New Roman" pitchFamily="-107" charset="0"/>
              <a:ea typeface="Times New Roman" pitchFamily="-107" charset="0"/>
              <a:cs typeface="Times New Roman" pitchFamily="-107" charset="0"/>
            </a:endParaRPr>
          </a:p>
          <a:p>
            <a:pPr eaLnBrk="1" hangingPunct="1">
              <a:lnSpc>
                <a:spcPct val="80000"/>
              </a:lnSpc>
              <a:spcBef>
                <a:spcPct val="20000"/>
              </a:spcBef>
            </a:pPr>
            <a:endParaRPr lang="en-US" sz="1600" dirty="0">
              <a:latin typeface="Times New Roman" pitchFamily="-107" charset="0"/>
              <a:ea typeface="Times New Roman" pitchFamily="-107" charset="0"/>
              <a:cs typeface="Times New Roman" pitchFamily="-107" charset="0"/>
            </a:endParaRPr>
          </a:p>
          <a:p>
            <a:pPr eaLnBrk="1" hangingPunct="1">
              <a:lnSpc>
                <a:spcPct val="80000"/>
              </a:lnSpc>
              <a:spcBef>
                <a:spcPct val="20000"/>
              </a:spcBef>
            </a:pPr>
            <a:r>
              <a:rPr lang="en-US" b="1" dirty="0">
                <a:latin typeface="Times New Roman" pitchFamily="-107" charset="0"/>
                <a:ea typeface="Times New Roman" pitchFamily="-107" charset="0"/>
                <a:cs typeface="Times New Roman" pitchFamily="-107" charset="0"/>
              </a:rPr>
              <a:t>CI-2: (Material Rule)</a:t>
            </a:r>
          </a:p>
          <a:p>
            <a:pPr eaLnBrk="1" hangingPunct="1">
              <a:lnSpc>
                <a:spcPct val="80000"/>
              </a:lnSpc>
              <a:spcBef>
                <a:spcPct val="20000"/>
              </a:spcBef>
            </a:pPr>
            <a:r>
              <a:rPr lang="en-US" b="1" i="1" dirty="0">
                <a:latin typeface="Times New Roman" pitchFamily="-107" charset="0"/>
                <a:ea typeface="Times New Roman" pitchFamily="-107" charset="0"/>
                <a:cs typeface="Times New Roman" pitchFamily="-107" charset="0"/>
              </a:rPr>
              <a:t>“Act in such a way that you always treat humanity ...[yours or another person's]... never merely as a means but always at the same time as an end.”</a:t>
            </a:r>
            <a:endParaRPr lang="en-US" i="1" dirty="0">
              <a:latin typeface="Times New Roman" pitchFamily="-107" charset="0"/>
              <a:ea typeface="Times New Roman" pitchFamily="-107" charset="0"/>
              <a:cs typeface="Times New Roman" pitchFamily="-107" charset="0"/>
            </a:endParaRPr>
          </a:p>
          <a:p>
            <a:pPr eaLnBrk="1" hangingPunct="1">
              <a:lnSpc>
                <a:spcPct val="80000"/>
              </a:lnSpc>
              <a:spcBef>
                <a:spcPct val="20000"/>
              </a:spcBef>
            </a:pPr>
            <a:endParaRPr lang="en-US" sz="1600" dirty="0">
              <a:latin typeface="Times New Roman" pitchFamily="-107" charset="0"/>
              <a:ea typeface="Times New Roman" pitchFamily="-107" charset="0"/>
              <a:cs typeface="Times New Roman" pitchFamily="-107" charset="0"/>
            </a:endParaRPr>
          </a:p>
          <a:p>
            <a:pPr eaLnBrk="1" hangingPunct="1">
              <a:lnSpc>
                <a:spcPct val="80000"/>
              </a:lnSpc>
              <a:spcBef>
                <a:spcPct val="20000"/>
              </a:spcBef>
            </a:pPr>
            <a:r>
              <a:rPr lang="en-US" dirty="0">
                <a:latin typeface="Times New Roman" pitchFamily="-107" charset="0"/>
                <a:ea typeface="Times New Roman" pitchFamily="-107" charset="0"/>
                <a:cs typeface="Times New Roman" pitchFamily="-107" charset="0"/>
              </a:rPr>
              <a:t>(Humans have an intrinsic value, and ought never to be valued like things that have merely instrumental value, e.g., tools)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5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05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05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Rights-based theories give us “lists” of rights</a:t>
            </a:r>
          </a:p>
        </p:txBody>
      </p:sp>
      <p:sp>
        <p:nvSpPr>
          <p:cNvPr id="3" name="Content Placeholder 2"/>
          <p:cNvSpPr>
            <a:spLocks noGrp="1"/>
          </p:cNvSpPr>
          <p:nvPr>
            <p:ph idx="1"/>
          </p:nvPr>
        </p:nvSpPr>
        <p:spPr/>
        <p:txBody>
          <a:bodyPr>
            <a:normAutofit fontScale="92500" lnSpcReduction="10000"/>
          </a:bodyPr>
          <a:lstStyle/>
          <a:p>
            <a:pPr marL="0" indent="0">
              <a:buNone/>
            </a:pPr>
            <a:endParaRPr lang="en-US" dirty="0"/>
          </a:p>
          <a:p>
            <a:pPr marL="0" indent="0">
              <a:buNone/>
            </a:pPr>
            <a:r>
              <a:rPr lang="en-US" dirty="0">
                <a:solidFill>
                  <a:srgbClr val="FF0000"/>
                </a:solidFill>
              </a:rPr>
              <a:t>Negative right</a:t>
            </a:r>
            <a:r>
              <a:rPr lang="en-US" dirty="0"/>
              <a:t>: an enforceable claim such that, if person X possesses some good G, then all others must refrain from harming or diminishing (etc.) G.  If the right is infringed, X must be “made whole” again.</a:t>
            </a:r>
          </a:p>
          <a:p>
            <a:pPr marL="0" indent="0">
              <a:buNone/>
            </a:pPr>
            <a:endParaRPr lang="en-US" dirty="0"/>
          </a:p>
          <a:p>
            <a:pPr marL="0" indent="0">
              <a:buNone/>
            </a:pPr>
            <a:r>
              <a:rPr lang="en-US" dirty="0">
                <a:solidFill>
                  <a:srgbClr val="FF0000"/>
                </a:solidFill>
              </a:rPr>
              <a:t>Positive right</a:t>
            </a:r>
            <a:r>
              <a:rPr lang="en-US" dirty="0"/>
              <a:t>: an enforceable claim such that X must be given (some amount of) G, after which point X also gains a negative right to G. </a:t>
            </a:r>
          </a:p>
          <a:p>
            <a:pPr marL="0" indent="0">
              <a:buNone/>
            </a:pPr>
            <a:endParaRPr lang="en-US" dirty="0"/>
          </a:p>
        </p:txBody>
      </p:sp>
    </p:spTree>
    <p:extLst>
      <p:ext uri="{BB962C8B-B14F-4D97-AF65-F5344CB8AC3E}">
        <p14:creationId xmlns:p14="http://schemas.microsoft.com/office/powerpoint/2010/main" val="1794407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09600" y="1447800"/>
            <a:ext cx="7848600" cy="2362200"/>
          </a:xfrm>
        </p:spPr>
        <p:txBody>
          <a:bodyPr/>
          <a:lstStyle/>
          <a:p>
            <a:pPr eaLnBrk="1" hangingPunct="1"/>
            <a:r>
              <a:rPr kumimoji="0" lang="en-US" dirty="0"/>
              <a:t>Ethics </a:t>
            </a:r>
            <a:r>
              <a:rPr lang="en-US" dirty="0"/>
              <a:t>for</a:t>
            </a:r>
            <a:r>
              <a:rPr kumimoji="0" lang="en-US" dirty="0"/>
              <a:t> Technology</a:t>
            </a:r>
            <a:br>
              <a:rPr kumimoji="0" lang="en-US" dirty="0"/>
            </a:br>
            <a:r>
              <a:rPr kumimoji="0" lang="en-US" dirty="0"/>
              <a:t>ELEG 491 Introduction</a:t>
            </a:r>
          </a:p>
        </p:txBody>
      </p:sp>
      <p:sp>
        <p:nvSpPr>
          <p:cNvPr id="2051" name="Rectangle 3"/>
          <p:cNvSpPr>
            <a:spLocks noGrp="1" noChangeArrowheads="1"/>
          </p:cNvSpPr>
          <p:nvPr>
            <p:ph type="subTitle" idx="1"/>
          </p:nvPr>
        </p:nvSpPr>
        <p:spPr>
          <a:xfrm>
            <a:off x="609600" y="3886200"/>
            <a:ext cx="7848600" cy="2286000"/>
          </a:xfrm>
        </p:spPr>
        <p:txBody>
          <a:bodyPr>
            <a:normAutofit fontScale="47500" lnSpcReduction="20000"/>
          </a:bodyPr>
          <a:lstStyle/>
          <a:p>
            <a:pPr eaLnBrk="1" hangingPunct="1">
              <a:defRPr/>
            </a:pPr>
            <a:r>
              <a:rPr kumimoji="0" lang="en-US" dirty="0"/>
              <a:t>Thomas M. Powers, PhD</a:t>
            </a:r>
          </a:p>
          <a:p>
            <a:pPr eaLnBrk="1" hangingPunct="1">
              <a:defRPr/>
            </a:pPr>
            <a:r>
              <a:rPr lang="en-US" dirty="0"/>
              <a:t>Associate Professor</a:t>
            </a:r>
            <a:endParaRPr kumimoji="0" lang="en-US" dirty="0"/>
          </a:p>
          <a:p>
            <a:pPr eaLnBrk="1" hangingPunct="1">
              <a:defRPr/>
            </a:pPr>
            <a:r>
              <a:rPr kumimoji="0" lang="en-US" dirty="0"/>
              <a:t>Department of Philosophy,</a:t>
            </a:r>
          </a:p>
          <a:p>
            <a:pPr eaLnBrk="1" hangingPunct="1">
              <a:defRPr/>
            </a:pPr>
            <a:r>
              <a:rPr lang="en-US" dirty="0"/>
              <a:t>School of Public Policy and Administration,</a:t>
            </a:r>
            <a:endParaRPr kumimoji="0" lang="en-US" dirty="0"/>
          </a:p>
          <a:p>
            <a:pPr eaLnBrk="1" hangingPunct="1">
              <a:defRPr/>
            </a:pPr>
            <a:r>
              <a:rPr kumimoji="0" lang="en-US" dirty="0"/>
              <a:t>Delaware Biotechnology Institute</a:t>
            </a:r>
          </a:p>
          <a:p>
            <a:pPr eaLnBrk="1" hangingPunct="1">
              <a:defRPr/>
            </a:pPr>
            <a:r>
              <a:rPr lang="en-US" dirty="0"/>
              <a:t>and</a:t>
            </a:r>
          </a:p>
          <a:p>
            <a:pPr eaLnBrk="1" hangingPunct="1">
              <a:defRPr/>
            </a:pPr>
            <a:r>
              <a:rPr lang="en-US" dirty="0"/>
              <a:t>Data Science Institute </a:t>
            </a:r>
          </a:p>
          <a:p>
            <a:pPr eaLnBrk="1" hangingPunct="1">
              <a:defRPr/>
            </a:pPr>
            <a:r>
              <a:rPr kumimoji="0" lang="en-US" sz="6000" b="1" dirty="0">
                <a:solidFill>
                  <a:schemeClr val="tx1"/>
                </a:solidFill>
              </a:rPr>
              <a:t>Offices: ISE 471 and 15 Kent Way, 206</a:t>
            </a:r>
          </a:p>
        </p:txBody>
      </p:sp>
      <p:pic>
        <p:nvPicPr>
          <p:cNvPr id="2" name="Picture 1" descr="SEPP_Center_log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304800"/>
            <a:ext cx="4572000" cy="12065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normAutofit/>
          </a:bodyPr>
          <a:lstStyle/>
          <a:p>
            <a:r>
              <a:rPr lang="en-US" sz="3200" i="1" dirty="0">
                <a:latin typeface="Calibri" charset="0"/>
              </a:rPr>
              <a:t>An important (legal) right for privacy: 4</a:t>
            </a:r>
            <a:r>
              <a:rPr lang="en-US" sz="3200" i="1" baseline="30000" dirty="0">
                <a:latin typeface="Calibri" charset="0"/>
              </a:rPr>
              <a:t>th</a:t>
            </a:r>
            <a:r>
              <a:rPr lang="en-US" sz="3200" i="1" dirty="0">
                <a:latin typeface="Calibri" charset="0"/>
              </a:rPr>
              <a:t> Amendment to the U.S. Constitution</a:t>
            </a:r>
          </a:p>
        </p:txBody>
      </p:sp>
      <p:sp>
        <p:nvSpPr>
          <p:cNvPr id="20482" name="Content Placeholder 2"/>
          <p:cNvSpPr>
            <a:spLocks noGrp="1"/>
          </p:cNvSpPr>
          <p:nvPr>
            <p:ph idx="1"/>
          </p:nvPr>
        </p:nvSpPr>
        <p:spPr/>
        <p:txBody>
          <a:bodyPr/>
          <a:lstStyle/>
          <a:p>
            <a:pPr marL="0" indent="0">
              <a:buFont typeface="Arial" charset="0"/>
              <a:buNone/>
            </a:pPr>
            <a:r>
              <a:rPr lang="en-US">
                <a:latin typeface="Calibri" charset="0"/>
              </a:rPr>
              <a:t>“The right of the people to be secure in their persons, houses, papers, and effects, against unreasonable searches and seizures, shall not be violated, and no Warrants shall issue, but upon probable cause, supported by Oath or affirmation, and particularly describing the place to be searched, and the persons or things to be seized.”</a:t>
            </a:r>
          </a:p>
        </p:txBody>
      </p:sp>
    </p:spTree>
    <p:extLst>
      <p:ext uri="{BB962C8B-B14F-4D97-AF65-F5344CB8AC3E}">
        <p14:creationId xmlns:p14="http://schemas.microsoft.com/office/powerpoint/2010/main" val="3782594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43000" y="5423241"/>
            <a:ext cx="6858000" cy="577510"/>
          </a:xfrm>
          <a:prstGeom prst="rect">
            <a:avLst/>
          </a:prstGeom>
          <a:solidFill>
            <a:srgbClr val="528CD6"/>
          </a:solidFill>
          <a:ln>
            <a:solidFill>
              <a:srgbClr val="528C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028" name="Picture 4" descr="N:\Ethics\OEC Expansion Project\Dissemination + Outreach\2016 Postcard\Postcard-OEC-Co-final_small.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7" t="27583" r="1687" b="31469"/>
          <a:stretch/>
        </p:blipFill>
        <p:spPr bwMode="auto">
          <a:xfrm>
            <a:off x="1485900" y="2114551"/>
            <a:ext cx="6224276" cy="2039249"/>
          </a:xfrm>
          <a:prstGeom prst="rect">
            <a:avLst/>
          </a:prstGeom>
          <a:noFill/>
          <a:extLst>
            <a:ext uri="{909E8E84-426E-40dd-AFC4-6F175D3DCCD1}">
              <a14:hiddenFill xmlns="" xmlns:a14="http://schemas.microsoft.com/office/drawing/2010/main">
                <a:solidFill>
                  <a:srgbClr val="FFFFFF"/>
                </a:solidFill>
              </a14:hiddenFill>
            </a:ext>
          </a:extLst>
        </p:spPr>
      </p:pic>
      <p:sp>
        <p:nvSpPr>
          <p:cNvPr id="6" name="TextBox 5"/>
          <p:cNvSpPr txBox="1"/>
          <p:nvPr/>
        </p:nvSpPr>
        <p:spPr>
          <a:xfrm>
            <a:off x="1295400" y="4267200"/>
            <a:ext cx="6551291" cy="1169551"/>
          </a:xfrm>
          <a:prstGeom prst="rect">
            <a:avLst/>
          </a:prstGeom>
          <a:noFill/>
        </p:spPr>
        <p:txBody>
          <a:bodyPr wrap="square" rtlCol="0">
            <a:spAutoFit/>
          </a:bodyPr>
          <a:lstStyle/>
          <a:p>
            <a:r>
              <a:rPr lang="en-US" sz="1400" dirty="0"/>
              <a:t>The Online Ethics Center (OEC) is a repository of resources on science, engineering and research ethics that help engineers, scientists, scholars, educators, students, and interested citizens understand and address ethically significant topics and problems that arise in the practice and results of science and engineering.</a:t>
            </a:r>
          </a:p>
        </p:txBody>
      </p:sp>
      <p:sp>
        <p:nvSpPr>
          <p:cNvPr id="2" name="TextBox 1"/>
          <p:cNvSpPr txBox="1"/>
          <p:nvPr/>
        </p:nvSpPr>
        <p:spPr>
          <a:xfrm>
            <a:off x="1182951" y="5412127"/>
            <a:ext cx="1071041" cy="611706"/>
          </a:xfrm>
          <a:prstGeom prst="rect">
            <a:avLst/>
          </a:prstGeom>
          <a:noFill/>
        </p:spPr>
        <p:txBody>
          <a:bodyPr wrap="square" rtlCol="0">
            <a:spAutoFit/>
          </a:bodyPr>
          <a:lstStyle/>
          <a:p>
            <a:r>
              <a:rPr lang="en-US" sz="1125" dirty="0">
                <a:solidFill>
                  <a:schemeClr val="bg1"/>
                </a:solidFill>
              </a:rPr>
              <a:t>Partners and Project Participants:</a:t>
            </a:r>
          </a:p>
        </p:txBody>
      </p:sp>
      <p:pic>
        <p:nvPicPr>
          <p:cNvPr id="4" name="Picture 3" descr="CSEP.png"/>
          <p:cNvPicPr>
            <a:picLocks noChangeAspect="1"/>
          </p:cNvPicPr>
          <p:nvPr/>
        </p:nvPicPr>
        <p:blipFill rotWithShape="1">
          <a:blip r:embed="rId3" cstate="print">
            <a:extLst>
              <a:ext uri="{28A0092B-C50C-407E-A947-70E740481C1C}">
                <a14:useLocalDpi xmlns:a14="http://schemas.microsoft.com/office/drawing/2010/main" val="0"/>
              </a:ext>
            </a:extLst>
          </a:blip>
          <a:srcRect l="45034" t="42919" r="44528" b="40523"/>
          <a:stretch/>
        </p:blipFill>
        <p:spPr>
          <a:xfrm>
            <a:off x="5372101" y="5257801"/>
            <a:ext cx="694765" cy="851647"/>
          </a:xfrm>
          <a:prstGeom prst="rect">
            <a:avLst/>
          </a:prstGeom>
        </p:spPr>
      </p:pic>
      <p:pic>
        <p:nvPicPr>
          <p:cNvPr id="5" name="Picture 4" descr="U_Delawar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71750" y="5029200"/>
            <a:ext cx="3429000" cy="1371600"/>
          </a:xfrm>
          <a:prstGeom prst="rect">
            <a:avLst/>
          </a:prstGeom>
        </p:spPr>
      </p:pic>
      <p:pic>
        <p:nvPicPr>
          <p:cNvPr id="8" name="Picture 7" descr="ASU.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57300" y="5200650"/>
            <a:ext cx="2571750" cy="1028700"/>
          </a:xfrm>
          <a:prstGeom prst="rect">
            <a:avLst/>
          </a:prstGeom>
        </p:spPr>
      </p:pic>
      <p:pic>
        <p:nvPicPr>
          <p:cNvPr id="9" name="Picture 8" descr="NAS.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86400" y="5143500"/>
            <a:ext cx="3028950" cy="1211580"/>
          </a:xfrm>
          <a:prstGeom prst="rect">
            <a:avLst/>
          </a:prstGeom>
        </p:spPr>
      </p:pic>
      <p:pic>
        <p:nvPicPr>
          <p:cNvPr id="10" name="Picture 9" descr="NAM.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86400" y="5212080"/>
            <a:ext cx="2971800" cy="1188720"/>
          </a:xfrm>
          <a:prstGeom prst="rect">
            <a:avLst/>
          </a:prstGeom>
        </p:spPr>
      </p:pic>
      <p:pic>
        <p:nvPicPr>
          <p:cNvPr id="11" name="Picture 10" descr="all logos black and white.psd"/>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28800" y="2743200"/>
            <a:ext cx="5486400" cy="1371600"/>
          </a:xfrm>
          <a:prstGeom prst="rect">
            <a:avLst/>
          </a:prstGeom>
        </p:spPr>
      </p:pic>
      <p:pic>
        <p:nvPicPr>
          <p:cNvPr id="14" name="Picture 13" descr="OnlineEthics_black.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971800" y="1143000"/>
            <a:ext cx="3314700" cy="828675"/>
          </a:xfrm>
          <a:prstGeom prst="rect">
            <a:avLst/>
          </a:prstGeom>
        </p:spPr>
      </p:pic>
    </p:spTree>
    <p:extLst>
      <p:ext uri="{BB962C8B-B14F-4D97-AF65-F5344CB8AC3E}">
        <p14:creationId xmlns:p14="http://schemas.microsoft.com/office/powerpoint/2010/main" val="3719283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181" y="-480064"/>
            <a:ext cx="8676167" cy="7338064"/>
          </a:xfrm>
          <a:prstGeom prst="rect">
            <a:avLst/>
          </a:prstGeom>
        </p:spPr>
      </p:pic>
    </p:spTree>
    <p:extLst>
      <p:ext uri="{BB962C8B-B14F-4D97-AF65-F5344CB8AC3E}">
        <p14:creationId xmlns:p14="http://schemas.microsoft.com/office/powerpoint/2010/main" val="551148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tpowers@udel.edu</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Phone: 831-3229</a:t>
            </a:r>
          </a:p>
          <a:p>
            <a:pPr marL="0" indent="0">
              <a:buNone/>
            </a:pPr>
            <a:r>
              <a:rPr lang="en-US" dirty="0"/>
              <a:t>(Harker ISEB) 471</a:t>
            </a:r>
          </a:p>
          <a:p>
            <a:pPr marL="0" indent="0">
              <a:buNone/>
            </a:pPr>
            <a:r>
              <a:rPr lang="en-US"/>
              <a:t> (</a:t>
            </a:r>
            <a:r>
              <a:rPr lang="en-US" dirty="0"/>
              <a:t>PHIL) 15 Kent Way</a:t>
            </a:r>
            <a:r>
              <a:rPr lang="en-US"/>
              <a:t>, 206*</a:t>
            </a:r>
          </a:p>
          <a:p>
            <a:pPr marL="0" indent="0">
              <a:buNone/>
            </a:pPr>
            <a:endParaRPr lang="en-US" dirty="0"/>
          </a:p>
          <a:p>
            <a:pPr marL="0" indent="0">
              <a:buNone/>
            </a:pPr>
            <a:endParaRPr lang="en-US" dirty="0"/>
          </a:p>
          <a:p>
            <a:pPr marL="0" indent="0">
              <a:buNone/>
            </a:pPr>
            <a:r>
              <a:rPr lang="en-US" dirty="0"/>
              <a:t>Office Hours for Spring 2020</a:t>
            </a:r>
          </a:p>
          <a:p>
            <a:pPr marL="0" indent="0">
              <a:buNone/>
            </a:pPr>
            <a:r>
              <a:rPr lang="en-US" dirty="0"/>
              <a:t>Tues. &amp; Thurs. 2:00-3:00pm</a:t>
            </a:r>
          </a:p>
          <a:p>
            <a:pPr marL="0" indent="0">
              <a:buNone/>
            </a:pPr>
            <a:r>
              <a:rPr lang="en-US" dirty="0"/>
              <a:t>and by appointment</a:t>
            </a:r>
          </a:p>
        </p:txBody>
      </p:sp>
    </p:spTree>
    <p:extLst>
      <p:ext uri="{BB962C8B-B14F-4D97-AF65-F5344CB8AC3E}">
        <p14:creationId xmlns:p14="http://schemas.microsoft.com/office/powerpoint/2010/main" val="2345556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ethics?</a:t>
            </a:r>
          </a:p>
        </p:txBody>
      </p:sp>
      <p:sp>
        <p:nvSpPr>
          <p:cNvPr id="3" name="Content Placeholder 2"/>
          <p:cNvSpPr>
            <a:spLocks noGrp="1"/>
          </p:cNvSpPr>
          <p:nvPr>
            <p:ph idx="1"/>
          </p:nvPr>
        </p:nvSpPr>
        <p:spPr/>
        <p:txBody>
          <a:bodyPr/>
          <a:lstStyle/>
          <a:p>
            <a:r>
              <a:rPr lang="en-US" dirty="0"/>
              <a:t>Scientifically: an emergent behavior in social animals that constrains action by (primarily) non-violent sanction</a:t>
            </a:r>
          </a:p>
          <a:p>
            <a:endParaRPr lang="en-US" dirty="0"/>
          </a:p>
          <a:p>
            <a:endParaRPr lang="en-US" dirty="0"/>
          </a:p>
          <a:p>
            <a:r>
              <a:rPr lang="en-US" dirty="0"/>
              <a:t>Philosophically: a normative system of “</a:t>
            </a:r>
            <a:r>
              <a:rPr lang="en-US" dirty="0" err="1"/>
              <a:t>oughts</a:t>
            </a:r>
            <a:r>
              <a:rPr lang="en-US" dirty="0"/>
              <a:t>” to guide intentional </a:t>
            </a:r>
            <a:r>
              <a:rPr lang="en-US" b="1" dirty="0"/>
              <a:t>actions</a:t>
            </a:r>
            <a:r>
              <a:rPr lang="en-US" dirty="0"/>
              <a:t> that are preceded by </a:t>
            </a:r>
            <a:r>
              <a:rPr lang="en-US" b="1" dirty="0"/>
              <a:t>choice</a:t>
            </a:r>
            <a:endParaRPr lang="en-US" dirty="0"/>
          </a:p>
        </p:txBody>
      </p:sp>
    </p:spTree>
    <p:extLst>
      <p:ext uri="{BB962C8B-B14F-4D97-AF65-F5344CB8AC3E}">
        <p14:creationId xmlns:p14="http://schemas.microsoft.com/office/powerpoint/2010/main" val="1165893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US" dirty="0"/>
              <a:t>Choice is often complex</a:t>
            </a:r>
            <a:br>
              <a:rPr lang="en-US" dirty="0"/>
            </a:br>
            <a:r>
              <a:rPr lang="en-US" sz="2700" dirty="0"/>
              <a:t>Consider:</a:t>
            </a:r>
            <a:r>
              <a:rPr lang="en-US" sz="2700" dirty="0">
                <a:solidFill>
                  <a:srgbClr val="000000"/>
                </a:solidFill>
              </a:rPr>
              <a:t> {A,B,C…} are actions,</a:t>
            </a:r>
            <a:br>
              <a:rPr lang="en-US" sz="2700" dirty="0">
                <a:solidFill>
                  <a:srgbClr val="000000"/>
                </a:solidFill>
              </a:rPr>
            </a:br>
            <a:r>
              <a:rPr lang="en-US" sz="2700" dirty="0">
                <a:solidFill>
                  <a:srgbClr val="000000"/>
                </a:solidFill>
              </a:rPr>
              <a:t>{a, b, c…} are goods achieved through actions</a:t>
            </a:r>
            <a:br>
              <a:rPr lang="en-US" dirty="0">
                <a:solidFill>
                  <a:srgbClr val="000000"/>
                </a:solidFill>
              </a:rPr>
            </a:br>
            <a:endParaRPr lang="en-US" dirty="0"/>
          </a:p>
        </p:txBody>
      </p:sp>
      <p:sp>
        <p:nvSpPr>
          <p:cNvPr id="3" name="Content Placeholder 2"/>
          <p:cNvSpPr>
            <a:spLocks noGrp="1"/>
          </p:cNvSpPr>
          <p:nvPr>
            <p:ph idx="1"/>
          </p:nvPr>
        </p:nvSpPr>
        <p:spPr>
          <a:xfrm>
            <a:off x="0" y="1600200"/>
            <a:ext cx="9144000" cy="4525963"/>
          </a:xfrm>
        </p:spPr>
        <p:txBody>
          <a:bodyPr>
            <a:normAutofit/>
          </a:bodyPr>
          <a:lstStyle/>
          <a:p>
            <a:pPr marL="0" indent="0">
              <a:buNone/>
            </a:pPr>
            <a:r>
              <a:rPr lang="en-US" dirty="0"/>
              <a:t>A or ~A  </a:t>
            </a:r>
          </a:p>
          <a:p>
            <a:pPr marL="0" indent="0">
              <a:buNone/>
            </a:pPr>
            <a:r>
              <a:rPr lang="en-US" dirty="0"/>
              <a:t>A or B (or C …)</a:t>
            </a:r>
          </a:p>
          <a:p>
            <a:pPr marL="0" indent="0">
              <a:buNone/>
            </a:pPr>
            <a:r>
              <a:rPr lang="en-US" dirty="0"/>
              <a:t>(A </a:t>
            </a:r>
            <a:r>
              <a:rPr lang="en-US" sz="2400" dirty="0">
                <a:latin typeface="Wingdings"/>
                <a:ea typeface="Wingdings"/>
                <a:cs typeface="Wingdings"/>
                <a:sym typeface="Wingdings"/>
              </a:rPr>
              <a:t></a:t>
            </a:r>
            <a:r>
              <a:rPr lang="en-US" dirty="0"/>
              <a:t> a) or (B </a:t>
            </a:r>
            <a:r>
              <a:rPr lang="en-US" sz="2400" dirty="0">
                <a:latin typeface="Wingdings"/>
                <a:ea typeface="Wingdings"/>
                <a:cs typeface="Wingdings"/>
                <a:sym typeface="Wingdings"/>
              </a:rPr>
              <a:t></a:t>
            </a:r>
            <a:r>
              <a:rPr lang="en-US" dirty="0">
                <a:sym typeface="Wingdings"/>
              </a:rPr>
              <a:t> </a:t>
            </a:r>
            <a:r>
              <a:rPr lang="en-US" dirty="0"/>
              <a:t>a)</a:t>
            </a:r>
          </a:p>
          <a:p>
            <a:pPr marL="0" indent="0">
              <a:buNone/>
            </a:pPr>
            <a:r>
              <a:rPr lang="en-US" dirty="0"/>
              <a:t>Individual Choice vs. </a:t>
            </a:r>
            <a:r>
              <a:rPr lang="en-US" dirty="0">
                <a:solidFill>
                  <a:srgbClr val="000000"/>
                </a:solidFill>
              </a:rPr>
              <a:t>Social Choice</a:t>
            </a:r>
          </a:p>
          <a:p>
            <a:pPr marL="0" indent="0">
              <a:buNone/>
            </a:pPr>
            <a:endParaRPr lang="en-US" dirty="0">
              <a:solidFill>
                <a:srgbClr val="000000"/>
              </a:solidFill>
            </a:endParaRPr>
          </a:p>
          <a:p>
            <a:pPr marL="0" indent="0">
              <a:buNone/>
            </a:pPr>
            <a:endParaRPr lang="en-US" dirty="0">
              <a:solidFill>
                <a:srgbClr val="000000"/>
              </a:solidFill>
            </a:endParaRPr>
          </a:p>
          <a:p>
            <a:pPr marL="0" indent="0">
              <a:buNone/>
            </a:pPr>
            <a:endParaRPr lang="en-US" dirty="0"/>
          </a:p>
        </p:txBody>
      </p:sp>
    </p:spTree>
    <p:extLst>
      <p:ext uri="{BB962C8B-B14F-4D97-AF65-F5344CB8AC3E}">
        <p14:creationId xmlns:p14="http://schemas.microsoft.com/office/powerpoint/2010/main" val="192120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Motivating argument for this class:</a:t>
            </a:r>
          </a:p>
        </p:txBody>
      </p:sp>
      <p:sp>
        <p:nvSpPr>
          <p:cNvPr id="3" name="Content Placeholder 2"/>
          <p:cNvSpPr>
            <a:spLocks noGrp="1"/>
          </p:cNvSpPr>
          <p:nvPr>
            <p:ph idx="1"/>
          </p:nvPr>
        </p:nvSpPr>
        <p:spPr/>
        <p:txBody>
          <a:bodyPr/>
          <a:lstStyle/>
          <a:p>
            <a:r>
              <a:rPr lang="en-US" dirty="0"/>
              <a:t>Ethics concerns the evaluation of action</a:t>
            </a:r>
          </a:p>
          <a:p>
            <a:r>
              <a:rPr lang="en-US" dirty="0"/>
              <a:t>Designing and using technology is a form of (long lasting) action</a:t>
            </a:r>
          </a:p>
          <a:p>
            <a:r>
              <a:rPr lang="en-US" dirty="0"/>
              <a:t>Therefore, part of ethics concerns the evaluation of technology</a:t>
            </a:r>
          </a:p>
          <a:p>
            <a:r>
              <a:rPr lang="en-US" dirty="0"/>
              <a:t>Ethics can evaluate the rightness of actions, or the goodness of effects of action, or both!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305800" cy="1143000"/>
          </a:xfrm>
        </p:spPr>
        <p:txBody>
          <a:bodyPr>
            <a:normAutofit fontScale="90000"/>
          </a:bodyPr>
          <a:lstStyle/>
          <a:p>
            <a:r>
              <a:rPr lang="en-US" sz="3200" dirty="0"/>
              <a:t>Why is design an ethical act?</a:t>
            </a:r>
            <a:br>
              <a:rPr lang="en-US" sz="3200" dirty="0"/>
            </a:br>
            <a:r>
              <a:rPr lang="en-US" sz="3200" dirty="0"/>
              <a:t>(what is the diagram below depicting, and why is its design ethically interesting?</a:t>
            </a:r>
          </a:p>
        </p:txBody>
      </p:sp>
      <p:sp>
        <p:nvSpPr>
          <p:cNvPr id="3" name="Content Placeholder 2"/>
          <p:cNvSpPr>
            <a:spLocks noGrp="1"/>
          </p:cNvSpPr>
          <p:nvPr>
            <p:ph idx="1"/>
          </p:nvPr>
        </p:nvSpPr>
        <p:spPr>
          <a:xfrm>
            <a:off x="685800" y="1981200"/>
            <a:ext cx="7772400" cy="1371600"/>
          </a:xfrm>
        </p:spPr>
        <p:txBody>
          <a:bodyPr/>
          <a:lstStyle/>
          <a:p>
            <a:pPr>
              <a:buNone/>
            </a:pPr>
            <a:r>
              <a:rPr lang="en-US" dirty="0"/>
              <a:t>How a thing is designed determines, in part, the ethical evaluation of its use.</a:t>
            </a:r>
          </a:p>
        </p:txBody>
      </p:sp>
      <p:pic>
        <p:nvPicPr>
          <p:cNvPr id="4" name="Picture 3" descr="lobe.gif"/>
          <p:cNvPicPr>
            <a:picLocks noChangeAspect="1"/>
          </p:cNvPicPr>
          <p:nvPr/>
        </p:nvPicPr>
        <p:blipFill>
          <a:blip r:embed="rId2"/>
          <a:stretch>
            <a:fillRect/>
          </a:stretch>
        </p:blipFill>
        <p:spPr>
          <a:xfrm>
            <a:off x="2743200" y="3200400"/>
            <a:ext cx="3774094" cy="3657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Consider both individual and social implications of design choice</a:t>
            </a:r>
          </a:p>
        </p:txBody>
      </p:sp>
      <p:pic>
        <p:nvPicPr>
          <p:cNvPr id="4" name="Content Placeholder 3" descr="Wheelchair-inaccessible-by-Dr-Scott-Crawford-NCSC.pdf"/>
          <p:cNvPicPr>
            <a:picLocks noGrp="1" noChangeAspect="1"/>
          </p:cNvPicPr>
          <p:nvPr>
            <p:ph idx="1"/>
          </p:nvPr>
        </p:nvPicPr>
        <p:blipFill>
          <a:blip r:embed="rId2">
            <a:extLst>
              <a:ext uri="{28A0092B-C50C-407E-A947-70E740481C1C}">
                <a14:useLocalDpi xmlns:a14="http://schemas.microsoft.com/office/drawing/2010/main" val="0"/>
              </a:ext>
            </a:extLst>
          </a:blip>
          <a:srcRect t="28751" b="28751"/>
          <a:stretch>
            <a:fillRect/>
          </a:stretch>
        </p:blipFill>
        <p:spPr/>
      </p:pic>
      <p:sp>
        <p:nvSpPr>
          <p:cNvPr id="5" name="TextBox 4"/>
          <p:cNvSpPr txBox="1"/>
          <p:nvPr/>
        </p:nvSpPr>
        <p:spPr>
          <a:xfrm>
            <a:off x="165861" y="6400800"/>
            <a:ext cx="8978139" cy="338554"/>
          </a:xfrm>
          <a:prstGeom prst="rect">
            <a:avLst/>
          </a:prstGeom>
          <a:noFill/>
        </p:spPr>
        <p:txBody>
          <a:bodyPr wrap="none" rtlCol="0">
            <a:spAutoFit/>
          </a:bodyPr>
          <a:lstStyle/>
          <a:p>
            <a:r>
              <a:rPr lang="en-US" sz="1600" dirty="0"/>
              <a:t>Photo by Dr. Scott Crawford; see https://</a:t>
            </a:r>
            <a:r>
              <a:rPr lang="en-US" sz="1600" dirty="0" err="1"/>
              <a:t>blog.aarp.org</a:t>
            </a:r>
            <a:r>
              <a:rPr lang="en-US" sz="1600" dirty="0"/>
              <a:t>/2013/10/21/the-infrastructure-of-inequality/</a:t>
            </a:r>
          </a:p>
        </p:txBody>
      </p:sp>
    </p:spTree>
    <p:extLst>
      <p:ext uri="{BB962C8B-B14F-4D97-AF65-F5344CB8AC3E}">
        <p14:creationId xmlns:p14="http://schemas.microsoft.com/office/powerpoint/2010/main" val="1518093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defRPr/>
            </a:pPr>
            <a:r>
              <a:rPr lang="en-US" sz="3200"/>
              <a:t>Some ethical challenges created by technologies:</a:t>
            </a:r>
            <a:endParaRPr lang="en-US"/>
          </a:p>
        </p:txBody>
      </p:sp>
      <p:sp>
        <p:nvSpPr>
          <p:cNvPr id="30723" name="Rectangle 3"/>
          <p:cNvSpPr>
            <a:spLocks noGrp="1" noChangeArrowheads="1"/>
          </p:cNvSpPr>
          <p:nvPr>
            <p:ph idx="1"/>
          </p:nvPr>
        </p:nvSpPr>
        <p:spPr/>
        <p:txBody>
          <a:bodyPr/>
          <a:lstStyle/>
          <a:p>
            <a:pPr eaLnBrk="1" hangingPunct="1">
              <a:lnSpc>
                <a:spcPct val="90000"/>
              </a:lnSpc>
              <a:defRPr/>
            </a:pPr>
            <a:r>
              <a:rPr lang="en-US" sz="2400" dirty="0"/>
              <a:t>Social networking and political “revolutions”</a:t>
            </a:r>
          </a:p>
          <a:p>
            <a:pPr eaLnBrk="1" hangingPunct="1">
              <a:lnSpc>
                <a:spcPct val="90000"/>
              </a:lnSpc>
              <a:defRPr/>
            </a:pPr>
            <a:r>
              <a:rPr lang="en-US" sz="2400" dirty="0"/>
              <a:t>The “Internet of Things”</a:t>
            </a:r>
          </a:p>
          <a:p>
            <a:pPr eaLnBrk="1" hangingPunct="1">
              <a:lnSpc>
                <a:spcPct val="90000"/>
              </a:lnSpc>
              <a:defRPr/>
            </a:pPr>
            <a:r>
              <a:rPr lang="en-US" sz="2400" dirty="0"/>
              <a:t>Medical applications software and sensitive information</a:t>
            </a:r>
          </a:p>
          <a:p>
            <a:pPr eaLnBrk="1" hangingPunct="1">
              <a:lnSpc>
                <a:spcPct val="90000"/>
              </a:lnSpc>
              <a:defRPr/>
            </a:pPr>
            <a:r>
              <a:rPr lang="en-US" sz="2400" dirty="0"/>
              <a:t>Military robots and “ethical” programming to prevent friendly fire &amp; collateral damage</a:t>
            </a:r>
          </a:p>
          <a:p>
            <a:pPr eaLnBrk="1" hangingPunct="1">
              <a:lnSpc>
                <a:spcPct val="90000"/>
              </a:lnSpc>
              <a:defRPr/>
            </a:pPr>
            <a:r>
              <a:rPr lang="en-US" sz="2400" dirty="0"/>
              <a:t>Artificial Intelligence eldercare applications</a:t>
            </a:r>
          </a:p>
          <a:p>
            <a:pPr eaLnBrk="1" hangingPunct="1">
              <a:lnSpc>
                <a:spcPct val="90000"/>
              </a:lnSpc>
              <a:defRPr/>
            </a:pPr>
            <a:r>
              <a:rPr lang="en-US" sz="2400" dirty="0"/>
              <a:t>Automotive computers for accident avoidance, navigation…</a:t>
            </a:r>
          </a:p>
          <a:p>
            <a:pPr eaLnBrk="1" hangingPunct="1">
              <a:lnSpc>
                <a:spcPct val="90000"/>
              </a:lnSpc>
              <a:defRPr/>
            </a:pPr>
            <a:r>
              <a:rPr lang="en-US" sz="2400" dirty="0"/>
              <a:t>Gov’t sponsored </a:t>
            </a:r>
            <a:r>
              <a:rPr lang="en-US" sz="2400" dirty="0" err="1"/>
              <a:t>cyberattacks</a:t>
            </a:r>
            <a:r>
              <a:rPr lang="en-US" sz="2400" dirty="0"/>
              <a:t> (STUXNET, etc.)</a:t>
            </a:r>
          </a:p>
          <a:p>
            <a:pPr eaLnBrk="1" hangingPunct="1">
              <a:lnSpc>
                <a:spcPct val="90000"/>
              </a:lnSpc>
              <a:defRPr/>
            </a:pPr>
            <a:r>
              <a:rPr lang="en-US" sz="2400" dirty="0"/>
              <a:t>Gov’t backdoors on encrypted devices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en-US" dirty="0"/>
              <a:t>Two kinds of technologies:</a:t>
            </a:r>
          </a:p>
        </p:txBody>
      </p:sp>
      <p:sp>
        <p:nvSpPr>
          <p:cNvPr id="69635" name="Rectangle 3"/>
          <p:cNvSpPr>
            <a:spLocks noGrp="1" noChangeArrowheads="1"/>
          </p:cNvSpPr>
          <p:nvPr>
            <p:ph idx="1"/>
          </p:nvPr>
        </p:nvSpPr>
        <p:spPr/>
        <p:txBody>
          <a:bodyPr/>
          <a:lstStyle/>
          <a:p>
            <a:pPr eaLnBrk="1" hangingPunct="1">
              <a:defRPr/>
            </a:pPr>
            <a:r>
              <a:rPr lang="en-US" sz="2800" dirty="0"/>
              <a:t>Technologies that just create knowledge</a:t>
            </a:r>
          </a:p>
          <a:p>
            <a:pPr eaLnBrk="1" hangingPunct="1">
              <a:buFont typeface="Wingdings" pitchFamily="-107" charset="2"/>
              <a:buNone/>
              <a:defRPr/>
            </a:pPr>
            <a:endParaRPr lang="en-US" sz="2800" dirty="0"/>
          </a:p>
          <a:p>
            <a:pPr eaLnBrk="1" hangingPunct="1">
              <a:defRPr/>
            </a:pPr>
            <a:r>
              <a:rPr lang="en-US" sz="2800" dirty="0"/>
              <a:t>Technologies that directly affect human health, national security, the environment, etc.</a:t>
            </a:r>
          </a:p>
          <a:p>
            <a:pPr eaLnBrk="1" hangingPunct="1">
              <a:defRPr/>
            </a:pPr>
            <a:endParaRPr lang="en-US" sz="2800" dirty="0"/>
          </a:p>
          <a:p>
            <a:pPr eaLnBrk="1" hangingPunct="1">
              <a:defRPr/>
            </a:pPr>
            <a:r>
              <a:rPr lang="en-US" sz="2800" dirty="0"/>
              <a:t>Von Neumann’s “inevitability” thesis: cases of the first kind always lead to the second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1055</TotalTime>
  <Words>1349</Words>
  <Application>Microsoft Macintosh PowerPoint</Application>
  <PresentationFormat>On-screen Show (4:3)</PresentationFormat>
  <Paragraphs>163</Paragraphs>
  <Slides>23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ＭＳ Ｐゴシック</vt:lpstr>
      <vt:lpstr>Arial</vt:lpstr>
      <vt:lpstr>Calibri</vt:lpstr>
      <vt:lpstr>Helvetica</vt:lpstr>
      <vt:lpstr>Times New Roman</vt:lpstr>
      <vt:lpstr>Wingdings</vt:lpstr>
      <vt:lpstr>Office Theme</vt:lpstr>
      <vt:lpstr>PowerPoint Presentation</vt:lpstr>
      <vt:lpstr>Ethics for Technology ELEG 491 Introduction</vt:lpstr>
      <vt:lpstr>What is ethics?</vt:lpstr>
      <vt:lpstr>Choice is often complex Consider: {A,B,C…} are actions, {a, b, c…} are goods achieved through actions </vt:lpstr>
      <vt:lpstr>Motivating argument for this class:</vt:lpstr>
      <vt:lpstr>Why is design an ethical act? (what is the diagram below depicting, and why is its design ethically interesting?</vt:lpstr>
      <vt:lpstr>Consider both individual and social implications of design choice</vt:lpstr>
      <vt:lpstr>Some ethical challenges created by technologies:</vt:lpstr>
      <vt:lpstr>Two kinds of technologies:</vt:lpstr>
      <vt:lpstr>What is ethical reasoning like in general?</vt:lpstr>
      <vt:lpstr>What analytical tools do philosophers have to address ethical problems?</vt:lpstr>
      <vt:lpstr>Ethics tools at different scales:</vt:lpstr>
      <vt:lpstr>Some Ethical Theories</vt:lpstr>
      <vt:lpstr>Let’s start over</vt:lpstr>
      <vt:lpstr> Ethical Egoism is the theory that says you ought to pursue your own interests, and nothing else. It is influenced by the theory of games, and seeks rational strategies of cooperation in a “prisoner’s dilemma”</vt:lpstr>
      <vt:lpstr>Why is following the “dominant strategy” a rational paradox?</vt:lpstr>
      <vt:lpstr>Utilitarianism: maximizing social happiness</vt:lpstr>
      <vt:lpstr>Kant’s Categorical Imperative(s)</vt:lpstr>
      <vt:lpstr>Rights-based theories give us “lists” of rights</vt:lpstr>
      <vt:lpstr>An important (legal) right for privacy: 4th Amendment to the U.S. Constitution</vt:lpstr>
      <vt:lpstr>PowerPoint Presentation</vt:lpstr>
      <vt:lpstr>PowerPoint Presentation</vt:lpstr>
      <vt:lpstr>tpowers@udel.edu</vt:lpstr>
    </vt:vector>
  </TitlesOfParts>
  <Manager/>
  <Company>University of Delaware</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ethics of biofuels: starving Peter to drive Paul?</dc:title>
  <dc:subject/>
  <dc:creator>Tom Powers</dc:creator>
  <cp:keywords/>
  <dc:description/>
  <cp:lastModifiedBy>Tom Powers</cp:lastModifiedBy>
  <cp:revision>86</cp:revision>
  <dcterms:created xsi:type="dcterms:W3CDTF">2010-03-01T19:52:50Z</dcterms:created>
  <dcterms:modified xsi:type="dcterms:W3CDTF">2020-02-13T16:46:58Z</dcterms:modified>
  <cp:category/>
</cp:coreProperties>
</file>