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25"/>
  </p:notesMasterIdLst>
  <p:sldIdLst>
    <p:sldId id="256" r:id="rId2"/>
    <p:sldId id="303" r:id="rId3"/>
    <p:sldId id="333" r:id="rId4"/>
    <p:sldId id="328" r:id="rId5"/>
    <p:sldId id="329" r:id="rId6"/>
    <p:sldId id="330" r:id="rId7"/>
    <p:sldId id="331" r:id="rId8"/>
    <p:sldId id="312" r:id="rId9"/>
    <p:sldId id="324" r:id="rId10"/>
    <p:sldId id="335" r:id="rId11"/>
    <p:sldId id="313" r:id="rId12"/>
    <p:sldId id="316" r:id="rId13"/>
    <p:sldId id="314" r:id="rId14"/>
    <p:sldId id="334" r:id="rId15"/>
    <p:sldId id="315" r:id="rId16"/>
    <p:sldId id="317" r:id="rId17"/>
    <p:sldId id="320" r:id="rId18"/>
    <p:sldId id="325" r:id="rId19"/>
    <p:sldId id="326" r:id="rId20"/>
    <p:sldId id="321" r:id="rId21"/>
    <p:sldId id="327" r:id="rId22"/>
    <p:sldId id="319" r:id="rId23"/>
    <p:sldId id="332"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2pPr>
    <a:lvl3pPr marL="9144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3pPr>
    <a:lvl4pPr marL="13716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4pPr>
    <a:lvl5pPr marL="18288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0"/>
    <p:restoredTop sz="94490"/>
  </p:normalViewPr>
  <p:slideViewPr>
    <p:cSldViewPr>
      <p:cViewPr varScale="1">
        <p:scale>
          <a:sx n="78" d="100"/>
          <a:sy n="78" d="100"/>
        </p:scale>
        <p:origin x="2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2D0CB-2EBC-3249-A326-10E569E42441}" type="doc">
      <dgm:prSet loTypeId="urn:microsoft.com/office/officeart/2005/8/layout/arrow1" loCatId="" qsTypeId="urn:microsoft.com/office/officeart/2005/8/quickstyle/simple1" qsCatId="simple" csTypeId="urn:microsoft.com/office/officeart/2005/8/colors/accent1_2" csCatId="accent1" phldr="1"/>
      <dgm:spPr/>
      <dgm:t>
        <a:bodyPr/>
        <a:lstStyle/>
        <a:p>
          <a:endParaRPr lang="en-US"/>
        </a:p>
      </dgm:t>
    </dgm:pt>
    <dgm:pt modelId="{5BB185B7-C1CE-A74F-AF28-086CBD23C2B9}">
      <dgm:prSet/>
      <dgm:spPr/>
      <dgm:t>
        <a:bodyPr/>
        <a:lstStyle/>
        <a:p>
          <a:r>
            <a:rPr lang="en-US" dirty="0"/>
            <a:t>Do anything you want with users’ information</a:t>
          </a:r>
        </a:p>
      </dgm:t>
    </dgm:pt>
    <dgm:pt modelId="{B1D5C66B-4C3F-5D48-B794-B204F09EAD76}" type="parTrans" cxnId="{54D851D9-6E4D-5C4C-A1B3-A5255AC22BBD}">
      <dgm:prSet/>
      <dgm:spPr/>
      <dgm:t>
        <a:bodyPr/>
        <a:lstStyle/>
        <a:p>
          <a:endParaRPr lang="en-US"/>
        </a:p>
      </dgm:t>
    </dgm:pt>
    <dgm:pt modelId="{63427966-17A6-9B4B-95D5-0FDC8B160958}" type="sibTrans" cxnId="{54D851D9-6E4D-5C4C-A1B3-A5255AC22BBD}">
      <dgm:prSet/>
      <dgm:spPr/>
      <dgm:t>
        <a:bodyPr/>
        <a:lstStyle/>
        <a:p>
          <a:endParaRPr lang="en-US"/>
        </a:p>
      </dgm:t>
    </dgm:pt>
    <dgm:pt modelId="{577235D2-B6FA-6642-8F20-A1AE24F0F2DD}">
      <dgm:prSet/>
      <dgm:spPr/>
      <dgm:t>
        <a:bodyPr/>
        <a:lstStyle/>
        <a:p>
          <a:r>
            <a:rPr lang="en-US" dirty="0"/>
            <a:t>Don’t use information from users at all</a:t>
          </a:r>
        </a:p>
      </dgm:t>
    </dgm:pt>
    <dgm:pt modelId="{1AD49948-748A-3E49-A95E-666D21C408E2}" type="parTrans" cxnId="{8A4538ED-F8DD-F64E-876A-C99CB35A32B0}">
      <dgm:prSet/>
      <dgm:spPr/>
      <dgm:t>
        <a:bodyPr/>
        <a:lstStyle/>
        <a:p>
          <a:endParaRPr lang="en-US"/>
        </a:p>
      </dgm:t>
    </dgm:pt>
    <dgm:pt modelId="{C9958143-25B2-C04C-A6EB-636EBF3F9055}" type="sibTrans" cxnId="{8A4538ED-F8DD-F64E-876A-C99CB35A32B0}">
      <dgm:prSet/>
      <dgm:spPr/>
      <dgm:t>
        <a:bodyPr/>
        <a:lstStyle/>
        <a:p>
          <a:endParaRPr lang="en-US"/>
        </a:p>
      </dgm:t>
    </dgm:pt>
    <dgm:pt modelId="{D98A3AB3-0F2C-874A-9C5F-AB063E001F55}" type="pres">
      <dgm:prSet presAssocID="{2F22D0CB-2EBC-3249-A326-10E569E42441}" presName="cycle" presStyleCnt="0">
        <dgm:presLayoutVars>
          <dgm:dir/>
          <dgm:resizeHandles val="exact"/>
        </dgm:presLayoutVars>
      </dgm:prSet>
      <dgm:spPr/>
    </dgm:pt>
    <dgm:pt modelId="{6367ED0A-ABE8-7C4C-BA25-4CE51E6F61F9}" type="pres">
      <dgm:prSet presAssocID="{5BB185B7-C1CE-A74F-AF28-086CBD23C2B9}" presName="arrow" presStyleLbl="node1" presStyleIdx="0" presStyleCnt="2" custScaleX="67590" custScaleY="81391">
        <dgm:presLayoutVars>
          <dgm:bulletEnabled val="1"/>
        </dgm:presLayoutVars>
      </dgm:prSet>
      <dgm:spPr/>
    </dgm:pt>
    <dgm:pt modelId="{BCF78E1C-58ED-984E-A770-636FD70219D6}" type="pres">
      <dgm:prSet presAssocID="{577235D2-B6FA-6642-8F20-A1AE24F0F2DD}" presName="arrow" presStyleLbl="node1" presStyleIdx="1" presStyleCnt="2" custScaleX="66079" custScaleY="89029">
        <dgm:presLayoutVars>
          <dgm:bulletEnabled val="1"/>
        </dgm:presLayoutVars>
      </dgm:prSet>
      <dgm:spPr/>
    </dgm:pt>
  </dgm:ptLst>
  <dgm:cxnLst>
    <dgm:cxn modelId="{CA675FB9-E753-4B41-B667-2EE90C861EB8}" type="presOf" srcId="{2F22D0CB-2EBC-3249-A326-10E569E42441}" destId="{D98A3AB3-0F2C-874A-9C5F-AB063E001F55}" srcOrd="0" destOrd="0" presId="urn:microsoft.com/office/officeart/2005/8/layout/arrow1"/>
    <dgm:cxn modelId="{9AC793C4-C170-2046-9FB6-6BE320A6EAC3}" type="presOf" srcId="{5BB185B7-C1CE-A74F-AF28-086CBD23C2B9}" destId="{6367ED0A-ABE8-7C4C-BA25-4CE51E6F61F9}" srcOrd="0" destOrd="0" presId="urn:microsoft.com/office/officeart/2005/8/layout/arrow1"/>
    <dgm:cxn modelId="{54D851D9-6E4D-5C4C-A1B3-A5255AC22BBD}" srcId="{2F22D0CB-2EBC-3249-A326-10E569E42441}" destId="{5BB185B7-C1CE-A74F-AF28-086CBD23C2B9}" srcOrd="0" destOrd="0" parTransId="{B1D5C66B-4C3F-5D48-B794-B204F09EAD76}" sibTransId="{63427966-17A6-9B4B-95D5-0FDC8B160958}"/>
    <dgm:cxn modelId="{8A4538ED-F8DD-F64E-876A-C99CB35A32B0}" srcId="{2F22D0CB-2EBC-3249-A326-10E569E42441}" destId="{577235D2-B6FA-6642-8F20-A1AE24F0F2DD}" srcOrd="1" destOrd="0" parTransId="{1AD49948-748A-3E49-A95E-666D21C408E2}" sibTransId="{C9958143-25B2-C04C-A6EB-636EBF3F9055}"/>
    <dgm:cxn modelId="{22401EF7-461A-7C49-8588-522D8D7FD4AB}" type="presOf" srcId="{577235D2-B6FA-6642-8F20-A1AE24F0F2DD}" destId="{BCF78E1C-58ED-984E-A770-636FD70219D6}" srcOrd="0" destOrd="0" presId="urn:microsoft.com/office/officeart/2005/8/layout/arrow1"/>
    <dgm:cxn modelId="{9775CB59-23C5-A444-A8AB-7F1002F4D889}" type="presParOf" srcId="{D98A3AB3-0F2C-874A-9C5F-AB063E001F55}" destId="{6367ED0A-ABE8-7C4C-BA25-4CE51E6F61F9}" srcOrd="0" destOrd="0" presId="urn:microsoft.com/office/officeart/2005/8/layout/arrow1"/>
    <dgm:cxn modelId="{C07EE01F-AA48-4344-B857-6B1B279235C8}" type="presParOf" srcId="{D98A3AB3-0F2C-874A-9C5F-AB063E001F55}" destId="{BCF78E1C-58ED-984E-A770-636FD70219D6}"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7ED0A-ABE8-7C4C-BA25-4CE51E6F61F9}">
      <dsp:nvSpPr>
        <dsp:cNvPr id="0" name=""/>
        <dsp:cNvSpPr/>
      </dsp:nvSpPr>
      <dsp:spPr>
        <a:xfrm rot="16200000">
          <a:off x="662075" y="639046"/>
          <a:ext cx="2697147" cy="3247870"/>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Do anything you want with users’ information</a:t>
          </a:r>
        </a:p>
      </dsp:txBody>
      <dsp:txXfrm rot="5400000">
        <a:off x="858715" y="1588695"/>
        <a:ext cx="2775869" cy="1348573"/>
      </dsp:txXfrm>
    </dsp:sp>
    <dsp:sp modelId="{BCF78E1C-58ED-984E-A770-636FD70219D6}">
      <dsp:nvSpPr>
        <dsp:cNvPr id="0" name=""/>
        <dsp:cNvSpPr/>
      </dsp:nvSpPr>
      <dsp:spPr>
        <a:xfrm rot="5400000">
          <a:off x="5083072" y="486650"/>
          <a:ext cx="2636852" cy="3552661"/>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Don’t use information from users at all</a:t>
          </a:r>
        </a:p>
      </dsp:txBody>
      <dsp:txXfrm rot="-5400000">
        <a:off x="4625168" y="1603768"/>
        <a:ext cx="3091212" cy="1318426"/>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8C2AD88-B8D7-A343-A6E1-ADC0E48DDBA7}" type="slidenum">
              <a:rPr lang="en-US"/>
              <a:pPr>
                <a:defRPr/>
              </a:pPr>
              <a:t>‹#›</a:t>
            </a:fld>
            <a:endParaRPr lang="en-US"/>
          </a:p>
        </p:txBody>
      </p:sp>
    </p:spTree>
    <p:extLst>
      <p:ext uri="{BB962C8B-B14F-4D97-AF65-F5344CB8AC3E}">
        <p14:creationId xmlns:p14="http://schemas.microsoft.com/office/powerpoint/2010/main" val="792039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9493767-7240-A542-B6B1-16831F58BE40}"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dirty="0"/>
              <a:t>Lecture 1: slides 1-11</a:t>
            </a:r>
          </a:p>
          <a:p>
            <a:pPr eaLnBrk="1" hangingPunct="1"/>
            <a:r>
              <a:rPr lang="en-US" dirty="0"/>
              <a:t>Lecture</a:t>
            </a:r>
            <a:r>
              <a:rPr lang="en-US" baseline="0" dirty="0"/>
              <a:t> 2: slides 12-30</a:t>
            </a:r>
            <a:endParaRPr lang="en-US" dirty="0"/>
          </a:p>
        </p:txBody>
      </p:sp>
    </p:spTree>
    <p:extLst>
      <p:ext uri="{BB962C8B-B14F-4D97-AF65-F5344CB8AC3E}">
        <p14:creationId xmlns:p14="http://schemas.microsoft.com/office/powerpoint/2010/main" val="102348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C2AD88-B8D7-A343-A6E1-ADC0E48DDBA7}" type="slidenum">
              <a:rPr lang="en-US" smtClean="0"/>
              <a:pPr>
                <a:defRPr/>
              </a:pPr>
              <a:t>18</a:t>
            </a:fld>
            <a:endParaRPr lang="en-US"/>
          </a:p>
        </p:txBody>
      </p:sp>
    </p:spTree>
    <p:extLst>
      <p:ext uri="{BB962C8B-B14F-4D97-AF65-F5344CB8AC3E}">
        <p14:creationId xmlns:p14="http://schemas.microsoft.com/office/powerpoint/2010/main" val="129179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C9C6167-D82F-BA45-B7A4-0FB1CE5B5D78}" type="slidenum">
              <a:rPr lang="en-US" smtClean="0"/>
              <a:pPr>
                <a:defRPr/>
              </a:pPr>
              <a:t>‹#›</a:t>
            </a:fld>
            <a:endParaRPr lang="en-US"/>
          </a:p>
        </p:txBody>
      </p:sp>
    </p:spTree>
    <p:extLst>
      <p:ext uri="{BB962C8B-B14F-4D97-AF65-F5344CB8AC3E}">
        <p14:creationId xmlns:p14="http://schemas.microsoft.com/office/powerpoint/2010/main" val="335443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FC2CB0-6708-6F44-BF33-C55DA5949CC0}" type="slidenum">
              <a:rPr lang="en-US" smtClean="0"/>
              <a:pPr>
                <a:defRPr/>
              </a:pPr>
              <a:t>‹#›</a:t>
            </a:fld>
            <a:endParaRPr lang="en-US"/>
          </a:p>
        </p:txBody>
      </p:sp>
    </p:spTree>
    <p:extLst>
      <p:ext uri="{BB962C8B-B14F-4D97-AF65-F5344CB8AC3E}">
        <p14:creationId xmlns:p14="http://schemas.microsoft.com/office/powerpoint/2010/main" val="415039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CD49F16-A15D-9B44-B25B-5DD360F16A03}" type="slidenum">
              <a:rPr lang="en-US" smtClean="0"/>
              <a:pPr>
                <a:defRPr/>
              </a:pPr>
              <a:t>‹#›</a:t>
            </a:fld>
            <a:endParaRPr lang="en-US"/>
          </a:p>
        </p:txBody>
      </p:sp>
    </p:spTree>
    <p:extLst>
      <p:ext uri="{BB962C8B-B14F-4D97-AF65-F5344CB8AC3E}">
        <p14:creationId xmlns:p14="http://schemas.microsoft.com/office/powerpoint/2010/main" val="35203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63B985-9149-7C48-AD11-895A75ACDE9D}" type="slidenum">
              <a:rPr lang="en-US" smtClean="0"/>
              <a:pPr>
                <a:defRPr/>
              </a:pPr>
              <a:t>‹#›</a:t>
            </a:fld>
            <a:endParaRPr lang="en-US"/>
          </a:p>
        </p:txBody>
      </p:sp>
    </p:spTree>
    <p:extLst>
      <p:ext uri="{BB962C8B-B14F-4D97-AF65-F5344CB8AC3E}">
        <p14:creationId xmlns:p14="http://schemas.microsoft.com/office/powerpoint/2010/main" val="378373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C3F7E48-08B2-8D48-B2AB-455293D217C9}" type="slidenum">
              <a:rPr lang="en-US" smtClean="0"/>
              <a:pPr>
                <a:defRPr/>
              </a:pPr>
              <a:t>‹#›</a:t>
            </a:fld>
            <a:endParaRPr lang="en-US"/>
          </a:p>
        </p:txBody>
      </p:sp>
    </p:spTree>
    <p:extLst>
      <p:ext uri="{BB962C8B-B14F-4D97-AF65-F5344CB8AC3E}">
        <p14:creationId xmlns:p14="http://schemas.microsoft.com/office/powerpoint/2010/main" val="365998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2250B5-FE53-E74F-A73C-9E21DBA4B2FB}" type="slidenum">
              <a:rPr lang="en-US" smtClean="0"/>
              <a:pPr>
                <a:defRPr/>
              </a:pPr>
              <a:t>‹#›</a:t>
            </a:fld>
            <a:endParaRPr lang="en-US"/>
          </a:p>
        </p:txBody>
      </p:sp>
    </p:spTree>
    <p:extLst>
      <p:ext uri="{BB962C8B-B14F-4D97-AF65-F5344CB8AC3E}">
        <p14:creationId xmlns:p14="http://schemas.microsoft.com/office/powerpoint/2010/main" val="53469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71A930B-D58B-A041-A2BC-9A2A5E0859AD}" type="slidenum">
              <a:rPr lang="en-US" smtClean="0"/>
              <a:pPr>
                <a:defRPr/>
              </a:pPr>
              <a:t>‹#›</a:t>
            </a:fld>
            <a:endParaRPr lang="en-US"/>
          </a:p>
        </p:txBody>
      </p:sp>
    </p:spTree>
    <p:extLst>
      <p:ext uri="{BB962C8B-B14F-4D97-AF65-F5344CB8AC3E}">
        <p14:creationId xmlns:p14="http://schemas.microsoft.com/office/powerpoint/2010/main" val="46408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5248CC8-9C9D-7145-A819-93812566BDE8}" type="slidenum">
              <a:rPr lang="en-US" smtClean="0"/>
              <a:pPr>
                <a:defRPr/>
              </a:pPr>
              <a:t>‹#›</a:t>
            </a:fld>
            <a:endParaRPr lang="en-US"/>
          </a:p>
        </p:txBody>
      </p:sp>
    </p:spTree>
    <p:extLst>
      <p:ext uri="{BB962C8B-B14F-4D97-AF65-F5344CB8AC3E}">
        <p14:creationId xmlns:p14="http://schemas.microsoft.com/office/powerpoint/2010/main" val="411081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446F3F-6A1E-B64D-AD48-C61395845A84}" type="slidenum">
              <a:rPr lang="en-US" smtClean="0"/>
              <a:pPr>
                <a:defRPr/>
              </a:pPr>
              <a:t>‹#›</a:t>
            </a:fld>
            <a:endParaRPr lang="en-US"/>
          </a:p>
        </p:txBody>
      </p:sp>
    </p:spTree>
    <p:extLst>
      <p:ext uri="{BB962C8B-B14F-4D97-AF65-F5344CB8AC3E}">
        <p14:creationId xmlns:p14="http://schemas.microsoft.com/office/powerpoint/2010/main" val="255631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D113C-285D-0147-802E-77253FDC3EC9}" type="slidenum">
              <a:rPr lang="en-US" smtClean="0"/>
              <a:pPr>
                <a:defRPr/>
              </a:pPr>
              <a:t>‹#›</a:t>
            </a:fld>
            <a:endParaRPr lang="en-US"/>
          </a:p>
        </p:txBody>
      </p:sp>
    </p:spTree>
    <p:extLst>
      <p:ext uri="{BB962C8B-B14F-4D97-AF65-F5344CB8AC3E}">
        <p14:creationId xmlns:p14="http://schemas.microsoft.com/office/powerpoint/2010/main" val="267369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2037B43-06AE-D54E-A755-33CDE533012F}" type="slidenum">
              <a:rPr lang="en-US" smtClean="0"/>
              <a:pPr>
                <a:defRPr/>
              </a:pPr>
              <a:t>‹#›</a:t>
            </a:fld>
            <a:endParaRPr lang="en-US"/>
          </a:p>
        </p:txBody>
      </p:sp>
    </p:spTree>
    <p:extLst>
      <p:ext uri="{BB962C8B-B14F-4D97-AF65-F5344CB8AC3E}">
        <p14:creationId xmlns:p14="http://schemas.microsoft.com/office/powerpoint/2010/main" val="134289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FBDF66C-72EF-F446-A5A0-9D18E708DC1B}" type="slidenum">
              <a:rPr lang="en-US" smtClean="0"/>
              <a:pPr>
                <a:defRPr/>
              </a:pPr>
              <a:t>‹#›</a:t>
            </a:fld>
            <a:endParaRPr lang="en-US"/>
          </a:p>
        </p:txBody>
      </p:sp>
    </p:spTree>
    <p:extLst>
      <p:ext uri="{BB962C8B-B14F-4D97-AF65-F5344CB8AC3E}">
        <p14:creationId xmlns:p14="http://schemas.microsoft.com/office/powerpoint/2010/main" val="16451465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code.net/2017/3/15/14934050/"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youtube.com/watch?v=u9fVNPPkb1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447800"/>
            <a:ext cx="7848600" cy="2362200"/>
          </a:xfrm>
        </p:spPr>
        <p:txBody>
          <a:bodyPr/>
          <a:lstStyle/>
          <a:p>
            <a:pPr eaLnBrk="1" hangingPunct="1"/>
            <a:r>
              <a:rPr kumimoji="0" lang="en-US" dirty="0"/>
              <a:t>Privacy</a:t>
            </a:r>
          </a:p>
        </p:txBody>
      </p:sp>
      <p:sp>
        <p:nvSpPr>
          <p:cNvPr id="2051" name="Rectangle 3"/>
          <p:cNvSpPr>
            <a:spLocks noGrp="1" noChangeArrowheads="1"/>
          </p:cNvSpPr>
          <p:nvPr>
            <p:ph type="subTitle" idx="1"/>
          </p:nvPr>
        </p:nvSpPr>
        <p:spPr/>
        <p:txBody>
          <a:bodyPr>
            <a:normAutofit/>
          </a:bodyPr>
          <a:lstStyle/>
          <a:p>
            <a:pPr eaLnBrk="1" hangingPunct="1">
              <a:defRPr/>
            </a:pPr>
            <a:r>
              <a:rPr kumimoji="0" lang="en-US" dirty="0"/>
              <a:t>ELEG 491 Spring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F1BD-A2EF-F14F-8749-EA1D47D4E71C}"/>
              </a:ext>
            </a:extLst>
          </p:cNvPr>
          <p:cNvSpPr>
            <a:spLocks noGrp="1"/>
          </p:cNvSpPr>
          <p:nvPr>
            <p:ph type="title"/>
          </p:nvPr>
        </p:nvSpPr>
        <p:spPr/>
        <p:txBody>
          <a:bodyPr>
            <a:normAutofit fontScale="90000"/>
          </a:bodyPr>
          <a:lstStyle/>
          <a:p>
            <a:r>
              <a:rPr lang="en-US" dirty="0"/>
              <a:t>Is McNealy’s view based on rights claims?</a:t>
            </a:r>
          </a:p>
        </p:txBody>
      </p:sp>
      <p:sp>
        <p:nvSpPr>
          <p:cNvPr id="3" name="Content Placeholder 2">
            <a:extLst>
              <a:ext uri="{FF2B5EF4-FFF2-40B4-BE49-F238E27FC236}">
                <a16:creationId xmlns:a16="http://schemas.microsoft.com/office/drawing/2014/main" id="{8CC792B8-64B6-B544-8781-38E121670DAB}"/>
              </a:ext>
            </a:extLst>
          </p:cNvPr>
          <p:cNvSpPr>
            <a:spLocks noGrp="1"/>
          </p:cNvSpPr>
          <p:nvPr>
            <p:ph idx="1"/>
          </p:nvPr>
        </p:nvSpPr>
        <p:spPr/>
        <p:txBody>
          <a:bodyPr/>
          <a:lstStyle/>
          <a:p>
            <a:r>
              <a:rPr lang="en-US" dirty="0"/>
              <a:t>What other kinds of ethical considerations might influence privacy issues?</a:t>
            </a:r>
          </a:p>
          <a:p>
            <a:endParaRPr lang="en-US" dirty="0"/>
          </a:p>
          <a:p>
            <a:r>
              <a:rPr lang="en-US" dirty="0"/>
              <a:t>Communitarianism</a:t>
            </a:r>
          </a:p>
          <a:p>
            <a:r>
              <a:rPr lang="en-US" dirty="0"/>
              <a:t>Utilitarianism</a:t>
            </a:r>
          </a:p>
        </p:txBody>
      </p:sp>
    </p:spTree>
    <p:extLst>
      <p:ext uri="{BB962C8B-B14F-4D97-AF65-F5344CB8AC3E}">
        <p14:creationId xmlns:p14="http://schemas.microsoft.com/office/powerpoint/2010/main" val="337739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pPr eaLnBrk="1" hangingPunct="1"/>
            <a:r>
              <a:rPr lang="en-US" sz="4000" dirty="0">
                <a:latin typeface="Tahoma" charset="0"/>
              </a:rPr>
              <a:t>Decisions and Intrusions</a:t>
            </a:r>
            <a:br>
              <a:rPr lang="en-US" sz="4000" dirty="0">
                <a:latin typeface="Tahoma" charset="0"/>
              </a:rPr>
            </a:br>
            <a:r>
              <a:rPr lang="en-US" sz="4000" dirty="0">
                <a:latin typeface="Tahoma" charset="0"/>
              </a:rPr>
              <a:t>(Constitutional Privacy)</a:t>
            </a:r>
          </a:p>
        </p:txBody>
      </p:sp>
      <p:sp>
        <p:nvSpPr>
          <p:cNvPr id="71683" name="Rectangle 3"/>
          <p:cNvSpPr>
            <a:spLocks noGrp="1" noChangeArrowheads="1"/>
          </p:cNvSpPr>
          <p:nvPr>
            <p:ph idx="1"/>
          </p:nvPr>
        </p:nvSpPr>
        <p:spPr/>
        <p:txBody>
          <a:bodyPr/>
          <a:lstStyle/>
          <a:p>
            <a:pPr marL="0" indent="0" eaLnBrk="1" hangingPunct="1">
              <a:buFont typeface="Arial" charset="0"/>
              <a:buNone/>
            </a:pPr>
            <a:r>
              <a:rPr lang="en-US" dirty="0">
                <a:latin typeface="Tahoma" charset="0"/>
              </a:rPr>
              <a:t>The interference/intrusion views of privacy see it as either:</a:t>
            </a:r>
          </a:p>
          <a:p>
            <a:pPr marL="0" indent="0" eaLnBrk="1" hangingPunct="1">
              <a:buFont typeface="Wingdings" charset="0"/>
              <a:buChar char="Ø"/>
            </a:pPr>
            <a:r>
              <a:rPr lang="en-US" dirty="0">
                <a:latin typeface="Tahoma" charset="0"/>
              </a:rPr>
              <a:t>being let alone, (Warren &amp; Brandeis, 1890)</a:t>
            </a:r>
          </a:p>
          <a:p>
            <a:pPr marL="0" indent="0" eaLnBrk="1" hangingPunct="1">
              <a:buFont typeface="Wingdings" charset="0"/>
              <a:buChar char="Ø"/>
            </a:pPr>
            <a:r>
              <a:rPr lang="en-US" dirty="0">
                <a:latin typeface="Tahoma" charset="0"/>
              </a:rPr>
              <a:t>being free from government intrusion (e.g., into one</a:t>
            </a:r>
            <a:r>
              <a:rPr lang="ja-JP" altLang="en-US" dirty="0">
                <a:latin typeface="Tahoma" charset="0"/>
              </a:rPr>
              <a:t>’</a:t>
            </a:r>
            <a:r>
              <a:rPr lang="en-US" altLang="ja-JP" dirty="0">
                <a:latin typeface="Tahoma" charset="0"/>
              </a:rPr>
              <a:t>s physical space).</a:t>
            </a:r>
          </a:p>
        </p:txBody>
      </p:sp>
    </p:spTree>
    <p:extLst>
      <p:ext uri="{BB962C8B-B14F-4D97-AF65-F5344CB8AC3E}">
        <p14:creationId xmlns:p14="http://schemas.microsoft.com/office/powerpoint/2010/main" val="673879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fade">
                                      <p:cBhvr>
                                        <p:cTn id="7" dur="20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Effect transition="in" filter="fade">
                                      <p:cBhvr>
                                        <p:cTn id="12" dur="2000"/>
                                        <p:tgtEl>
                                          <p:spTgt spid="716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fade">
                                      <p:cBhvr>
                                        <p:cTn id="17" dur="2000"/>
                                        <p:tgtEl>
                                          <p:spTgt spid="716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683">
                                            <p:txEl>
                                              <p:pRg st="2" end="2"/>
                                            </p:txEl>
                                          </p:spTgt>
                                        </p:tgtEl>
                                        <p:attrNameLst>
                                          <p:attrName>style.visibility</p:attrName>
                                        </p:attrNameLst>
                                      </p:cBhvr>
                                      <p:to>
                                        <p:strVal val="visible"/>
                                      </p:to>
                                    </p:set>
                                    <p:animEffect transition="in" filter="fade">
                                      <p:cBhvr>
                                        <p:cTn id="22" dur="20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normAutofit fontScale="90000"/>
          </a:bodyPr>
          <a:lstStyle/>
          <a:p>
            <a:r>
              <a:rPr lang="en-US" dirty="0">
                <a:latin typeface="Calibri" charset="0"/>
              </a:rPr>
              <a:t>“Tort” view about the flow of information</a:t>
            </a:r>
          </a:p>
        </p:txBody>
      </p:sp>
      <p:sp>
        <p:nvSpPr>
          <p:cNvPr id="3" name="Content Placeholder 2"/>
          <p:cNvSpPr>
            <a:spLocks noGrp="1"/>
          </p:cNvSpPr>
          <p:nvPr>
            <p:ph idx="1"/>
          </p:nvPr>
        </p:nvSpPr>
        <p:spPr/>
        <p:txBody>
          <a:bodyPr/>
          <a:lstStyle/>
          <a:p>
            <a:r>
              <a:rPr lang="en-US" dirty="0">
                <a:latin typeface="Calibri" charset="0"/>
              </a:rPr>
              <a:t>Appropriateness of others getting info. @ you</a:t>
            </a:r>
          </a:p>
          <a:p>
            <a:r>
              <a:rPr lang="en-US" dirty="0">
                <a:latin typeface="Calibri" charset="0"/>
              </a:rPr>
              <a:t>Technology governing access/distribution</a:t>
            </a:r>
          </a:p>
          <a:p>
            <a:r>
              <a:rPr lang="en-US" dirty="0">
                <a:latin typeface="Calibri" charset="0"/>
              </a:rPr>
              <a:t>Laws (statutory and common law) about injury</a:t>
            </a:r>
          </a:p>
          <a:p>
            <a:pPr marL="0" indent="0">
              <a:buNone/>
            </a:pPr>
            <a:endParaRPr lang="en-US" dirty="0">
              <a:latin typeface="Calibri" charset="0"/>
            </a:endParaRPr>
          </a:p>
        </p:txBody>
      </p:sp>
    </p:spTree>
    <p:extLst>
      <p:ext uri="{BB962C8B-B14F-4D97-AF65-F5344CB8AC3E}">
        <p14:creationId xmlns:p14="http://schemas.microsoft.com/office/powerpoint/2010/main" val="98502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dirty="0">
                <a:latin typeface="Calibri" charset="0"/>
              </a:rPr>
              <a:t>What does revealing (digitized) information about a person threaten?</a:t>
            </a:r>
          </a:p>
        </p:txBody>
      </p:sp>
      <p:sp>
        <p:nvSpPr>
          <p:cNvPr id="20482" name="Content Placeholder 2"/>
          <p:cNvSpPr>
            <a:spLocks noGrp="1"/>
          </p:cNvSpPr>
          <p:nvPr>
            <p:ph idx="1"/>
          </p:nvPr>
        </p:nvSpPr>
        <p:spPr/>
        <p:txBody>
          <a:bodyPr>
            <a:normAutofit/>
          </a:bodyPr>
          <a:lstStyle/>
          <a:p>
            <a:pPr marL="0" indent="0">
              <a:buFont typeface="Arial" charset="0"/>
              <a:buNone/>
            </a:pPr>
            <a:r>
              <a:rPr lang="en-US" dirty="0">
                <a:latin typeface="Calibri" charset="0"/>
              </a:rPr>
              <a:t>The security of the:</a:t>
            </a:r>
          </a:p>
          <a:p>
            <a:pPr marL="0" indent="0">
              <a:buFont typeface="Arial" charset="0"/>
              <a:buNone/>
            </a:pPr>
            <a:r>
              <a:rPr lang="en-US" dirty="0">
                <a:latin typeface="Calibri" charset="0"/>
              </a:rPr>
              <a:t>1. </a:t>
            </a:r>
            <a:r>
              <a:rPr lang="en-US" b="1" dirty="0">
                <a:latin typeface="Calibri" charset="0"/>
              </a:rPr>
              <a:t>person</a:t>
            </a:r>
          </a:p>
          <a:p>
            <a:pPr marL="0" indent="0">
              <a:buFont typeface="Arial" charset="0"/>
              <a:buNone/>
            </a:pPr>
            <a:r>
              <a:rPr lang="en-US" b="1" dirty="0">
                <a:latin typeface="Calibri" charset="0"/>
              </a:rPr>
              <a:t>2. house</a:t>
            </a:r>
          </a:p>
          <a:p>
            <a:pPr marL="0" indent="0">
              <a:buFont typeface="Arial" charset="0"/>
              <a:buNone/>
            </a:pPr>
            <a:r>
              <a:rPr lang="en-US" b="1" dirty="0">
                <a:latin typeface="Calibri" charset="0"/>
              </a:rPr>
              <a:t>3. papers</a:t>
            </a:r>
          </a:p>
          <a:p>
            <a:pPr marL="0" indent="0">
              <a:buFont typeface="Arial" charset="0"/>
              <a:buNone/>
            </a:pPr>
            <a:r>
              <a:rPr lang="en-US" b="1" dirty="0">
                <a:latin typeface="Calibri" charset="0"/>
              </a:rPr>
              <a:t>4. effects</a:t>
            </a:r>
          </a:p>
          <a:p>
            <a:pPr marL="0" indent="0">
              <a:buFont typeface="Arial" charset="0"/>
              <a:buNone/>
            </a:pPr>
            <a:endParaRPr lang="en-US" b="1" dirty="0">
              <a:latin typeface="Calibri" charset="0"/>
            </a:endParaRPr>
          </a:p>
          <a:p>
            <a:pPr marL="0" indent="0">
              <a:buFont typeface="Arial" charset="0"/>
              <a:buNone/>
            </a:pPr>
            <a:r>
              <a:rPr lang="en-US" b="1" dirty="0">
                <a:latin typeface="Calibri" charset="0"/>
              </a:rPr>
              <a:t>???</a:t>
            </a:r>
            <a:endParaRPr lang="en-US" dirty="0">
              <a:latin typeface="Calibri" charset="0"/>
            </a:endParaRPr>
          </a:p>
        </p:txBody>
      </p:sp>
    </p:spTree>
    <p:extLst>
      <p:ext uri="{BB962C8B-B14F-4D97-AF65-F5344CB8AC3E}">
        <p14:creationId xmlns:p14="http://schemas.microsoft.com/office/powerpoint/2010/main" val="37825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2BA6-5159-A448-B3E3-3A1F90E6AC3A}"/>
              </a:ext>
            </a:extLst>
          </p:cNvPr>
          <p:cNvSpPr>
            <a:spLocks noGrp="1"/>
          </p:cNvSpPr>
          <p:nvPr>
            <p:ph type="title"/>
          </p:nvPr>
        </p:nvSpPr>
        <p:spPr/>
        <p:txBody>
          <a:bodyPr>
            <a:normAutofit fontScale="90000"/>
          </a:bodyPr>
          <a:lstStyle/>
          <a:p>
            <a:r>
              <a:rPr lang="en-US" dirty="0"/>
              <a:t>What do we gain by giving up privacy?</a:t>
            </a:r>
          </a:p>
        </p:txBody>
      </p:sp>
      <p:sp>
        <p:nvSpPr>
          <p:cNvPr id="3" name="Content Placeholder 2">
            <a:extLst>
              <a:ext uri="{FF2B5EF4-FFF2-40B4-BE49-F238E27FC236}">
                <a16:creationId xmlns:a16="http://schemas.microsoft.com/office/drawing/2014/main" id="{31692EE1-A2E4-3542-B584-D9E6A500B314}"/>
              </a:ext>
            </a:extLst>
          </p:cNvPr>
          <p:cNvSpPr>
            <a:spLocks noGrp="1"/>
          </p:cNvSpPr>
          <p:nvPr>
            <p:ph idx="1"/>
          </p:nvPr>
        </p:nvSpPr>
        <p:spPr/>
        <p:txBody>
          <a:bodyPr/>
          <a:lstStyle/>
          <a:p>
            <a:r>
              <a:rPr lang="en-US" dirty="0"/>
              <a:t>Think about the contexts in which people allow information about themselves to “flow” to others</a:t>
            </a:r>
          </a:p>
        </p:txBody>
      </p:sp>
    </p:spTree>
    <p:extLst>
      <p:ext uri="{BB962C8B-B14F-4D97-AF65-F5344CB8AC3E}">
        <p14:creationId xmlns:p14="http://schemas.microsoft.com/office/powerpoint/2010/main" val="242631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Van den Hoven on “Reductionist” views of privacy</a:t>
            </a:r>
          </a:p>
        </p:txBody>
      </p:sp>
      <p:sp>
        <p:nvSpPr>
          <p:cNvPr id="3" name="Content Placeholder 2"/>
          <p:cNvSpPr>
            <a:spLocks noGrp="1"/>
          </p:cNvSpPr>
          <p:nvPr>
            <p:ph idx="1"/>
          </p:nvPr>
        </p:nvSpPr>
        <p:spPr/>
        <p:txBody>
          <a:bodyPr/>
          <a:lstStyle/>
          <a:p>
            <a:pPr marL="0" indent="0">
              <a:buNone/>
            </a:pPr>
            <a:r>
              <a:rPr lang="en-US" dirty="0"/>
              <a:t>It is not privacy we’re trying to protect, but “property rights, security, autonomy, intimacy or friendship, democracy, liberty, dignity, or utility and economic value.”</a:t>
            </a:r>
          </a:p>
        </p:txBody>
      </p:sp>
    </p:spTree>
    <p:extLst>
      <p:ext uri="{BB962C8B-B14F-4D97-AF65-F5344CB8AC3E}">
        <p14:creationId xmlns:p14="http://schemas.microsoft.com/office/powerpoint/2010/main" val="345502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Epistemic (relational) view of privacy</a:t>
            </a:r>
          </a:p>
        </p:txBody>
      </p:sp>
      <p:sp>
        <p:nvSpPr>
          <p:cNvPr id="3" name="Content Placeholder 2"/>
          <p:cNvSpPr>
            <a:spLocks noGrp="1"/>
          </p:cNvSpPr>
          <p:nvPr>
            <p:ph idx="1"/>
          </p:nvPr>
        </p:nvSpPr>
        <p:spPr/>
        <p:txBody>
          <a:bodyPr/>
          <a:lstStyle/>
          <a:p>
            <a:pPr marL="0" indent="0">
              <a:buNone/>
            </a:pPr>
            <a:r>
              <a:rPr lang="en-US" dirty="0"/>
              <a:t>“Having privacy means that others don't know certain private </a:t>
            </a:r>
            <a:r>
              <a:rPr lang="en-US" b="1" dirty="0"/>
              <a:t>propositions.</a:t>
            </a:r>
            <a:r>
              <a:rPr lang="en-US" dirty="0"/>
              <a:t>”</a:t>
            </a:r>
          </a:p>
          <a:p>
            <a:pPr marL="0" indent="0">
              <a:buNone/>
            </a:pPr>
            <a:r>
              <a:rPr lang="en-US" dirty="0"/>
              <a:t>Cf. Bentham’s</a:t>
            </a:r>
          </a:p>
          <a:p>
            <a:pPr marL="0" indent="0">
              <a:buNone/>
            </a:pPr>
            <a:r>
              <a:rPr lang="en-US" dirty="0"/>
              <a:t> “Panopticon”</a:t>
            </a:r>
          </a:p>
        </p:txBody>
      </p:sp>
      <p:pic>
        <p:nvPicPr>
          <p:cNvPr id="5" name="Picture 4">
            <a:extLst>
              <a:ext uri="{FF2B5EF4-FFF2-40B4-BE49-F238E27FC236}">
                <a16:creationId xmlns:a16="http://schemas.microsoft.com/office/drawing/2014/main" id="{8AAD0562-AB8E-C046-A2BB-3EDBB300F41D}"/>
              </a:ext>
            </a:extLst>
          </p:cNvPr>
          <p:cNvPicPr>
            <a:picLocks noChangeAspect="1"/>
          </p:cNvPicPr>
          <p:nvPr/>
        </p:nvPicPr>
        <p:blipFill>
          <a:blip r:embed="rId2"/>
          <a:stretch>
            <a:fillRect/>
          </a:stretch>
        </p:blipFill>
        <p:spPr>
          <a:xfrm>
            <a:off x="4554196" y="2667000"/>
            <a:ext cx="3862402" cy="3931920"/>
          </a:xfrm>
          <a:prstGeom prst="rect">
            <a:avLst/>
          </a:prstGeom>
        </p:spPr>
      </p:pic>
    </p:spTree>
    <p:extLst>
      <p:ext uri="{BB962C8B-B14F-4D97-AF65-F5344CB8AC3E}">
        <p14:creationId xmlns:p14="http://schemas.microsoft.com/office/powerpoint/2010/main" val="172580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technical drivers of the IT/Privacy problem</a:t>
            </a:r>
          </a:p>
        </p:txBody>
      </p:sp>
      <p:sp>
        <p:nvSpPr>
          <p:cNvPr id="3" name="Content Placeholder 2"/>
          <p:cNvSpPr>
            <a:spLocks noGrp="1"/>
          </p:cNvSpPr>
          <p:nvPr>
            <p:ph idx="1"/>
          </p:nvPr>
        </p:nvSpPr>
        <p:spPr/>
        <p:txBody>
          <a:bodyPr/>
          <a:lstStyle/>
          <a:p>
            <a:pPr marL="0" indent="0">
              <a:buNone/>
            </a:pPr>
            <a:r>
              <a:rPr lang="en-US" dirty="0"/>
              <a:t>Amount of data that can be cheaply stored</a:t>
            </a:r>
          </a:p>
          <a:p>
            <a:pPr marL="0" indent="0">
              <a:buNone/>
            </a:pPr>
            <a:r>
              <a:rPr lang="en-US" dirty="0"/>
              <a:t>Methods of gathering data</a:t>
            </a:r>
          </a:p>
          <a:p>
            <a:pPr marL="0" indent="0">
              <a:buNone/>
            </a:pPr>
            <a:r>
              <a:rPr lang="en-US" dirty="0"/>
              <a:t>Networks/Connectivity/Flow</a:t>
            </a:r>
          </a:p>
          <a:p>
            <a:pPr marL="0" indent="0">
              <a:buNone/>
            </a:pPr>
            <a:endParaRPr lang="en-US" dirty="0"/>
          </a:p>
          <a:p>
            <a:pPr marL="0" indent="0">
              <a:buNone/>
            </a:pPr>
            <a:r>
              <a:rPr lang="en-US" dirty="0"/>
              <a:t>Some examples: the Internet, Social Media, Big Data, Mobile Devices, Internet of Things, E-Gov’t</a:t>
            </a:r>
          </a:p>
        </p:txBody>
      </p:sp>
    </p:spTree>
    <p:extLst>
      <p:ext uri="{BB962C8B-B14F-4D97-AF65-F5344CB8AC3E}">
        <p14:creationId xmlns:p14="http://schemas.microsoft.com/office/powerpoint/2010/main" val="371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D0D3-4B0D-A541-B596-ECFFAA484C17}"/>
              </a:ext>
            </a:extLst>
          </p:cNvPr>
          <p:cNvSpPr>
            <a:spLocks noGrp="1"/>
          </p:cNvSpPr>
          <p:nvPr>
            <p:ph type="title"/>
          </p:nvPr>
        </p:nvSpPr>
        <p:spPr/>
        <p:txBody>
          <a:bodyPr>
            <a:normAutofit fontScale="90000"/>
          </a:bodyPr>
          <a:lstStyle/>
          <a:p>
            <a:r>
              <a:rPr lang="en-US" dirty="0"/>
              <a:t>New technologies as threats to privacy</a:t>
            </a:r>
          </a:p>
        </p:txBody>
      </p:sp>
      <p:sp>
        <p:nvSpPr>
          <p:cNvPr id="3" name="Content Placeholder 2">
            <a:extLst>
              <a:ext uri="{FF2B5EF4-FFF2-40B4-BE49-F238E27FC236}">
                <a16:creationId xmlns:a16="http://schemas.microsoft.com/office/drawing/2014/main" id="{D482C2C4-24EA-864A-A983-C73178730DE1}"/>
              </a:ext>
            </a:extLst>
          </p:cNvPr>
          <p:cNvSpPr>
            <a:spLocks noGrp="1"/>
          </p:cNvSpPr>
          <p:nvPr>
            <p:ph idx="1"/>
          </p:nvPr>
        </p:nvSpPr>
        <p:spPr/>
        <p:txBody>
          <a:bodyPr/>
          <a:lstStyle/>
          <a:p>
            <a:r>
              <a:rPr lang="en-US" dirty="0"/>
              <a:t>Sensors on the nanoscale</a:t>
            </a:r>
          </a:p>
          <a:p>
            <a:r>
              <a:rPr lang="en-US" dirty="0"/>
              <a:t>Ambient IT</a:t>
            </a:r>
          </a:p>
          <a:p>
            <a:r>
              <a:rPr lang="en-US" dirty="0"/>
              <a:t>Genome sequencing</a:t>
            </a:r>
          </a:p>
          <a:p>
            <a:r>
              <a:rPr lang="en-US" dirty="0"/>
              <a:t>Facial recognition software</a:t>
            </a:r>
          </a:p>
          <a:p>
            <a:endParaRPr lang="en-US" dirty="0"/>
          </a:p>
          <a:p>
            <a:pPr marL="0" indent="0">
              <a:buNone/>
            </a:pPr>
            <a:r>
              <a:rPr lang="en-US" dirty="0"/>
              <a:t>and…</a:t>
            </a:r>
          </a:p>
        </p:txBody>
      </p:sp>
    </p:spTree>
    <p:extLst>
      <p:ext uri="{BB962C8B-B14F-4D97-AF65-F5344CB8AC3E}">
        <p14:creationId xmlns:p14="http://schemas.microsoft.com/office/powerpoint/2010/main" val="305796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E675-EA37-1B4A-B729-E54E7E4211C0}"/>
              </a:ext>
            </a:extLst>
          </p:cNvPr>
          <p:cNvSpPr>
            <a:spLocks noGrp="1"/>
          </p:cNvSpPr>
          <p:nvPr>
            <p:ph type="title"/>
          </p:nvPr>
        </p:nvSpPr>
        <p:spPr/>
        <p:txBody>
          <a:bodyPr/>
          <a:lstStyle/>
          <a:p>
            <a:r>
              <a:rPr lang="en-US" dirty="0"/>
              <a:t>Drones!</a:t>
            </a:r>
          </a:p>
        </p:txBody>
      </p:sp>
      <p:pic>
        <p:nvPicPr>
          <p:cNvPr id="5" name="Content Placeholder 4">
            <a:extLst>
              <a:ext uri="{FF2B5EF4-FFF2-40B4-BE49-F238E27FC236}">
                <a16:creationId xmlns:a16="http://schemas.microsoft.com/office/drawing/2014/main" id="{9E4B3F04-7FC4-3246-837B-20EF007BA446}"/>
              </a:ext>
            </a:extLst>
          </p:cNvPr>
          <p:cNvPicPr>
            <a:picLocks noGrp="1" noChangeAspect="1"/>
          </p:cNvPicPr>
          <p:nvPr>
            <p:ph idx="1"/>
          </p:nvPr>
        </p:nvPicPr>
        <p:blipFill>
          <a:blip r:embed="rId2"/>
          <a:stretch>
            <a:fillRect/>
          </a:stretch>
        </p:blipFill>
        <p:spPr>
          <a:xfrm>
            <a:off x="1066800" y="1417638"/>
            <a:ext cx="6428638" cy="4754880"/>
          </a:xfrm>
        </p:spPr>
      </p:pic>
      <p:sp>
        <p:nvSpPr>
          <p:cNvPr id="6" name="TextBox 5">
            <a:extLst>
              <a:ext uri="{FF2B5EF4-FFF2-40B4-BE49-F238E27FC236}">
                <a16:creationId xmlns:a16="http://schemas.microsoft.com/office/drawing/2014/main" id="{3185BF21-DCEB-3E4F-BA69-60764A88D946}"/>
              </a:ext>
            </a:extLst>
          </p:cNvPr>
          <p:cNvSpPr txBox="1"/>
          <p:nvPr/>
        </p:nvSpPr>
        <p:spPr>
          <a:xfrm>
            <a:off x="1371600" y="6273225"/>
            <a:ext cx="4799712" cy="584775"/>
          </a:xfrm>
          <a:prstGeom prst="rect">
            <a:avLst/>
          </a:prstGeom>
          <a:noFill/>
        </p:spPr>
        <p:txBody>
          <a:bodyPr wrap="none" rtlCol="0">
            <a:spAutoFit/>
          </a:bodyPr>
          <a:lstStyle/>
          <a:p>
            <a:r>
              <a:rPr lang="en-US" sz="1600" dirty="0">
                <a:hlinkClick r:id="rId3"/>
              </a:rPr>
              <a:t>https://www.recode.net/2017/3/15/14934050/</a:t>
            </a:r>
            <a:endParaRPr lang="en-US" sz="1600" dirty="0"/>
          </a:p>
          <a:p>
            <a:r>
              <a:rPr lang="en-US" sz="1600" dirty="0"/>
              <a:t>federal-privacy-laws-spying-drones-senate-hearing</a:t>
            </a:r>
          </a:p>
        </p:txBody>
      </p:sp>
    </p:spTree>
    <p:extLst>
      <p:ext uri="{BB962C8B-B14F-4D97-AF65-F5344CB8AC3E}">
        <p14:creationId xmlns:p14="http://schemas.microsoft.com/office/powerpoint/2010/main" val="417699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Rights-based theories give us “lists” of rights (e.g., the right to privacy) that could be:</a:t>
            </a:r>
          </a:p>
        </p:txBody>
      </p:sp>
      <p:sp>
        <p:nvSpPr>
          <p:cNvPr id="3" name="Content Placeholder 2"/>
          <p:cNvSpPr>
            <a:spLocks noGrp="1"/>
          </p:cNvSpPr>
          <p:nvPr>
            <p:ph idx="1"/>
          </p:nvPr>
        </p:nvSpPr>
        <p:spPr/>
        <p:txBody>
          <a:bodyPr>
            <a:normAutofit fontScale="92500"/>
          </a:bodyPr>
          <a:lstStyle/>
          <a:p>
            <a:pPr marL="0" indent="0">
              <a:buNone/>
            </a:pPr>
            <a:endParaRPr lang="en-US" dirty="0"/>
          </a:p>
          <a:p>
            <a:pPr marL="0" indent="0">
              <a:buNone/>
            </a:pPr>
            <a:r>
              <a:rPr lang="en-US" dirty="0">
                <a:solidFill>
                  <a:srgbClr val="FF0000"/>
                </a:solidFill>
              </a:rPr>
              <a:t>Negative right</a:t>
            </a:r>
            <a:r>
              <a:rPr lang="en-US" dirty="0"/>
              <a:t>: an enforceable claim such that, if X possesses some good G, then all others must refrain from harming or diminishing (etc.) G.  If the right is infringed, X must be “made whole” again.</a:t>
            </a:r>
          </a:p>
          <a:p>
            <a:pPr marL="0" indent="0">
              <a:buNone/>
            </a:pPr>
            <a:endParaRPr lang="en-US" dirty="0"/>
          </a:p>
          <a:p>
            <a:pPr marL="0" indent="0">
              <a:buNone/>
            </a:pPr>
            <a:r>
              <a:rPr lang="en-US" dirty="0">
                <a:solidFill>
                  <a:srgbClr val="FF0000"/>
                </a:solidFill>
              </a:rPr>
              <a:t>Positive right</a:t>
            </a:r>
            <a:r>
              <a:rPr lang="en-US" dirty="0"/>
              <a:t>: an enforceable claim such that X must be given (some amount of) G, after which point X also gains a negative right to G. </a:t>
            </a:r>
          </a:p>
          <a:p>
            <a:pPr marL="0" indent="0">
              <a:buNone/>
            </a:pPr>
            <a:endParaRPr lang="en-US" dirty="0"/>
          </a:p>
        </p:txBody>
      </p:sp>
    </p:spTree>
    <p:extLst>
      <p:ext uri="{BB962C8B-B14F-4D97-AF65-F5344CB8AC3E}">
        <p14:creationId xmlns:p14="http://schemas.microsoft.com/office/powerpoint/2010/main" val="179440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Technological Solutions</a:t>
            </a:r>
          </a:p>
        </p:txBody>
      </p:sp>
      <p:sp>
        <p:nvSpPr>
          <p:cNvPr id="3" name="Content Placeholder 2"/>
          <p:cNvSpPr>
            <a:spLocks noGrp="1"/>
          </p:cNvSpPr>
          <p:nvPr>
            <p:ph idx="1"/>
          </p:nvPr>
        </p:nvSpPr>
        <p:spPr/>
        <p:txBody>
          <a:bodyPr>
            <a:normAutofit lnSpcReduction="10000"/>
          </a:bodyPr>
          <a:lstStyle/>
          <a:p>
            <a:r>
              <a:rPr lang="en-US" dirty="0"/>
              <a:t>Value (Privacy) Sensitive Design</a:t>
            </a:r>
          </a:p>
          <a:p>
            <a:endParaRPr lang="en-US" dirty="0"/>
          </a:p>
          <a:p>
            <a:r>
              <a:rPr lang="en-US" dirty="0"/>
              <a:t>Privacy Enhancing Technologies</a:t>
            </a:r>
          </a:p>
          <a:p>
            <a:pPr marL="0" indent="0">
              <a:buNone/>
            </a:pPr>
            <a:r>
              <a:rPr lang="en-US" dirty="0"/>
              <a:t>	(Tor and Proxy Servers, </a:t>
            </a:r>
            <a:r>
              <a:rPr lang="en-US" dirty="0" err="1"/>
              <a:t>Freenet</a:t>
            </a:r>
            <a:r>
              <a:rPr lang="en-US" dirty="0"/>
              <a:t>)</a:t>
            </a:r>
          </a:p>
          <a:p>
            <a:pPr marL="0" indent="0">
              <a:buNone/>
            </a:pPr>
            <a:endParaRPr lang="en-US" dirty="0"/>
          </a:p>
          <a:p>
            <a:r>
              <a:rPr lang="en-US" dirty="0"/>
              <a:t>Cryptography, Identity Management</a:t>
            </a:r>
          </a:p>
          <a:p>
            <a:pPr marL="0" indent="0">
              <a:buNone/>
            </a:pPr>
            <a:endParaRPr lang="en-US" dirty="0"/>
          </a:p>
          <a:p>
            <a:pPr marL="0" indent="0">
              <a:buNone/>
            </a:pPr>
            <a:r>
              <a:rPr lang="en-US" dirty="0"/>
              <a:t>But…doesn’t this require care on “both ends”? </a:t>
            </a:r>
          </a:p>
        </p:txBody>
      </p:sp>
    </p:spTree>
    <p:extLst>
      <p:ext uri="{BB962C8B-B14F-4D97-AF65-F5344CB8AC3E}">
        <p14:creationId xmlns:p14="http://schemas.microsoft.com/office/powerpoint/2010/main" val="379992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D94B-DA4B-D642-B9FC-A83EF7055F26}"/>
              </a:ext>
            </a:extLst>
          </p:cNvPr>
          <p:cNvSpPr>
            <a:spLocks noGrp="1"/>
          </p:cNvSpPr>
          <p:nvPr>
            <p:ph type="title"/>
          </p:nvPr>
        </p:nvSpPr>
        <p:spPr/>
        <p:txBody>
          <a:bodyPr>
            <a:normAutofit fontScale="90000"/>
          </a:bodyPr>
          <a:lstStyle/>
          <a:p>
            <a:r>
              <a:rPr lang="en-US" dirty="0"/>
              <a:t>Compare the EU’s data protection approach</a:t>
            </a:r>
          </a:p>
        </p:txBody>
      </p:sp>
      <p:pic>
        <p:nvPicPr>
          <p:cNvPr id="5" name="Content Placeholder 4">
            <a:hlinkClick r:id="rId2"/>
            <a:extLst>
              <a:ext uri="{FF2B5EF4-FFF2-40B4-BE49-F238E27FC236}">
                <a16:creationId xmlns:a16="http://schemas.microsoft.com/office/drawing/2014/main" id="{37269FE8-D4F7-9944-B73A-DCDCD3C49B05}"/>
              </a:ext>
            </a:extLst>
          </p:cNvPr>
          <p:cNvPicPr>
            <a:picLocks noGrp="1" noChangeAspect="1"/>
          </p:cNvPicPr>
          <p:nvPr>
            <p:ph idx="1"/>
          </p:nvPr>
        </p:nvPicPr>
        <p:blipFill>
          <a:blip r:embed="rId3"/>
          <a:stretch>
            <a:fillRect/>
          </a:stretch>
        </p:blipFill>
        <p:spPr>
          <a:xfrm>
            <a:off x="1009699" y="1600200"/>
            <a:ext cx="7124602" cy="4525963"/>
          </a:xfrm>
        </p:spPr>
      </p:pic>
    </p:spTree>
    <p:extLst>
      <p:ext uri="{BB962C8B-B14F-4D97-AF65-F5344CB8AC3E}">
        <p14:creationId xmlns:p14="http://schemas.microsoft.com/office/powerpoint/2010/main" val="3038970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Van den </a:t>
            </a:r>
            <a:r>
              <a:rPr lang="en-US" dirty="0" err="1"/>
              <a:t>Hoven’s</a:t>
            </a:r>
            <a:r>
              <a:rPr lang="en-US" dirty="0"/>
              <a:t> “moral reasons for protecting personal data”</a:t>
            </a:r>
          </a:p>
        </p:txBody>
      </p:sp>
      <p:sp>
        <p:nvSpPr>
          <p:cNvPr id="3" name="Content Placeholder 2"/>
          <p:cNvSpPr>
            <a:spLocks noGrp="1"/>
          </p:cNvSpPr>
          <p:nvPr>
            <p:ph idx="1"/>
          </p:nvPr>
        </p:nvSpPr>
        <p:spPr/>
        <p:txBody>
          <a:bodyPr>
            <a:normAutofit fontScale="85000" lnSpcReduction="10000"/>
          </a:bodyPr>
          <a:lstStyle/>
          <a:p>
            <a:pPr marL="0" indent="0">
              <a:buNone/>
            </a:pPr>
            <a:r>
              <a:rPr lang="en-US" i="1" dirty="0"/>
              <a:t>Prevention of harm </a:t>
            </a:r>
            <a:r>
              <a:rPr lang="en-US" dirty="0"/>
              <a:t>(through impersonation, identity theft, etc.)</a:t>
            </a:r>
          </a:p>
          <a:p>
            <a:pPr marL="0" indent="0">
              <a:buNone/>
            </a:pPr>
            <a:endParaRPr lang="en-US" dirty="0"/>
          </a:p>
          <a:p>
            <a:pPr marL="0" indent="0">
              <a:buNone/>
            </a:pPr>
            <a:r>
              <a:rPr lang="en-US" i="1" dirty="0"/>
              <a:t>Informational inequality</a:t>
            </a:r>
            <a:r>
              <a:rPr lang="en-US" dirty="0"/>
              <a:t> (commodification of personal information)</a:t>
            </a:r>
          </a:p>
          <a:p>
            <a:pPr marL="0" indent="0">
              <a:buNone/>
            </a:pPr>
            <a:endParaRPr lang="en-US" dirty="0"/>
          </a:p>
          <a:p>
            <a:pPr marL="0" indent="0">
              <a:buNone/>
            </a:pPr>
            <a:r>
              <a:rPr lang="en-US" i="1" dirty="0"/>
              <a:t>Informational injustice and discrimination</a:t>
            </a:r>
            <a:r>
              <a:rPr lang="en-US" dirty="0"/>
              <a:t> (health care and insurance, contracts, employment, etc.)</a:t>
            </a:r>
          </a:p>
          <a:p>
            <a:pPr marL="0" indent="0">
              <a:buNone/>
            </a:pPr>
            <a:endParaRPr lang="en-US" dirty="0"/>
          </a:p>
          <a:p>
            <a:pPr marL="0" indent="0">
              <a:buNone/>
            </a:pPr>
            <a:r>
              <a:rPr lang="en-US" i="1" dirty="0"/>
              <a:t>Encroachment on moral autonomy </a:t>
            </a:r>
            <a:r>
              <a:rPr lang="en-US" dirty="0"/>
              <a:t>(outside influence)</a:t>
            </a:r>
          </a:p>
          <a:p>
            <a:pPr marL="0" indent="0">
              <a:buNone/>
            </a:pPr>
            <a:endParaRPr lang="en-US" dirty="0"/>
          </a:p>
        </p:txBody>
      </p:sp>
    </p:spTree>
    <p:extLst>
      <p:ext uri="{BB962C8B-B14F-4D97-AF65-F5344CB8AC3E}">
        <p14:creationId xmlns:p14="http://schemas.microsoft.com/office/powerpoint/2010/main" val="407687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C680-F818-D24A-BF61-63185CEFFAFF}"/>
              </a:ext>
            </a:extLst>
          </p:cNvPr>
          <p:cNvSpPr>
            <a:spLocks noGrp="1"/>
          </p:cNvSpPr>
          <p:nvPr>
            <p:ph type="title"/>
          </p:nvPr>
        </p:nvSpPr>
        <p:spPr/>
        <p:txBody>
          <a:bodyPr>
            <a:noAutofit/>
          </a:bodyPr>
          <a:lstStyle/>
          <a:p>
            <a:pPr algn="l"/>
            <a:r>
              <a:rPr lang="en-US" sz="2800" dirty="0"/>
              <a:t>Finally, let’s consider a continuum of privacy policies, from the perspective of a </a:t>
            </a:r>
            <a:r>
              <a:rPr lang="en-US" sz="2800" i="1" dirty="0"/>
              <a:t>designer</a:t>
            </a:r>
            <a:r>
              <a:rPr lang="en-US" sz="2800" dirty="0"/>
              <a:t> of a technology</a:t>
            </a:r>
          </a:p>
        </p:txBody>
      </p:sp>
      <p:graphicFrame>
        <p:nvGraphicFramePr>
          <p:cNvPr id="4" name="Content Placeholder 3">
            <a:extLst>
              <a:ext uri="{FF2B5EF4-FFF2-40B4-BE49-F238E27FC236}">
                <a16:creationId xmlns:a16="http://schemas.microsoft.com/office/drawing/2014/main" id="{16B19BB3-A91A-964F-BEB2-B5C0CE3A0A74}"/>
              </a:ext>
            </a:extLst>
          </p:cNvPr>
          <p:cNvGraphicFramePr>
            <a:graphicFrameLocks noGrp="1"/>
          </p:cNvGraphicFramePr>
          <p:nvPr>
            <p:ph idx="1"/>
            <p:extLst>
              <p:ext uri="{D42A27DB-BD31-4B8C-83A1-F6EECF244321}">
                <p14:modId xmlns:p14="http://schemas.microsoft.com/office/powerpoint/2010/main" val="3870373771"/>
              </p:ext>
            </p:extLst>
          </p:nvPr>
        </p:nvGraphicFramePr>
        <p:xfrm>
          <a:off x="304800" y="1600200"/>
          <a:ext cx="8382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58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r>
              <a:rPr lang="en-US" sz="3200" i="1" dirty="0">
                <a:latin typeface="Calibri" charset="0"/>
              </a:rPr>
              <a:t>An model for the moral right of privacy can be borrowed from the legal right of privacy</a:t>
            </a:r>
          </a:p>
        </p:txBody>
      </p:sp>
      <p:sp>
        <p:nvSpPr>
          <p:cNvPr id="20482" name="Content Placeholder 2"/>
          <p:cNvSpPr>
            <a:spLocks noGrp="1"/>
          </p:cNvSpPr>
          <p:nvPr>
            <p:ph idx="1"/>
          </p:nvPr>
        </p:nvSpPr>
        <p:spPr/>
        <p:txBody>
          <a:bodyPr>
            <a:normAutofit lnSpcReduction="10000"/>
          </a:bodyPr>
          <a:lstStyle/>
          <a:p>
            <a:pPr marL="0" indent="0">
              <a:buFont typeface="Arial" charset="0"/>
              <a:buNone/>
            </a:pPr>
            <a:r>
              <a:rPr lang="en-US" dirty="0">
                <a:latin typeface="Calibri" charset="0"/>
              </a:rPr>
              <a:t>“The right of the people to be secure in their persons, houses, papers, and effects, against unreasonable searches and seizures, shall not be violated, and no Warrants shall issue, but upon probable cause, supported by Oath or affirmation, and particularly describing the place to be searched, and the persons or things to be seized.” </a:t>
            </a:r>
          </a:p>
          <a:p>
            <a:pPr marL="0" indent="0">
              <a:buFont typeface="Arial" charset="0"/>
              <a:buNone/>
            </a:pPr>
            <a:r>
              <a:rPr lang="en-US" i="1" dirty="0">
                <a:latin typeface="Calibri" charset="0"/>
              </a:rPr>
              <a:t>4</a:t>
            </a:r>
            <a:r>
              <a:rPr lang="en-US" i="1" baseline="30000" dirty="0">
                <a:latin typeface="Calibri" charset="0"/>
              </a:rPr>
              <a:t>th</a:t>
            </a:r>
            <a:r>
              <a:rPr lang="en-US" i="1" dirty="0">
                <a:latin typeface="Calibri" charset="0"/>
              </a:rPr>
              <a:t> Amendment to the U.S. Constitution</a:t>
            </a:r>
          </a:p>
        </p:txBody>
      </p:sp>
    </p:spTree>
    <p:extLst>
      <p:ext uri="{BB962C8B-B14F-4D97-AF65-F5344CB8AC3E}">
        <p14:creationId xmlns:p14="http://schemas.microsoft.com/office/powerpoint/2010/main" val="239543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this sufficient? Let’s think about the legal right to privacy</a:t>
            </a:r>
          </a:p>
        </p:txBody>
      </p:sp>
      <p:sp>
        <p:nvSpPr>
          <p:cNvPr id="3" name="Content Placeholder 2"/>
          <p:cNvSpPr>
            <a:spLocks noGrp="1"/>
          </p:cNvSpPr>
          <p:nvPr>
            <p:ph idx="1"/>
          </p:nvPr>
        </p:nvSpPr>
        <p:spPr/>
        <p:txBody>
          <a:bodyPr>
            <a:normAutofit lnSpcReduction="10000"/>
          </a:bodyPr>
          <a:lstStyle/>
          <a:p>
            <a:pPr marL="0" indent="0">
              <a:buNone/>
            </a:pPr>
            <a:r>
              <a:rPr lang="en-US" dirty="0"/>
              <a:t>What does this conception of privacy </a:t>
            </a:r>
            <a:r>
              <a:rPr lang="en-US" i="1" dirty="0"/>
              <a:t>proscribe</a:t>
            </a:r>
            <a:r>
              <a:rPr lang="en-US" dirty="0"/>
              <a:t>?</a:t>
            </a:r>
          </a:p>
          <a:p>
            <a:pPr marL="0" indent="0">
              <a:buNone/>
            </a:pPr>
            <a:endParaRPr lang="en-US" dirty="0"/>
          </a:p>
          <a:p>
            <a:pPr marL="0" indent="0">
              <a:buNone/>
            </a:pPr>
            <a:r>
              <a:rPr lang="en-US" dirty="0"/>
              <a:t>What does it </a:t>
            </a:r>
            <a:r>
              <a:rPr lang="en-US" i="1" dirty="0"/>
              <a:t>prescribe</a:t>
            </a:r>
            <a:r>
              <a:rPr lang="en-US" dirty="0"/>
              <a:t>?</a:t>
            </a:r>
          </a:p>
          <a:p>
            <a:pPr marL="0" indent="0">
              <a:buNone/>
            </a:pPr>
            <a:endParaRPr lang="en-US" dirty="0"/>
          </a:p>
          <a:p>
            <a:pPr marL="0" indent="0">
              <a:buNone/>
            </a:pPr>
            <a:r>
              <a:rPr lang="en-US" dirty="0"/>
              <a:t>Is it a “positive” or a “negative” right?</a:t>
            </a:r>
          </a:p>
          <a:p>
            <a:pPr marL="0" indent="0">
              <a:buNone/>
            </a:pPr>
            <a:endParaRPr lang="en-US" dirty="0"/>
          </a:p>
          <a:p>
            <a:pPr marL="0" indent="0">
              <a:buNone/>
            </a:pPr>
            <a:r>
              <a:rPr lang="en-US" dirty="0"/>
              <a:t>Should there be a “right to be forgotten” as in the E.U.?</a:t>
            </a:r>
          </a:p>
        </p:txBody>
      </p:sp>
    </p:spTree>
    <p:extLst>
      <p:ext uri="{BB962C8B-B14F-4D97-AF65-F5344CB8AC3E}">
        <p14:creationId xmlns:p14="http://schemas.microsoft.com/office/powerpoint/2010/main" val="24800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 if you were to write a journal entry on privacy, it might look like this:</a:t>
            </a:r>
          </a:p>
        </p:txBody>
      </p:sp>
      <p:sp>
        <p:nvSpPr>
          <p:cNvPr id="3" name="Content Placeholder 2"/>
          <p:cNvSpPr>
            <a:spLocks noGrp="1"/>
          </p:cNvSpPr>
          <p:nvPr>
            <p:ph idx="1"/>
          </p:nvPr>
        </p:nvSpPr>
        <p:spPr>
          <a:xfrm>
            <a:off x="457200" y="1600200"/>
            <a:ext cx="8229600" cy="5257800"/>
          </a:xfrm>
        </p:spPr>
        <p:txBody>
          <a:bodyPr/>
          <a:lstStyle/>
          <a:p>
            <a:r>
              <a:rPr lang="en-US" dirty="0"/>
              <a:t>Start with a good news article about IT and privacy</a:t>
            </a:r>
          </a:p>
          <a:p>
            <a:endParaRPr lang="en-US" dirty="0"/>
          </a:p>
        </p:txBody>
      </p:sp>
      <p:pic>
        <p:nvPicPr>
          <p:cNvPr id="4" name="Picture 3" descr="Snapcha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06799"/>
            <a:ext cx="4277150" cy="4626742"/>
          </a:xfrm>
          <a:prstGeom prst="rect">
            <a:avLst/>
          </a:prstGeom>
        </p:spPr>
      </p:pic>
    </p:spTree>
    <p:extLst>
      <p:ext uri="{BB962C8B-B14F-4D97-AF65-F5344CB8AC3E}">
        <p14:creationId xmlns:p14="http://schemas.microsoft.com/office/powerpoint/2010/main" val="47501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Summarize the what is at issue in the article!</a:t>
            </a:r>
          </a:p>
        </p:txBody>
      </p:sp>
      <p:sp>
        <p:nvSpPr>
          <p:cNvPr id="3" name="Content Placeholder 2"/>
          <p:cNvSpPr>
            <a:spLocks noGrp="1"/>
          </p:cNvSpPr>
          <p:nvPr>
            <p:ph idx="1"/>
          </p:nvPr>
        </p:nvSpPr>
        <p:spPr/>
        <p:txBody>
          <a:bodyPr/>
          <a:lstStyle/>
          <a:p>
            <a:pPr marL="0" indent="0">
              <a:buNone/>
            </a:pPr>
            <a:r>
              <a:rPr lang="en-US" i="1" dirty="0"/>
              <a:t>“Snapchat is a social networking app that was started in 2011.  It gained popularity primarily because images sent with text messages did not remain on the server and hence “disappeared” once they were viewed.  Now Snapchat has changed their Terms of Service, telling users that the company reserves the right to “reproduce, modify and republish” users’ photos….”</a:t>
            </a:r>
          </a:p>
        </p:txBody>
      </p:sp>
    </p:spTree>
    <p:extLst>
      <p:ext uri="{BB962C8B-B14F-4D97-AF65-F5344CB8AC3E}">
        <p14:creationId xmlns:p14="http://schemas.microsoft.com/office/powerpoint/2010/main" val="361210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Then make sure to provide your own analysis of the article, and (optimally) connect it back to the lecture/readings for the week</a:t>
            </a:r>
          </a:p>
        </p:txBody>
      </p:sp>
      <p:sp>
        <p:nvSpPr>
          <p:cNvPr id="3" name="Content Placeholder 2"/>
          <p:cNvSpPr>
            <a:spLocks noGrp="1"/>
          </p:cNvSpPr>
          <p:nvPr>
            <p:ph idx="1"/>
          </p:nvPr>
        </p:nvSpPr>
        <p:spPr/>
        <p:txBody>
          <a:bodyPr/>
          <a:lstStyle/>
          <a:p>
            <a:pPr marL="0" indent="0">
              <a:buNone/>
            </a:pPr>
            <a:r>
              <a:rPr lang="en-US" i="1" dirty="0"/>
              <a:t>“It may seem that the new Snapchat policy violates users’ privacy.  But is not clear that an image or text, sent on a social networking site, is part of someone’s “persons, papers, houses, or effects.”  Furthermore, the user does not have to use </a:t>
            </a:r>
            <a:r>
              <a:rPr lang="en-US" i="1" dirty="0" err="1"/>
              <a:t>Snapchat</a:t>
            </a:r>
            <a:r>
              <a:rPr lang="en-US" i="1" dirty="0"/>
              <a:t>.  But if they want to, they must agree to the Terms of Service.  So we think that the claim of a “violation of privacy” is overblown here.”</a:t>
            </a:r>
          </a:p>
        </p:txBody>
      </p:sp>
    </p:spTree>
    <p:extLst>
      <p:ext uri="{BB962C8B-B14F-4D97-AF65-F5344CB8AC3E}">
        <p14:creationId xmlns:p14="http://schemas.microsoft.com/office/powerpoint/2010/main" val="321399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moral right to privacy?</a:t>
            </a:r>
          </a:p>
        </p:txBody>
      </p:sp>
      <p:sp>
        <p:nvSpPr>
          <p:cNvPr id="3" name="Content Placeholder 2"/>
          <p:cNvSpPr>
            <a:spLocks noGrp="1"/>
          </p:cNvSpPr>
          <p:nvPr>
            <p:ph idx="1"/>
          </p:nvPr>
        </p:nvSpPr>
        <p:spPr/>
        <p:txBody>
          <a:bodyPr/>
          <a:lstStyle/>
          <a:p>
            <a:pPr marL="0" indent="0">
              <a:buNone/>
            </a:pPr>
            <a:r>
              <a:rPr lang="en-US" dirty="0"/>
              <a:t>Such a right could mean several things:</a:t>
            </a:r>
          </a:p>
          <a:p>
            <a:pPr marL="0" indent="0">
              <a:buNone/>
            </a:pPr>
            <a:endParaRPr lang="en-US" dirty="0"/>
          </a:p>
          <a:p>
            <a:pPr marL="0" indent="0">
              <a:buFont typeface="Wingdings" charset="0"/>
              <a:buChar char="Ø"/>
            </a:pPr>
            <a:r>
              <a:rPr lang="en-US" sz="2800" dirty="0">
                <a:latin typeface="Tahoma" charset="0"/>
              </a:rPr>
              <a:t>Freedom from unwarranted intrusion</a:t>
            </a:r>
            <a:endParaRPr lang="en-US" altLang="ja-JP" sz="2800" dirty="0">
              <a:latin typeface="Tahoma" charset="0"/>
            </a:endParaRPr>
          </a:p>
          <a:p>
            <a:pPr marL="0" indent="0">
              <a:buFont typeface="Wingdings" charset="0"/>
              <a:buChar char="Ø"/>
            </a:pPr>
            <a:r>
              <a:rPr lang="en-US" altLang="ja-JP" sz="2800" dirty="0">
                <a:latin typeface="Tahoma" charset="0"/>
              </a:rPr>
              <a:t>Freedom from interference in personal affairs or personal decisions</a:t>
            </a:r>
          </a:p>
          <a:p>
            <a:pPr marL="0" indent="0">
              <a:buFont typeface="Wingdings" charset="0"/>
              <a:buChar char="Ø"/>
            </a:pPr>
            <a:r>
              <a:rPr lang="en-US" sz="2800" dirty="0">
                <a:latin typeface="Tahoma" charset="0"/>
              </a:rPr>
              <a:t>Freedom to control the flow of</a:t>
            </a:r>
            <a:r>
              <a:rPr lang="en-US" altLang="ja-JP" sz="2800" dirty="0">
                <a:latin typeface="Tahoma" charset="0"/>
              </a:rPr>
              <a:t> personal information.</a:t>
            </a:r>
          </a:p>
          <a:p>
            <a:pPr marL="0" indent="0">
              <a:buNone/>
            </a:pPr>
            <a:endParaRPr lang="en-US" dirty="0"/>
          </a:p>
        </p:txBody>
      </p:sp>
    </p:spTree>
    <p:extLst>
      <p:ext uri="{BB962C8B-B14F-4D97-AF65-F5344CB8AC3E}">
        <p14:creationId xmlns:p14="http://schemas.microsoft.com/office/powerpoint/2010/main" val="228191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D9C6-2AA6-C243-8FCE-023B72CD1D9D}"/>
              </a:ext>
            </a:extLst>
          </p:cNvPr>
          <p:cNvSpPr>
            <a:spLocks noGrp="1"/>
          </p:cNvSpPr>
          <p:nvPr>
            <p:ph type="title"/>
          </p:nvPr>
        </p:nvSpPr>
        <p:spPr>
          <a:xfrm>
            <a:off x="457200" y="457200"/>
            <a:ext cx="8229600" cy="1143000"/>
          </a:xfrm>
        </p:spPr>
        <p:txBody>
          <a:bodyPr>
            <a:noAutofit/>
          </a:bodyPr>
          <a:lstStyle/>
          <a:p>
            <a:r>
              <a:rPr lang="en-US" sz="3200" dirty="0"/>
              <a:t>What do some leading IT “innovators” think about privacy? Consider Scott McNealy (Sun Microsystems)</a:t>
            </a:r>
            <a:br>
              <a:rPr lang="en-US" sz="3200" dirty="0"/>
            </a:br>
            <a:endParaRPr lang="en-US" sz="3200" dirty="0"/>
          </a:p>
        </p:txBody>
      </p:sp>
      <p:sp>
        <p:nvSpPr>
          <p:cNvPr id="3" name="Content Placeholder 2">
            <a:extLst>
              <a:ext uri="{FF2B5EF4-FFF2-40B4-BE49-F238E27FC236}">
                <a16:creationId xmlns:a16="http://schemas.microsoft.com/office/drawing/2014/main" id="{07CCE427-AA9C-A144-B3DB-D11E3E571E07}"/>
              </a:ext>
            </a:extLst>
          </p:cNvPr>
          <p:cNvSpPr>
            <a:spLocks noGrp="1"/>
          </p:cNvSpPr>
          <p:nvPr>
            <p:ph idx="1"/>
          </p:nvPr>
        </p:nvSpPr>
        <p:spPr>
          <a:xfrm>
            <a:off x="457200" y="1828800"/>
            <a:ext cx="8229600" cy="4525963"/>
          </a:xfrm>
        </p:spPr>
        <p:txBody>
          <a:bodyPr>
            <a:normAutofit fontScale="92500" lnSpcReduction="20000"/>
          </a:bodyPr>
          <a:lstStyle/>
          <a:p>
            <a:pPr marL="0" indent="0">
              <a:buNone/>
            </a:pPr>
            <a:r>
              <a:rPr lang="en-US" dirty="0"/>
              <a:t>(1999) Consumer privacy issues are a “red herring,” McNealy told a group of reporters that year. “You have zero privacy anyway. Get over it.”</a:t>
            </a:r>
          </a:p>
          <a:p>
            <a:pPr marL="0" indent="0">
              <a:buNone/>
            </a:pPr>
            <a:endParaRPr lang="en-US" dirty="0"/>
          </a:p>
          <a:p>
            <a:pPr marL="0" indent="0">
              <a:buNone/>
            </a:pPr>
            <a:r>
              <a:rPr lang="en-US" dirty="0"/>
              <a:t>(2015) “It doesn’t really bother me that Google and AT&amp;T have information about me, because I can always switch to another provider... If Uber starts screwing around with my data, I’ll use Lyft…. [but] It scares me to death when the NSA or the IRS know things about my personal life and how I vote.” </a:t>
            </a:r>
          </a:p>
          <a:p>
            <a:pPr marL="0" indent="0">
              <a:buNone/>
            </a:pPr>
            <a:r>
              <a:rPr lang="en-US" sz="1900" dirty="0"/>
              <a:t>https://</a:t>
            </a:r>
            <a:r>
              <a:rPr lang="en-US" sz="1900" dirty="0" err="1"/>
              <a:t>www.pcworld.com</a:t>
            </a:r>
            <a:r>
              <a:rPr lang="en-US" sz="1900" dirty="0"/>
              <a:t>/article/2941052/</a:t>
            </a:r>
            <a:r>
              <a:rPr lang="en-US" sz="1900" dirty="0" err="1"/>
              <a:t>scott</a:t>
            </a:r>
            <a:r>
              <a:rPr lang="en-US" sz="1900" dirty="0"/>
              <a:t>-</a:t>
            </a:r>
            <a:r>
              <a:rPr lang="en-US" sz="1900" dirty="0" err="1"/>
              <a:t>mcnealy</a:t>
            </a:r>
            <a:r>
              <a:rPr lang="en-US" sz="1900" dirty="0"/>
              <a:t>-on-privacy-you-still-</a:t>
            </a:r>
            <a:r>
              <a:rPr lang="en-US" sz="1900" dirty="0" err="1"/>
              <a:t>dont</a:t>
            </a:r>
            <a:r>
              <a:rPr lang="en-US" sz="1900" dirty="0"/>
              <a:t>-have-</a:t>
            </a:r>
            <a:r>
              <a:rPr lang="en-US" sz="1900" dirty="0" err="1"/>
              <a:t>any.html</a:t>
            </a:r>
            <a:endParaRPr lang="en-US" sz="19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555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1061</TotalTime>
  <Words>1091</Words>
  <Application>Microsoft Macintosh PowerPoint</Application>
  <PresentationFormat>On-screen Show (4:3)</PresentationFormat>
  <Paragraphs>105</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Arial</vt:lpstr>
      <vt:lpstr>Calibri</vt:lpstr>
      <vt:lpstr>Tahoma</vt:lpstr>
      <vt:lpstr>Wingdings</vt:lpstr>
      <vt:lpstr>Office Theme</vt:lpstr>
      <vt:lpstr>Privacy</vt:lpstr>
      <vt:lpstr>Rights-based theories give us “lists” of rights (e.g., the right to privacy) that could be:</vt:lpstr>
      <vt:lpstr>An model for the moral right of privacy can be borrowed from the legal right of privacy</vt:lpstr>
      <vt:lpstr>Is this sufficient? Let’s think about the legal right to privacy</vt:lpstr>
      <vt:lpstr>So, if you were to write a journal entry on privacy, it might look like this:</vt:lpstr>
      <vt:lpstr>Summarize the what is at issue in the article!</vt:lpstr>
      <vt:lpstr>Then make sure to provide your own analysis of the article, and (optimally) connect it back to the lecture/readings for the week</vt:lpstr>
      <vt:lpstr>Is there a moral right to privacy?</vt:lpstr>
      <vt:lpstr>What do some leading IT “innovators” think about privacy? Consider Scott McNealy (Sun Microsystems) </vt:lpstr>
      <vt:lpstr>Is McNealy’s view based on rights claims?</vt:lpstr>
      <vt:lpstr>Decisions and Intrusions (Constitutional Privacy)</vt:lpstr>
      <vt:lpstr>“Tort” view about the flow of information</vt:lpstr>
      <vt:lpstr>What does revealing (digitized) information about a person threaten?</vt:lpstr>
      <vt:lpstr>What do we gain by giving up privacy?</vt:lpstr>
      <vt:lpstr>Van den Hoven on “Reductionist” views of privacy</vt:lpstr>
      <vt:lpstr>Epistemic (relational) view of privacy</vt:lpstr>
      <vt:lpstr>Some technical drivers of the IT/Privacy problem</vt:lpstr>
      <vt:lpstr>New technologies as threats to privacy</vt:lpstr>
      <vt:lpstr>Drones!</vt:lpstr>
      <vt:lpstr>Technological Solutions</vt:lpstr>
      <vt:lpstr>Compare the EU’s data protection approach</vt:lpstr>
      <vt:lpstr>Van den Hoven’s “moral reasons for protecting personal data”</vt:lpstr>
      <vt:lpstr>Finally, let’s consider a continuum of privacy policies, from the perspective of a designer of a technology</vt:lpstr>
    </vt:vector>
  </TitlesOfParts>
  <Manager/>
  <Company>University of Delaware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ethics of biofuels: starving Peter to drive Paul?</dc:title>
  <dc:subject/>
  <dc:creator>Tom Powers</dc:creator>
  <cp:keywords/>
  <dc:description/>
  <cp:lastModifiedBy>Tom Powers</cp:lastModifiedBy>
  <cp:revision>87</cp:revision>
  <dcterms:created xsi:type="dcterms:W3CDTF">2010-03-01T19:52:50Z</dcterms:created>
  <dcterms:modified xsi:type="dcterms:W3CDTF">2020-02-18T17:19:28Z</dcterms:modified>
  <cp:category/>
</cp:coreProperties>
</file>