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7" r:id="rId2"/>
    <p:sldId id="283" r:id="rId3"/>
    <p:sldId id="260" r:id="rId4"/>
    <p:sldId id="262" r:id="rId5"/>
    <p:sldId id="295" r:id="rId6"/>
    <p:sldId id="28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2" r:id="rId17"/>
    <p:sldId id="272" r:id="rId18"/>
    <p:sldId id="275" r:id="rId19"/>
    <p:sldId id="276" r:id="rId20"/>
    <p:sldId id="277" r:id="rId21"/>
    <p:sldId id="278" r:id="rId22"/>
    <p:sldId id="294" r:id="rId23"/>
    <p:sldId id="285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38" autoAdjust="0"/>
    <p:restoredTop sz="78993" autoAdjust="0"/>
  </p:normalViewPr>
  <p:slideViewPr>
    <p:cSldViewPr snapToGrid="0" snapToObjects="1">
      <p:cViewPr varScale="1">
        <p:scale>
          <a:sx n="71" d="100"/>
          <a:sy n="71" d="100"/>
        </p:scale>
        <p:origin x="1560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Lemke" userId="00ff3d77b6254e63" providerId="LiveId" clId="{31D49F0F-F495-4822-9B45-99FF51A240E5}"/>
    <pc:docChg chg="delSld">
      <pc:chgData name="Tobias Lemke" userId="00ff3d77b6254e63" providerId="LiveId" clId="{31D49F0F-F495-4822-9B45-99FF51A240E5}" dt="2019-02-13T02:21:03.336" v="4" actId="2696"/>
      <pc:docMkLst>
        <pc:docMk/>
      </pc:docMkLst>
      <pc:sldChg chg="del">
        <pc:chgData name="Tobias Lemke" userId="00ff3d77b6254e63" providerId="LiveId" clId="{31D49F0F-F495-4822-9B45-99FF51A240E5}" dt="2019-02-13T02:20:55.217" v="2" actId="2696"/>
        <pc:sldMkLst>
          <pc:docMk/>
          <pc:sldMk cId="2407852480" sldId="287"/>
        </pc:sldMkLst>
      </pc:sldChg>
      <pc:sldChg chg="del">
        <pc:chgData name="Tobias Lemke" userId="00ff3d77b6254e63" providerId="LiveId" clId="{31D49F0F-F495-4822-9B45-99FF51A240E5}" dt="2019-02-13T02:21:03.336" v="4" actId="2696"/>
        <pc:sldMkLst>
          <pc:docMk/>
          <pc:sldMk cId="4293277145" sldId="290"/>
        </pc:sldMkLst>
      </pc:sldChg>
      <pc:sldChg chg="del">
        <pc:chgData name="Tobias Lemke" userId="00ff3d77b6254e63" providerId="LiveId" clId="{31D49F0F-F495-4822-9B45-99FF51A240E5}" dt="2019-02-13T02:20:58" v="3" actId="2696"/>
        <pc:sldMkLst>
          <pc:docMk/>
          <pc:sldMk cId="224688570" sldId="291"/>
        </pc:sldMkLst>
      </pc:sldChg>
      <pc:sldChg chg="del">
        <pc:chgData name="Tobias Lemke" userId="00ff3d77b6254e63" providerId="LiveId" clId="{31D49F0F-F495-4822-9B45-99FF51A240E5}" dt="2019-02-13T02:20:47.622" v="0" actId="2696"/>
        <pc:sldMkLst>
          <pc:docMk/>
          <pc:sldMk cId="3840536331" sldId="292"/>
        </pc:sldMkLst>
      </pc:sldChg>
      <pc:sldChg chg="del">
        <pc:chgData name="Tobias Lemke" userId="00ff3d77b6254e63" providerId="LiveId" clId="{31D49F0F-F495-4822-9B45-99FF51A240E5}" dt="2019-02-13T02:20:52.101" v="1" actId="2696"/>
        <pc:sldMkLst>
          <pc:docMk/>
          <pc:sldMk cId="416836056" sldId="2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54363-278B-A94D-B34E-ECFA3BA75FE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C15C4-05AA-9040-BC3B-ACBE5ACDB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31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A912E93-5832-DB44-853F-642C756462C2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01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85F45BC-4EDE-E345-BDDD-D792AAE93901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Learning Objective number: </a:t>
            </a:r>
            <a:r>
              <a:rPr lang="en-US" b="0" dirty="0"/>
              <a:t>1.2</a:t>
            </a:r>
            <a:endParaRPr lang="en-US" dirty="0">
              <a:latin typeface="Times New Roman" charset="0"/>
            </a:endParaRPr>
          </a:p>
          <a:p>
            <a:pPr eaLnBrk="1" hangingPunct="1"/>
            <a:r>
              <a:rPr lang="en-US" dirty="0">
                <a:latin typeface="Times New Roman" charset="0"/>
              </a:rPr>
              <a:t>Where is anti-globalization sentiment coming from these days?</a:t>
            </a:r>
          </a:p>
          <a:p>
            <a:pPr eaLnBrk="1" hangingPunct="1"/>
            <a:r>
              <a:rPr lang="en-US" dirty="0">
                <a:latin typeface="Times New Roman" charset="0"/>
              </a:rPr>
              <a:t>The political left or the political right?</a:t>
            </a:r>
          </a:p>
        </p:txBody>
      </p:sp>
    </p:spTree>
    <p:extLst>
      <p:ext uri="{BB962C8B-B14F-4D97-AF65-F5344CB8AC3E}">
        <p14:creationId xmlns:p14="http://schemas.microsoft.com/office/powerpoint/2010/main" val="1796802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5A1E0BA-6354-BF45-94A9-E4A537C74365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Learning Objective number: </a:t>
            </a:r>
            <a:r>
              <a:rPr lang="en-US" b="0" dirty="0"/>
              <a:t>1.2</a:t>
            </a:r>
            <a:endParaRPr lang="en-US" dirty="0">
              <a:latin typeface="Times New Roman" charset="0"/>
            </a:endParaRPr>
          </a:p>
          <a:p>
            <a:pPr eaLnBrk="1" hangingPunct="1"/>
            <a:r>
              <a:rPr lang="en-US" dirty="0">
                <a:latin typeface="Times New Roman" charset="0"/>
              </a:rPr>
              <a:t>Probably skip most of this.</a:t>
            </a:r>
          </a:p>
          <a:p>
            <a:pPr eaLnBrk="1" hangingPunct="1"/>
            <a:endParaRPr lang="en-US" dirty="0">
              <a:latin typeface="Times New Roman" charset="0"/>
            </a:endParaRPr>
          </a:p>
          <a:p>
            <a:pPr eaLnBrk="1" hangingPunct="1"/>
            <a:r>
              <a:rPr lang="en-US" dirty="0">
                <a:latin typeface="Times New Roman" charset="0"/>
              </a:rPr>
              <a:t>Ask students what terrorism is</a:t>
            </a:r>
          </a:p>
        </p:txBody>
      </p:sp>
    </p:spTree>
    <p:extLst>
      <p:ext uri="{BB962C8B-B14F-4D97-AF65-F5344CB8AC3E}">
        <p14:creationId xmlns:p14="http://schemas.microsoft.com/office/powerpoint/2010/main" val="2275580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8E2F8A6-791F-2F4B-A446-40287F12E1B0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Learning Objective number: </a:t>
            </a:r>
            <a:r>
              <a:rPr lang="en-US" b="0" dirty="0"/>
              <a:t>1.2</a:t>
            </a:r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276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80AC6A9-478A-E040-B8C3-BFF5D76BD735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Learning Objective number: </a:t>
            </a:r>
            <a:r>
              <a:rPr lang="en-US" b="0" dirty="0"/>
              <a:t>1.2</a:t>
            </a:r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892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BFEFECC-CC0C-9642-9BD3-5596A8248D59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Learning Objective number: </a:t>
            </a:r>
            <a:r>
              <a:rPr lang="en-US" b="0" dirty="0"/>
              <a:t>1.3</a:t>
            </a:r>
            <a:endParaRPr lang="en-US" dirty="0">
              <a:latin typeface="Times New Roman" charset="0"/>
            </a:endParaRP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881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Learning Objective number: </a:t>
            </a:r>
            <a:r>
              <a:rPr lang="en-US" b="0" dirty="0"/>
              <a:t>1.3</a:t>
            </a:r>
            <a:endParaRPr lang="en-US" dirty="0">
              <a:latin typeface="Times New Roman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C15C4-05AA-9040-BC3B-ACBE5ACDBD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61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E8CFFF0-76C9-EC4B-B007-13A8E3393E86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Learning Objective number: </a:t>
            </a:r>
            <a:r>
              <a:rPr lang="en-US" b="0" dirty="0"/>
              <a:t>1.3</a:t>
            </a:r>
            <a:endParaRPr lang="en-US" dirty="0">
              <a:latin typeface="Times New Roman" charset="0"/>
            </a:endParaRP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950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E3DEA48-EA3D-EE43-B3CB-3FE79507C410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Learning Objective number: </a:t>
            </a:r>
            <a:r>
              <a:rPr lang="en-US" b="0" dirty="0"/>
              <a:t>1.3</a:t>
            </a:r>
            <a:endParaRPr lang="en-US" dirty="0">
              <a:latin typeface="Times New Roman" charset="0"/>
            </a:endParaRP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5760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4D8D572-B03B-AB45-A386-8332E6BA5383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Learning Objective number: </a:t>
            </a:r>
            <a:r>
              <a:rPr lang="en-US" b="0" dirty="0"/>
              <a:t>1.3</a:t>
            </a:r>
            <a:endParaRPr lang="en-US" dirty="0">
              <a:latin typeface="Times New Roman" charset="0"/>
            </a:endParaRP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54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9851853-6C27-AE45-A97D-AAF0036E6782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Learning Objective number: </a:t>
            </a:r>
            <a:r>
              <a:rPr lang="en-US" b="0" dirty="0"/>
              <a:t>1.3</a:t>
            </a:r>
            <a:endParaRPr lang="en-US" dirty="0">
              <a:latin typeface="Times New Roman" charset="0"/>
            </a:endParaRP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028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4466396-DDED-704C-9295-8806E2A93740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b="1" dirty="0"/>
              <a:t>Learning Objective number: </a:t>
            </a:r>
            <a:r>
              <a:rPr lang="en-US" b="0" dirty="0"/>
              <a:t>1.1</a:t>
            </a:r>
          </a:p>
          <a:p>
            <a:pPr eaLnBrk="1" hangingPunct="1"/>
            <a:r>
              <a:rPr lang="en-US" b="0" dirty="0">
                <a:latin typeface="Times New Roman" charset="0"/>
              </a:rPr>
              <a:t>Ask students for the aspects of US power here.</a:t>
            </a:r>
          </a:p>
          <a:p>
            <a:pPr eaLnBrk="1" hangingPunct="1"/>
            <a:r>
              <a:rPr lang="en-US" b="0" dirty="0">
                <a:latin typeface="Times New Roman" charset="0"/>
              </a:rPr>
              <a:t>Ask them what they think soft power is and looks like.</a:t>
            </a:r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9690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A28C717-1D2A-CA4A-88CB-6DDDFDB27362}" type="slidenum">
              <a:rPr lang="en-US" sz="1200"/>
              <a:pPr/>
              <a:t>21</a:t>
            </a:fld>
            <a:endParaRPr 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Learning Objective number: </a:t>
            </a:r>
            <a:r>
              <a:rPr lang="en-US" b="0" dirty="0"/>
              <a:t>1.3</a:t>
            </a:r>
            <a:endParaRPr lang="en-US" dirty="0">
              <a:latin typeface="Times New Roman" charset="0"/>
            </a:endParaRP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3910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C15C4-05AA-9040-BC3B-ACBE5ACDBD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864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7A8599F-DAFC-BA43-A92F-E67A44539A1F}" type="slidenum">
              <a:rPr lang="en-US" sz="1200"/>
              <a:pPr/>
              <a:t>24</a:t>
            </a:fld>
            <a:endParaRPr 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710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FE7E33F-EE23-3E43-9DB8-404D6C99014D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b="1" dirty="0"/>
              <a:t>Learning Objective number: </a:t>
            </a:r>
            <a:r>
              <a:rPr lang="en-US" b="0" dirty="0"/>
              <a:t>1.1</a:t>
            </a:r>
          </a:p>
          <a:p>
            <a:pPr eaLnBrk="1" hangingPunct="1"/>
            <a:r>
              <a:rPr lang="en-US" b="0" dirty="0">
                <a:latin typeface="Times New Roman" charset="0"/>
              </a:rPr>
              <a:t>Point out the ridiculous military might ration, argument can be made that the economy is a little closer.</a:t>
            </a:r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126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other problems, see if you get them to think about polarization at home.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C15C4-05AA-9040-BC3B-ACBE5ACDBD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12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Learning Objective number: </a:t>
            </a:r>
            <a:r>
              <a:rPr lang="en-US" b="0" dirty="0"/>
              <a:t>1.2</a:t>
            </a:r>
            <a:r>
              <a:rPr lang="en-US" baseline="0" dirty="0"/>
              <a:t> </a:t>
            </a:r>
          </a:p>
          <a:p>
            <a:endParaRPr lang="en-US" baseline="0" dirty="0"/>
          </a:p>
          <a:p>
            <a:r>
              <a:rPr lang="en-US" baseline="0" dirty="0"/>
              <a:t>Ask them to brainstorm an example here for each to put it in reference to contemporary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C15C4-05AA-9040-BC3B-ACBE5ACDB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6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E2DDEFE-A2B9-F549-911C-35146A0C1EAF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b="1" dirty="0"/>
              <a:t>Learning Objective number: </a:t>
            </a:r>
            <a:r>
              <a:rPr lang="en-US" b="0" dirty="0"/>
              <a:t>1.2</a:t>
            </a:r>
          </a:p>
          <a:p>
            <a:pPr eaLnBrk="1" hangingPunct="1"/>
            <a:r>
              <a:rPr lang="en-US" b="0" dirty="0">
                <a:latin typeface="Times New Roman" charset="0"/>
              </a:rPr>
              <a:t>Are we missing any?</a:t>
            </a:r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092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2F5DD37-4699-E84A-97E0-EE299A99E438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b="1" dirty="0"/>
              <a:t>Learning Objective number: </a:t>
            </a:r>
            <a:r>
              <a:rPr lang="en-US" b="0" dirty="0"/>
              <a:t>1.2</a:t>
            </a:r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478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Learning Objective number: </a:t>
            </a:r>
            <a:r>
              <a:rPr lang="en-US" b="0" dirty="0"/>
              <a:t>1.2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C15C4-05AA-9040-BC3B-ACBE5ACDBD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3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59A0F7E-0808-3943-B27E-794B7B4A73B6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b="1" dirty="0"/>
              <a:t>Learning Objective number: </a:t>
            </a:r>
            <a:r>
              <a:rPr lang="en-US" b="0" dirty="0"/>
              <a:t>1.2</a:t>
            </a:r>
          </a:p>
          <a:p>
            <a:pPr eaLnBrk="1" hangingPunct="1"/>
            <a:r>
              <a:rPr lang="en-US" b="0" dirty="0">
                <a:latin typeface="Times New Roman" charset="0"/>
              </a:rPr>
              <a:t>Are there any new developments on this front?</a:t>
            </a:r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435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B910-C3E4-415A-B270-65175AB6EC85}" type="datetime1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Power| Steven W. Hook| © 2015|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B8FF-B8F7-2542-B1FF-21E3355A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9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3112-3369-47B9-A348-806B912689D3}" type="datetime1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Power| Steven W. Hook| © 2015|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B8FF-B8F7-2542-B1FF-21E3355A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6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EFF3-2961-43AE-A165-727F2E434643}" type="datetime1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Power| Steven W. Hook| © 2015|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B8FF-B8F7-2542-B1FF-21E3355A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0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ACEE-5DE7-45F9-B789-3453F9D483BB}" type="datetime1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7480" y="6356350"/>
            <a:ext cx="3749040" cy="365125"/>
          </a:xfrm>
        </p:spPr>
        <p:txBody>
          <a:bodyPr/>
          <a:lstStyle/>
          <a:p>
            <a:r>
              <a:rPr lang="en-US"/>
              <a:t>U.S. Foreign Policy: The Paradox of World Power| Steven W. Hook| © 2015| SAGE Publications,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B8FF-B8F7-2542-B1FF-21E3355A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1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C76B-AF62-46D1-910B-865A88C889A9}" type="datetime1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Power| Steven W. Hook| © 2015|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B8FF-B8F7-2542-B1FF-21E3355A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3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3BBD-F408-470C-8DCA-006C9F2645A8}" type="datetime1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Power| Steven W. Hook| © 2015| SAGE Publications,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B8FF-B8F7-2542-B1FF-21E3355A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7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63DC-A6EE-4832-8374-68A68B733E32}" type="datetime1">
              <a:rPr lang="en-US" smtClean="0"/>
              <a:t>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Power| Steven W. Hook| © 2015| SAGE Publications,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B8FF-B8F7-2542-B1FF-21E3355A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5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5CF2-FB21-40A6-9206-AD6D9229530B}" type="datetime1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Power| Steven W. Hook| © 2015| SAGE Publications,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B8FF-B8F7-2542-B1FF-21E3355A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2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64D7-3543-4274-9FD6-0E6721F54482}" type="datetime1">
              <a:rPr lang="en-US" smtClean="0"/>
              <a:t>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Power| Steven W. Hook| © 2015| SAGE Publications,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B8FF-B8F7-2542-B1FF-21E3355A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7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5983-147B-4ECE-8782-075401EC43FA}" type="datetime1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Power| Steven W. Hook| © 2015| SAGE Publications,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B8FF-B8F7-2542-B1FF-21E3355A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0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63E-EF7B-466A-8CE8-5E56257F4A9E}" type="datetime1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Power| Steven W. Hook| © 2015| SAGE Publications,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B8FF-B8F7-2542-B1FF-21E3355A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6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FEA4B-98D1-4263-86FB-94E7B989705D}" type="datetime1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U.S. Foreign Policy: The Paradox of World Power| Steven W. Hook| © 2015|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6B8FF-B8F7-2542-B1FF-21E3355A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1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GhdOIsfWQM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78750"/>
            <a:ext cx="7122253" cy="111611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charset="0"/>
              </a:rPr>
              <a:t>1. The United States in a Turbulent World</a:t>
            </a:r>
          </a:p>
        </p:txBody>
      </p:sp>
      <p:sp>
        <p:nvSpPr>
          <p:cNvPr id="3" name="Rectangle 2"/>
          <p:cNvSpPr/>
          <p:nvPr/>
        </p:nvSpPr>
        <p:spPr>
          <a:xfrm>
            <a:off x="7508044" y="5389829"/>
            <a:ext cx="14849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b="1" dirty="0">
                <a:solidFill>
                  <a:prstClr val="black"/>
                </a:solidFill>
              </a:rPr>
              <a:t>U.S. Foreign Policy: The Paradox of World Power| Steven W. Hook| © 2015|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4115194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4697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Shadow of the Past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30387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latin typeface="Arial" charset="0"/>
              </a:rPr>
              <a:t>Global animosity generated by U.S. foreign policy record</a:t>
            </a:r>
          </a:p>
          <a:p>
            <a:pPr>
              <a:lnSpc>
                <a:spcPct val="90000"/>
              </a:lnSpc>
              <a:buNone/>
            </a:pPr>
            <a:endParaRPr lang="en-US" sz="5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Territorial expansion 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Treatment of Native American populations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Importation of slaves from Africa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Frequent intervention in Latin America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Support of dictatorships abroad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Reports of mistreatment overseas and at home during war on terror</a:t>
            </a:r>
          </a:p>
          <a:p>
            <a:pPr lvl="2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Abu Ghraib, 2012 Koran burning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U.S. Foreign Policy: The Paradox of World Power| Steven W. Hook| © 2015|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119441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Resistance to Globalization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i="1" dirty="0">
                <a:latin typeface="Arial" charset="0"/>
              </a:rPr>
              <a:t>What is globalization?</a:t>
            </a:r>
          </a:p>
          <a:p>
            <a:pPr lvl="1"/>
            <a:r>
              <a:rPr lang="en-US" sz="2400" dirty="0">
                <a:latin typeface="Arial" charset="0"/>
              </a:rPr>
              <a:t>Linking of national and regional markets into single world economy</a:t>
            </a:r>
          </a:p>
          <a:p>
            <a:r>
              <a:rPr lang="en-US" sz="2800" dirty="0">
                <a:latin typeface="Arial" charset="0"/>
              </a:rPr>
              <a:t>Anti-Americanism due to globalizing markets</a:t>
            </a:r>
          </a:p>
          <a:p>
            <a:pPr lvl="1"/>
            <a:r>
              <a:rPr lang="en-US" sz="2400" dirty="0">
                <a:latin typeface="Arial" charset="0"/>
              </a:rPr>
              <a:t>Large cash and product flows favor U.S. multinational corporations </a:t>
            </a:r>
            <a:r>
              <a:rPr lang="en-US" sz="2000" dirty="0">
                <a:latin typeface="Arial" charset="0"/>
              </a:rPr>
              <a:t>(MNCs)</a:t>
            </a:r>
          </a:p>
          <a:p>
            <a:pPr lvl="1"/>
            <a:r>
              <a:rPr lang="en-US" sz="2400" dirty="0">
                <a:latin typeface="Arial" charset="0"/>
              </a:rPr>
              <a:t>Discontents</a:t>
            </a:r>
          </a:p>
          <a:p>
            <a:pPr lvl="2"/>
            <a:r>
              <a:rPr lang="en-US" sz="2000" dirty="0">
                <a:latin typeface="Arial" charset="0"/>
              </a:rPr>
              <a:t>Growing gap between rich and poor—“</a:t>
            </a:r>
            <a:r>
              <a:rPr lang="en-US" altLang="ja-JP" sz="2000" dirty="0">
                <a:latin typeface="Arial" charset="0"/>
              </a:rPr>
              <a:t>r</a:t>
            </a:r>
            <a:r>
              <a:rPr lang="en-US" sz="2000" dirty="0">
                <a:latin typeface="Arial" charset="0"/>
              </a:rPr>
              <a:t>ich getting richer” and “poor getting poorer”</a:t>
            </a:r>
          </a:p>
          <a:p>
            <a:pPr lvl="2"/>
            <a:r>
              <a:rPr lang="en-US" sz="2000" dirty="0">
                <a:latin typeface="Arial" charset="0"/>
              </a:rPr>
              <a:t>Consumerism vs. cultural diversity</a:t>
            </a:r>
          </a:p>
          <a:p>
            <a:pPr lvl="2"/>
            <a:r>
              <a:rPr lang="en-US" sz="2000" dirty="0">
                <a:latin typeface="Arial" charset="0"/>
              </a:rPr>
              <a:t>Environmental concerns</a:t>
            </a:r>
          </a:p>
          <a:p>
            <a:pPr lvl="2"/>
            <a:r>
              <a:rPr lang="en-US" sz="2000" dirty="0">
                <a:latin typeface="Arial" charset="0"/>
              </a:rPr>
              <a:t>Human rights issues—</a:t>
            </a:r>
            <a:r>
              <a:rPr lang="en-US" altLang="ja-JP" sz="2000" dirty="0">
                <a:latin typeface="Arial" charset="0"/>
              </a:rPr>
              <a:t>“</a:t>
            </a:r>
            <a:r>
              <a:rPr lang="en-US" sz="2000" dirty="0">
                <a:latin typeface="Arial" charset="0"/>
              </a:rPr>
              <a:t>sweatshop” labor</a:t>
            </a:r>
          </a:p>
          <a:p>
            <a:pPr lvl="2"/>
            <a:r>
              <a:rPr lang="en-US" sz="2000" dirty="0">
                <a:latin typeface="Arial" charset="0"/>
              </a:rPr>
              <a:t>Labor and union political battles</a:t>
            </a:r>
          </a:p>
          <a:p>
            <a:pPr lvl="3"/>
            <a:r>
              <a:rPr lang="en-US" sz="1800" dirty="0">
                <a:latin typeface="Arial" charset="0"/>
              </a:rPr>
              <a:t>World Trade Organization </a:t>
            </a:r>
            <a:r>
              <a:rPr lang="en-US" sz="1600" dirty="0">
                <a:latin typeface="Arial" charset="0"/>
              </a:rPr>
              <a:t>(WTO) </a:t>
            </a:r>
            <a:r>
              <a:rPr lang="en-US" sz="1800" dirty="0">
                <a:latin typeface="Arial" charset="0"/>
              </a:rPr>
              <a:t>protests in Seattle </a:t>
            </a:r>
            <a:r>
              <a:rPr lang="en-US" sz="1600" dirty="0">
                <a:latin typeface="Arial" charset="0"/>
              </a:rPr>
              <a:t>(1999)</a:t>
            </a:r>
          </a:p>
          <a:p>
            <a:pPr lvl="1"/>
            <a:endParaRPr lang="en-US" sz="2200" dirty="0"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U.S. Foreign Policy: The Paradox of World Power| Steven W. Hook| © 2015|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206502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Terrorism and Asymmetric Warfare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i="1" dirty="0">
                <a:latin typeface="Arial" charset="0"/>
              </a:rPr>
              <a:t>What is terrorism?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An attempt to gain attention and political consensus through the psychological inducement of mass fear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Elements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Political purposes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Varying motivation (religious, political, and ethnic)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Psychological effects (fear)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Civilian and non-civilian targets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Often unconventional tactics (car bombing, kidnapping, hijacking)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Asymmetric warfare (weak groups against stronger opponents)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Element of surprise and/or secretiveness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September 11 attacks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Certain characteristics fit all of these elements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U.S. Foreign Policy: The Paradox of World Power| Steven W. Hook| © 2015|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252857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Terrorism and Asymmetric Warfare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i="1" dirty="0">
                <a:latin typeface="Arial" charset="0"/>
              </a:rPr>
              <a:t>What is terrorism &amp; asymmetric warfare?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An attempt to gain attention and political consensus through the psychological inducement of mass fear</a:t>
            </a:r>
            <a:endParaRPr lang="en-US" sz="2400" i="1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“Weapons of the weak”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Exploitation of vulnerable institutions, public opinion, and material goods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Unconventional tactics (terrorism part of this warfare)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Suicide terrorism (most damaging form of terrorism)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Increased use following World War II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Paradox of fewer attacks but increased destruction and casualties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U.S. Foreign Policy: The Paradox of World Power| Steven W. Hook| © 2015|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1520135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Terrorism and Asymmetric Warfare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683154"/>
          </a:xfrm>
        </p:spPr>
        <p:txBody>
          <a:bodyPr>
            <a:normAutofit fontScale="92500"/>
          </a:bodyPr>
          <a:lstStyle/>
          <a:p>
            <a:r>
              <a:rPr lang="en-US" sz="2800" dirty="0">
                <a:latin typeface="Arial" charset="0"/>
              </a:rPr>
              <a:t>Counterterrorism efforts make up an increasingly large part of U.S. foreign policy strategy and doctrine</a:t>
            </a:r>
          </a:p>
          <a:p>
            <a:pPr lvl="1"/>
            <a:r>
              <a:rPr lang="en-US" sz="2200" dirty="0">
                <a:latin typeface="Arial" charset="0"/>
              </a:rPr>
              <a:t>Requires timely intelligence, smaller military deployments, increased homeland security</a:t>
            </a:r>
          </a:p>
          <a:p>
            <a:r>
              <a:rPr lang="en-US" sz="2800" dirty="0">
                <a:latin typeface="Arial" charset="0"/>
              </a:rPr>
              <a:t>Four major challenges</a:t>
            </a:r>
          </a:p>
          <a:p>
            <a:pPr lvl="1"/>
            <a:r>
              <a:rPr lang="en-US" sz="2200" dirty="0">
                <a:latin typeface="Arial" charset="0"/>
              </a:rPr>
              <a:t>World primacy makes the United States the target of resentment</a:t>
            </a:r>
          </a:p>
          <a:p>
            <a:pPr lvl="1"/>
            <a:r>
              <a:rPr lang="en-US" sz="2200" dirty="0">
                <a:latin typeface="Arial" charset="0"/>
              </a:rPr>
              <a:t>Difficult for the United States to shift away from conventional warfare to asymmetric warfare due to historical experiences</a:t>
            </a:r>
          </a:p>
          <a:p>
            <a:pPr lvl="1"/>
            <a:r>
              <a:rPr lang="en-US" sz="2200" dirty="0">
                <a:latin typeface="Arial" charset="0"/>
              </a:rPr>
              <a:t>U.S. population unaccustomed to long-term conflict</a:t>
            </a:r>
          </a:p>
          <a:p>
            <a:pPr lvl="1"/>
            <a:r>
              <a:rPr lang="en-US" sz="2200" dirty="0">
                <a:latin typeface="Arial" charset="0"/>
              </a:rPr>
              <a:t>The enemy is “an invisible foe,” often impossible to engage through diplomacy</a:t>
            </a:r>
          </a:p>
          <a:p>
            <a:pPr lvl="1"/>
            <a:endParaRPr lang="en-US" sz="2000" dirty="0">
              <a:latin typeface="Arial" charset="0"/>
            </a:endParaRPr>
          </a:p>
          <a:p>
            <a:pPr lvl="1"/>
            <a:endParaRPr lang="en-US" sz="2000" dirty="0">
              <a:latin typeface="Arial" charset="0"/>
            </a:endParaRPr>
          </a:p>
          <a:p>
            <a:pPr lvl="1"/>
            <a:endParaRPr lang="en-US" sz="2000" dirty="0"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U.S. Foreign Policy: The Paradox of World Power| Steven W. Hook| © 2015|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302376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3963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" charset="0"/>
              </a:rPr>
              <a:t>The Paradox of America</a:t>
            </a:r>
            <a:r>
              <a:rPr lang="ja-JP" altLang="en-US" sz="3600" dirty="0">
                <a:latin typeface="Arial" charset="0"/>
              </a:rPr>
              <a:t>’</a:t>
            </a:r>
            <a:r>
              <a:rPr lang="en-US" sz="3600" dirty="0">
                <a:latin typeface="Arial" charset="0"/>
              </a:rPr>
              <a:t>s World Power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1055"/>
            <a:ext cx="8229600" cy="4525963"/>
          </a:xfrm>
        </p:spPr>
        <p:txBody>
          <a:bodyPr/>
          <a:lstStyle/>
          <a:p>
            <a:r>
              <a:rPr lang="en-US" sz="2800" i="1" dirty="0">
                <a:latin typeface="Arial" charset="0"/>
              </a:rPr>
              <a:t>What is the main paradox?</a:t>
            </a:r>
          </a:p>
          <a:p>
            <a:pPr lvl="1"/>
            <a:r>
              <a:rPr lang="en-US" sz="2200" dirty="0">
                <a:latin typeface="Arial" charset="0"/>
              </a:rPr>
              <a:t>The same factors that helped promote the growth of U.S. power now also threaten its effective use.</a:t>
            </a:r>
          </a:p>
          <a:p>
            <a:r>
              <a:rPr lang="en-US" sz="2800" i="1" dirty="0">
                <a:latin typeface="Arial" charset="0"/>
              </a:rPr>
              <a:t>What is the key question?</a:t>
            </a:r>
          </a:p>
          <a:p>
            <a:pPr lvl="1"/>
            <a:r>
              <a:rPr lang="en-US" sz="2200" dirty="0">
                <a:latin typeface="Arial" charset="0"/>
              </a:rPr>
              <a:t>With domestic and international challenges, can the United States retain its primacy and power in a unipolar system?</a:t>
            </a:r>
          </a:p>
          <a:p>
            <a:r>
              <a:rPr lang="en-US" sz="2800" i="1" dirty="0">
                <a:latin typeface="Arial" charset="0"/>
              </a:rPr>
              <a:t>Why is this a challenge?</a:t>
            </a:r>
          </a:p>
          <a:p>
            <a:pPr lvl="1"/>
            <a:r>
              <a:rPr lang="en-US" sz="2200" dirty="0">
                <a:latin typeface="Arial" charset="0"/>
              </a:rPr>
              <a:t>Tensions between institutional braches, state actors, non-state actors, international actors, and the international system often render foreign policy making incremental, conflicting, and inefficient.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U.S. Foreign Policy: The Paradox of World Power| Steven W. Hook| © 2015|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274453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0429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The Paradox of America’s World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5809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Paradox visible in recent examples</a:t>
            </a:r>
          </a:p>
          <a:p>
            <a:pPr lvl="1"/>
            <a:r>
              <a:rPr lang="en-US" sz="2400" dirty="0"/>
              <a:t>Contradictions in post–Cold War grand foreign policy strategy under Clinton</a:t>
            </a:r>
          </a:p>
          <a:p>
            <a:pPr lvl="1"/>
            <a:r>
              <a:rPr lang="en-US" sz="2400" dirty="0"/>
              <a:t>In 1999, Congress sued Clinton over military intervention in Kosovo</a:t>
            </a:r>
          </a:p>
          <a:p>
            <a:pPr lvl="1"/>
            <a:r>
              <a:rPr lang="en-US" sz="2400" dirty="0"/>
              <a:t>The Bush administration’s failure to act on intelligence regarding threat from bin Laden prior to 9/11</a:t>
            </a:r>
          </a:p>
          <a:p>
            <a:pPr lvl="1"/>
            <a:r>
              <a:rPr lang="en-US" sz="2400" i="1" dirty="0"/>
              <a:t>Wikileaks</a:t>
            </a:r>
            <a:r>
              <a:rPr lang="en-US" sz="2400" dirty="0"/>
              <a:t>, Edward Snowden</a:t>
            </a:r>
          </a:p>
          <a:p>
            <a:pPr lvl="1"/>
            <a:r>
              <a:rPr lang="en-US" sz="2400" dirty="0"/>
              <a:t>Impacts of social media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U.S. Foreign Policy: The Paradox of World Power| Steven W. Hook| © 2015| SAGE Publications, Inc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457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Three Aspects of the Paradox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Font typeface="Arial" pitchFamily="34" charset="0"/>
              <a:buChar char="•"/>
              <a:defRPr/>
            </a:pPr>
            <a:r>
              <a:rPr lang="en-US" dirty="0"/>
              <a:t> All are strengths, yet all create vulnerabilities</a:t>
            </a:r>
          </a:p>
          <a:p>
            <a:pPr marL="857250" lvl="2" indent="-457200">
              <a:buFont typeface="Arial" pitchFamily="34" charset="0"/>
              <a:buChar char="−"/>
              <a:defRPr/>
            </a:pPr>
            <a:r>
              <a:rPr lang="en-US" b="1" dirty="0"/>
              <a:t>National exceptionalism</a:t>
            </a:r>
            <a:r>
              <a:rPr lang="en-US" dirty="0"/>
              <a:t>: Unique cultural roots of the United States</a:t>
            </a:r>
          </a:p>
          <a:p>
            <a:pPr marL="857250" lvl="2" indent="-457200">
              <a:buFont typeface="Arial" pitchFamily="34" charset="0"/>
              <a:buChar char="−"/>
              <a:defRPr/>
            </a:pPr>
            <a:r>
              <a:rPr lang="en-US" b="1" dirty="0"/>
              <a:t>Conflicts among and diffusion of domestic institutions </a:t>
            </a:r>
            <a:r>
              <a:rPr lang="en-US" dirty="0"/>
              <a:t>and faith in open markets</a:t>
            </a:r>
          </a:p>
          <a:p>
            <a:pPr marL="857250" lvl="2" indent="-457200">
              <a:buFont typeface="Arial" pitchFamily="34" charset="0"/>
              <a:buChar char="−"/>
              <a:defRPr/>
            </a:pPr>
            <a:r>
              <a:rPr lang="en-US" b="1" dirty="0"/>
              <a:t>Many civil (non-state) actors involved in the policy process</a:t>
            </a:r>
            <a:endParaRPr lang="en-US" sz="1800" b="1" dirty="0"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U.S. Foreign Policy: The Paradox of World Power| Steven W. Hook| © 2015|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109282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099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Cultural Roots of the Paradox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National style unique to each country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Cultural and historic influences affect U.S. approach to viewing the world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Geographical independence and separation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Independence (political and economic) from outside actors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Fewer class divisions than European powers of the time</a:t>
            </a:r>
          </a:p>
          <a:p>
            <a:pPr lvl="1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National exceptionalism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Moral, ethical, political superiority to other nations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Moralism and self-interests rooted in policy decisions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Good vs. evil dichotomy</a:t>
            </a:r>
          </a:p>
          <a:p>
            <a:pPr lvl="1">
              <a:lnSpc>
                <a:spcPct val="80000"/>
              </a:lnSpc>
            </a:pPr>
            <a:r>
              <a:rPr lang="en-US" sz="2200" b="1" i="1" dirty="0">
                <a:latin typeface="Arial" charset="0"/>
              </a:rPr>
              <a:t>Isolationist </a:t>
            </a:r>
            <a:r>
              <a:rPr lang="en-US" sz="2200" dirty="0">
                <a:latin typeface="Arial" charset="0"/>
              </a:rPr>
              <a:t>vs</a:t>
            </a:r>
            <a:r>
              <a:rPr lang="en-US" sz="2200" b="1" i="1" dirty="0">
                <a:latin typeface="Arial" charset="0"/>
              </a:rPr>
              <a:t> interventionist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Impulsive vs prudent public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U.S. Foreign Policy: The Paradox of World Power| Steven W. Hook| © 2015|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339053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Institutional Branches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charset="0"/>
              </a:rPr>
              <a:t>Branches: Political institutions that govern and constrict behavior of actors</a:t>
            </a:r>
          </a:p>
          <a:p>
            <a:pPr lvl="1"/>
            <a:r>
              <a:rPr lang="en-US" sz="2400" dirty="0">
                <a:latin typeface="Arial" charset="0"/>
              </a:rPr>
              <a:t>Congress (members, committees, chambers)</a:t>
            </a:r>
          </a:p>
          <a:p>
            <a:pPr lvl="1"/>
            <a:r>
              <a:rPr lang="en-US" sz="2400" dirty="0">
                <a:latin typeface="Arial" charset="0"/>
              </a:rPr>
              <a:t>Presidency (staff, offices, agencies)</a:t>
            </a:r>
          </a:p>
          <a:p>
            <a:pPr lvl="1"/>
            <a:r>
              <a:rPr lang="en-US" sz="2400" dirty="0">
                <a:latin typeface="Arial" charset="0"/>
              </a:rPr>
              <a:t>Courts (political vs. legal issues)</a:t>
            </a:r>
          </a:p>
          <a:p>
            <a:r>
              <a:rPr lang="en-US" sz="2800" dirty="0">
                <a:latin typeface="Arial" charset="0"/>
              </a:rPr>
              <a:t>Also political agencies and governing rules that act as institutions</a:t>
            </a:r>
          </a:p>
          <a:p>
            <a:pPr lvl="1"/>
            <a:r>
              <a:rPr lang="en-US" sz="2400" dirty="0">
                <a:latin typeface="Arial" charset="0"/>
              </a:rPr>
              <a:t>Cabinet departments (e.g., Defense and State)</a:t>
            </a:r>
          </a:p>
          <a:p>
            <a:pPr lvl="1"/>
            <a:r>
              <a:rPr lang="en-US" sz="2400" dirty="0">
                <a:latin typeface="Arial" charset="0"/>
              </a:rPr>
              <a:t>Federal agencies (e.g., USAID and USTR)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U.S. Foreign Policy: The Paradox of World Power| Steven W. Hook| © 2015|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297494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2E36-95FD-471E-B024-77767300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sz="3600" dirty="0"/>
            </a:br>
            <a:r>
              <a:rPr lang="en-US" sz="3600" dirty="0"/>
              <a:t>Learning Objectives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3EF2F-B15E-4FF7-BC7D-B81515C8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Power| Steven W. Hook| © 2015| SAGE Publications, Inc.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0010F07-D1A3-439D-A436-7792E87E0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After reading this chapter, you should be able to:</a:t>
            </a:r>
          </a:p>
          <a:p>
            <a:r>
              <a:rPr lang="en-US" sz="2400" dirty="0"/>
              <a:t>Discuss the basic indicators of world power and where the United States stands.</a:t>
            </a:r>
            <a:br>
              <a:rPr lang="en-US" sz="2400" dirty="0"/>
            </a:br>
            <a:r>
              <a:rPr lang="en-US" sz="2400" dirty="0"/>
              <a:t> </a:t>
            </a:r>
          </a:p>
          <a:p>
            <a:r>
              <a:rPr lang="en-US" sz="2400" dirty="0"/>
              <a:t>Summarize four categories of challenges facing U.S. world power.</a:t>
            </a:r>
            <a:br>
              <a:rPr lang="en-US" sz="2400" dirty="0"/>
            </a:br>
            <a:r>
              <a:rPr lang="en-US" sz="2400" dirty="0"/>
              <a:t> </a:t>
            </a:r>
          </a:p>
          <a:p>
            <a:r>
              <a:rPr lang="en-US" sz="2400" dirty="0"/>
              <a:t>Explain how culture, institutions, and civil society create the paradox of U.S. world power.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758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251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charset="0"/>
              </a:rPr>
              <a:t>Institutional Branches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09148"/>
            <a:ext cx="8229600" cy="494720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Diffusion of power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Political liberties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Separation of powers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Checks and balances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“Invitation to struggle” within branches and  agencies for foreign policy making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No clear lead agency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Competition and vagueness of power and sovereignty in decision-making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Deference often given to president, leading to danger of an imperial presidency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President granted broader authority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Improved interbranch relationships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U.S. Foreign Policy: The Paradox of World Power| Steven W. Hook| © 2015|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260734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Pervasive Civil Society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Forces outside government or “transnational civil society”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Public opinion, media, interest groups, and intergovernmental organizations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Openness in political system for transnational groups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Transnational society similar to U.S. civil society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Arial" charset="0"/>
              </a:rPr>
              <a:t>Pluralist society or competition of groups (in theory or setup)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Arial" charset="0"/>
              </a:rPr>
              <a:t>“Weak” state and unequal access (more current description)</a:t>
            </a:r>
          </a:p>
          <a:p>
            <a:pPr lvl="2">
              <a:lnSpc>
                <a:spcPct val="90000"/>
              </a:lnSpc>
            </a:pPr>
            <a:endParaRPr lang="en-US" sz="10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Increasing relevance and power of IGOs and NGOs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Economic institutions that regulate trade, aid, and commerce                         </a:t>
            </a:r>
            <a:r>
              <a:rPr lang="en-US" sz="1800" dirty="0">
                <a:latin typeface="Arial" charset="0"/>
              </a:rPr>
              <a:t>(e.g., WTO, OECD, World Bank, IMF)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Security/military institutions </a:t>
            </a:r>
            <a:r>
              <a:rPr lang="en-US" sz="1800" dirty="0">
                <a:latin typeface="Arial" charset="0"/>
              </a:rPr>
              <a:t>(e.g., NATO, UN)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Multinational corporations                                                                      </a:t>
            </a:r>
            <a:r>
              <a:rPr lang="en-US" sz="1800" dirty="0">
                <a:latin typeface="Arial" charset="0"/>
              </a:rPr>
              <a:t>(e.g., political party and campaign donations, global reach of firms)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U.S. Foreign Policy: The Paradox of World Power| Steven W. Hook| © 2015|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244349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1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9FF1-19BC-43F3-B2F8-9F839B58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00" dirty="0"/>
              <a:t>Thinking ahead: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6255D-ED78-4FB5-B364-6CD8DDC7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Power| Steven W. Hook| © 2015| SAGE Publications, Inc.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937E5A-86A6-4639-A9B7-F3BAD94AA055}"/>
              </a:ext>
            </a:extLst>
          </p:cNvPr>
          <p:cNvSpPr/>
          <p:nvPr/>
        </p:nvSpPr>
        <p:spPr>
          <a:xfrm>
            <a:off x="2975113" y="1459738"/>
            <a:ext cx="2093843" cy="186193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U.S. Primacy</a:t>
            </a:r>
          </a:p>
          <a:p>
            <a:pPr algn="ctr"/>
            <a:r>
              <a:rPr lang="en-US" sz="2000" dirty="0"/>
              <a:t>Yes/No?</a:t>
            </a:r>
          </a:p>
          <a:p>
            <a:pPr algn="ctr"/>
            <a:r>
              <a:rPr lang="en-US" sz="2000" dirty="0"/>
              <a:t>Good/Bad?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C8934-01F6-4835-B3F0-353FDF37D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87" y="4289979"/>
            <a:ext cx="2140226" cy="2024271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2000" dirty="0"/>
              <a:t>The 4 Challenges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C24D0003-E253-4DD6-986E-D5EF79AC835A}"/>
              </a:ext>
            </a:extLst>
          </p:cNvPr>
          <p:cNvSpPr txBox="1">
            <a:spLocks/>
          </p:cNvSpPr>
          <p:nvPr/>
        </p:nvSpPr>
        <p:spPr>
          <a:xfrm>
            <a:off x="6314661" y="3831466"/>
            <a:ext cx="2140226" cy="2024271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/>
              <a:t>The 3 Pillars of the Paradox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20EF85-75EB-44D5-A68C-EEAEE163B559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2975113" y="4843602"/>
            <a:ext cx="3339548" cy="4585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5B492E-3EF9-47F2-A09E-21102F6F2273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2661684" y="3048995"/>
            <a:ext cx="620065" cy="15374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FDB425-591D-49CF-B19E-672E342DE123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4762320" y="3048995"/>
            <a:ext cx="1865770" cy="10789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642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5412BC-80E4-4312-9E7E-B49D8D4C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American (Un)exceptionalism?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Online Media ^0 6">
            <a:hlinkClick r:id="" action="ppaction://media"/>
            <a:extLst>
              <a:ext uri="{FF2B5EF4-FFF2-40B4-BE49-F238E27FC236}">
                <a16:creationId xmlns:a16="http://schemas.microsoft.com/office/drawing/2014/main" id="{39A7786B-8310-42F2-AE90-F4AF9BD2FB6E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61774" y="1663148"/>
            <a:ext cx="6820452" cy="383650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E19A6-5EE6-4DBD-8AB1-3A32B7509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Power| Steven W. Hook| © 2015| SAGE Publications,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76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3949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Conclusion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60500"/>
            <a:ext cx="8229600" cy="4895850"/>
          </a:xfrm>
        </p:spPr>
        <p:txBody>
          <a:bodyPr>
            <a:noAutofit/>
          </a:bodyPr>
          <a:lstStyle/>
          <a:p>
            <a:r>
              <a:rPr lang="en-US" sz="2800" kern="0" dirty="0"/>
              <a:t>The paradox restated</a:t>
            </a:r>
          </a:p>
          <a:p>
            <a:pPr lvl="1"/>
            <a:r>
              <a:rPr lang="en-US" sz="2400" i="1" kern="0" dirty="0"/>
              <a:t>Can the United States balance power, openness, and international leadership with its rising domestic and global constraints?</a:t>
            </a:r>
          </a:p>
          <a:p>
            <a:r>
              <a:rPr lang="en-US" sz="2800" kern="0" dirty="0"/>
              <a:t>U.S. foreign policy varies</a:t>
            </a:r>
          </a:p>
          <a:p>
            <a:pPr lvl="1"/>
            <a:r>
              <a:rPr lang="en-US" sz="2300" kern="0" dirty="0"/>
              <a:t>Conflicting, incremental, unilateral, multilateral, moralistic, and nationalistic, leading to image as a curious and unpredictable world power</a:t>
            </a:r>
          </a:p>
          <a:p>
            <a:pPr lvl="1"/>
            <a:r>
              <a:rPr lang="en-US" sz="2300" kern="0" dirty="0"/>
              <a:t>Often pursuing a “lead by example” and activist foreign policy at once</a:t>
            </a:r>
          </a:p>
          <a:p>
            <a:pPr lvl="2"/>
            <a:r>
              <a:rPr lang="en-US" sz="2000" kern="0" dirty="0"/>
              <a:t>Chaotic</a:t>
            </a:r>
          </a:p>
          <a:p>
            <a:pPr lvl="2"/>
            <a:r>
              <a:rPr lang="en-US" sz="2000" kern="0" dirty="0"/>
              <a:t>Reactive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U.S. Foreign Policy: The Paradox of World Power| Steven W. Hook| © 2015| SAGE Publications, Inc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993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6846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Snapshot: U.S. in the World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16877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b="1" i="1" dirty="0">
                <a:latin typeface="Arial" charset="0"/>
              </a:rPr>
              <a:t>Unipolarity:</a:t>
            </a:r>
            <a:r>
              <a:rPr lang="en-US" sz="2800" dirty="0">
                <a:latin typeface="Arial" charset="0"/>
              </a:rPr>
              <a:t> Global power structure where one nation exercises unparalleled power </a:t>
            </a:r>
          </a:p>
          <a:p>
            <a:pPr lvl="1"/>
            <a:r>
              <a:rPr lang="en-US" sz="2400" dirty="0">
                <a:latin typeface="Arial" charset="0"/>
              </a:rPr>
              <a:t>Primacy: Predominant strength in and control of a world system vested in one country</a:t>
            </a:r>
          </a:p>
          <a:p>
            <a:pPr lvl="2"/>
            <a:r>
              <a:rPr lang="en-US" sz="2000" dirty="0">
                <a:latin typeface="Arial" charset="0"/>
              </a:rPr>
              <a:t>Why is the U.S. not a “hegemon”?</a:t>
            </a:r>
          </a:p>
          <a:p>
            <a:r>
              <a:rPr lang="en-US" sz="2800" dirty="0">
                <a:latin typeface="Arial" charset="0"/>
              </a:rPr>
              <a:t>The United States is home to less than 5% of global population but has advantages in: </a:t>
            </a:r>
          </a:p>
          <a:p>
            <a:pPr lvl="1"/>
            <a:r>
              <a:rPr lang="en-US" sz="2400" dirty="0">
                <a:latin typeface="Arial" charset="0"/>
              </a:rPr>
              <a:t>Scale of its economy and trade relationships</a:t>
            </a:r>
          </a:p>
          <a:p>
            <a:pPr lvl="1"/>
            <a:r>
              <a:rPr lang="en-US" sz="2400" dirty="0">
                <a:latin typeface="Arial" charset="0"/>
              </a:rPr>
              <a:t>Control of the military realm</a:t>
            </a:r>
          </a:p>
          <a:p>
            <a:pPr lvl="1"/>
            <a:r>
              <a:rPr lang="en-US" sz="2400" dirty="0">
                <a:latin typeface="Arial" charset="0"/>
              </a:rPr>
              <a:t>Soft power</a:t>
            </a:r>
            <a:endParaRPr lang="en-US" dirty="0">
              <a:latin typeface="Arial" charset="0"/>
            </a:endParaRPr>
          </a:p>
          <a:p>
            <a:endParaRPr lang="en-US" sz="2400" dirty="0"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U.S. Foreign Policy: The Paradox of World Power| Steven W. Hook| © 2015|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269276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349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Snapshot: U.S. in the World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U.S. economic might</a:t>
            </a:r>
          </a:p>
          <a:p>
            <a:pPr lvl="1"/>
            <a:r>
              <a:rPr lang="en-US" sz="2000" dirty="0"/>
              <a:t>Largest economy: $17.4 trillion in production of goods and services  in 2014, 22% of the global total</a:t>
            </a:r>
          </a:p>
          <a:p>
            <a:pPr lvl="2"/>
            <a:r>
              <a:rPr lang="en-US" sz="2000" dirty="0"/>
              <a:t>Foremost trading state: $1.6 trillion in exports, $710 billion in services overseas, $2.9 trillion in imports</a:t>
            </a:r>
          </a:p>
          <a:p>
            <a:r>
              <a:rPr lang="en-US" sz="2800" dirty="0"/>
              <a:t>U.S. military might</a:t>
            </a:r>
          </a:p>
          <a:p>
            <a:pPr lvl="1"/>
            <a:r>
              <a:rPr lang="en-US" sz="2000" dirty="0"/>
              <a:t>Highest military spending: $700 billion in 2010 </a:t>
            </a:r>
            <a:r>
              <a:rPr lang="en-US" sz="1600" dirty="0"/>
              <a:t>(43% of global total)</a:t>
            </a:r>
          </a:p>
          <a:p>
            <a:pPr lvl="1"/>
            <a:r>
              <a:rPr lang="en-US" sz="2000" dirty="0"/>
              <a:t>Vast technological edge and “command of the commons”</a:t>
            </a:r>
            <a:r>
              <a:rPr lang="ja-JP" altLang="en-US" sz="2000" dirty="0"/>
              <a:t> </a:t>
            </a:r>
            <a:r>
              <a:rPr lang="en-US" altLang="ja-JP" sz="2000" dirty="0"/>
              <a:t>(</a:t>
            </a:r>
            <a:r>
              <a:rPr lang="en-US" sz="2000" dirty="0"/>
              <a:t>sea, space, and air)</a:t>
            </a:r>
          </a:p>
          <a:p>
            <a:r>
              <a:rPr lang="en-US" sz="2600" dirty="0"/>
              <a:t>U.S. cultural might</a:t>
            </a:r>
          </a:p>
          <a:p>
            <a:pPr lvl="1"/>
            <a:r>
              <a:rPr lang="en-US" sz="2200" dirty="0"/>
              <a:t>Primacy also derives from </a:t>
            </a:r>
            <a:r>
              <a:rPr lang="en-US" sz="2200" b="1" i="1" dirty="0"/>
              <a:t>soft power </a:t>
            </a:r>
            <a:r>
              <a:rPr lang="en-US" sz="2200" dirty="0"/>
              <a:t>(Nye 2004).</a:t>
            </a:r>
            <a:endParaRPr lang="en-US" sz="2200" b="1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U.S. Foreign Policy: The Paradox of World Power| Steven W. Hook| © 2015|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17794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E2FB-ACAA-464C-A673-D22FF633B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0133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Time for pessimism?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40E61-BF7B-4980-856A-E8FCE55D8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Ongoing debate between </a:t>
            </a:r>
            <a:r>
              <a:rPr lang="en-US" b="1" i="1" dirty="0"/>
              <a:t>declinist</a:t>
            </a:r>
            <a:r>
              <a:rPr lang="en-US" dirty="0"/>
              <a:t> and </a:t>
            </a:r>
            <a:r>
              <a:rPr lang="en-US" b="1" i="1" dirty="0"/>
              <a:t>optimists</a:t>
            </a:r>
            <a:r>
              <a:rPr lang="en-US" dirty="0"/>
              <a:t>.</a:t>
            </a:r>
          </a:p>
          <a:p>
            <a:r>
              <a:rPr lang="en-US" dirty="0"/>
              <a:t>Declinist argue that U.S. standing has suffered since the beginning of the 21</a:t>
            </a:r>
            <a:r>
              <a:rPr lang="en-US" baseline="30000" dirty="0"/>
              <a:t>st</a:t>
            </a:r>
            <a:r>
              <a:rPr lang="en-US" dirty="0"/>
              <a:t> century.</a:t>
            </a:r>
          </a:p>
          <a:p>
            <a:pPr lvl="1"/>
            <a:r>
              <a:rPr lang="en-US" dirty="0"/>
              <a:t>Unilateralism of the Bush Doctrine (Iraq war, regime change, preemptive war).</a:t>
            </a:r>
          </a:p>
          <a:p>
            <a:pPr lvl="1"/>
            <a:r>
              <a:rPr lang="en-US" dirty="0"/>
              <a:t>2007/8 Global financial crisis</a:t>
            </a:r>
          </a:p>
          <a:p>
            <a:pPr lvl="1"/>
            <a:r>
              <a:rPr lang="en-US" dirty="0"/>
              <a:t>Obama offered a new, more multilateral and cautious foreign policy.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CBD5B-FEBD-4901-A59B-BCEEE863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Power| Steven W. Hook| © 2015| SAGE Publications,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48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4697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The United States in a Turbulent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769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sz="2800" dirty="0"/>
              <a:t> The United States faces major challenges to its predominance from seismic shifts in the global security environment.</a:t>
            </a:r>
          </a:p>
          <a:p>
            <a:pPr lvl="1"/>
            <a:r>
              <a:rPr lang="en-US" sz="2400" dirty="0"/>
              <a:t>Escalating terrorism</a:t>
            </a:r>
          </a:p>
          <a:p>
            <a:pPr lvl="1"/>
            <a:r>
              <a:rPr lang="en-US" sz="2400" dirty="0"/>
              <a:t>Revival of great power competition</a:t>
            </a:r>
          </a:p>
          <a:p>
            <a:pPr lvl="1"/>
            <a:r>
              <a:rPr lang="en-US" sz="2400" dirty="0"/>
              <a:t>Threats to American hegemony</a:t>
            </a:r>
          </a:p>
          <a:p>
            <a:pPr lvl="1"/>
            <a:r>
              <a:rPr lang="en-US" sz="2400" dirty="0"/>
              <a:t>Advances in military technology</a:t>
            </a:r>
          </a:p>
          <a:p>
            <a:pPr lvl="1"/>
            <a:r>
              <a:rPr lang="en-US" sz="2400" dirty="0"/>
              <a:t>Strains in the “global commons”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U.S. Foreign Policy: The Paradox of World Power| Steven W. Hook| © 2015| SAGE Publications, Inc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977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2752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Challenges to U.S. Primacy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35752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charset="0"/>
              </a:rPr>
              <a:t>Four key challenges</a:t>
            </a:r>
          </a:p>
          <a:p>
            <a:pPr lvl="1">
              <a:lnSpc>
                <a:spcPct val="90000"/>
              </a:lnSpc>
            </a:pPr>
            <a:r>
              <a:rPr lang="en-US" sz="2600" i="1" dirty="0">
                <a:latin typeface="Arial" charset="0"/>
              </a:rPr>
              <a:t>Cycles in the balance of power</a:t>
            </a:r>
            <a:r>
              <a:rPr lang="en-US" sz="2600" dirty="0">
                <a:latin typeface="Arial" charset="0"/>
              </a:rPr>
              <a:t>: Difficulties past great powers have faced in preserving advantages</a:t>
            </a:r>
          </a:p>
          <a:p>
            <a:pPr lvl="1">
              <a:lnSpc>
                <a:spcPct val="90000"/>
              </a:lnSpc>
            </a:pPr>
            <a:r>
              <a:rPr lang="en-US" sz="2600" i="1" dirty="0">
                <a:latin typeface="Arial" charset="0"/>
              </a:rPr>
              <a:t>Its own historical experiences</a:t>
            </a:r>
            <a:r>
              <a:rPr lang="en-US" sz="2600" dirty="0">
                <a:latin typeface="Arial" charset="0"/>
              </a:rPr>
              <a:t>: Global animosity generated by past U.S. foreign  policy choices</a:t>
            </a:r>
          </a:p>
          <a:p>
            <a:pPr lvl="1">
              <a:lnSpc>
                <a:spcPct val="90000"/>
              </a:lnSpc>
            </a:pPr>
            <a:r>
              <a:rPr lang="en-US" sz="2600" i="1" dirty="0">
                <a:latin typeface="Arial" charset="0"/>
              </a:rPr>
              <a:t>Resistance to globalization</a:t>
            </a:r>
            <a:r>
              <a:rPr lang="en-US" sz="2600" dirty="0">
                <a:latin typeface="Arial" charset="0"/>
              </a:rPr>
              <a:t>: Anti-Americanism due to globalization</a:t>
            </a:r>
          </a:p>
          <a:p>
            <a:pPr lvl="1">
              <a:lnSpc>
                <a:spcPct val="90000"/>
              </a:lnSpc>
            </a:pPr>
            <a:r>
              <a:rPr lang="en-US" sz="2600" i="1" dirty="0">
                <a:latin typeface="Arial" charset="0"/>
              </a:rPr>
              <a:t>Terrorism and asymmetric warfare</a:t>
            </a:r>
            <a:r>
              <a:rPr lang="en-US" sz="2600" dirty="0">
                <a:latin typeface="Arial" charset="0"/>
              </a:rPr>
              <a:t>: Blowback against American dominance and intervention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U.S. Foreign Policy: The Paradox of World Power| Steven W. Hook| © 2015|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4173926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2752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Cycles in the Balance of Power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37339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i="1" dirty="0">
                <a:latin typeface="Arial" charset="0"/>
              </a:rPr>
              <a:t>Is a U.S.-dominated world advantageous for everyone or dangerous?</a:t>
            </a:r>
          </a:p>
          <a:p>
            <a:pPr lvl="1"/>
            <a:r>
              <a:rPr lang="en-US" b="1" dirty="0">
                <a:latin typeface="Arial" charset="0"/>
              </a:rPr>
              <a:t>Advantages</a:t>
            </a:r>
            <a:r>
              <a:rPr lang="en-US" dirty="0">
                <a:latin typeface="Arial" charset="0"/>
              </a:rPr>
              <a:t>: Maintains stability in the international system by discouraging conflict, covering costs of military security, and promoting global economic development</a:t>
            </a:r>
          </a:p>
          <a:p>
            <a:pPr lvl="2"/>
            <a:r>
              <a:rPr lang="en-US" dirty="0">
                <a:latin typeface="Arial" charset="0"/>
              </a:rPr>
              <a:t>Weaker states ally with dominant state rather than challenge it</a:t>
            </a:r>
          </a:p>
          <a:p>
            <a:pPr lvl="2"/>
            <a:r>
              <a:rPr lang="en-US" dirty="0">
                <a:latin typeface="Arial" charset="0"/>
              </a:rPr>
              <a:t>The United States promotes “collective goods” while furthering own national interests</a:t>
            </a:r>
          </a:p>
          <a:p>
            <a:pPr lvl="2"/>
            <a:r>
              <a:rPr lang="en-US" dirty="0">
                <a:latin typeface="Arial" charset="0"/>
              </a:rPr>
              <a:t>Hegemonic-Stability Theory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U.S. Foreign Policy: The Paradox of World Power| Steven W. Hook| © 2015|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269737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2"/>
          <p:cNvSpPr>
            <a:spLocks noGrp="1"/>
          </p:cNvSpPr>
          <p:nvPr>
            <p:ph type="title"/>
          </p:nvPr>
        </p:nvSpPr>
        <p:spPr>
          <a:xfrm>
            <a:off x="457200" y="53469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Cycles in the Balance of Power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idx="1"/>
          </p:nvPr>
        </p:nvSpPr>
        <p:spPr>
          <a:xfrm>
            <a:off x="457200" y="1767980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lang="en-US" b="1" dirty="0">
                <a:latin typeface="Arial" charset="0"/>
              </a:rPr>
              <a:t>Disadvantages</a:t>
            </a:r>
            <a:r>
              <a:rPr lang="en-US" dirty="0">
                <a:latin typeface="Arial" charset="0"/>
              </a:rPr>
              <a:t>: Global projection of power is difficult to maintain</a:t>
            </a:r>
          </a:p>
          <a:p>
            <a:pPr lvl="2"/>
            <a:r>
              <a:rPr lang="en-US" dirty="0">
                <a:latin typeface="Arial" charset="0"/>
              </a:rPr>
              <a:t>Increasing costs of maintaining order</a:t>
            </a:r>
          </a:p>
          <a:p>
            <a:pPr lvl="2"/>
            <a:r>
              <a:rPr lang="en-US" dirty="0">
                <a:latin typeface="Arial" charset="0"/>
              </a:rPr>
              <a:t>Decreasing returns for protection, trade, growth</a:t>
            </a:r>
          </a:p>
          <a:p>
            <a:pPr lvl="2"/>
            <a:r>
              <a:rPr lang="en-US" dirty="0">
                <a:latin typeface="Arial" charset="0"/>
              </a:rPr>
              <a:t>Large trade and budget imbalances</a:t>
            </a:r>
          </a:p>
          <a:p>
            <a:pPr lvl="1"/>
            <a:r>
              <a:rPr lang="en-US" b="1" dirty="0">
                <a:latin typeface="Arial" charset="0"/>
              </a:rPr>
              <a:t>Imperial overstretch</a:t>
            </a:r>
            <a:r>
              <a:rPr lang="en-US" dirty="0">
                <a:latin typeface="Arial" charset="0"/>
              </a:rPr>
              <a:t>: Attempt to control too much territory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U.S. Foreign Policy: The Paradox of World Power| Steven W. Hook| © 2015|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373166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2375</Words>
  <Application>Microsoft Office PowerPoint</Application>
  <PresentationFormat>On-screen Show (4:3)</PresentationFormat>
  <Paragraphs>263</Paragraphs>
  <Slides>24</Slides>
  <Notes>22</Notes>
  <HiddenSlides>4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Times New Roman</vt:lpstr>
      <vt:lpstr>Office Theme</vt:lpstr>
      <vt:lpstr>1. The United States in a Turbulent World</vt:lpstr>
      <vt:lpstr> Learning Objectives</vt:lpstr>
      <vt:lpstr>Snapshot: U.S. in the World</vt:lpstr>
      <vt:lpstr>Snapshot: U.S. in the World</vt:lpstr>
      <vt:lpstr>Time for pessimism?</vt:lpstr>
      <vt:lpstr>The United States in a Turbulent World</vt:lpstr>
      <vt:lpstr>Challenges to U.S. Primacy</vt:lpstr>
      <vt:lpstr>Cycles in the Balance of Power</vt:lpstr>
      <vt:lpstr>Cycles in the Balance of Power</vt:lpstr>
      <vt:lpstr>Shadow of the Past</vt:lpstr>
      <vt:lpstr>Resistance to Globalization</vt:lpstr>
      <vt:lpstr>Terrorism and Asymmetric Warfare</vt:lpstr>
      <vt:lpstr>Terrorism and Asymmetric Warfare</vt:lpstr>
      <vt:lpstr>Terrorism and Asymmetric Warfare</vt:lpstr>
      <vt:lpstr>The Paradox of America’s World Power</vt:lpstr>
      <vt:lpstr>The Paradox of America’s World Power</vt:lpstr>
      <vt:lpstr>Three Aspects of the Paradox</vt:lpstr>
      <vt:lpstr>Cultural Roots of the Paradox</vt:lpstr>
      <vt:lpstr>Institutional Branches</vt:lpstr>
      <vt:lpstr>Institutional Branches</vt:lpstr>
      <vt:lpstr>Pervasive Civil Society</vt:lpstr>
      <vt:lpstr>Thinking ahead:</vt:lpstr>
      <vt:lpstr>              American (Un)exceptionalism?             </vt:lpstr>
      <vt:lpstr>Conclusion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The United States in a Turbulent World</dc:title>
  <dc:creator>Julie Garey</dc:creator>
  <cp:lastModifiedBy>Tobias Lemke</cp:lastModifiedBy>
  <cp:revision>18</cp:revision>
  <dcterms:created xsi:type="dcterms:W3CDTF">2015-10-04T21:16:46Z</dcterms:created>
  <dcterms:modified xsi:type="dcterms:W3CDTF">2019-02-13T02:21:07Z</dcterms:modified>
</cp:coreProperties>
</file>