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325" r:id="rId2"/>
    <p:sldId id="310" r:id="rId3"/>
    <p:sldId id="306" r:id="rId4"/>
    <p:sldId id="324" r:id="rId5"/>
    <p:sldId id="311" r:id="rId6"/>
    <p:sldId id="312" r:id="rId7"/>
    <p:sldId id="314" r:id="rId8"/>
    <p:sldId id="329" r:id="rId9"/>
    <p:sldId id="331" r:id="rId10"/>
    <p:sldId id="332" r:id="rId11"/>
    <p:sldId id="335" r:id="rId12"/>
    <p:sldId id="334" r:id="rId13"/>
    <p:sldId id="339" r:id="rId14"/>
    <p:sldId id="333" r:id="rId15"/>
    <p:sldId id="336" r:id="rId16"/>
    <p:sldId id="337" r:id="rId17"/>
    <p:sldId id="338" r:id="rId18"/>
    <p:sldId id="340" r:id="rId19"/>
    <p:sldId id="341" r:id="rId20"/>
    <p:sldId id="342" r:id="rId21"/>
    <p:sldId id="343" r:id="rId22"/>
    <p:sldId id="344" r:id="rId23"/>
    <p:sldId id="345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bias Lemke" initials="TL" lastIdx="1" clrIdx="0">
    <p:extLst>
      <p:ext uri="{19B8F6BF-5375-455C-9EA6-DF929625EA0E}">
        <p15:presenceInfo xmlns:p15="http://schemas.microsoft.com/office/powerpoint/2012/main" userId="00ff3d77b6254e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8" autoAdjust="0"/>
    <p:restoredTop sz="78993" autoAdjust="0"/>
  </p:normalViewPr>
  <p:slideViewPr>
    <p:cSldViewPr snapToGrid="0" snapToObjects="1">
      <p:cViewPr varScale="1">
        <p:scale>
          <a:sx n="71" d="100"/>
          <a:sy n="71" d="100"/>
        </p:scale>
        <p:origin x="1560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as Lemke" userId="00ff3d77b6254e63" providerId="LiveId" clId="{26DF3027-E059-4162-9EAE-7F243E719ADF}"/>
    <pc:docChg chg="delSld">
      <pc:chgData name="Tobias Lemke" userId="00ff3d77b6254e63" providerId="LiveId" clId="{26DF3027-E059-4162-9EAE-7F243E719ADF}" dt="2019-02-18T14:59:43.796" v="5" actId="2696"/>
      <pc:docMkLst>
        <pc:docMk/>
      </pc:docMkLst>
      <pc:sldChg chg="del">
        <pc:chgData name="Tobias Lemke" userId="00ff3d77b6254e63" providerId="LiveId" clId="{26DF3027-E059-4162-9EAE-7F243E719ADF}" dt="2019-02-18T14:59:43.796" v="5" actId="2696"/>
        <pc:sldMkLst>
          <pc:docMk/>
          <pc:sldMk cId="760735292" sldId="320"/>
        </pc:sldMkLst>
      </pc:sldChg>
      <pc:sldChg chg="del">
        <pc:chgData name="Tobias Lemke" userId="00ff3d77b6254e63" providerId="LiveId" clId="{26DF3027-E059-4162-9EAE-7F243E719ADF}" dt="2019-02-18T14:59:42.987" v="4" actId="2696"/>
        <pc:sldMkLst>
          <pc:docMk/>
          <pc:sldMk cId="569058815" sldId="321"/>
        </pc:sldMkLst>
      </pc:sldChg>
      <pc:sldChg chg="del">
        <pc:chgData name="Tobias Lemke" userId="00ff3d77b6254e63" providerId="LiveId" clId="{26DF3027-E059-4162-9EAE-7F243E719ADF}" dt="2019-02-18T14:59:41.764" v="3" actId="2696"/>
        <pc:sldMkLst>
          <pc:docMk/>
          <pc:sldMk cId="399035820" sldId="322"/>
        </pc:sldMkLst>
      </pc:sldChg>
      <pc:sldChg chg="del">
        <pc:chgData name="Tobias Lemke" userId="00ff3d77b6254e63" providerId="LiveId" clId="{26DF3027-E059-4162-9EAE-7F243E719ADF}" dt="2019-02-18T14:59:40.709" v="2" actId="2696"/>
        <pc:sldMkLst>
          <pc:docMk/>
          <pc:sldMk cId="320293057" sldId="327"/>
        </pc:sldMkLst>
      </pc:sldChg>
      <pc:sldChg chg="del">
        <pc:chgData name="Tobias Lemke" userId="00ff3d77b6254e63" providerId="LiveId" clId="{26DF3027-E059-4162-9EAE-7F243E719ADF}" dt="2019-02-18T14:59:34.337" v="1" actId="2696"/>
        <pc:sldMkLst>
          <pc:docMk/>
          <pc:sldMk cId="3722514261" sldId="328"/>
        </pc:sldMkLst>
      </pc:sldChg>
      <pc:sldChg chg="del">
        <pc:chgData name="Tobias Lemke" userId="00ff3d77b6254e63" providerId="LiveId" clId="{26DF3027-E059-4162-9EAE-7F243E719ADF}" dt="2019-02-18T14:59:27.758" v="0" actId="2696"/>
        <pc:sldMkLst>
          <pc:docMk/>
          <pc:sldMk cId="1595574233" sldId="34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54363-278B-A94D-B34E-ECFA3BA75FE5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C15C4-05AA-9040-BC3B-ACBE5ACDB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31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on Monday we discussed the extent to which American foreign policy was primary focused on Westwards expansion, mainly through treaties or outright purchases (</a:t>
            </a:r>
            <a:r>
              <a:rPr lang="en-US" dirty="0" err="1"/>
              <a:t>Lousiania</a:t>
            </a:r>
            <a:r>
              <a:rPr lang="en-US" dirty="0"/>
              <a:t> purchase), small wars fought against European powers (War of 1812, Mexican American War 1846-8), annexation (Texas 1845), ongoing disputes and forceful displacement of native American population.</a:t>
            </a:r>
          </a:p>
          <a:p>
            <a:r>
              <a:rPr lang="en-US" dirty="0"/>
              <a:t>See the same kind of activism also outside the American continent</a:t>
            </a:r>
          </a:p>
          <a:p>
            <a:r>
              <a:rPr lang="en-US" dirty="0"/>
              <a:t>Goal was to tap into the enormous markets that existed in Asia.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C15C4-05AA-9040-BC3B-ACBE5ACDBD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9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DB1EB3A-247A-9940-8F4C-9512078CD9BA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</a:rPr>
              <a:t>Learning Objective: 2.3</a:t>
            </a:r>
          </a:p>
          <a:p>
            <a:pPr eaLnBrk="1" hangingPunct="1"/>
            <a:endParaRPr lang="en-US" dirty="0">
              <a:latin typeface="Times New Roman" charset="0"/>
            </a:endParaRP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46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ED6C7E8-2AC4-6346-A0B8-522F10606ABF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</a:rPr>
              <a:t>How can you do this? What do you need to become the new super power? Change domestic and international framework for foreign policy making.</a:t>
            </a:r>
          </a:p>
          <a:p>
            <a:pPr eaLnBrk="1" hangingPunct="1"/>
            <a:endParaRPr lang="en-US" dirty="0">
              <a:latin typeface="Times New Roman" charset="0"/>
            </a:endParaRP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876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7180445-B8AF-AB45-8459-0ECBB3F1F73F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</a:rPr>
              <a:t>Beginning of the liberal international order.</a:t>
            </a:r>
          </a:p>
          <a:p>
            <a:pPr eaLnBrk="1" hangingPunct="1"/>
            <a:endParaRPr lang="en-US" dirty="0">
              <a:latin typeface="Times New Roman" charset="0"/>
            </a:endParaRP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251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6889F80-60A1-7D4E-B658-CAB1C879B463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</a:rPr>
              <a:t>Learning Objective: 2.3</a:t>
            </a:r>
          </a:p>
          <a:p>
            <a:pPr eaLnBrk="1" hangingPunct="1"/>
            <a:endParaRPr lang="en-US" dirty="0">
              <a:latin typeface="Times New Roman" charset="0"/>
            </a:endParaRP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973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B97BD51-01EF-4E4E-8EBA-C865E72C83BA}" type="slidenum">
              <a:rPr lang="en-US" sz="1200"/>
              <a:pPr/>
              <a:t>15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</a:rPr>
              <a:t>Learning Objective: 2.3</a:t>
            </a:r>
          </a:p>
          <a:p>
            <a:pPr eaLnBrk="1" hangingPunct="1"/>
            <a:endParaRPr lang="en-US" dirty="0">
              <a:latin typeface="Times New Roman" charset="0"/>
            </a:endParaRP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161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2B08ABC-5A5F-4245-A8AE-BA22E1FCC91C}" type="slidenum">
              <a:rPr lang="en-US" sz="1200"/>
              <a:pPr/>
              <a:t>16</a:t>
            </a:fld>
            <a:endParaRPr 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</a:rPr>
              <a:t>Learning Objective: 2.3</a:t>
            </a:r>
          </a:p>
          <a:p>
            <a:pPr eaLnBrk="1" hangingPunct="1"/>
            <a:endParaRPr lang="en-US" dirty="0">
              <a:latin typeface="Times New Roman" charset="0"/>
            </a:endParaRP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163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D3DFF9B-E0AE-8B47-9013-C138DAC995B4}" type="slidenum">
              <a:rPr lang="en-US" sz="1200"/>
              <a:pPr/>
              <a:t>17</a:t>
            </a:fld>
            <a:endParaRPr 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</a:rPr>
              <a:t>Learning Objective: 2.3</a:t>
            </a:r>
          </a:p>
          <a:p>
            <a:pPr eaLnBrk="1" hangingPunct="1"/>
            <a:endParaRPr lang="en-US" dirty="0">
              <a:latin typeface="Times New Roman" charset="0"/>
            </a:endParaRP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228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E3076FD-7AA6-4740-85B6-5BC33C1367D2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</a:rPr>
              <a:t>Learning Objective: 2.3</a:t>
            </a:r>
          </a:p>
          <a:p>
            <a:pPr eaLnBrk="1" hangingPunct="1"/>
            <a:endParaRPr lang="en-US" dirty="0">
              <a:latin typeface="Times New Roman" charset="0"/>
            </a:endParaRP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9984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AAB2C4F-C486-974C-B9F4-1B1ABB126B24}" type="slidenum">
              <a:rPr lang="en-US" sz="1200"/>
              <a:pPr/>
              <a:t>19</a:t>
            </a:fld>
            <a:endParaRPr 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</a:rPr>
              <a:t>Learning Objective: 2.3</a:t>
            </a:r>
          </a:p>
          <a:p>
            <a:pPr eaLnBrk="1" hangingPunct="1"/>
            <a:endParaRPr lang="en-US" dirty="0">
              <a:latin typeface="Times New Roman" charset="0"/>
            </a:endParaRP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2454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BA33B76-BB10-884C-BF40-61098FA96016}" type="slidenum">
              <a:rPr lang="en-US" sz="1200"/>
              <a:pPr/>
              <a:t>20</a:t>
            </a:fld>
            <a:endParaRPr 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</a:rPr>
              <a:t>Coming back to the new world order and liberal internationalism</a:t>
            </a:r>
          </a:p>
        </p:txBody>
      </p:sp>
    </p:spTree>
    <p:extLst>
      <p:ext uri="{BB962C8B-B14F-4D97-AF65-F5344CB8AC3E}">
        <p14:creationId xmlns:p14="http://schemas.microsoft.com/office/powerpoint/2010/main" val="3739323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03DEB25-C31C-C945-83C7-829A7F9A2FDA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</a:rPr>
              <a:t>Learning Objective: 2.1</a:t>
            </a: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7167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0BBFE26-CBC3-D941-BA56-C8FA46894293}" type="slidenum">
              <a:rPr lang="en-US" sz="1200"/>
              <a:pPr/>
              <a:t>21</a:t>
            </a:fld>
            <a:endParaRPr lang="en-US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</a:rPr>
              <a:t>Learning Objective: 2.4</a:t>
            </a:r>
          </a:p>
          <a:p>
            <a:pPr eaLnBrk="1" hangingPunct="1"/>
            <a:endParaRPr lang="en-US" dirty="0">
              <a:latin typeface="Times New Roman" charset="0"/>
            </a:endParaRP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3579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F841C75-0C37-2D4E-B9F3-AA7BD97D3B2A}" type="slidenum">
              <a:rPr lang="en-US" sz="1200"/>
              <a:pPr/>
              <a:t>22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</a:rPr>
              <a:t>Learning Objective: 2.4</a:t>
            </a:r>
          </a:p>
          <a:p>
            <a:pPr eaLnBrk="1" hangingPunct="1"/>
            <a:endParaRPr lang="en-US" dirty="0">
              <a:latin typeface="Times New Roman" charset="0"/>
            </a:endParaRP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4070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</a:rPr>
              <a:t>Learning Objective: 2.4</a:t>
            </a:r>
          </a:p>
          <a:p>
            <a:pPr eaLnBrk="1" hangingPunct="1"/>
            <a:endParaRPr lang="en-US" dirty="0">
              <a:latin typeface="Times New Roman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84CF6-E0E3-AE49-8996-696B4364161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20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FA04FEC-20C6-6749-BD3F-08561E05AB7D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</a:rPr>
              <a:t>Learning Objective: 2.1</a:t>
            </a: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39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C15C4-05AA-9040-BC3B-ACBE5ACDBD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97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1CAA5EF-7308-9449-853A-F502CBB56F06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</a:rPr>
              <a:t>Learning Objective: 2.2</a:t>
            </a:r>
          </a:p>
        </p:txBody>
      </p:sp>
    </p:spTree>
    <p:extLst>
      <p:ext uri="{BB962C8B-B14F-4D97-AF65-F5344CB8AC3E}">
        <p14:creationId xmlns:p14="http://schemas.microsoft.com/office/powerpoint/2010/main" val="658387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8FBAA8C-03D7-DA46-B1AF-5EDAAEB54553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</a:rPr>
              <a:t>Different pushes and pulls that affected U.S. foreign policy making after WWI</a:t>
            </a: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753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3CC9C03-B850-C34F-8AD1-93D33B2A6BD2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</a:rPr>
              <a:t>Learning Objective: 2.2</a:t>
            </a: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201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</a:rPr>
              <a:t>Learning Objective: 2.2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84CF6-E0E3-AE49-8996-696B436416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83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3F0A6E6-C372-2341-A6A5-85D921C3D466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</a:rPr>
              <a:t>Learning Objective: 2.3</a:t>
            </a: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462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B910-C3E4-415A-B270-65175AB6EC85}" type="datetime1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Power| Steven W. Hook| © 2015| SAGE Publications,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B8FF-B8F7-2542-B1FF-21E3355A5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9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3112-3369-47B9-A348-806B912689D3}" type="datetime1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Power| Steven W. Hook| © 2015| SAGE Publications,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B8FF-B8F7-2542-B1FF-21E3355A5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6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EFF3-2961-43AE-A165-727F2E434643}" type="datetime1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Power| Steven W. Hook| © 2015| SAGE Publications,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B8FF-B8F7-2542-B1FF-21E3355A5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0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ACEE-5DE7-45F9-B789-3453F9D483BB}" type="datetime1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7480" y="6356350"/>
            <a:ext cx="3749040" cy="365125"/>
          </a:xfrm>
        </p:spPr>
        <p:txBody>
          <a:bodyPr/>
          <a:lstStyle/>
          <a:p>
            <a:r>
              <a:rPr lang="en-US"/>
              <a:t>U.S. Foreign Policy: The Paradox of World Power| Steven W. Hook| © 2015| SAGE Publications,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B8FF-B8F7-2542-B1FF-21E3355A5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11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C76B-AF62-46D1-910B-865A88C889A9}" type="datetime1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Power| Steven W. Hook| © 2015| SAGE Publications,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B8FF-B8F7-2542-B1FF-21E3355A5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33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3BBD-F408-470C-8DCA-006C9F2645A8}" type="datetime1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Power| Steven W. Hook| © 2015| SAGE Publications,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B8FF-B8F7-2542-B1FF-21E3355A5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7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63DC-A6EE-4832-8374-68A68B733E32}" type="datetime1">
              <a:rPr lang="en-US" smtClean="0"/>
              <a:t>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Power| Steven W. Hook| © 2015| SAGE Publications,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B8FF-B8F7-2542-B1FF-21E3355A5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5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D5CF2-FB21-40A6-9206-AD6D9229530B}" type="datetime1">
              <a:rPr lang="en-US" smtClean="0"/>
              <a:t>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Power| Steven W. Hook| © 2015| SAGE Publications,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B8FF-B8F7-2542-B1FF-21E3355A5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26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64D7-3543-4274-9FD6-0E6721F54482}" type="datetime1">
              <a:rPr lang="en-US" smtClean="0"/>
              <a:t>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Power| Steven W. Hook| © 2015| SAGE Publications,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B8FF-B8F7-2542-B1FF-21E3355A5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7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5983-147B-4ECE-8782-075401EC43FA}" type="datetime1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Power| Steven W. Hook| © 2015| SAGE Publications,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B8FF-B8F7-2542-B1FF-21E3355A5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0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163E-EF7B-466A-8CE8-5E56257F4A9E}" type="datetime1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Power| Steven W. Hook| © 2015| SAGE Publications,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B8FF-B8F7-2542-B1FF-21E3355A5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6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FEA4B-98D1-4263-86FB-94E7B989705D}" type="datetime1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U.S. Foreign Policy: The Paradox of World Power| Steven W. Hook| © 2015| SAGE Publications,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6B8FF-B8F7-2542-B1FF-21E3355A5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1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ncarlin.com/product/hardcore-history-49-the-american-peri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CC0DB-388B-4BE3-B7F9-10CACA25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“</a:t>
            </a:r>
            <a:r>
              <a:rPr lang="en-US" dirty="0">
                <a:latin typeface="Arial" charset="0"/>
              </a:rPr>
              <a:t>Opening the Door to Asia”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F0823-FF25-49E0-A637-752700A1E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latin typeface="Arial" charset="0"/>
              </a:rPr>
              <a:t>Gunboat diplomacy</a:t>
            </a:r>
            <a:r>
              <a:rPr lang="en-US" sz="2400" dirty="0">
                <a:latin typeface="Arial" charset="0"/>
              </a:rPr>
              <a:t>: President Fillmore sent naval vessels to Tokyo (1853) after failed negotiations to establish commercial relations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Results in 1854 treaty of “friendship” between U.S. and Japan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Arial" charset="0"/>
              </a:rPr>
              <a:t>Annexation</a:t>
            </a:r>
            <a:r>
              <a:rPr lang="en-US" sz="2400" dirty="0">
                <a:latin typeface="Arial" charset="0"/>
              </a:rPr>
              <a:t>: Hawaiian Islands (1893) and Alaska (1867)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Appealing because of geographically strategic value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Arial" charset="0"/>
              </a:rPr>
              <a:t>Intervention</a:t>
            </a:r>
            <a:r>
              <a:rPr lang="en-US" sz="2400" dirty="0">
                <a:latin typeface="Arial" charset="0"/>
              </a:rPr>
              <a:t>: U.S. forces ousted Spanish from Cuba and the Philippines (1898).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McKinley focuses on Philippines, breaks general rule against colonization (1902).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Did not attempt to colonize Cuba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Arial" charset="0"/>
              </a:rPr>
              <a:t>Open-door policy</a:t>
            </a:r>
            <a:r>
              <a:rPr lang="en-US" sz="2400" dirty="0">
                <a:latin typeface="Arial" charset="0"/>
              </a:rPr>
              <a:t>: Preventive measures in China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U.S. policy makers did not want European powers to</a:t>
            </a:r>
            <a:r>
              <a:rPr lang="en-US" sz="2200" dirty="0">
                <a:latin typeface="Arial" charset="0"/>
              </a:rPr>
              <a:t> carve up China to prevent China from being carved up by European powers (“Scramble for Africa”)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1AAD7-9C69-4C4F-9BAF-FB813A430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Power| Steven W. Hook| © 2015| SAGE Publications,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01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/>
                <a:cs typeface="Arial"/>
              </a:rPr>
              <a:t>Global Primacy and the Cold War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/>
                <a:cs typeface="Arial"/>
              </a:rPr>
              <a:t>U.S. State Department specialist George Kennan’s</a:t>
            </a:r>
            <a:r>
              <a:rPr lang="en-US" sz="2400" b="1" dirty="0">
                <a:latin typeface="Arial"/>
                <a:cs typeface="Arial"/>
              </a:rPr>
              <a:t> containment strategy</a:t>
            </a:r>
            <a:r>
              <a:rPr lang="en-US" sz="2400" dirty="0">
                <a:latin typeface="Arial"/>
                <a:cs typeface="Arial"/>
              </a:rPr>
              <a:t> as a middle ground between complete detachment and full-scale invasion</a:t>
            </a:r>
          </a:p>
          <a:p>
            <a:r>
              <a:rPr lang="en-US" sz="2400" dirty="0">
                <a:latin typeface="Arial"/>
                <a:cs typeface="Arial"/>
              </a:rPr>
              <a:t>Objectives:</a:t>
            </a:r>
          </a:p>
          <a:p>
            <a:pPr lvl="1"/>
            <a:r>
              <a:rPr lang="en-US" sz="2000" dirty="0">
                <a:latin typeface="Arial"/>
                <a:cs typeface="Arial"/>
              </a:rPr>
              <a:t>Prevent communist expansion into new areas and countries, but accept already existing Soviet areas</a:t>
            </a:r>
          </a:p>
          <a:p>
            <a:pPr lvl="1"/>
            <a:r>
              <a:rPr lang="en-US" sz="2000" dirty="0">
                <a:latin typeface="Arial"/>
                <a:cs typeface="Arial"/>
              </a:rPr>
              <a:t>Strengthen political, economic, and military ties overseas</a:t>
            </a:r>
          </a:p>
          <a:p>
            <a:pPr lvl="1"/>
            <a:r>
              <a:rPr lang="en-US" sz="2000" dirty="0">
                <a:latin typeface="Arial"/>
                <a:cs typeface="Arial"/>
              </a:rPr>
              <a:t>Involvement in civil wars and struggles around the world (see next slide, Table 2.2) to promote anti-communist regimes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/>
                <a:cs typeface="Arial"/>
              </a:rPr>
              <a:t>U.S. Foreign Policy: The Paradox of World Power | Steven W. Hook | ©2015 |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4032509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032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New Structures of Foreign Policy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Following end of WWII, the United States reorganizes and develops new </a:t>
            </a:r>
            <a:r>
              <a:rPr lang="en-US" sz="2400" b="1" i="1" dirty="0">
                <a:latin typeface="Arial" charset="0"/>
              </a:rPr>
              <a:t>domestic</a:t>
            </a:r>
            <a:r>
              <a:rPr lang="en-US" sz="2400" dirty="0">
                <a:latin typeface="Arial" charset="0"/>
              </a:rPr>
              <a:t> institutions to align with containment doctrine and security state ideals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400" b="1" i="1" dirty="0">
                <a:latin typeface="Arial" charset="0"/>
              </a:rPr>
              <a:t>National Security Act of 1947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Replaces War Department with Department of Defense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Establishes National Security Counsel (NSC)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Forms Central Intelligence Agency (CIA)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Other federal departments also develop intelligence agencies—led to struggles between organizations for resources and power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Little information-sharing between agencies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“Flawed by design”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U.S. Foreign Policy: The Paradox of World Power | Steven W. Hook | ©2015 |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340944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09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New Structures of Foreign Policy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rial" charset="0"/>
              </a:rPr>
              <a:t>U.S. creates </a:t>
            </a:r>
            <a:r>
              <a:rPr lang="en-US" sz="2400" b="1" i="1" dirty="0">
                <a:latin typeface="Arial" charset="0"/>
              </a:rPr>
              <a:t>international organizations </a:t>
            </a:r>
            <a:r>
              <a:rPr lang="en-US" sz="2400" dirty="0">
                <a:latin typeface="Arial" charset="0"/>
              </a:rPr>
              <a:t>to preserve power</a:t>
            </a:r>
          </a:p>
          <a:p>
            <a:pPr lvl="1"/>
            <a:r>
              <a:rPr lang="en-US" sz="2000" dirty="0">
                <a:latin typeface="Arial" charset="0"/>
              </a:rPr>
              <a:t>1944: </a:t>
            </a:r>
            <a:r>
              <a:rPr lang="en-US" sz="2000" b="1" i="1" dirty="0">
                <a:latin typeface="Arial" charset="0"/>
              </a:rPr>
              <a:t>Bretton Woods </a:t>
            </a:r>
            <a:r>
              <a:rPr lang="en-US" sz="2000" dirty="0">
                <a:latin typeface="Arial" charset="0"/>
              </a:rPr>
              <a:t>institutions extend U.S. ideologies and values into world economic markets</a:t>
            </a:r>
          </a:p>
          <a:p>
            <a:pPr lvl="2"/>
            <a:r>
              <a:rPr lang="en-US" sz="1600" dirty="0">
                <a:latin typeface="Arial" charset="0"/>
              </a:rPr>
              <a:t>Creation of World Bank, International Monetary Fund (IMF)</a:t>
            </a:r>
          </a:p>
          <a:p>
            <a:pPr lvl="1"/>
            <a:r>
              <a:rPr lang="en-US" sz="2000" dirty="0">
                <a:latin typeface="Arial" charset="0"/>
              </a:rPr>
              <a:t>1947: </a:t>
            </a:r>
            <a:r>
              <a:rPr lang="en-US" sz="2000" b="1" i="1" dirty="0">
                <a:latin typeface="Arial" charset="0"/>
              </a:rPr>
              <a:t>Truman Doctrine </a:t>
            </a:r>
            <a:r>
              <a:rPr lang="en-US" sz="2000" dirty="0">
                <a:latin typeface="Arial" charset="0"/>
              </a:rPr>
              <a:t>extends military and economic aid to Greece and Turkey to combat communist aggression and insurgency</a:t>
            </a:r>
          </a:p>
          <a:p>
            <a:pPr lvl="1"/>
            <a:r>
              <a:rPr lang="en-US" sz="2000" dirty="0">
                <a:latin typeface="Arial" charset="0"/>
              </a:rPr>
              <a:t>1947: </a:t>
            </a:r>
            <a:r>
              <a:rPr lang="en-US" sz="2000" b="1" i="1" dirty="0">
                <a:latin typeface="Arial" charset="0"/>
              </a:rPr>
              <a:t>Marshall Plan </a:t>
            </a:r>
            <a:r>
              <a:rPr lang="en-US" sz="2000" dirty="0">
                <a:latin typeface="Arial" charset="0"/>
              </a:rPr>
              <a:t>develops economic aid for European countries to help them rebuild after World War II</a:t>
            </a:r>
          </a:p>
          <a:p>
            <a:pPr lvl="1"/>
            <a:r>
              <a:rPr lang="en-US" sz="2000" dirty="0">
                <a:latin typeface="Arial" charset="0"/>
              </a:rPr>
              <a:t>1949: </a:t>
            </a:r>
            <a:r>
              <a:rPr lang="en-US" sz="2000" b="1" i="1" dirty="0">
                <a:latin typeface="Arial" charset="0"/>
              </a:rPr>
              <a:t>North Atlantic Treaty Organization </a:t>
            </a:r>
            <a:r>
              <a:rPr lang="en-US" sz="2000" dirty="0">
                <a:latin typeface="Arial" charset="0"/>
              </a:rPr>
              <a:t>(NATO) creates military alliance of Western European countries and United States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U.S. Foreign Policy: The Paradox of World Power | Steven W. Hook | ©2015 |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226986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04833"/>
            <a:ext cx="8229600" cy="1143000"/>
          </a:xfrm>
        </p:spPr>
        <p:txBody>
          <a:bodyPr>
            <a:noAutofit/>
          </a:bodyPr>
          <a:lstStyle/>
          <a:p>
            <a:r>
              <a:rPr lang="en-US" dirty="0">
                <a:latin typeface="Arial" charset="0"/>
              </a:rPr>
              <a:t>Regional Conflicts and the Vietnam Syndrome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23334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rial" charset="0"/>
              </a:rPr>
              <a:t>U.S. policy makers concerned about wide range of issues in post–WWII environment</a:t>
            </a:r>
          </a:p>
          <a:p>
            <a:endParaRPr lang="en-US" sz="500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The relationship between Soviet Union and China (PRC)</a:t>
            </a:r>
          </a:p>
          <a:p>
            <a:pPr lvl="2"/>
            <a:r>
              <a:rPr lang="en-US" sz="2200" dirty="0">
                <a:latin typeface="Arial" charset="0"/>
              </a:rPr>
              <a:t>Treaty of Cooperation (1950) and threat of nuclear power, communist expansion</a:t>
            </a:r>
          </a:p>
          <a:p>
            <a:pPr lvl="2"/>
            <a:endParaRPr lang="en-US" sz="500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Growing number of African and Asian countries in the </a:t>
            </a:r>
            <a:r>
              <a:rPr lang="en-US" i="1" dirty="0">
                <a:latin typeface="Arial" charset="0"/>
              </a:rPr>
              <a:t>third world </a:t>
            </a:r>
            <a:r>
              <a:rPr lang="en-US" dirty="0">
                <a:latin typeface="Arial" charset="0"/>
              </a:rPr>
              <a:t>and the potential appeal of communism to these new states</a:t>
            </a:r>
          </a:p>
          <a:p>
            <a:pPr lvl="2"/>
            <a:r>
              <a:rPr lang="en-US" sz="2200" dirty="0">
                <a:latin typeface="Arial" charset="0"/>
              </a:rPr>
              <a:t>If one country falls to communism in a region, multiple countries will follow suit (domino theory)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U.S. Foreign Policy: The Paradox of World Power | Steven W. Hook | ©2015 |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3469623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35" y="442418"/>
            <a:ext cx="8883941" cy="817422"/>
          </a:xfrm>
        </p:spPr>
        <p:txBody>
          <a:bodyPr>
            <a:normAutofit fontScale="90000"/>
          </a:bodyPr>
          <a:lstStyle/>
          <a:p>
            <a:br>
              <a:rPr lang="en-US" sz="3300" dirty="0"/>
            </a:br>
            <a:r>
              <a:rPr lang="en-US" sz="3300" dirty="0"/>
              <a:t>U.S. Foreign Policy Chronology: The Cold War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356" y="1381760"/>
            <a:ext cx="5167618" cy="506961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©2015 |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3199211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9408"/>
            <a:ext cx="8229600" cy="11430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Korea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56532" y="1379228"/>
            <a:ext cx="8485464" cy="4853791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Arial" charset="0"/>
              </a:rPr>
              <a:t>1950–1953</a:t>
            </a:r>
            <a:r>
              <a:rPr lang="en-US" sz="2400" dirty="0">
                <a:latin typeface="Arial" charset="0"/>
              </a:rPr>
              <a:t>: North Korea and South Korea in conflict after World War II, divided at the 38th parallel</a:t>
            </a:r>
          </a:p>
          <a:p>
            <a:endParaRPr lang="en-US" sz="900" dirty="0">
              <a:latin typeface="Arial" charset="0"/>
            </a:endParaRPr>
          </a:p>
          <a:p>
            <a:pPr lvl="1"/>
            <a:r>
              <a:rPr lang="en-US" sz="2400" dirty="0">
                <a:latin typeface="Arial" charset="0"/>
              </a:rPr>
              <a:t>Truman and Eisenhower deploy troops to help fight against communist insurgency and North Korean troops</a:t>
            </a:r>
          </a:p>
          <a:p>
            <a:pPr lvl="2"/>
            <a:r>
              <a:rPr lang="en-US" sz="2000" dirty="0">
                <a:latin typeface="Arial" charset="0"/>
              </a:rPr>
              <a:t>No clear victor</a:t>
            </a:r>
          </a:p>
          <a:p>
            <a:pPr lvl="2"/>
            <a:endParaRPr lang="en-US" sz="900" dirty="0">
              <a:latin typeface="Arial" charset="0"/>
            </a:endParaRPr>
          </a:p>
          <a:p>
            <a:pPr lvl="1"/>
            <a:r>
              <a:rPr lang="en-US" sz="2400" dirty="0">
                <a:latin typeface="Arial" charset="0"/>
              </a:rPr>
              <a:t>Sets precedent for future Cold War conflicts</a:t>
            </a:r>
          </a:p>
          <a:p>
            <a:pPr lvl="2"/>
            <a:r>
              <a:rPr lang="en-US" sz="2000" dirty="0">
                <a:latin typeface="Arial" charset="0"/>
              </a:rPr>
              <a:t>President Eisenhower’s </a:t>
            </a:r>
            <a:r>
              <a:rPr lang="en-US" sz="2000" b="1" dirty="0">
                <a:latin typeface="Arial" charset="0"/>
              </a:rPr>
              <a:t>New Look</a:t>
            </a:r>
            <a:r>
              <a:rPr lang="en-US" sz="2000" dirty="0">
                <a:latin typeface="Arial" charset="0"/>
              </a:rPr>
              <a:t> strategy of massive military (nuclear) buildup</a:t>
            </a:r>
          </a:p>
          <a:p>
            <a:pPr lvl="2"/>
            <a:r>
              <a:rPr lang="en-US" sz="2000" dirty="0">
                <a:latin typeface="Arial" charset="0"/>
              </a:rPr>
              <a:t>Also included strengthening and expanding alliances, leading to the ANZUS, SEATO, and CENTO treaties</a:t>
            </a:r>
          </a:p>
          <a:p>
            <a:pPr lvl="3"/>
            <a:r>
              <a:rPr lang="en-US" i="1" dirty="0">
                <a:latin typeface="Arial" charset="0"/>
              </a:rPr>
              <a:t>Tied directly to containment policy</a:t>
            </a:r>
          </a:p>
          <a:p>
            <a:pPr lvl="1"/>
            <a:r>
              <a:rPr lang="en-US" sz="2400" dirty="0">
                <a:latin typeface="Arial" charset="0"/>
              </a:rPr>
              <a:t>War technically continues today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U.S. Foreign Policy: The Paradox of World Power | Steven W. Hook | ©2015 |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3937120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088" y="557868"/>
            <a:ext cx="8229600" cy="11430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Cuba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9591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2400" dirty="0">
                <a:latin typeface="Arial" charset="0"/>
              </a:rPr>
              <a:t>Closest “hot” country to the United States—less than 100 miles from Florida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14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2400" b="1" dirty="0">
                <a:latin typeface="Arial" charset="0"/>
              </a:rPr>
              <a:t>1959</a:t>
            </a:r>
            <a:r>
              <a:rPr lang="en-US" sz="2400" dirty="0">
                <a:latin typeface="Arial" charset="0"/>
              </a:rPr>
              <a:t>: U.S.-backed Batista regime overthrown by Marxist regime of Fidel Castro; Castro declares the U.S. to be enemy of the Cuban people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14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2400" b="1" dirty="0">
                <a:latin typeface="Arial" charset="0"/>
              </a:rPr>
              <a:t>1961</a:t>
            </a:r>
            <a:r>
              <a:rPr lang="en-US" sz="2400" dirty="0">
                <a:latin typeface="Arial" charset="0"/>
              </a:rPr>
              <a:t>: U.S. failed Bay of Pigs invasion marks problems in bureaucracy and intelligence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14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2400" b="1" dirty="0">
                <a:latin typeface="Arial" charset="0"/>
              </a:rPr>
              <a:t>1962</a:t>
            </a:r>
            <a:r>
              <a:rPr lang="en-US" sz="2400" dirty="0">
                <a:latin typeface="Arial" charset="0"/>
              </a:rPr>
              <a:t>: Cuban missile crisis occurs over Soviet nuclear </a:t>
            </a:r>
            <a:r>
              <a:rPr lang="en-US" sz="2800" dirty="0">
                <a:latin typeface="Arial" charset="0"/>
              </a:rPr>
              <a:t>missiles being secretly shipped to Cuba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U.S. Foreign Policy: The Paradox of World Power | Steven W. Hook | ©2015 |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4104364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0473"/>
            <a:ext cx="8229600" cy="11430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Vietnam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243281" y="1268895"/>
            <a:ext cx="8649049" cy="508745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600" b="1" dirty="0">
                <a:latin typeface="Arial" charset="0"/>
              </a:rPr>
              <a:t>1964–1972</a:t>
            </a:r>
            <a:r>
              <a:rPr lang="en-US" sz="2600" dirty="0">
                <a:latin typeface="Arial" charset="0"/>
              </a:rPr>
              <a:t>: U.S. supports weak and often corrupt regimes in South Vietnam while fighting against communist insurgents and the North Vietnamese army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U.S. spends billions on war, loses nearly 59,000 troops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U.S. institutions marred with failure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The public, inundated with images and stories of the failures of the war, pushes policy makers to end war</a:t>
            </a:r>
          </a:p>
          <a:p>
            <a:pPr lvl="2">
              <a:lnSpc>
                <a:spcPct val="90000"/>
              </a:lnSpc>
            </a:pPr>
            <a:r>
              <a:rPr lang="en-US" sz="2000" i="1" dirty="0">
                <a:latin typeface="Arial" charset="0"/>
              </a:rPr>
              <a:t>Congress presses Johnson and Nixon</a:t>
            </a:r>
          </a:p>
          <a:p>
            <a:pPr lvl="2">
              <a:lnSpc>
                <a:spcPct val="90000"/>
              </a:lnSpc>
            </a:pPr>
            <a:endParaRPr lang="en-US" sz="1000" i="1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When U.S. withdraws forces, South Vietnam falls to North Vietnam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b="1" dirty="0">
                <a:latin typeface="Arial" charset="0"/>
              </a:rPr>
              <a:t>Vietnam Syndrome</a:t>
            </a:r>
            <a:r>
              <a:rPr lang="en-US" sz="2200" dirty="0">
                <a:latin typeface="Arial" charset="0"/>
              </a:rPr>
              <a:t>: Public believes U.S. should not intervene militarily overseas unless absolutely threatened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U.S. Foreign Policy: The Paradox of World Power | Steven W. Hook | ©2015 |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1836049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The End of the Cold War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National Security Adviser Henry Kissinger and President Nixon institute </a:t>
            </a:r>
            <a:r>
              <a:rPr lang="en-US" sz="2800" b="1" dirty="0">
                <a:latin typeface="Arial" charset="0"/>
              </a:rPr>
              <a:t>détente</a:t>
            </a:r>
            <a:r>
              <a:rPr lang="en-US" sz="2800" dirty="0">
                <a:latin typeface="Arial" charset="0"/>
              </a:rPr>
              <a:t>—</a:t>
            </a:r>
            <a:r>
              <a:rPr lang="en-US" sz="2800" i="1" dirty="0">
                <a:latin typeface="Arial" charset="0"/>
              </a:rPr>
              <a:t>the easing of tensions</a:t>
            </a:r>
            <a:r>
              <a:rPr lang="en-US" sz="2800" dirty="0">
                <a:latin typeface="Arial" charset="0"/>
              </a:rPr>
              <a:t> between the U.S., Soviet Union, China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Agreement for agricultural exports to Soviet Union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Arms reduction deals with Soviet Union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Economic ties strengthened with China</a:t>
            </a:r>
            <a:endParaRPr lang="en-US" sz="2400" b="1" u="sng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Triangular diplomacy: United States strengthens ties with Soviet Union and China, making adversaries of two enemies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U.S. Foreign Policy: The Paradox of World Power | Steven W. Hook | ©2015 |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588454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5488"/>
            <a:ext cx="8229600" cy="11430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The End of the Cold War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0809"/>
            <a:ext cx="8229600" cy="4825767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Arial" charset="0"/>
              </a:rPr>
              <a:t>1980</a:t>
            </a:r>
            <a:r>
              <a:rPr lang="en-US" sz="2800" dirty="0">
                <a:latin typeface="Arial" charset="0"/>
              </a:rPr>
              <a:t>: President Reagan calls for overpowering the Soviet Union </a:t>
            </a:r>
          </a:p>
          <a:p>
            <a:pPr lvl="1"/>
            <a:r>
              <a:rPr lang="en-US" altLang="ja-JP" sz="2400" dirty="0">
                <a:latin typeface="Arial" charset="0"/>
              </a:rPr>
              <a:t>“T</a:t>
            </a:r>
            <a:r>
              <a:rPr lang="en-US" sz="2400" dirty="0">
                <a:latin typeface="Arial" charset="0"/>
              </a:rPr>
              <a:t>he focus of evil in the modern world”</a:t>
            </a:r>
          </a:p>
          <a:p>
            <a:pPr lvl="1"/>
            <a:r>
              <a:rPr lang="en-US" sz="2400" dirty="0">
                <a:latin typeface="Arial" charset="0"/>
              </a:rPr>
              <a:t>Massive defense and technology buildup in U.S. </a:t>
            </a:r>
          </a:p>
          <a:p>
            <a:endParaRPr lang="en-US" sz="1500" dirty="0">
              <a:latin typeface="Arial" charset="0"/>
            </a:endParaRPr>
          </a:p>
          <a:p>
            <a:r>
              <a:rPr lang="en-US" sz="2800" dirty="0">
                <a:latin typeface="Arial" charset="0"/>
              </a:rPr>
              <a:t>Meanwhile, Soviet restructuring of economy and political system under Gorbachev</a:t>
            </a:r>
            <a:endParaRPr lang="en-US" sz="2800" b="1" dirty="0">
              <a:latin typeface="Arial" charset="0"/>
            </a:endParaRPr>
          </a:p>
          <a:p>
            <a:pPr lvl="1"/>
            <a:r>
              <a:rPr lang="en-US" sz="2400" dirty="0">
                <a:latin typeface="Arial" charset="0"/>
              </a:rPr>
              <a:t>Soviet bloc begins to fall because of failed economy and political uprising</a:t>
            </a:r>
          </a:p>
          <a:p>
            <a:pPr lvl="2"/>
            <a:r>
              <a:rPr lang="en-US" sz="2000" dirty="0">
                <a:latin typeface="Arial" charset="0"/>
              </a:rPr>
              <a:t>Bush administration adopts strategy of supporting Gorbachev and a “soft landing” for the Soviet Union to avoid military conflict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U.S. Foreign Policy: The Paradox of World Power | Steven W. Hook | ©2015 |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4226282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54" y="559864"/>
            <a:ext cx="8229600" cy="11430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A Big Stick in Latin America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25834" y="1702864"/>
            <a:ext cx="8732940" cy="4653486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" charset="0"/>
              </a:rPr>
              <a:t>Theodore Roosevelt: </a:t>
            </a:r>
            <a:r>
              <a:rPr lang="ja-JP" altLang="en-US" sz="2400" dirty="0">
                <a:latin typeface="Arial" charset="0"/>
              </a:rPr>
              <a:t>“</a:t>
            </a:r>
            <a:r>
              <a:rPr lang="en-US" sz="2400" dirty="0">
                <a:latin typeface="Arial" charset="0"/>
              </a:rPr>
              <a:t>Speak softly, but carry a big stick.</a:t>
            </a:r>
            <a:r>
              <a:rPr lang="ja-JP" altLang="en-US" sz="2400" dirty="0">
                <a:latin typeface="Arial" charset="0"/>
              </a:rPr>
              <a:t>”</a:t>
            </a:r>
            <a:endParaRPr lang="en-US" sz="2400" dirty="0">
              <a:latin typeface="Arial" charset="0"/>
            </a:endParaRPr>
          </a:p>
          <a:p>
            <a:pPr lvl="1"/>
            <a:r>
              <a:rPr lang="en-US" sz="2000" dirty="0">
                <a:latin typeface="Arial" charset="0"/>
              </a:rPr>
              <a:t>1905: Negotiated the end of Russo–Japanese War (and won a      Nobel Peace Prize)</a:t>
            </a:r>
          </a:p>
          <a:p>
            <a:pPr lvl="1"/>
            <a:r>
              <a:rPr lang="en-US" sz="2000" dirty="0">
                <a:latin typeface="Arial" charset="0"/>
              </a:rPr>
              <a:t>1907: Deployed naval armada around the globe to show U.S.'s strength</a:t>
            </a:r>
          </a:p>
          <a:p>
            <a:pPr lvl="1"/>
            <a:r>
              <a:rPr lang="en-US" sz="2000" dirty="0">
                <a:latin typeface="Arial" charset="0"/>
              </a:rPr>
              <a:t>Believed wars were both inevitable and noble</a:t>
            </a:r>
            <a:endParaRPr lang="en-US" sz="900" b="1" dirty="0">
              <a:latin typeface="Arial" charset="0"/>
            </a:endParaRPr>
          </a:p>
          <a:p>
            <a:pPr lvl="1"/>
            <a:r>
              <a:rPr lang="en-US" sz="2000" dirty="0">
                <a:latin typeface="Arial" charset="0"/>
              </a:rPr>
              <a:t>Ordered military interventions in Dominican Republic (1904), Honduras (1905), Cuba (1906), and Panama (1908)</a:t>
            </a:r>
          </a:p>
          <a:p>
            <a:pPr lvl="1"/>
            <a:r>
              <a:rPr lang="en-US" sz="2000" dirty="0">
                <a:latin typeface="Arial" charset="0"/>
              </a:rPr>
              <a:t>Proclaimed </a:t>
            </a:r>
            <a:r>
              <a:rPr lang="en-US" sz="2000" b="1" i="1" dirty="0">
                <a:latin typeface="Arial" charset="0"/>
              </a:rPr>
              <a:t>Roosevelt Corollary </a:t>
            </a:r>
            <a:r>
              <a:rPr lang="en-US" sz="2000" dirty="0">
                <a:latin typeface="Arial" charset="0"/>
              </a:rPr>
              <a:t>in support of </a:t>
            </a:r>
            <a:r>
              <a:rPr lang="en-US" sz="2000" b="1" i="1" dirty="0">
                <a:latin typeface="Arial" charset="0"/>
              </a:rPr>
              <a:t>Monroe Doctrine</a:t>
            </a:r>
          </a:p>
          <a:p>
            <a:r>
              <a:rPr lang="en-US" sz="2400" dirty="0">
                <a:latin typeface="Arial" charset="0"/>
                <a:hlinkClick r:id="rId3"/>
              </a:rPr>
              <a:t>Interested in more history? Dan Carlin’s “The American Peril”</a:t>
            </a:r>
            <a:endParaRPr lang="en-US" sz="2400" dirty="0"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U.S. Foreign Policy: The Paradox of World Power | Steven W. Hook | ©2015 |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2973980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758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New Challenges After the Cold War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02004" y="1438621"/>
            <a:ext cx="8523214" cy="491772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President George H. W. Bush and the </a:t>
            </a:r>
            <a:r>
              <a:rPr lang="en-US" sz="2400" b="1" dirty="0">
                <a:latin typeface="Arial" charset="0"/>
              </a:rPr>
              <a:t>New World Order</a:t>
            </a:r>
            <a:endParaRPr lang="en-US" sz="24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000" b="1" i="1" dirty="0">
                <a:latin typeface="Arial" charset="0"/>
              </a:rPr>
              <a:t>Democratization</a:t>
            </a:r>
            <a:r>
              <a:rPr lang="en-US" sz="2000" dirty="0">
                <a:latin typeface="Arial" charset="0"/>
              </a:rPr>
              <a:t>: Expansion of political rights</a:t>
            </a:r>
          </a:p>
          <a:p>
            <a:pPr lvl="1">
              <a:lnSpc>
                <a:spcPct val="90000"/>
              </a:lnSpc>
            </a:pPr>
            <a:r>
              <a:rPr lang="en-US" sz="2000" b="1" i="1" dirty="0">
                <a:latin typeface="Arial" charset="0"/>
              </a:rPr>
              <a:t>Economic globalization</a:t>
            </a:r>
            <a:r>
              <a:rPr lang="en-US" sz="2000" dirty="0">
                <a:latin typeface="Arial" charset="0"/>
              </a:rPr>
              <a:t>: </a:t>
            </a:r>
            <a:r>
              <a:rPr lang="en-US" sz="2000" dirty="0">
                <a:latin typeface="Arial" charset="0"/>
                <a:cs typeface="Arial" charset="0"/>
              </a:rPr>
              <a:t>Growth of m</a:t>
            </a:r>
            <a:r>
              <a:rPr lang="en-US" sz="2000" dirty="0">
                <a:latin typeface="Arial" charset="0"/>
              </a:rPr>
              <a:t>arket economy across the world</a:t>
            </a:r>
          </a:p>
          <a:p>
            <a:pPr lvl="1">
              <a:lnSpc>
                <a:spcPct val="90000"/>
              </a:lnSpc>
            </a:pPr>
            <a:r>
              <a:rPr lang="en-US" sz="2000" b="1" i="1" dirty="0">
                <a:latin typeface="Arial" charset="0"/>
              </a:rPr>
              <a:t>Multilateral cooperation</a:t>
            </a:r>
            <a:r>
              <a:rPr lang="en-US" sz="2000" dirty="0">
                <a:latin typeface="Arial" charset="0"/>
              </a:rPr>
              <a:t>: Expansion of global institutions and maintenance of order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United States looks to expand economic markets into global markets with limited government regulation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Clinton administration adopts strategy of “engagement and enlargement” by welcoming multilateral coalitions for peacekeeping and democratization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U.S. Foreign Policy: The Paradox of World Power | Steven W. Hook | ©2015 |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411528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9478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rial" charset="0"/>
              </a:rPr>
              <a:t>Overseas Unrest and Domestic Unease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335559" y="1830387"/>
            <a:ext cx="8632271" cy="45259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New World Order and other strategies fail to prevent new military conflicts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Persian Gulf: Operation Desert Storm in Kuwait after Iraqi invasion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Failed states: Ethnic and civil conflicts such as Somalia, Bosnia-Herzegovina, and Kosovo</a:t>
            </a:r>
          </a:p>
          <a:p>
            <a:pPr lvl="1">
              <a:lnSpc>
                <a:spcPct val="90000"/>
              </a:lnSpc>
            </a:pPr>
            <a:endParaRPr lang="en-US" sz="8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Limited U.S. intervention based on public opinion and past history of Cold War conflicts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Domestic politics and economic success develop into new unilateralism in U.S. foreign policy, or hostility and ambivalence toward transnational policies/institutions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Congress reduces foreign aid and other spending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Public demands domestic/economic focus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U.S. Foreign Policy: The Paradox of World Power | Steven W. Hook | ©2015 |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979802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10866"/>
            <a:ext cx="9144000" cy="1000489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rial" charset="0"/>
              </a:rPr>
              <a:t>September 11 and the War on Terrorism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234892" y="1711355"/>
            <a:ext cx="8674216" cy="4592974"/>
          </a:xfrm>
        </p:spPr>
        <p:txBody>
          <a:bodyPr>
            <a:normAutofit fontScale="92500"/>
          </a:bodyPr>
          <a:lstStyle/>
          <a:p>
            <a:r>
              <a:rPr lang="en-US" sz="2800" dirty="0">
                <a:latin typeface="Arial" charset="0"/>
              </a:rPr>
              <a:t>Bush administration takes unilateralism to new heights before and after 9/11 terrorist attacks in New York and Washington, D.C.</a:t>
            </a:r>
          </a:p>
          <a:p>
            <a:pPr lvl="1"/>
            <a:r>
              <a:rPr lang="en-US" sz="2200" dirty="0">
                <a:latin typeface="Arial" charset="0"/>
              </a:rPr>
              <a:t>Before 9/11</a:t>
            </a:r>
          </a:p>
          <a:p>
            <a:pPr lvl="2"/>
            <a:r>
              <a:rPr lang="en-US" sz="2000" dirty="0">
                <a:latin typeface="Arial" charset="0"/>
              </a:rPr>
              <a:t>Nullification of antiballistic missile treaty</a:t>
            </a:r>
          </a:p>
          <a:p>
            <a:pPr lvl="2"/>
            <a:r>
              <a:rPr lang="en-US" sz="2000" dirty="0">
                <a:latin typeface="Arial" charset="0"/>
              </a:rPr>
              <a:t>Trade tariffs (e.g., steel)</a:t>
            </a:r>
          </a:p>
          <a:p>
            <a:pPr lvl="2"/>
            <a:r>
              <a:rPr lang="en-US" sz="2000" dirty="0">
                <a:latin typeface="Arial" charset="0"/>
              </a:rPr>
              <a:t>Rejection of Kyoto Protocol</a:t>
            </a:r>
          </a:p>
          <a:p>
            <a:pPr lvl="1"/>
            <a:r>
              <a:rPr lang="en-US" sz="2200" dirty="0">
                <a:latin typeface="Arial" charset="0"/>
              </a:rPr>
              <a:t>After 9/11</a:t>
            </a:r>
          </a:p>
          <a:p>
            <a:pPr lvl="2"/>
            <a:r>
              <a:rPr lang="en-US" sz="2200" dirty="0">
                <a:latin typeface="Arial" charset="0"/>
              </a:rPr>
              <a:t> </a:t>
            </a:r>
            <a:r>
              <a:rPr lang="en-US" sz="2000" dirty="0">
                <a:latin typeface="Arial" charset="0"/>
              </a:rPr>
              <a:t>Bush Doctrine</a:t>
            </a:r>
            <a:r>
              <a:rPr lang="en-US" sz="2000" dirty="0">
                <a:latin typeface="Arial" charset="0"/>
                <a:cs typeface="Arial" charset="0"/>
              </a:rPr>
              <a:t>: </a:t>
            </a:r>
            <a:r>
              <a:rPr lang="en-US" sz="2000" b="1" dirty="0">
                <a:latin typeface="Arial" charset="0"/>
              </a:rPr>
              <a:t>Preemption</a:t>
            </a:r>
            <a:r>
              <a:rPr lang="en-US" sz="2000" dirty="0">
                <a:latin typeface="Arial" charset="0"/>
              </a:rPr>
              <a:t> and primacy in military/economic areas</a:t>
            </a:r>
          </a:p>
          <a:p>
            <a:pPr lvl="2"/>
            <a:r>
              <a:rPr lang="en-US" sz="2000" dirty="0">
                <a:latin typeface="Arial" charset="0"/>
              </a:rPr>
              <a:t>Tension with UN Security Council</a:t>
            </a:r>
          </a:p>
          <a:p>
            <a:pPr lvl="1"/>
            <a:r>
              <a:rPr lang="en-US" sz="2200" dirty="0">
                <a:latin typeface="Arial" charset="0"/>
              </a:rPr>
              <a:t>Wars in Afghanistan and Iraq based on Bush Doctrine</a:t>
            </a:r>
          </a:p>
          <a:p>
            <a:pPr lvl="2"/>
            <a:r>
              <a:rPr lang="en-US" sz="2000" dirty="0">
                <a:latin typeface="Arial" charset="0"/>
              </a:rPr>
              <a:t>Continuing violence leads to </a:t>
            </a:r>
            <a:r>
              <a:rPr lang="en-US" sz="2000" b="1" dirty="0">
                <a:latin typeface="Arial" charset="0"/>
              </a:rPr>
              <a:t>surge strategy</a:t>
            </a:r>
            <a:r>
              <a:rPr lang="en-US" sz="2000" dirty="0">
                <a:latin typeface="Arial" charset="0"/>
              </a:rPr>
              <a:t> of U.S. troops in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U.S. Foreign Policy: The Paradox of World Power | Steven W. Hook | ©2015 |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394201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02" y="653028"/>
            <a:ext cx="8909108" cy="974436"/>
          </a:xfrm>
        </p:spPr>
        <p:txBody>
          <a:bodyPr>
            <a:noAutofit/>
          </a:bodyPr>
          <a:lstStyle/>
          <a:p>
            <a:r>
              <a:rPr lang="en-US" sz="3600" dirty="0"/>
              <a:t>New and Old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002" y="1426128"/>
            <a:ext cx="8909108" cy="5108896"/>
          </a:xfrm>
        </p:spPr>
        <p:txBody>
          <a:bodyPr>
            <a:noAutofit/>
          </a:bodyPr>
          <a:lstStyle/>
          <a:p>
            <a:r>
              <a:rPr lang="en-US" sz="2600" b="1" dirty="0"/>
              <a:t>2009</a:t>
            </a:r>
            <a:r>
              <a:rPr lang="en-US" sz="2600" dirty="0"/>
              <a:t>:</a:t>
            </a:r>
            <a:r>
              <a:rPr lang="en-US" sz="2600" b="1" dirty="0"/>
              <a:t> </a:t>
            </a:r>
            <a:r>
              <a:rPr lang="en-US" sz="2600" dirty="0"/>
              <a:t>President Obama decides to replicate Bush’s surge strategy in Afghanistan</a:t>
            </a:r>
          </a:p>
          <a:p>
            <a:pPr lvl="1"/>
            <a:r>
              <a:rPr lang="en-US" sz="2200" dirty="0"/>
              <a:t>Approximately 9,800 troops still remain (2015) with complete withdrawal anticipated by 2016</a:t>
            </a:r>
          </a:p>
          <a:p>
            <a:pPr lvl="1"/>
            <a:r>
              <a:rPr lang="en-US" sz="2200" dirty="0"/>
              <a:t>President Obama’s foreign policy objectives also hampered by 2007–2009 global financial crisis</a:t>
            </a:r>
          </a:p>
          <a:p>
            <a:pPr lvl="1"/>
            <a:endParaRPr lang="en-US" sz="500" dirty="0"/>
          </a:p>
          <a:p>
            <a:r>
              <a:rPr lang="en-US" sz="2800" b="1" dirty="0"/>
              <a:t>2011</a:t>
            </a:r>
            <a:r>
              <a:rPr lang="en-US" sz="2800" dirty="0"/>
              <a:t>:</a:t>
            </a:r>
            <a:r>
              <a:rPr lang="en-US" sz="2800" b="1" dirty="0"/>
              <a:t> </a:t>
            </a:r>
            <a:r>
              <a:rPr lang="en-US" sz="2800" dirty="0"/>
              <a:t>Arab Spring uprisings and U.S. intervention in Libya</a:t>
            </a:r>
          </a:p>
          <a:p>
            <a:pPr lvl="1"/>
            <a:r>
              <a:rPr lang="en-US" sz="2400" dirty="0"/>
              <a:t>Withdrawal of troops from Iraq and the rise of ISIS</a:t>
            </a:r>
          </a:p>
          <a:p>
            <a:endParaRPr lang="en-US" sz="500" dirty="0"/>
          </a:p>
          <a:p>
            <a:r>
              <a:rPr lang="en-US" sz="2800" b="1" dirty="0"/>
              <a:t>2014:</a:t>
            </a:r>
            <a:r>
              <a:rPr lang="en-US" sz="2800" dirty="0"/>
              <a:t> Renewed tensions between U.S., Russia, and China</a:t>
            </a:r>
            <a:endParaRPr lang="en-US" sz="2000" dirty="0"/>
          </a:p>
          <a:p>
            <a:pPr lvl="1"/>
            <a:endParaRPr lang="en-US" sz="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U.S. Foreign Policy: The Paradox of World Power | Steven W. Hook | ©2015 |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2861124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2266"/>
            <a:ext cx="8229600" cy="11430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Justifying Expansion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600" b="1" dirty="0">
                <a:latin typeface="Arial" charset="0"/>
              </a:rPr>
              <a:t>Political rationale</a:t>
            </a:r>
            <a:r>
              <a:rPr lang="en-US" sz="2600" dirty="0">
                <a:latin typeface="Arial" charset="0"/>
              </a:rPr>
              <a:t>:</a:t>
            </a:r>
            <a:r>
              <a:rPr lang="en-US" sz="2600" b="1" dirty="0">
                <a:latin typeface="Arial" charset="0"/>
              </a:rPr>
              <a:t> </a:t>
            </a:r>
            <a:r>
              <a:rPr lang="en-US" sz="2600" b="1" i="1" dirty="0">
                <a:latin typeface="Arial" charset="0"/>
              </a:rPr>
              <a:t>Monroe Doctrine </a:t>
            </a:r>
            <a:r>
              <a:rPr lang="en-US" sz="2600" dirty="0">
                <a:latin typeface="Arial" charset="0"/>
              </a:rPr>
              <a:t>detached U.S. from Europe, but strengthened regional hegemony, declaring regional sphere of influence</a:t>
            </a:r>
          </a:p>
          <a:p>
            <a:endParaRPr lang="en-US" sz="1500" dirty="0">
              <a:latin typeface="Arial" charset="0"/>
            </a:endParaRPr>
          </a:p>
          <a:p>
            <a:r>
              <a:rPr lang="en-US" sz="2600" b="1" dirty="0">
                <a:latin typeface="Arial" charset="0"/>
              </a:rPr>
              <a:t>Moralistic rationale</a:t>
            </a:r>
            <a:r>
              <a:rPr lang="en-US" sz="2600" dirty="0">
                <a:latin typeface="Arial" charset="0"/>
              </a:rPr>
              <a:t>:</a:t>
            </a:r>
            <a:r>
              <a:rPr lang="en-US" sz="2600" b="1" dirty="0">
                <a:latin typeface="Arial" charset="0"/>
              </a:rPr>
              <a:t> </a:t>
            </a:r>
            <a:r>
              <a:rPr lang="en-US" sz="2600" b="1" i="1" dirty="0">
                <a:latin typeface="Arial" charset="0"/>
              </a:rPr>
              <a:t>Manifest Destiny</a:t>
            </a:r>
            <a:r>
              <a:rPr lang="en-US" sz="2600" dirty="0">
                <a:latin typeface="Arial" charset="0"/>
              </a:rPr>
              <a:t>—cultural and religious justification for westward territorial expansion</a:t>
            </a:r>
          </a:p>
          <a:p>
            <a:endParaRPr lang="en-US" sz="1500" b="1" dirty="0">
              <a:latin typeface="Arial" charset="0"/>
            </a:endParaRPr>
          </a:p>
          <a:p>
            <a:r>
              <a:rPr lang="en-US" sz="2600" b="1" dirty="0">
                <a:latin typeface="Arial" charset="0"/>
              </a:rPr>
              <a:t>Economic rationale</a:t>
            </a:r>
            <a:r>
              <a:rPr lang="en-US" sz="2600" dirty="0">
                <a:latin typeface="Arial" charset="0"/>
              </a:rPr>
              <a:t>: Opening new markets, helping commercial sectors with trading partners</a:t>
            </a:r>
          </a:p>
          <a:p>
            <a:pPr lvl="1"/>
            <a:r>
              <a:rPr lang="en-US" sz="2200" dirty="0">
                <a:latin typeface="Arial" charset="0"/>
              </a:rPr>
              <a:t>Implementing tariffs and low-interest loans to promote U.S. trade </a:t>
            </a:r>
          </a:p>
          <a:p>
            <a:pPr lvl="1"/>
            <a:r>
              <a:rPr lang="en-US" sz="2200" dirty="0">
                <a:latin typeface="Arial" charset="0"/>
              </a:rPr>
              <a:t>Growing the agricultural sector</a:t>
            </a:r>
          </a:p>
          <a:p>
            <a:pPr lvl="1"/>
            <a:endParaRPr lang="en-US" sz="2400" dirty="0"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23160" y="6356350"/>
            <a:ext cx="429768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U.S. Foreign Policy: The Paradox of World Power | Steven W. Hook | ©2015 |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162311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EB41C5C-0F34-4DDA-9D7C-5E717F35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01007" y="303591"/>
            <a:ext cx="4301693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9FAF8C-83D1-4CDA-BBA0-FF6B7EBCE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74" y="858621"/>
            <a:ext cx="3845052" cy="49853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DAF692-8E0C-4AA6-A9A3-463F53B6D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448" y="640263"/>
            <a:ext cx="3915950" cy="1344975"/>
          </a:xfrm>
        </p:spPr>
        <p:txBody>
          <a:bodyPr>
            <a:normAutofit/>
          </a:bodyPr>
          <a:lstStyle/>
          <a:p>
            <a:br>
              <a:rPr lang="en-US" sz="3200"/>
            </a:br>
            <a:r>
              <a:rPr lang="en-US" sz="3200"/>
              <a:t>Discussion question: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0626D-3FE9-49C4-BA70-5E1570C89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927" y="2121763"/>
            <a:ext cx="3926617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Was (or is) the U.S. really different from other great powers when it comes to her history of imperialism?</a:t>
            </a:r>
          </a:p>
          <a:p>
            <a:pPr marL="0" indent="0">
              <a:buNone/>
            </a:pPr>
            <a:endParaRPr lang="en-US" sz="1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B7190A-EA86-4094-B662-AF76AB215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U.S. Foreign Policy: The Paradox of World Power| Steven W. Hook| © 2015|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1319662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9683"/>
            <a:ext cx="8229600" cy="11430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The First World War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209725" y="1434518"/>
            <a:ext cx="8607104" cy="475423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600" b="1" dirty="0"/>
              <a:t>1914</a:t>
            </a:r>
            <a:r>
              <a:rPr lang="en-US" sz="2600" dirty="0"/>
              <a:t>: European conflicts over territory and nationality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President Wilson attempts to keep U.S. “neutral in fact as well as name”</a:t>
            </a:r>
          </a:p>
          <a:p>
            <a:pPr>
              <a:lnSpc>
                <a:spcPct val="80000"/>
              </a:lnSpc>
            </a:pPr>
            <a:endParaRPr lang="en-US" sz="1000" dirty="0"/>
          </a:p>
          <a:p>
            <a:pPr>
              <a:lnSpc>
                <a:spcPct val="80000"/>
              </a:lnSpc>
            </a:pPr>
            <a:r>
              <a:rPr lang="en-US" sz="2600" b="1" dirty="0"/>
              <a:t>1915</a:t>
            </a:r>
            <a:r>
              <a:rPr lang="en-US" sz="2200" dirty="0"/>
              <a:t>: </a:t>
            </a:r>
            <a:r>
              <a:rPr lang="en-US" sz="2600" dirty="0"/>
              <a:t>U.S. national interests threatened by German navy sinking merchant vessels, sinking of the </a:t>
            </a:r>
            <a:r>
              <a:rPr lang="en-US" sz="2600" i="1" dirty="0"/>
              <a:t>Lusitania</a:t>
            </a:r>
          </a:p>
          <a:p>
            <a:pPr>
              <a:lnSpc>
                <a:spcPct val="80000"/>
              </a:lnSpc>
            </a:pPr>
            <a:endParaRPr lang="en-US" sz="1000" i="1" dirty="0"/>
          </a:p>
          <a:p>
            <a:pPr>
              <a:lnSpc>
                <a:spcPct val="80000"/>
              </a:lnSpc>
            </a:pPr>
            <a:r>
              <a:rPr lang="en-US" sz="2600" b="1" dirty="0"/>
              <a:t>1917</a:t>
            </a:r>
            <a:r>
              <a:rPr lang="en-US" sz="2600" dirty="0"/>
              <a:t>: Security concerns lead Congress to declare war against Germany</a:t>
            </a:r>
          </a:p>
          <a:p>
            <a:pPr>
              <a:lnSpc>
                <a:spcPct val="80000"/>
              </a:lnSpc>
            </a:pPr>
            <a:endParaRPr lang="en-US" sz="1000" dirty="0"/>
          </a:p>
          <a:p>
            <a:pPr>
              <a:lnSpc>
                <a:spcPct val="80000"/>
              </a:lnSpc>
            </a:pPr>
            <a:r>
              <a:rPr lang="en-US" sz="2600" dirty="0"/>
              <a:t>U.S. contributed to war efforts on two fronts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Provided munitions, weapons, and medical supplies to allies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Deployed reinforcement troops to Western front to relieve British/French troops and stage counteroffensive </a:t>
            </a:r>
          </a:p>
          <a:p>
            <a:pPr>
              <a:lnSpc>
                <a:spcPct val="80000"/>
              </a:lnSpc>
            </a:pPr>
            <a:endParaRPr lang="en-US" sz="1000" dirty="0"/>
          </a:p>
          <a:p>
            <a:pPr>
              <a:lnSpc>
                <a:spcPct val="80000"/>
              </a:lnSpc>
            </a:pPr>
            <a:r>
              <a:rPr lang="en-US" sz="2600" b="1" dirty="0"/>
              <a:t>1918</a:t>
            </a:r>
            <a:r>
              <a:rPr lang="en-US" sz="2600" dirty="0"/>
              <a:t>: Germany surrenders due to U.S. reinforcement measures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U.S. Foreign Policy: The Paradox of World Power | Steven W. Hook | ©2015 |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145372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6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6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664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Failed Efforts to Keep the Peace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600" dirty="0">
              <a:latin typeface="Arial" charset="0"/>
            </a:endParaRPr>
          </a:p>
          <a:p>
            <a:pPr lvl="1"/>
            <a:r>
              <a:rPr lang="en-US" sz="2400" dirty="0">
                <a:latin typeface="Arial" charset="0"/>
              </a:rPr>
              <a:t>Policy makers uncomfortable with security policy based on </a:t>
            </a:r>
            <a:r>
              <a:rPr lang="en-US" sz="2400" b="1" dirty="0">
                <a:latin typeface="Arial" charset="0"/>
              </a:rPr>
              <a:t>geopolitics</a:t>
            </a:r>
          </a:p>
          <a:p>
            <a:pPr lvl="2"/>
            <a:r>
              <a:rPr lang="en-US" sz="1800" dirty="0">
                <a:latin typeface="Arial" charset="0"/>
              </a:rPr>
              <a:t>The distribution of global power should not be tilted too heavily toward one European country (e.g., Germany)</a:t>
            </a:r>
          </a:p>
          <a:p>
            <a:pPr lvl="2"/>
            <a:r>
              <a:rPr lang="en-US" sz="1800" dirty="0">
                <a:latin typeface="Arial" charset="0"/>
              </a:rPr>
              <a:t>Reason for war linked to diplomatic alliances between European powers.</a:t>
            </a:r>
          </a:p>
          <a:p>
            <a:pPr lvl="1"/>
            <a:endParaRPr lang="en-US" altLang="ja-JP" sz="900" dirty="0">
              <a:latin typeface="Arial" charset="0"/>
            </a:endParaRPr>
          </a:p>
          <a:p>
            <a:pPr lvl="1"/>
            <a:r>
              <a:rPr lang="en-US" altLang="ja-JP" sz="2400" dirty="0">
                <a:latin typeface="Arial" charset="0"/>
              </a:rPr>
              <a:t>President Wilson’s moralistic sense of duty</a:t>
            </a:r>
          </a:p>
          <a:p>
            <a:pPr lvl="2"/>
            <a:r>
              <a:rPr lang="en-US" altLang="ja-JP" sz="1800" dirty="0">
                <a:latin typeface="Arial" charset="0"/>
              </a:rPr>
              <a:t>All citizens should be free to determine their own destinies—“</a:t>
            </a:r>
            <a:r>
              <a:rPr lang="en-US" sz="1800" dirty="0">
                <a:latin typeface="Arial" charset="0"/>
              </a:rPr>
              <a:t>Making the world safe for democracy”</a:t>
            </a:r>
          </a:p>
          <a:p>
            <a:pPr lvl="2"/>
            <a:r>
              <a:rPr lang="en-US" sz="1800" dirty="0">
                <a:latin typeface="Arial" charset="0"/>
              </a:rPr>
              <a:t>“</a:t>
            </a:r>
            <a:r>
              <a:rPr lang="en-US" sz="1800" b="1" dirty="0">
                <a:latin typeface="Arial" charset="0"/>
              </a:rPr>
              <a:t>Fourteen Points</a:t>
            </a:r>
            <a:r>
              <a:rPr lang="en-US" sz="1800" dirty="0">
                <a:latin typeface="Arial" charset="0"/>
              </a:rPr>
              <a:t>” outlined steps to world peace, including freedom of markets, seas, governance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Also provided framework for global collective security organization—became the </a:t>
            </a:r>
            <a:r>
              <a:rPr lang="en-US" sz="1800" b="1" dirty="0">
                <a:latin typeface="Arial" charset="0"/>
              </a:rPr>
              <a:t>League of Nations</a:t>
            </a:r>
            <a:endParaRPr lang="en-US" sz="1800" dirty="0"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U.S. Foreign Policy: The Paradox of World Power | Steven W. Hook | ©2015 |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39763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54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Failed Efforts to Keep the Peace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Outcomes of League of Nations: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Congress refuses to ratify treaty, U.S. does not join the organization</a:t>
            </a:r>
          </a:p>
          <a:p>
            <a:pPr lvl="2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Resented Wilson’s unilateral actions during the negotiations of the Treaty of Versailles</a:t>
            </a:r>
          </a:p>
          <a:p>
            <a:pPr lvl="1">
              <a:lnSpc>
                <a:spcPct val="90000"/>
              </a:lnSpc>
            </a:pPr>
            <a:r>
              <a:rPr lang="en-US" sz="1000" dirty="0">
                <a:latin typeface="Arial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League fails to intervene when Japan invades Manchuria (China) in 1931 and when Italy invades Ethiopia (1935)</a:t>
            </a:r>
          </a:p>
          <a:p>
            <a:pPr lvl="2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Collective-action and free-rider problems plague organization</a:t>
            </a:r>
          </a:p>
          <a:p>
            <a:pPr lvl="2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Creates a false sense of security</a:t>
            </a:r>
          </a:p>
          <a:p>
            <a:pPr lvl="2"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U.S. Foreign Policy: The Paradox of World Power | Steven W. Hook | ©2015 |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376125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/>
              <a:t>The Second World War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004" y="1493240"/>
            <a:ext cx="8640660" cy="4790114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</a:pPr>
            <a:r>
              <a:rPr lang="en-US" sz="2400" b="1" dirty="0">
                <a:latin typeface="Arial" charset="0"/>
              </a:rPr>
              <a:t>1938–1939</a:t>
            </a:r>
            <a:r>
              <a:rPr lang="en-US" sz="2400" dirty="0">
                <a:latin typeface="Arial" charset="0"/>
              </a:rPr>
              <a:t>: Hitler annexes Austria; Czechoslovakia, invades Poland and divides it with Soviet Union</a:t>
            </a:r>
          </a:p>
          <a:p>
            <a:pPr>
              <a:spcBef>
                <a:spcPts val="0"/>
              </a:spcBef>
            </a:pPr>
            <a:endParaRPr lang="en-US" sz="2400" dirty="0">
              <a:latin typeface="Arial" charset="0"/>
            </a:endParaRPr>
          </a:p>
          <a:p>
            <a:pPr>
              <a:spcBef>
                <a:spcPts val="0"/>
              </a:spcBef>
            </a:pPr>
            <a:r>
              <a:rPr lang="en-US" sz="2400" b="1" dirty="0">
                <a:latin typeface="Arial" charset="0"/>
              </a:rPr>
              <a:t>1941</a:t>
            </a:r>
            <a:r>
              <a:rPr lang="en-US" sz="2400" dirty="0">
                <a:latin typeface="Arial" charset="0"/>
              </a:rPr>
              <a:t>: Hitler launches Blitzkrieg against Soviet Union, assumes control of most of Western Europe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During this time, U.S. attempts to remain “neutral,” despite Roosevelt’s desire to aid European democracies</a:t>
            </a:r>
          </a:p>
          <a:p>
            <a:pPr lvl="1">
              <a:spcBef>
                <a:spcPts val="0"/>
              </a:spcBef>
            </a:pPr>
            <a:r>
              <a:rPr lang="en-US" sz="2400" dirty="0">
                <a:latin typeface="Arial" charset="0"/>
              </a:rPr>
              <a:t>Public opinion divided over isolation or involvement</a:t>
            </a:r>
          </a:p>
          <a:p>
            <a:pPr>
              <a:spcBef>
                <a:spcPts val="0"/>
              </a:spcBef>
            </a:pPr>
            <a:endParaRPr lang="en-US" sz="2400" b="1" dirty="0">
              <a:latin typeface="Arial" charset="0"/>
            </a:endParaRPr>
          </a:p>
          <a:p>
            <a:pPr>
              <a:spcBef>
                <a:spcPts val="0"/>
              </a:spcBef>
            </a:pPr>
            <a:r>
              <a:rPr lang="en-US" sz="2400" b="1" dirty="0">
                <a:latin typeface="Arial" charset="0"/>
              </a:rPr>
              <a:t>Lend–lease program</a:t>
            </a:r>
            <a:r>
              <a:rPr lang="en-US" sz="2400" dirty="0">
                <a:latin typeface="Arial" charset="0"/>
              </a:rPr>
              <a:t>: Roosevelt sends military hardware, ships, and supplies to Great Britain</a:t>
            </a:r>
            <a:br>
              <a:rPr lang="en-US" sz="2400" dirty="0">
                <a:latin typeface="Arial" charset="0"/>
              </a:rPr>
            </a:br>
            <a:endParaRPr lang="en-US" sz="2400" dirty="0">
              <a:latin typeface="Arial" charset="0"/>
            </a:endParaRPr>
          </a:p>
          <a:p>
            <a:r>
              <a:rPr lang="en-US" sz="2400" b="1" dirty="0">
                <a:latin typeface="Arial" charset="0"/>
              </a:rPr>
              <a:t>December 7, 1941</a:t>
            </a:r>
            <a:r>
              <a:rPr lang="en-US" sz="2400" dirty="0">
                <a:latin typeface="Arial" charset="0"/>
              </a:rPr>
              <a:t>: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Japan attacks Pearl Harbor</a:t>
            </a:r>
          </a:p>
          <a:p>
            <a:pPr lvl="1"/>
            <a:r>
              <a:rPr lang="en-US" sz="2400" dirty="0">
                <a:latin typeface="Arial" charset="0"/>
              </a:rPr>
              <a:t>Germany and Italy declare war against the United States</a:t>
            </a:r>
          </a:p>
          <a:p>
            <a:pPr lvl="1"/>
            <a:r>
              <a:rPr lang="en-US" sz="2400" dirty="0">
                <a:latin typeface="Arial" charset="0"/>
              </a:rPr>
              <a:t>Domestic debate between Congress, the public, and the president ends</a:t>
            </a:r>
          </a:p>
          <a:p>
            <a:pPr>
              <a:spcBef>
                <a:spcPts val="0"/>
              </a:spcBef>
            </a:pPr>
            <a:endParaRPr lang="en-US" sz="2600" dirty="0">
              <a:latin typeface="Arial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©2015 |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2818827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387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Global Primacy and the Cold War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charset="0"/>
              </a:rPr>
              <a:t>In the wake of WWII, United States and Soviet Union were only superpowers remaining, resulting in emergence of </a:t>
            </a:r>
            <a:r>
              <a:rPr lang="en-US" sz="2400" b="1" dirty="0">
                <a:latin typeface="Arial" charset="0"/>
              </a:rPr>
              <a:t>bipolar balance of power</a:t>
            </a:r>
            <a:endParaRPr lang="en-US" sz="2400" dirty="0">
              <a:latin typeface="Arial" charset="0"/>
            </a:endParaRPr>
          </a:p>
          <a:p>
            <a:pPr lvl="1">
              <a:buFontTx/>
              <a:buNone/>
            </a:pPr>
            <a:endParaRPr lang="en-US" sz="2400" dirty="0">
              <a:latin typeface="Arial" charset="0"/>
            </a:endParaRPr>
          </a:p>
          <a:p>
            <a:r>
              <a:rPr lang="en-US" sz="2400" b="1" dirty="0">
                <a:latin typeface="Arial" charset="0"/>
              </a:rPr>
              <a:t>Cold War </a:t>
            </a:r>
            <a:r>
              <a:rPr lang="en-US" sz="2400" dirty="0">
                <a:latin typeface="Arial" charset="0"/>
              </a:rPr>
              <a:t>based in ideological differences </a:t>
            </a:r>
          </a:p>
          <a:p>
            <a:pPr lvl="1"/>
            <a:r>
              <a:rPr lang="en-US" sz="2400" dirty="0">
                <a:latin typeface="Arial" charset="0"/>
              </a:rPr>
              <a:t>Capitalist states (led by U.S.) vs. communist states (led by Soviet Union)</a:t>
            </a:r>
          </a:p>
          <a:p>
            <a:pPr lvl="1"/>
            <a:r>
              <a:rPr lang="en-US" sz="2400" dirty="0">
                <a:latin typeface="Arial" charset="0"/>
              </a:rPr>
              <a:t>Competition to influence markets and countries around the world (spheres of influence)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U.S. Foreign Policy: The Paradox of World Power | Steven W. Hook | ©2015 |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56490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2685</Words>
  <Application>Microsoft Office PowerPoint</Application>
  <PresentationFormat>On-screen Show (4:3)</PresentationFormat>
  <Paragraphs>259</Paragraphs>
  <Slides>23</Slides>
  <Notes>22</Notes>
  <HiddenSlides>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Times New Roman</vt:lpstr>
      <vt:lpstr>Office Theme</vt:lpstr>
      <vt:lpstr> “Opening the Door to Asia”</vt:lpstr>
      <vt:lpstr>A Big Stick in Latin America</vt:lpstr>
      <vt:lpstr>Justifying Expansion</vt:lpstr>
      <vt:lpstr> Discussion question:</vt:lpstr>
      <vt:lpstr>The First World War</vt:lpstr>
      <vt:lpstr>Failed Efforts to Keep the Peace</vt:lpstr>
      <vt:lpstr>Failed Efforts to Keep the Peace</vt:lpstr>
      <vt:lpstr>The Second World War</vt:lpstr>
      <vt:lpstr>Global Primacy and the Cold War</vt:lpstr>
      <vt:lpstr>Global Primacy and the Cold War</vt:lpstr>
      <vt:lpstr>New Structures of Foreign Policy</vt:lpstr>
      <vt:lpstr>New Structures of Foreign Policy</vt:lpstr>
      <vt:lpstr>Regional Conflicts and the Vietnam Syndrome</vt:lpstr>
      <vt:lpstr> U.S. Foreign Policy Chronology: The Cold War</vt:lpstr>
      <vt:lpstr>Korea</vt:lpstr>
      <vt:lpstr>Cuba </vt:lpstr>
      <vt:lpstr>Vietnam </vt:lpstr>
      <vt:lpstr>The End of the Cold War</vt:lpstr>
      <vt:lpstr>The End of the Cold War</vt:lpstr>
      <vt:lpstr>New Challenges After the Cold War</vt:lpstr>
      <vt:lpstr>Overseas Unrest and Domestic Unease</vt:lpstr>
      <vt:lpstr>September 11 and the War on Terrorism</vt:lpstr>
      <vt:lpstr>New and Old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Clicker question:</dc:title>
  <dc:creator>Tobias Lemke</dc:creator>
  <cp:lastModifiedBy>Tobias Lemke</cp:lastModifiedBy>
  <cp:revision>2</cp:revision>
  <dcterms:created xsi:type="dcterms:W3CDTF">2019-02-15T16:51:37Z</dcterms:created>
  <dcterms:modified xsi:type="dcterms:W3CDTF">2019-02-18T14:59:47Z</dcterms:modified>
</cp:coreProperties>
</file>