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7" r:id="rId2"/>
    <p:sldId id="349" r:id="rId3"/>
    <p:sldId id="350" r:id="rId4"/>
    <p:sldId id="334" r:id="rId5"/>
    <p:sldId id="342" r:id="rId6"/>
    <p:sldId id="351" r:id="rId7"/>
    <p:sldId id="344" r:id="rId8"/>
    <p:sldId id="352" r:id="rId9"/>
    <p:sldId id="35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Lemke" initials="TL" lastIdx="1" clrIdx="0">
    <p:extLst>
      <p:ext uri="{19B8F6BF-5375-455C-9EA6-DF929625EA0E}">
        <p15:presenceInfo xmlns:p15="http://schemas.microsoft.com/office/powerpoint/2012/main" userId="00ff3d77b6254e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26DF3027-E059-4162-9EAE-7F243E719ADF}"/>
    <pc:docChg chg="delSld">
      <pc:chgData name="Tobias Lemke" userId="00ff3d77b6254e63" providerId="LiveId" clId="{26DF3027-E059-4162-9EAE-7F243E719ADF}" dt="2019-02-25T16:01:39.691" v="0" actId="2696"/>
      <pc:docMkLst>
        <pc:docMk/>
      </pc:docMkLst>
      <pc:sldChg chg="del">
        <pc:chgData name="Tobias Lemke" userId="00ff3d77b6254e63" providerId="LiveId" clId="{26DF3027-E059-4162-9EAE-7F243E719ADF}" dt="2019-02-25T16:01:39.691" v="0" actId="2696"/>
        <pc:sldMkLst>
          <pc:docMk/>
          <pc:sldMk cId="2794384030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this a problem? Administrations.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180445-B8AF-AB45-8459-0ECBB3F1F73F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Beginning of the liberal international order.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A33B76-BB10-884C-BF40-61098FA96016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Coming back to the new world order and liberal internationalism</a:t>
            </a:r>
          </a:p>
        </p:txBody>
      </p:sp>
    </p:spTree>
    <p:extLst>
      <p:ext uri="{BB962C8B-B14F-4D97-AF65-F5344CB8AC3E}">
        <p14:creationId xmlns:p14="http://schemas.microsoft.com/office/powerpoint/2010/main" val="373932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841C75-0C37-2D4E-B9F3-AA7BD97D3B2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2.4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0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B910-C3E4-415A-B270-65175AB6EC85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112-3369-47B9-A348-806B912689D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FF3-2961-43AE-A165-727F2E43464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CEE-5DE7-45F9-B789-3453F9D483BB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7480" y="6356350"/>
            <a:ext cx="3749040" cy="365125"/>
          </a:xfrm>
        </p:spPr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76B-AF62-46D1-910B-865A88C889A9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3BBD-F408-470C-8DCA-006C9F2645A8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63DC-A6EE-4832-8374-68A68B733E32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5CF2-FB21-40A6-9206-AD6D9229530B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4D7-3543-4274-9FD6-0E6721F54482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983-147B-4ECE-8782-075401EC43FA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63E-EF7B-466A-8CE8-5E56257F4A9E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A4B-98D1-4263-86FB-94E7B989705D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48E3-8D79-42CA-9CA0-9CF128959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Study#1 Check-Out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7C275-AC20-41A8-AAA7-2B00E557B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2.25.19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6394-A523-4A52-9BC9-70D6638E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390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786-9D09-4FC4-A5EB-63B64789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Hook’s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BC9-D7D3-4A92-8937-D2C585E1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Cultural Dimension (National Exceptionalism)</a:t>
            </a:r>
          </a:p>
          <a:p>
            <a:pPr lvl="1"/>
            <a:r>
              <a:rPr lang="en-US" dirty="0"/>
              <a:t>Hook suggests that opinion diverge over how the U.S. should conduct itself in world politics</a:t>
            </a:r>
          </a:p>
          <a:p>
            <a:pPr lvl="1"/>
            <a:r>
              <a:rPr lang="en-US" b="1" i="1" dirty="0" err="1"/>
              <a:t>Examplarist</a:t>
            </a:r>
            <a:r>
              <a:rPr lang="en-US" dirty="0"/>
              <a:t> vs. </a:t>
            </a:r>
            <a:r>
              <a:rPr lang="en-US" b="1" i="1" dirty="0"/>
              <a:t>vindicator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Do these two dimensions capture the possibilities of U.S. conduct adequality?</a:t>
            </a:r>
          </a:p>
          <a:p>
            <a:pPr lvl="1"/>
            <a:r>
              <a:rPr lang="en-US" dirty="0"/>
              <a:t>Are we missing something?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9CE2-502C-469C-9F35-3ACD6BF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90E8-1A1E-4D65-BAFD-70445923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Liberal International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D04B-4021-4737-9E1B-EA9DA84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 benefited early on from a position of protected isolation, needed to develop a new strategy at the beginning of the 20th century.</a:t>
            </a:r>
          </a:p>
          <a:p>
            <a:r>
              <a:rPr lang="en-US" dirty="0"/>
              <a:t>Resolve tensions between American interests and American ideals by achieving them together.</a:t>
            </a:r>
          </a:p>
          <a:p>
            <a:pPr lvl="1"/>
            <a:r>
              <a:rPr lang="en-US" dirty="0"/>
              <a:t>See world in positive-sum not zero-sum terms, cooperation can benefit everybody (domestic lessons).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Creation of a “</a:t>
            </a:r>
            <a:r>
              <a:rPr lang="en-US" b="1" i="1" dirty="0"/>
              <a:t>dense web of benign reciprocal interactions now known as the liberal international order”</a:t>
            </a:r>
            <a:r>
              <a:rPr lang="en-US" dirty="0"/>
              <a:t>. Developed in three stages:</a:t>
            </a:r>
            <a:br>
              <a:rPr lang="en-US" dirty="0"/>
            </a:br>
            <a:endParaRPr lang="en-US" dirty="0"/>
          </a:p>
          <a:p>
            <a:pPr lvl="1" font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Founding [Wilson] after WWI. He failed but gave his successors a model and some cautionary lessons.</a:t>
            </a:r>
          </a:p>
          <a:p>
            <a:pPr lvl="1" font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Founding [Roosevelt and Truman] tried again during and after WWII, and this time, the order took hold, at least in part of the world. </a:t>
            </a:r>
          </a:p>
          <a:p>
            <a:pPr lvl="1" font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Founding [Bush I and Clinton] in post-Cold War era, extending it from the West to the rest.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3443-8226-4ACD-9A41-ADDD4BE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0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Structures of Foreign Policy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U.S. creates </a:t>
            </a:r>
            <a:r>
              <a:rPr lang="en-US" sz="2400" b="1" i="1" dirty="0">
                <a:latin typeface="Arial" charset="0"/>
              </a:rPr>
              <a:t>international organizations </a:t>
            </a:r>
            <a:r>
              <a:rPr lang="en-US" sz="2400" dirty="0">
                <a:latin typeface="Arial" charset="0"/>
              </a:rPr>
              <a:t>to preserve power</a:t>
            </a:r>
          </a:p>
          <a:p>
            <a:pPr lvl="1"/>
            <a:r>
              <a:rPr lang="en-US" sz="2000" dirty="0">
                <a:latin typeface="Arial" charset="0"/>
              </a:rPr>
              <a:t>1944: </a:t>
            </a:r>
            <a:r>
              <a:rPr lang="en-US" sz="2000" b="1" i="1" dirty="0">
                <a:latin typeface="Arial" charset="0"/>
              </a:rPr>
              <a:t>Bretton Woods </a:t>
            </a:r>
            <a:r>
              <a:rPr lang="en-US" sz="2000" dirty="0">
                <a:latin typeface="Arial" charset="0"/>
              </a:rPr>
              <a:t>institutions extend U.S. ideologies and values into world economic markets</a:t>
            </a:r>
          </a:p>
          <a:p>
            <a:pPr lvl="2"/>
            <a:r>
              <a:rPr lang="en-US" sz="1600" dirty="0">
                <a:latin typeface="Arial" charset="0"/>
              </a:rPr>
              <a:t>Creation of World Bank, International Monetary Fund (IMF)</a:t>
            </a:r>
          </a:p>
          <a:p>
            <a:pPr lvl="1"/>
            <a:r>
              <a:rPr lang="en-US" sz="2000" dirty="0">
                <a:latin typeface="Arial" charset="0"/>
              </a:rPr>
              <a:t>1947: </a:t>
            </a:r>
            <a:r>
              <a:rPr lang="en-US" sz="2000" b="1" i="1" dirty="0">
                <a:latin typeface="Arial" charset="0"/>
              </a:rPr>
              <a:t>Truman Doctrine </a:t>
            </a:r>
            <a:r>
              <a:rPr lang="en-US" sz="2000" dirty="0">
                <a:latin typeface="Arial" charset="0"/>
              </a:rPr>
              <a:t>extends military and economic aid to Greece and Turkey to combat communist aggression and insurgency</a:t>
            </a:r>
          </a:p>
          <a:p>
            <a:pPr lvl="1"/>
            <a:r>
              <a:rPr lang="en-US" sz="2000" dirty="0">
                <a:latin typeface="Arial" charset="0"/>
              </a:rPr>
              <a:t>1947: </a:t>
            </a:r>
            <a:r>
              <a:rPr lang="en-US" sz="2000" b="1" i="1" dirty="0">
                <a:latin typeface="Arial" charset="0"/>
              </a:rPr>
              <a:t>Marshall Plan </a:t>
            </a:r>
            <a:r>
              <a:rPr lang="en-US" sz="2000" dirty="0">
                <a:latin typeface="Arial" charset="0"/>
              </a:rPr>
              <a:t>develops economic aid for European countries to help them rebuild after World War II</a:t>
            </a:r>
          </a:p>
          <a:p>
            <a:pPr lvl="1"/>
            <a:r>
              <a:rPr lang="en-US" sz="2000" dirty="0">
                <a:latin typeface="Arial" charset="0"/>
              </a:rPr>
              <a:t>1949: </a:t>
            </a:r>
            <a:r>
              <a:rPr lang="en-US" sz="2000" b="1" i="1" dirty="0">
                <a:latin typeface="Arial" charset="0"/>
              </a:rPr>
              <a:t>North Atlantic Treaty Organization </a:t>
            </a:r>
            <a:r>
              <a:rPr lang="en-US" sz="2000" dirty="0">
                <a:latin typeface="Arial" charset="0"/>
              </a:rPr>
              <a:t>(NATO) creates military alliance of Western European countries and United States</a:t>
            </a:r>
          </a:p>
          <a:p>
            <a:pPr lvl="1"/>
            <a:r>
              <a:rPr lang="en-US" sz="2000" dirty="0">
                <a:latin typeface="Arial" charset="0"/>
              </a:rPr>
              <a:t>How did Truman get domestic public opinion on board?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698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75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Challenges After the Cold War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2004" y="1438621"/>
            <a:ext cx="8523214" cy="4917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President George H. W. Bush and the </a:t>
            </a:r>
            <a:r>
              <a:rPr lang="en-US" sz="2400" b="1" dirty="0">
                <a:latin typeface="Arial" charset="0"/>
              </a:rPr>
              <a:t>New World Order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Democratization</a:t>
            </a:r>
            <a:r>
              <a:rPr lang="en-US" sz="2000" dirty="0">
                <a:latin typeface="Arial" charset="0"/>
              </a:rPr>
              <a:t>: Expansion of political rights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Economic globalization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>
                <a:latin typeface="Arial" charset="0"/>
                <a:cs typeface="Arial" charset="0"/>
              </a:rPr>
              <a:t>Growth of m</a:t>
            </a:r>
            <a:r>
              <a:rPr lang="en-US" sz="2000" dirty="0">
                <a:latin typeface="Arial" charset="0"/>
              </a:rPr>
              <a:t>arket economy across the world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Multilateral cooperation</a:t>
            </a:r>
            <a:r>
              <a:rPr lang="en-US" sz="2000" dirty="0">
                <a:latin typeface="Arial" charset="0"/>
              </a:rPr>
              <a:t>: Expansion of global institutions and maintenance of order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United States looks to expand economic markets into global markets with limited government regulation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Clinton administration adopts strategy of “engagement and enlargement” by welcoming multilateral coalitions for peacekeeping and democratization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152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E3B-7A5A-40FE-A2CD-8452E7CA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Contemporary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C95A-8AD4-4961-8BB5-62F10A8A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“Washington turbocharged </a:t>
            </a:r>
            <a:r>
              <a:rPr lang="en-US" b="1" i="1" dirty="0"/>
              <a:t>globalization</a:t>
            </a:r>
            <a:r>
              <a:rPr lang="en-US" dirty="0"/>
              <a:t> even as it cut back the domestic safety net, shifting risk from the state back to the public just as the gales of creative destruction started to howl.” </a:t>
            </a:r>
          </a:p>
          <a:p>
            <a:r>
              <a:rPr lang="en-US" dirty="0"/>
              <a:t>Lessons of the 1930s, the state had to step in to help shield citizens from being whipsawed by market forces</a:t>
            </a:r>
            <a:r>
              <a:rPr lang="en-US" b="1" i="1" dirty="0"/>
              <a:t>.</a:t>
            </a:r>
          </a:p>
          <a:p>
            <a:r>
              <a:rPr lang="en-US" b="1" i="1" dirty="0"/>
              <a:t>Unilateral</a:t>
            </a:r>
            <a:r>
              <a:rPr lang="en-US" dirty="0"/>
              <a:t> actions in Iraq further eroded trust among U.S. allies. Was U.S. still leading and playing by the rules?</a:t>
            </a:r>
          </a:p>
          <a:p>
            <a:r>
              <a:rPr lang="en-US" dirty="0"/>
              <a:t>Winning vs. Leading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6D153-942D-4114-A8A8-89B26AA6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0866"/>
            <a:ext cx="9144000" cy="100048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</a:rPr>
              <a:t>September 11 and the War on Terrorism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34892" y="1711355"/>
            <a:ext cx="8674216" cy="459297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Bush administration takes unilateralism to new heights before and after 9/11 terrorist attacks in New York and Washington, D.C.</a:t>
            </a:r>
          </a:p>
          <a:p>
            <a:pPr lvl="1"/>
            <a:r>
              <a:rPr lang="en-US" sz="2200" dirty="0">
                <a:latin typeface="Arial" charset="0"/>
              </a:rPr>
              <a:t>Before 9/11</a:t>
            </a:r>
          </a:p>
          <a:p>
            <a:pPr lvl="2"/>
            <a:r>
              <a:rPr lang="en-US" sz="2000" dirty="0">
                <a:latin typeface="Arial" charset="0"/>
              </a:rPr>
              <a:t>Nullification of antiballistic missile treaty</a:t>
            </a:r>
          </a:p>
          <a:p>
            <a:pPr lvl="2"/>
            <a:r>
              <a:rPr lang="en-US" sz="2000" dirty="0">
                <a:latin typeface="Arial" charset="0"/>
              </a:rPr>
              <a:t>Trade tariffs (e.g., steel)</a:t>
            </a:r>
          </a:p>
          <a:p>
            <a:pPr lvl="2"/>
            <a:r>
              <a:rPr lang="en-US" sz="2000" dirty="0">
                <a:latin typeface="Arial" charset="0"/>
              </a:rPr>
              <a:t>Rejection of Kyoto Protocol</a:t>
            </a:r>
          </a:p>
          <a:p>
            <a:pPr lvl="1"/>
            <a:r>
              <a:rPr lang="en-US" sz="2200" dirty="0">
                <a:latin typeface="Arial" charset="0"/>
              </a:rPr>
              <a:t>After 9/11</a:t>
            </a:r>
          </a:p>
          <a:p>
            <a:pPr lvl="2"/>
            <a:r>
              <a:rPr lang="en-US" sz="22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Bush Doctrine</a:t>
            </a:r>
            <a:r>
              <a:rPr lang="en-US" sz="2000" dirty="0">
                <a:latin typeface="Arial" charset="0"/>
                <a:cs typeface="Arial" charset="0"/>
              </a:rPr>
              <a:t>: </a:t>
            </a:r>
            <a:r>
              <a:rPr lang="en-US" sz="2000" b="1" dirty="0">
                <a:latin typeface="Arial" charset="0"/>
              </a:rPr>
              <a:t>Preemption</a:t>
            </a:r>
            <a:r>
              <a:rPr lang="en-US" sz="2000" dirty="0">
                <a:latin typeface="Arial" charset="0"/>
              </a:rPr>
              <a:t> and primacy in military/economic areas</a:t>
            </a:r>
          </a:p>
          <a:p>
            <a:pPr lvl="2"/>
            <a:r>
              <a:rPr lang="en-US" sz="2000" dirty="0">
                <a:latin typeface="Arial" charset="0"/>
              </a:rPr>
              <a:t>Tension with UN Security Council</a:t>
            </a:r>
          </a:p>
          <a:p>
            <a:pPr lvl="1"/>
            <a:r>
              <a:rPr lang="en-US" sz="2200" dirty="0">
                <a:latin typeface="Arial" charset="0"/>
              </a:rPr>
              <a:t>Wars in Afghanistan and Iraq based on Bush Doctrine</a:t>
            </a:r>
          </a:p>
          <a:p>
            <a:pPr lvl="2"/>
            <a:r>
              <a:rPr lang="en-US" sz="2000" dirty="0">
                <a:latin typeface="Arial" charset="0"/>
              </a:rPr>
              <a:t>Continuing violence leads to </a:t>
            </a:r>
            <a:r>
              <a:rPr lang="en-US" sz="2000" b="1" dirty="0">
                <a:latin typeface="Arial" charset="0"/>
              </a:rPr>
              <a:t>surge strategy</a:t>
            </a:r>
            <a:r>
              <a:rPr lang="en-US" sz="2000" dirty="0">
                <a:latin typeface="Arial" charset="0"/>
              </a:rPr>
              <a:t> of U.S. troops in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42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EED6-6A14-476E-B2C9-9DB26748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Anton’s critique of the 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0865-44A3-467F-BDB0-D4F64A6B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Trifocal lens on U.S. foreign policy interests:</a:t>
            </a:r>
          </a:p>
          <a:p>
            <a:pPr lvl="1"/>
            <a:r>
              <a:rPr lang="en-US" dirty="0"/>
              <a:t>prosperity, prestige, and peace</a:t>
            </a:r>
          </a:p>
          <a:p>
            <a:r>
              <a:rPr lang="en-US" dirty="0"/>
              <a:t>Does the LIO still fulfill these purposes today?</a:t>
            </a:r>
          </a:p>
          <a:p>
            <a:r>
              <a:rPr lang="en-US" dirty="0"/>
              <a:t>Need to reform:</a:t>
            </a:r>
          </a:p>
          <a:p>
            <a:pPr lvl="1"/>
            <a:r>
              <a:rPr lang="en-US" i="1" dirty="0"/>
              <a:t>Free Trade</a:t>
            </a:r>
          </a:p>
          <a:p>
            <a:pPr lvl="1"/>
            <a:r>
              <a:rPr lang="en-US" i="1" dirty="0"/>
              <a:t>Alliance Structure</a:t>
            </a:r>
          </a:p>
          <a:p>
            <a:pPr lvl="1"/>
            <a:r>
              <a:rPr lang="en-US" i="1" dirty="0"/>
              <a:t>Democracy promotion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098F-6F2A-462C-8A45-17955B3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6B485-34F4-4D19-A510-3F1ED5EE7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703132"/>
            <a:ext cx="8178799" cy="14517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E90FE-FF8A-4A45-B321-90248547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11719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779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Case Study#1 Check-Out</vt:lpstr>
      <vt:lpstr> Hook’s Paradox</vt:lpstr>
      <vt:lpstr> Liberal International Order</vt:lpstr>
      <vt:lpstr>New Structures of Foreign Policy</vt:lpstr>
      <vt:lpstr>New Challenges After the Cold War</vt:lpstr>
      <vt:lpstr> Contemporary Problems:</vt:lpstr>
      <vt:lpstr>September 11 and the War on Terrorism</vt:lpstr>
      <vt:lpstr> Anton’s critique of the LIO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Study#1 Check-Out</dc:title>
  <dc:creator>Tobias Lemke</dc:creator>
  <cp:lastModifiedBy>Tobias Lemke</cp:lastModifiedBy>
  <cp:revision>1</cp:revision>
  <dcterms:created xsi:type="dcterms:W3CDTF">2019-02-25T15:38:45Z</dcterms:created>
  <dcterms:modified xsi:type="dcterms:W3CDTF">2019-02-25T16:01:46Z</dcterms:modified>
</cp:coreProperties>
</file>