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61" r:id="rId2"/>
    <p:sldId id="362" r:id="rId3"/>
    <p:sldId id="365" r:id="rId4"/>
    <p:sldId id="376" r:id="rId5"/>
    <p:sldId id="368" r:id="rId6"/>
    <p:sldId id="367" r:id="rId7"/>
    <p:sldId id="364" r:id="rId8"/>
    <p:sldId id="370" r:id="rId9"/>
    <p:sldId id="371" r:id="rId10"/>
    <p:sldId id="372" r:id="rId11"/>
    <p:sldId id="373" r:id="rId12"/>
    <p:sldId id="374" r:id="rId13"/>
    <p:sldId id="3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71" d="100"/>
          <a:sy n="71" d="100"/>
        </p:scale>
        <p:origin x="15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B0E5FFA9-B52F-4CBE-8F97-72921EF9EC67}"/>
    <pc:docChg chg="delSld">
      <pc:chgData name="Tobias Lemke" userId="00ff3d77b6254e63" providerId="LiveId" clId="{B0E5FFA9-B52F-4CBE-8F97-72921EF9EC67}" dt="2019-02-27T17:07:47.720" v="3" actId="2696"/>
      <pc:docMkLst>
        <pc:docMk/>
      </pc:docMkLst>
      <pc:sldChg chg="del">
        <pc:chgData name="Tobias Lemke" userId="00ff3d77b6254e63" providerId="LiveId" clId="{B0E5FFA9-B52F-4CBE-8F97-72921EF9EC67}" dt="2019-02-27T17:07:43.818" v="2" actId="2696"/>
        <pc:sldMkLst>
          <pc:docMk/>
          <pc:sldMk cId="2865045745" sldId="363"/>
        </pc:sldMkLst>
      </pc:sldChg>
      <pc:sldChg chg="del">
        <pc:chgData name="Tobias Lemke" userId="00ff3d77b6254e63" providerId="LiveId" clId="{B0E5FFA9-B52F-4CBE-8F97-72921EF9EC67}" dt="2019-02-27T17:07:47.720" v="3" actId="2696"/>
        <pc:sldMkLst>
          <pc:docMk/>
          <pc:sldMk cId="3896905144" sldId="369"/>
        </pc:sldMkLst>
      </pc:sldChg>
      <pc:sldChg chg="del">
        <pc:chgData name="Tobias Lemke" userId="00ff3d77b6254e63" providerId="LiveId" clId="{B0E5FFA9-B52F-4CBE-8F97-72921EF9EC67}" dt="2019-02-27T17:07:38.066" v="0" actId="2696"/>
        <pc:sldMkLst>
          <pc:docMk/>
          <pc:sldMk cId="975353413" sldId="379"/>
        </pc:sldMkLst>
      </pc:sldChg>
      <pc:sldChg chg="del">
        <pc:chgData name="Tobias Lemke" userId="00ff3d77b6254e63" providerId="LiveId" clId="{B0E5FFA9-B52F-4CBE-8F97-72921EF9EC67}" dt="2019-02-27T17:07:40.055" v="1" actId="2696"/>
        <pc:sldMkLst>
          <pc:docMk/>
          <pc:sldMk cId="3657319270" sldId="3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56ED09-42AB-9D41-8594-99599406EF4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42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EC72E-2BE6-AC45-B485-F4C7E463C571}" type="slidenum">
              <a:rPr lang="en-US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9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C101E-D8D9-024B-B08B-AB5BE4EFAC3C}" type="slidenum">
              <a:rPr lang="en-US"/>
              <a:pPr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Issue of experience in foreign policy, or lack thereof.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5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867BD-49EF-7C43-AB85-3B0A5AC3BA6B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7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3A87A-8C1D-D94B-9F83-AC5CDD1B5A84}" type="slidenum">
              <a:rPr lang="en-US"/>
              <a:pPr/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8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NSC creation important because it moved power closer to the White House, and away from the state department</a:t>
            </a:r>
          </a:p>
          <a:p>
            <a:r>
              <a:rPr lang="en-US" dirty="0"/>
              <a:t>What about Donald Trump? Can we think of examples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B8A15-1355-6E47-BF11-8B1E225E8A0B}" type="slidenum">
              <a:rPr lang="en-US"/>
              <a:pPr/>
              <a:t>5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61087-43F4-0D4A-AA43-657EBDD81182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Definitely want to talk about the early founders aversion against unrestricted Monarchical power, power should be constrained domestically and internationally.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3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FCE94-0594-B248-BE81-34BC4D34441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4DB29-BF4E-C141-92A8-66E8A7A86E30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do you want the president to be fully in charge of this, or any one person for that matter?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does congress not push back more against this?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what charge are President’s often criticized when it comes to the conduct of warfare?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19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7EE97B-8028-534A-A83C-64845AFA13FB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is the use of executive agreements more attractive to many presidents than negotiating treaties?</a:t>
            </a:r>
          </a:p>
        </p:txBody>
      </p:sp>
    </p:spTree>
    <p:extLst>
      <p:ext uri="{BB962C8B-B14F-4D97-AF65-F5344CB8AC3E}">
        <p14:creationId xmlns:p14="http://schemas.microsoft.com/office/powerpoint/2010/main" val="266282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44C5B-A061-2F4A-967A-A97DAB278039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Learning Objective Number: 4.1</a:t>
            </a:r>
          </a:p>
          <a:p>
            <a:pPr eaLnBrk="1" hangingPunct="1"/>
            <a:endParaRPr lang="en-US" dirty="0">
              <a:latin typeface="Times New Roman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6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419449" y="620027"/>
            <a:ext cx="7772400" cy="1470025"/>
          </a:xfrm>
        </p:spPr>
        <p:txBody>
          <a:bodyPr/>
          <a:lstStyle/>
          <a:p>
            <a:r>
              <a:rPr lang="en-US" dirty="0"/>
              <a:t>4. Presidential Power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52951" y="5247314"/>
            <a:ext cx="1455854" cy="1546102"/>
          </a:xfr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431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53469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Sharing of Foreign Policy Powers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419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Presidential appointments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Responsible for picking cabinet members and ambassadors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Rarely challenged by Congress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Staff positions such as national security adviser are not subject to congressional approval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Recess appointments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special advisor appointments</a:t>
            </a:r>
          </a:p>
          <a:p>
            <a:pPr lvl="1">
              <a:lnSpc>
                <a:spcPct val="90000"/>
              </a:lnSpc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Conducting diplomacy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Constitution is vague over day-to-day operations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Receiving ambassadors, foreign diplomats, and public ministers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Recognizing foreign governments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6029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387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White House Advantages over Congress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Informal powers: Norms, routines, and natural advantages for the president in foreign affairs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National constituency</a:t>
            </a:r>
            <a:r>
              <a:rPr lang="en-US" dirty="0">
                <a:latin typeface="Arial" pitchFamily="34" charset="0"/>
                <a:cs typeface="Arial" pitchFamily="34" charset="0"/>
              </a:rPr>
              <a:t>: The president represents all the people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Bully pulpit</a:t>
            </a:r>
            <a:r>
              <a:rPr lang="en-US" dirty="0">
                <a:latin typeface="Arial" pitchFamily="34" charset="0"/>
                <a:cs typeface="Arial" pitchFamily="34" charset="0"/>
              </a:rPr>
              <a:t>: Unparalleled access to the general public through media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Status as party leader</a:t>
            </a:r>
            <a:r>
              <a:rPr lang="en-US" dirty="0">
                <a:latin typeface="Arial" pitchFamily="34" charset="0"/>
                <a:cs typeface="Arial" pitchFamily="34" charset="0"/>
              </a:rPr>
              <a:t>: The president is at the head of the political party and of the party in government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Perpetual session</a:t>
            </a:r>
            <a:r>
              <a:rPr lang="en-US" dirty="0">
                <a:latin typeface="Arial" pitchFamily="34" charset="0"/>
                <a:cs typeface="Arial" pitchFamily="34" charset="0"/>
              </a:rPr>
              <a:t>: Unlike Congress, the president is always “in session” and is a unitary actor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The bureaucracy’s CEO</a:t>
            </a:r>
            <a:r>
              <a:rPr lang="en-US" dirty="0">
                <a:latin typeface="Arial" pitchFamily="34" charset="0"/>
                <a:cs typeface="Arial" pitchFamily="34" charset="0"/>
              </a:rPr>
              <a:t>: Leadership or control of executive agencies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Information dominance</a:t>
            </a:r>
            <a:r>
              <a:rPr lang="en-US" dirty="0">
                <a:latin typeface="Arial" pitchFamily="34" charset="0"/>
                <a:cs typeface="Arial" pitchFamily="34" charset="0"/>
              </a:rPr>
              <a:t>: Information and resource control, specifically by councils and agencies of national security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77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752"/>
            <a:ext cx="8229600" cy="1143000"/>
          </a:xfrm>
        </p:spPr>
        <p:txBody>
          <a:bodyPr/>
          <a:lstStyle/>
          <a:p>
            <a:r>
              <a:rPr lang="en-US" dirty="0"/>
              <a:t>Constraints on Presidential Power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>
            <a:normAutofit/>
          </a:bodyPr>
          <a:lstStyle/>
          <a:p>
            <a:pPr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kern="0" dirty="0">
                <a:latin typeface="Arial" pitchFamily="34" charset="0"/>
                <a:cs typeface="Arial" pitchFamily="34" charset="0"/>
              </a:rPr>
              <a:t> Domestic and international factors to consider as constraints on presidential power</a:t>
            </a: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Developments overseas: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Uncertainty regarding international conditions, emergence of crises</a:t>
            </a:r>
          </a:p>
          <a:p>
            <a:pPr lvl="2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kern="0" dirty="0">
                <a:latin typeface="Arial" pitchFamily="34" charset="0"/>
                <a:cs typeface="Arial" pitchFamily="34" charset="0"/>
              </a:rPr>
              <a:t>September 11 attacks</a:t>
            </a:r>
          </a:p>
          <a:p>
            <a:pPr lvl="2" indent="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kern="0" dirty="0">
                <a:latin typeface="Arial" pitchFamily="34" charset="0"/>
                <a:cs typeface="Arial" pitchFamily="34" charset="0"/>
              </a:rPr>
              <a:t> Russia’s annexation of Crimea</a:t>
            </a: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Domestic politics: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Party control of Congress</a:t>
            </a:r>
            <a:endParaRPr lang="en-US" i="1" kern="0" dirty="0">
              <a:latin typeface="Arial" pitchFamily="34" charset="0"/>
              <a:cs typeface="Arial" pitchFamily="34" charset="0"/>
            </a:endParaRPr>
          </a:p>
          <a:p>
            <a:pPr lvl="1" indent="0">
              <a:lnSpc>
                <a:spcPct val="80000"/>
              </a:lnSpc>
              <a:spcAft>
                <a:spcPts val="600"/>
              </a:spcAft>
              <a:buFontTx/>
              <a:buChar char="-"/>
            </a:pPr>
            <a:r>
              <a:rPr lang="en-US" i="1" kern="0" dirty="0">
                <a:latin typeface="Arial" pitchFamily="34" charset="0"/>
                <a:cs typeface="Arial" pitchFamily="34" charset="0"/>
              </a:rPr>
              <a:t>Personal limitations: </a:t>
            </a:r>
            <a:r>
              <a:rPr lang="en-US" kern="0" dirty="0">
                <a:latin typeface="Arial" pitchFamily="34" charset="0"/>
                <a:cs typeface="Arial" pitchFamily="34" charset="0"/>
              </a:rPr>
              <a:t>Time, personal background, psychology, and available information all impact decision-making</a:t>
            </a:r>
            <a:endParaRPr lang="en-US" kern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4789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342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Constraints on Presidential Power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Foreign policy issues also vary with administrations, and crises can affect foreign policy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Time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Resources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Partisan politics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Elections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Media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Public opinion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importance of 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context.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What is the current context of presidential foreign policy power?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137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2B47-FE82-43EB-9AB7-C025CB2D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421B-3D49-4A1F-989E-1EBF4294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2800" dirty="0"/>
              <a:t>Discuss how the powers and constraints of the constitution influence the presidents role in foreign policy</a:t>
            </a:r>
          </a:p>
          <a:p>
            <a:pPr fontAlgn="ctr"/>
            <a:r>
              <a:rPr lang="en-US" sz="2800" dirty="0"/>
              <a:t>Identify the ways that presidential prerogative is evident in three areas of US foreign policy</a:t>
            </a:r>
          </a:p>
          <a:p>
            <a:pPr fontAlgn="ctr"/>
            <a:r>
              <a:rPr lang="en-US" sz="2800" dirty="0"/>
              <a:t>Describe the White House centered structure of foreign policy decision making and how it has changed over 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B970-1EAA-43AC-9E85-889163F9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275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8227"/>
            <a:ext cx="8229600" cy="1143000"/>
          </a:xfrm>
        </p:spPr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122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I. The Constitution’s Mixed Blessing (Today)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a. The Sharing of Foreign Policy Powers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b. White House Advantages Over Congress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c. Constraints on Presidential Power</a:t>
            </a:r>
          </a:p>
          <a:p>
            <a:pPr lvl="1">
              <a:lnSpc>
                <a:spcPct val="80000"/>
              </a:lnSpc>
              <a:buNone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II. Presidential Prerogative in the “Zone of Twilight” (Wed)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a. Setting the Foreign Policy Agenda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b. Organizing the Chain of Command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c. Taking the Initiative</a:t>
            </a:r>
          </a:p>
          <a:p>
            <a:pPr lvl="1">
              <a:lnSpc>
                <a:spcPct val="80000"/>
              </a:lnSpc>
              <a:buNone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III. Structures of the “Presidential Branch” (Wed)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a. Advisory Systems in the Inner Circle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b. The Vice President’s Expanding Roles</a:t>
            </a:r>
          </a:p>
          <a:p>
            <a:pPr lvl="1">
              <a:lnSpc>
                <a:spcPct val="80000"/>
              </a:lnSpc>
              <a:buNone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IV. Judicial Interventions in Foreign Policy (Wed)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a. Rulings on Executive and Federal Power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b. Legal Quandaries in the War on Terror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66146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F550-39D5-40A2-A52C-D3B61DD7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Concentration of Presidential Power: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056B-9858-43E2-8D79-07D82F298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WWII, foreign policy making has been captured by an increasingly strong and unilaterally-acting executive branch</a:t>
            </a:r>
          </a:p>
          <a:p>
            <a:pPr lvl="1"/>
            <a:r>
              <a:rPr lang="en-US" sz="2800" dirty="0"/>
              <a:t>NSC moved decision making from the Pentagon and State Department to the White House</a:t>
            </a:r>
          </a:p>
          <a:p>
            <a:pPr lvl="1"/>
            <a:r>
              <a:rPr lang="en-US" sz="2800" dirty="0"/>
              <a:t>Johnson in Vietnam</a:t>
            </a:r>
          </a:p>
          <a:p>
            <a:pPr lvl="1"/>
            <a:r>
              <a:rPr lang="en-US" sz="2800" dirty="0"/>
              <a:t>Clinton in Yugoslavia</a:t>
            </a:r>
          </a:p>
          <a:p>
            <a:pPr lvl="1"/>
            <a:r>
              <a:rPr lang="en-US" sz="2800" dirty="0"/>
              <a:t>Bush in Afghanistan and Iraq</a:t>
            </a:r>
          </a:p>
          <a:p>
            <a:pPr lvl="1"/>
            <a:r>
              <a:rPr lang="en-US" sz="2800" dirty="0"/>
              <a:t>Obama’s intervention in Libya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6CA6E-E7D3-4927-9D7B-DE61CADE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004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0198"/>
            <a:ext cx="8229600" cy="1143000"/>
          </a:xfrm>
        </p:spPr>
        <p:txBody>
          <a:bodyPr/>
          <a:lstStyle/>
          <a:p>
            <a:r>
              <a:rPr lang="en-US" dirty="0"/>
              <a:t>The Constitution’s Mixed Blessing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419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Theodore Roosevelt’s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stewardship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theory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president represents all people and should be a steward of the people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president should be active in foreign and domestic policy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president should be constrained only by specifics in the Constitution and the law</a:t>
            </a:r>
          </a:p>
          <a:p>
            <a:pPr lvl="2"/>
            <a:r>
              <a:rPr lang="en-US" b="1" i="1" dirty="0">
                <a:latin typeface="Arial" pitchFamily="34" charset="0"/>
                <a:cs typeface="Arial" pitchFamily="34" charset="0"/>
              </a:rPr>
              <a:t>Prerogative powers</a:t>
            </a:r>
            <a:r>
              <a:rPr lang="en-US" dirty="0">
                <a:latin typeface="Arial" pitchFamily="34" charset="0"/>
                <a:cs typeface="Arial" pitchFamily="34" charset="0"/>
              </a:rPr>
              <a:t>: Autonomy and independence from other agencies for foreign policy making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94258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6642"/>
            <a:ext cx="8229600" cy="1143000"/>
          </a:xfrm>
        </p:spPr>
        <p:txBody>
          <a:bodyPr/>
          <a:lstStyle/>
          <a:p>
            <a:r>
              <a:rPr lang="en-US" dirty="0"/>
              <a:t>The Constitution’s Mixed Blessing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0976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Codetermination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The sharing and splitting of foreign policy powers among the three branches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power to set and conduct the foreign policy agenda evolved to the president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Executive branch buildup, growth, and control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Vague on foreign policy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Shared powers of the president and Congress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Hamiltonian vs Madisonian/Jeffersonian ideas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Discussion question: Why hamstring the U.S. in this way?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874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Presidential Power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8196" name="Picture 5" descr="I:\Public\templates-for-Dwain\Hook\hook4e\Instructor\Graphics\JPEGs\Hook_4e_Figure 4.1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94274" y="1918981"/>
            <a:ext cx="5521325" cy="4170363"/>
          </a:xfrm>
          <a:noFill/>
        </p:spPr>
      </p:pic>
    </p:spTree>
    <p:extLst>
      <p:ext uri="{BB962C8B-B14F-4D97-AF65-F5344CB8AC3E}">
        <p14:creationId xmlns:p14="http://schemas.microsoft.com/office/powerpoint/2010/main" val="111630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6269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Sharing of Foreign Policy Powers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9365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Commander-in-chief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Formal declaration of war has not been used since World War II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Centralization of armed forces under the president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Members of Congress allow president broad authority with troops deployed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Presidents control agencies and cabinets used during war</a:t>
            </a:r>
          </a:p>
          <a:p>
            <a:pPr lvl="2"/>
            <a:r>
              <a:rPr lang="en-US" sz="2200" dirty="0">
                <a:latin typeface="Arial" pitchFamily="34" charset="0"/>
                <a:cs typeface="Arial" pitchFamily="34" charset="0"/>
              </a:rPr>
              <a:t>NSC convened and staffed by president</a:t>
            </a:r>
          </a:p>
          <a:p>
            <a:pPr lvl="2"/>
            <a:r>
              <a:rPr lang="en-US" sz="2200" dirty="0">
                <a:latin typeface="Arial" pitchFamily="34" charset="0"/>
                <a:cs typeface="Arial" pitchFamily="34" charset="0"/>
              </a:rPr>
              <a:t>Defense secretary appointed by president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76340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6873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The Sharing of Foreign Policy Powers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Treaties and international agreements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Easier for one person to negotiate, conduct diplomacy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Senate approval needed for ratification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Treaties uncommon; executive agreements common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Senate approval not needed on executive agreements, unlike treaties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Increased use of executive agreements over treaties</a:t>
            </a:r>
          </a:p>
          <a:p>
            <a:pPr lvl="2"/>
            <a:r>
              <a:rPr lang="en-US" sz="2200" dirty="0">
                <a:latin typeface="Arial" pitchFamily="34" charset="0"/>
                <a:cs typeface="Arial" pitchFamily="34" charset="0"/>
              </a:rPr>
              <a:t>Used 90% of the time between 1939 and 2000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557816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1231</Words>
  <Application>Microsoft Office PowerPoint</Application>
  <PresentationFormat>On-screen Show (4:3)</PresentationFormat>
  <Paragraphs>136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1_Office Theme</vt:lpstr>
      <vt:lpstr>4. Presidential Power</vt:lpstr>
      <vt:lpstr> Learning Objectives:</vt:lpstr>
      <vt:lpstr>Chapter 4 Outline</vt:lpstr>
      <vt:lpstr> Concentration of Presidential Power:</vt:lpstr>
      <vt:lpstr>The Constitution’s Mixed Blessing</vt:lpstr>
      <vt:lpstr>The Constitution’s Mixed Blessing</vt:lpstr>
      <vt:lpstr>Presidential Power</vt:lpstr>
      <vt:lpstr>The Sharing of Foreign Policy Powers</vt:lpstr>
      <vt:lpstr>The Sharing of Foreign Policy Powers</vt:lpstr>
      <vt:lpstr>The Sharing of Foreign Policy Powers</vt:lpstr>
      <vt:lpstr>White House Advantages over Congress</vt:lpstr>
      <vt:lpstr>Constraints on Presidential Power</vt:lpstr>
      <vt:lpstr>Constraints on Presidential Power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20</cp:revision>
  <dcterms:created xsi:type="dcterms:W3CDTF">2015-10-04T21:16:46Z</dcterms:created>
  <dcterms:modified xsi:type="dcterms:W3CDTF">2019-02-27T17:07:56Z</dcterms:modified>
</cp:coreProperties>
</file>