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94" r:id="rId2"/>
    <p:sldId id="361" r:id="rId3"/>
    <p:sldId id="373" r:id="rId4"/>
    <p:sldId id="374" r:id="rId5"/>
    <p:sldId id="375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93" r:id="rId14"/>
    <p:sldId id="387" r:id="rId15"/>
    <p:sldId id="388" r:id="rId16"/>
    <p:sldId id="389" r:id="rId17"/>
    <p:sldId id="390" r:id="rId18"/>
    <p:sldId id="391" r:id="rId19"/>
    <p:sldId id="39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1" autoAdjust="0"/>
    <p:restoredTop sz="78993" autoAdjust="0"/>
  </p:normalViewPr>
  <p:slideViewPr>
    <p:cSldViewPr snapToGrid="0" snapToObjects="1">
      <p:cViewPr varScale="1">
        <p:scale>
          <a:sx n="63" d="100"/>
          <a:sy n="63" d="100"/>
        </p:scale>
        <p:origin x="579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E0B13686-26AB-47EE-A6E6-463CD32888D7}"/>
    <pc:docChg chg="delSld">
      <pc:chgData name="Tobias Lemke" userId="00ff3d77b6254e63" providerId="LiveId" clId="{E0B13686-26AB-47EE-A6E6-463CD32888D7}" dt="2019-03-01T16:29:03.736" v="3" actId="2696"/>
      <pc:docMkLst>
        <pc:docMk/>
      </pc:docMkLst>
      <pc:sldChg chg="del">
        <pc:chgData name="Tobias Lemke" userId="00ff3d77b6254e63" providerId="LiveId" clId="{E0B13686-26AB-47EE-A6E6-463CD32888D7}" dt="2019-03-01T16:29:03.736" v="3" actId="2696"/>
        <pc:sldMkLst>
          <pc:docMk/>
          <pc:sldMk cId="2731866348" sldId="378"/>
        </pc:sldMkLst>
      </pc:sldChg>
      <pc:sldChg chg="del">
        <pc:chgData name="Tobias Lemke" userId="00ff3d77b6254e63" providerId="LiveId" clId="{E0B13686-26AB-47EE-A6E6-463CD32888D7}" dt="2019-03-01T16:28:50.913" v="0" actId="2696"/>
        <pc:sldMkLst>
          <pc:docMk/>
          <pc:sldMk cId="975353413" sldId="379"/>
        </pc:sldMkLst>
      </pc:sldChg>
      <pc:sldChg chg="del">
        <pc:chgData name="Tobias Lemke" userId="00ff3d77b6254e63" providerId="LiveId" clId="{E0B13686-26AB-47EE-A6E6-463CD32888D7}" dt="2019-03-01T16:28:55.147" v="1" actId="2696"/>
        <pc:sldMkLst>
          <pc:docMk/>
          <pc:sldMk cId="2076638071" sldId="395"/>
        </pc:sldMkLst>
      </pc:sldChg>
      <pc:sldChg chg="del">
        <pc:chgData name="Tobias Lemke" userId="00ff3d77b6254e63" providerId="LiveId" clId="{E0B13686-26AB-47EE-A6E6-463CD32888D7}" dt="2019-03-01T16:28:59.207" v="2" actId="2696"/>
        <pc:sldMkLst>
          <pc:docMk/>
          <pc:sldMk cId="1693519533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4363-278B-A94D-B34E-ECFA3BA75FE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15C4-05AA-9040-BC3B-ACBE5ACD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8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C9A8E1-B718-5544-9605-894B5810FF2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Closely connected to the national constituency and perpetual session </a:t>
            </a:r>
            <a:r>
              <a:rPr lang="en-US" b="1" dirty="0" err="1"/>
              <a:t>advnatages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301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2CBAB-E37B-A94A-8EF6-B951B4E90D52}" type="slidenum">
              <a:rPr lang="en-US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4.3</a:t>
            </a:r>
          </a:p>
        </p:txBody>
      </p:sp>
    </p:spTree>
    <p:extLst>
      <p:ext uri="{BB962C8B-B14F-4D97-AF65-F5344CB8AC3E}">
        <p14:creationId xmlns:p14="http://schemas.microsoft.com/office/powerpoint/2010/main" val="349549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69855-56F5-E946-88E9-29431ECC3B3D}" type="slidenum">
              <a:rPr lang="en-US"/>
              <a:pPr/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4.3</a:t>
            </a:r>
          </a:p>
        </p:txBody>
      </p:sp>
    </p:spTree>
    <p:extLst>
      <p:ext uri="{BB962C8B-B14F-4D97-AF65-F5344CB8AC3E}">
        <p14:creationId xmlns:p14="http://schemas.microsoft.com/office/powerpoint/2010/main" val="4120602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94787-00E3-6D4E-A8AE-7D29E657EB88}" type="slidenum">
              <a:rPr lang="en-US"/>
              <a:pPr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4.3</a:t>
            </a:r>
          </a:p>
        </p:txBody>
      </p:sp>
    </p:spTree>
    <p:extLst>
      <p:ext uri="{BB962C8B-B14F-4D97-AF65-F5344CB8AC3E}">
        <p14:creationId xmlns:p14="http://schemas.microsoft.com/office/powerpoint/2010/main" val="2801425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6EE87-A337-3240-9E1D-0F9E06F42297}" type="slidenum">
              <a:rPr lang="en-US"/>
              <a:pPr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4.4</a:t>
            </a:r>
          </a:p>
        </p:txBody>
      </p:sp>
    </p:spTree>
    <p:extLst>
      <p:ext uri="{BB962C8B-B14F-4D97-AF65-F5344CB8AC3E}">
        <p14:creationId xmlns:p14="http://schemas.microsoft.com/office/powerpoint/2010/main" val="1543333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E0FF5-BAC8-874D-AD92-B7F57F8902F0}" type="slidenum">
              <a:rPr lang="en-US"/>
              <a:pPr/>
              <a:t>16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4.4</a:t>
            </a:r>
          </a:p>
        </p:txBody>
      </p:sp>
    </p:spTree>
    <p:extLst>
      <p:ext uri="{BB962C8B-B14F-4D97-AF65-F5344CB8AC3E}">
        <p14:creationId xmlns:p14="http://schemas.microsoft.com/office/powerpoint/2010/main" val="128818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F8584E-BF33-6F46-BFBD-AD733B6C7FBF}" type="slidenum">
              <a:rPr lang="en-US"/>
              <a:pPr/>
              <a:t>18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4.4</a:t>
            </a:r>
          </a:p>
        </p:txBody>
      </p:sp>
    </p:spTree>
    <p:extLst>
      <p:ext uri="{BB962C8B-B14F-4D97-AF65-F5344CB8AC3E}">
        <p14:creationId xmlns:p14="http://schemas.microsoft.com/office/powerpoint/2010/main" val="132012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9DBAB-C5AF-7743-8509-03AB624E2563}" type="slidenum">
              <a:rPr lang="en-US"/>
              <a:pPr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6ED09-42AB-9D41-8594-99599406EF4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4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EC72E-2BE6-AC45-B485-F4C7E463C571}" type="slidenum">
              <a:rPr lang="en-US"/>
              <a:pPr/>
              <a:t>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Do we see (or not see) these advantages in the current administration?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9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C101E-D8D9-024B-B08B-AB5BE4EFAC3C}" type="slidenum">
              <a:rPr lang="en-US"/>
              <a:pPr/>
              <a:t>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Issue of experience in foreign policy, or lack thereof.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867BD-49EF-7C43-AB85-3B0A5AC3BA6B}" type="slidenum">
              <a:rPr lang="en-US"/>
              <a:pPr/>
              <a:t>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4.1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7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90F4-744B-1D49-BD9F-EFC967BCB3E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4.2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So, let us take a closer look at these prerogative powers of the Presidency, Hook lists three:</a:t>
            </a:r>
          </a:p>
        </p:txBody>
      </p:sp>
    </p:spTree>
    <p:extLst>
      <p:ext uri="{BB962C8B-B14F-4D97-AF65-F5344CB8AC3E}">
        <p14:creationId xmlns:p14="http://schemas.microsoft.com/office/powerpoint/2010/main" val="54852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13E11-E590-A747-A522-F89715CB833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4.2</a:t>
            </a:r>
          </a:p>
        </p:txBody>
      </p:sp>
    </p:spTree>
    <p:extLst>
      <p:ext uri="{BB962C8B-B14F-4D97-AF65-F5344CB8AC3E}">
        <p14:creationId xmlns:p14="http://schemas.microsoft.com/office/powerpoint/2010/main" val="3344019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4.2</a:t>
            </a:r>
          </a:p>
          <a:p>
            <a:r>
              <a:rPr lang="en-US" dirty="0"/>
              <a:t>What’s the Trump version of a doctrine?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37B348-C790-8744-8E4D-BA727D98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913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AFB9C5-3F9A-9E4C-BEBA-F8DE32A7C8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President’s can surround themselves with advisors who help them implement their agenda.</a:t>
            </a:r>
          </a:p>
        </p:txBody>
      </p:sp>
    </p:spTree>
    <p:extLst>
      <p:ext uri="{BB962C8B-B14F-4D97-AF65-F5344CB8AC3E}">
        <p14:creationId xmlns:p14="http://schemas.microsoft.com/office/powerpoint/2010/main" val="306257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943D-732D-A741-A416-B530F5F4147B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AD9-2DE2-9848-A2E2-0D82FF06C7E1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297-4EDB-B24D-85A6-E1C431BD699A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87C1-1C1B-0046-B4D3-EE98786A5773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CE2-AAEB-1D43-B04F-BE21487D2B9E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EB3B-8D4E-934F-B7F6-72F7B75FB3F7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E89B-65BE-044E-9164-70B2C3D7DEDE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8A3-1039-7A40-91C6-4183E321BC12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D6C1-7653-9145-B366-571B0ADAAF99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E75A-1E4F-D84D-8488-65B17F0CD07E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481-EBB5-CF42-B6D4-01448B3A7A47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86B4-8FC3-784E-BC6A-0E3118C071AB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5732" y="6356350"/>
            <a:ext cx="429768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FD08-EA48-450E-8651-5641D4EF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Today’s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2AD8-7FE0-44F6-B545-9E9550F4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Wednesday lecture.</a:t>
            </a:r>
          </a:p>
          <a:p>
            <a:r>
              <a:rPr lang="en-US" dirty="0"/>
              <a:t>Discuss Prerogative Powers of the Presidency</a:t>
            </a:r>
          </a:p>
          <a:p>
            <a:pPr lvl="1"/>
            <a:r>
              <a:rPr lang="en-US" i="1" dirty="0"/>
              <a:t>Setting the Agenda</a:t>
            </a:r>
          </a:p>
          <a:p>
            <a:pPr lvl="1"/>
            <a:r>
              <a:rPr lang="en-US" i="1" dirty="0"/>
              <a:t>Organizing Chain of Command</a:t>
            </a:r>
          </a:p>
          <a:p>
            <a:pPr lvl="1"/>
            <a:r>
              <a:rPr lang="en-US" i="1" dirty="0"/>
              <a:t>Taking the Initiative</a:t>
            </a:r>
          </a:p>
          <a:p>
            <a:r>
              <a:rPr lang="en-US" dirty="0"/>
              <a:t>Structures of WH foreign policy making</a:t>
            </a:r>
          </a:p>
          <a:p>
            <a:pPr lvl="1"/>
            <a:r>
              <a:rPr lang="en-US" i="1" dirty="0"/>
              <a:t>NSC</a:t>
            </a:r>
          </a:p>
          <a:p>
            <a:pPr lvl="1"/>
            <a:r>
              <a:rPr lang="en-US" i="1" dirty="0"/>
              <a:t>Advisory styles</a:t>
            </a:r>
          </a:p>
          <a:p>
            <a:r>
              <a:rPr lang="en-US" dirty="0"/>
              <a:t>Judicial Interventions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40D9C-D929-4AA3-AEFC-B37AC64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10100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636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Taking the Initiative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8047"/>
            <a:ext cx="8229600" cy="472728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Presidents can dictate everyday events, what the media covers, and day-to-day foreign policy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Presidents can command military interventions without the consent of Congress in cases of short-term invasions and threats to national security (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fait accompli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Ronald Reagan in Grenada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George H. W. Bush in Panama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Bill Clinton in Bosnia and Kosovo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08235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66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Structures of the “Presidential Branch”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6149"/>
            <a:ext cx="8229600" cy="480362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White House is the nucleus of foreign policy making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Growth of power and resources surrounding the president (institutional president)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Growth of councils in the White House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Creation and growth of the Executive Office of the President (EOP)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Security complex, creation of councils to advise presidents in foreign policy making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Constraints on president; competition between cabinets and staff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These developments reflected the new position of global power the country assumed after WWII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85234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953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Structures of the “Presidential Branch”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2531"/>
            <a:ext cx="8229600" cy="470382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National Security Council (NSC)</a:t>
            </a:r>
            <a:r>
              <a:rPr lang="en-US" dirty="0">
                <a:latin typeface="Arial" pitchFamily="34" charset="0"/>
                <a:cs typeface="Arial" pitchFamily="34" charset="0"/>
              </a:rPr>
              <a:t>: created in 1947 to advise the president and help increase cabinet participation in the security process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Flexible, ad hoc role for each administration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Often creates rivalries between actors and institutions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Problems and complications with presidential branch and staff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Not subject to Senate confirmation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Somewhat secretive decision-making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Competition and redundancy in staff positions as in other government agencies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06823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2344-2894-44D9-812D-8ADEB6B6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Trump’s NSC</a:t>
            </a:r>
          </a:p>
        </p:txBody>
      </p:sp>
      <p:pic>
        <p:nvPicPr>
          <p:cNvPr id="6" name="Content Placeholder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3FB5F35-162A-4AA5-9F30-1CF404E72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2376" y="2373519"/>
            <a:ext cx="2079256" cy="30480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3EEDA-BCC6-40BB-80BC-AF3FC2A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8" name="Picture 7" descr="A person wearing a uniform&#10;&#10;Description automatically generated">
            <a:extLst>
              <a:ext uri="{FF2B5EF4-FFF2-40B4-BE49-F238E27FC236}">
                <a16:creationId xmlns:a16="http://schemas.microsoft.com/office/drawing/2014/main" id="{4C55621A-4127-4763-B414-3983F712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48" y="2373519"/>
            <a:ext cx="2284598" cy="3037476"/>
          </a:xfrm>
          <a:prstGeom prst="rect">
            <a:avLst/>
          </a:prstGeom>
        </p:spPr>
      </p:pic>
      <p:pic>
        <p:nvPicPr>
          <p:cNvPr id="10" name="Picture 9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0E26929E-5135-4247-A51C-B00D8FFA6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18" y="2362994"/>
            <a:ext cx="243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1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77" y="56825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Advisory Systems in the Inner Circle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775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Management style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leaders: Shapes the role their advisory systems play</a:t>
            </a:r>
          </a:p>
          <a:p>
            <a:pPr>
              <a:lnSpc>
                <a:spcPct val="90000"/>
              </a:lnSpc>
              <a:buNone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Three models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Formalistic</a:t>
            </a:r>
            <a:r>
              <a:rPr lang="en-US" dirty="0">
                <a:latin typeface="Arial" pitchFamily="34" charset="0"/>
                <a:cs typeface="Arial" pitchFamily="34" charset="0"/>
              </a:rPr>
              <a:t>: orderly, hierarchical (e.g., George W. Bush)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Competitive</a:t>
            </a:r>
            <a:r>
              <a:rPr lang="en-US" dirty="0">
                <a:latin typeface="Arial" pitchFamily="34" charset="0"/>
                <a:cs typeface="Arial" pitchFamily="34" charset="0"/>
              </a:rPr>
              <a:t>: open debate, less formal channels of advisers (e.g., Franklin Roosevelt)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Collegial</a:t>
            </a:r>
            <a:r>
              <a:rPr lang="en-US" dirty="0">
                <a:latin typeface="Arial" pitchFamily="34" charset="0"/>
                <a:cs typeface="Arial" pitchFamily="34" charset="0"/>
              </a:rPr>
              <a:t>: informal subgroups with openness and competition (e.g., Bill Clinton and Barack Obama)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Can we discern a particular type of management style in the Trump administration?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8418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953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Judicial Interventions in Foreign Policy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Courts generally see foreign affairs as political rather than legal issues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Political issues should be resolved in the political arena by Congress and the president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Tend to rule on issues of First Amendment rights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Tend to rule when domestic and international policy are intertwined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68813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088" y="51791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Judicial Interventions in Foreign Policy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2050" name="Picture 2" descr="C:\Users\RValkenburg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60" y="1901425"/>
            <a:ext cx="5964866" cy="375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3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68" y="540463"/>
            <a:ext cx="8229600" cy="1143000"/>
          </a:xfrm>
        </p:spPr>
        <p:txBody>
          <a:bodyPr/>
          <a:lstStyle/>
          <a:p>
            <a:r>
              <a:rPr lang="en-US" dirty="0"/>
              <a:t>Judicial Interventions in Foreign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39" y="2379145"/>
            <a:ext cx="5886315" cy="364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3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503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Legal Quandaries in the War on Terror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94885"/>
            <a:ext cx="8229600" cy="476146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Controversies in the war on terror</a:t>
            </a:r>
          </a:p>
          <a:p>
            <a:pPr lvl="1"/>
            <a:r>
              <a:rPr lang="en-US" sz="2800" dirty="0"/>
              <a:t>Declaration of global war on terror after 9/11</a:t>
            </a:r>
          </a:p>
          <a:p>
            <a:pPr lvl="2"/>
            <a:r>
              <a:rPr lang="en-US" dirty="0"/>
              <a:t>Not against nation-states, despite invasion of Iraq and Afghanistan</a:t>
            </a:r>
          </a:p>
          <a:p>
            <a:pPr lvl="2"/>
            <a:r>
              <a:rPr lang="en-US" dirty="0"/>
              <a:t>Difficulty tracking results because of civil wars and unrest</a:t>
            </a:r>
          </a:p>
          <a:p>
            <a:pPr lvl="2"/>
            <a:r>
              <a:rPr lang="en-US" dirty="0"/>
              <a:t>Conflict with detainees in Cuba</a:t>
            </a:r>
          </a:p>
          <a:p>
            <a:pPr lvl="2"/>
            <a:r>
              <a:rPr lang="en-US" dirty="0"/>
              <a:t>Scandal at Abu Ghraib prison in Iraq</a:t>
            </a:r>
          </a:p>
          <a:p>
            <a:pPr lvl="2"/>
            <a:r>
              <a:rPr lang="en-US" dirty="0"/>
              <a:t>Supreme Court forced to rule on conditions, treatment, legal questions</a:t>
            </a:r>
          </a:p>
          <a:p>
            <a:pPr lvl="2"/>
            <a:r>
              <a:rPr lang="en-US" dirty="0"/>
              <a:t>Congressional backlash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84822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7919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7980"/>
            <a:ext cx="8229600" cy="4525963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president remains the hub of foreign policy due to formal and informal powers as well as norms and historic patterns.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constitutional “invitation to struggle” will remain a defining fixture of U.S. foreign policy making.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Personal aspects of presidential decision-making and character will also continue to affect policy outcomes.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51564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19449" y="620027"/>
            <a:ext cx="7772400" cy="1470025"/>
          </a:xfrm>
        </p:spPr>
        <p:txBody>
          <a:bodyPr/>
          <a:lstStyle/>
          <a:p>
            <a:r>
              <a:rPr lang="en-US" dirty="0"/>
              <a:t>4. Presidential Power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52951" y="5247314"/>
            <a:ext cx="1455854" cy="1546102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14431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7387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White House Advantages over Congress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Informal powers: Norms, routines, and natural advantages for the president in foreign affairs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National constituency</a:t>
            </a:r>
            <a:r>
              <a:rPr lang="en-US" dirty="0">
                <a:latin typeface="Arial" pitchFamily="34" charset="0"/>
                <a:cs typeface="Arial" pitchFamily="34" charset="0"/>
              </a:rPr>
              <a:t>: The president represents all the people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Bully pulpit</a:t>
            </a:r>
            <a:r>
              <a:rPr lang="en-US" dirty="0">
                <a:latin typeface="Arial" pitchFamily="34" charset="0"/>
                <a:cs typeface="Arial" pitchFamily="34" charset="0"/>
              </a:rPr>
              <a:t>: Unparalleled access to the general public through media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Status as party leader</a:t>
            </a:r>
            <a:r>
              <a:rPr lang="en-US" dirty="0">
                <a:latin typeface="Arial" pitchFamily="34" charset="0"/>
                <a:cs typeface="Arial" pitchFamily="34" charset="0"/>
              </a:rPr>
              <a:t>: The president is at the head of the political party and of the party in government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Perpetual session</a:t>
            </a:r>
            <a:r>
              <a:rPr lang="en-US" dirty="0">
                <a:latin typeface="Arial" pitchFamily="34" charset="0"/>
                <a:cs typeface="Arial" pitchFamily="34" charset="0"/>
              </a:rPr>
              <a:t>: Unlike Congress, the president is always “in session” and is a unitary actor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The bureaucracy’s CEO</a:t>
            </a:r>
            <a:r>
              <a:rPr lang="en-US" dirty="0">
                <a:latin typeface="Arial" pitchFamily="34" charset="0"/>
                <a:cs typeface="Arial" pitchFamily="34" charset="0"/>
              </a:rPr>
              <a:t>: Leadership or control of executive agencies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Information dominance</a:t>
            </a:r>
            <a:r>
              <a:rPr lang="en-US" dirty="0">
                <a:latin typeface="Arial" pitchFamily="34" charset="0"/>
                <a:cs typeface="Arial" pitchFamily="34" charset="0"/>
              </a:rPr>
              <a:t>: Information and resource control, specifically by councils and agencies of national security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77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752"/>
            <a:ext cx="8229600" cy="1143000"/>
          </a:xfrm>
        </p:spPr>
        <p:txBody>
          <a:bodyPr/>
          <a:lstStyle/>
          <a:p>
            <a:r>
              <a:rPr lang="en-US" dirty="0"/>
              <a:t>Constraints on Presidential Power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5809"/>
            <a:ext cx="8229600" cy="4525963"/>
          </a:xfrm>
        </p:spPr>
        <p:txBody>
          <a:bodyPr>
            <a:normAutofit/>
          </a:bodyPr>
          <a:lstStyle/>
          <a:p>
            <a:pPr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Domestic and international factors to consider as constraints on presidential power</a:t>
            </a:r>
          </a:p>
          <a:p>
            <a:pPr lvl="1" indent="0">
              <a:lnSpc>
                <a:spcPct val="80000"/>
              </a:lnSpc>
              <a:spcAft>
                <a:spcPts val="600"/>
              </a:spcAft>
              <a:buFontTx/>
              <a:buChar char="-"/>
            </a:pPr>
            <a:r>
              <a:rPr lang="en-US" i="1" kern="0" dirty="0">
                <a:latin typeface="Arial" pitchFamily="34" charset="0"/>
                <a:cs typeface="Arial" pitchFamily="34" charset="0"/>
              </a:rPr>
              <a:t>Developments overseas: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Uncertainty regarding international conditions, emergence of crises</a:t>
            </a:r>
          </a:p>
          <a:p>
            <a:pPr lvl="2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September 11 attacks</a:t>
            </a:r>
          </a:p>
          <a:p>
            <a:pPr lvl="2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kern="0" dirty="0">
                <a:latin typeface="Arial" pitchFamily="34" charset="0"/>
                <a:cs typeface="Arial" pitchFamily="34" charset="0"/>
              </a:rPr>
              <a:t> Russia’s annexation of Crimea</a:t>
            </a:r>
          </a:p>
          <a:p>
            <a:pPr lvl="1" indent="0">
              <a:lnSpc>
                <a:spcPct val="80000"/>
              </a:lnSpc>
              <a:spcAft>
                <a:spcPts val="600"/>
              </a:spcAft>
              <a:buFontTx/>
              <a:buChar char="-"/>
            </a:pPr>
            <a:r>
              <a:rPr lang="en-US" i="1" kern="0" dirty="0">
                <a:latin typeface="Arial" pitchFamily="34" charset="0"/>
                <a:cs typeface="Arial" pitchFamily="34" charset="0"/>
              </a:rPr>
              <a:t>Domestic politics: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Party control of Congress</a:t>
            </a:r>
            <a:endParaRPr lang="en-US" i="1" kern="0" dirty="0">
              <a:latin typeface="Arial" pitchFamily="34" charset="0"/>
              <a:cs typeface="Arial" pitchFamily="34" charset="0"/>
            </a:endParaRPr>
          </a:p>
          <a:p>
            <a:pPr lvl="1" indent="0">
              <a:lnSpc>
                <a:spcPct val="80000"/>
              </a:lnSpc>
              <a:spcAft>
                <a:spcPts val="600"/>
              </a:spcAft>
              <a:buFontTx/>
              <a:buChar char="-"/>
            </a:pPr>
            <a:r>
              <a:rPr lang="en-US" i="1" kern="0" dirty="0">
                <a:latin typeface="Arial" pitchFamily="34" charset="0"/>
                <a:cs typeface="Arial" pitchFamily="34" charset="0"/>
              </a:rPr>
              <a:t>Personal limitations: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Time, personal background, psychology, and available information all impact decision-making</a:t>
            </a:r>
            <a:endParaRPr lang="en-US" kern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34789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34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Constraints on Presidential Power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Foreign policy issues also vary with administrations, and crises can affect foreign policy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Time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Resources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Partisan politics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Elections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Media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Public opinion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importance of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context.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What is the current context of presidential foreign policy power?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01371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787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Presidential Prerogative in the </a:t>
            </a:r>
            <a:br>
              <a:rPr lang="en-US" dirty="0"/>
            </a:br>
            <a:r>
              <a:rPr lang="en-US" dirty="0"/>
              <a:t>“Zone of Twilight”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 anchor="ctr"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Presidential prerogative (i.e., discretion) is greatest when . . 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Congress and the president have concurrent authorit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y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						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Power distribution between Congress and the president is uncertain and Congress has not asserted authority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07236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986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Setting the Foreign Policy Agenda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Informal power of planning a grand strategy, from large-scale doctrines to specific tactics</a:t>
            </a:r>
          </a:p>
          <a:p>
            <a:pPr lvl="2"/>
            <a:r>
              <a:rPr lang="en-US" sz="2800" dirty="0">
                <a:latin typeface="Arial" pitchFamily="34" charset="0"/>
                <a:cs typeface="Arial" pitchFamily="34" charset="0"/>
              </a:rPr>
              <a:t>(State of the Union)</a:t>
            </a:r>
          </a:p>
          <a:p>
            <a:pPr lvl="3"/>
            <a:r>
              <a:rPr lang="en-US" dirty="0">
                <a:latin typeface="Arial" pitchFamily="34" charset="0"/>
                <a:cs typeface="Arial" pitchFamily="34" charset="0"/>
              </a:rPr>
              <a:t>What is the current agenda?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Doctrines or large-scale agendas for foreign policy strategies allow presidents a great deal of influence in foreign policy making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Doctrines are subject to constraints by Congress and public opinion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47650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10" y="593420"/>
            <a:ext cx="8229600" cy="1143000"/>
          </a:xfrm>
        </p:spPr>
        <p:txBody>
          <a:bodyPr/>
          <a:lstStyle/>
          <a:p>
            <a:r>
              <a:rPr lang="en-US" dirty="0"/>
              <a:t>Setting the Foreign Policy 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U.S. Foreign Policy: The Paradox of World Power | Steven W. Hook | 2015 | © SAGE Publications, Inc.</a:t>
            </a:r>
          </a:p>
        </p:txBody>
      </p:sp>
      <p:pic>
        <p:nvPicPr>
          <p:cNvPr id="1026" name="Picture 2" descr="C:\Users\RValkenburg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79" y="1736420"/>
            <a:ext cx="6640513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3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180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Organizing the Chain of Command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39754" y="1658680"/>
            <a:ext cx="8229600" cy="484028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Presidents have the power to organize the executive branch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Inner circle of White House advisers, staff, and cabinet members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Advisory networks or circles of advisers and subgroups of personnel to provide information to the president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Circles and networks vary with presidential administrations</a:t>
            </a:r>
          </a:p>
          <a:p>
            <a:pPr lvl="2"/>
            <a:r>
              <a:rPr lang="en-US" sz="2200" dirty="0">
                <a:latin typeface="Arial" pitchFamily="34" charset="0"/>
                <a:cs typeface="Arial" pitchFamily="34" charset="0"/>
              </a:rPr>
              <a:t>National security advisers and cabinet secretaries have different powers and roles under each administration 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4261976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1521</Words>
  <Application>Microsoft Office PowerPoint</Application>
  <PresentationFormat>On-screen Show (4:3)</PresentationFormat>
  <Paragraphs>160</Paragraphs>
  <Slides>19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1_Office Theme</vt:lpstr>
      <vt:lpstr> Today’s Agenda </vt:lpstr>
      <vt:lpstr>4. Presidential Power</vt:lpstr>
      <vt:lpstr>White House Advantages over Congress</vt:lpstr>
      <vt:lpstr>Constraints on Presidential Power</vt:lpstr>
      <vt:lpstr>Constraints on Presidential Power</vt:lpstr>
      <vt:lpstr>Presidential Prerogative in the  “Zone of Twilight”</vt:lpstr>
      <vt:lpstr>Setting the Foreign Policy Agenda</vt:lpstr>
      <vt:lpstr>Setting the Foreign Policy Agenda</vt:lpstr>
      <vt:lpstr>Organizing the Chain of Command</vt:lpstr>
      <vt:lpstr>Taking the Initiative</vt:lpstr>
      <vt:lpstr>Structures of the “Presidential Branch”</vt:lpstr>
      <vt:lpstr>Structures of the “Presidential Branch”</vt:lpstr>
      <vt:lpstr> Trump’s NSC</vt:lpstr>
      <vt:lpstr>Advisory Systems in the Inner Circle</vt:lpstr>
      <vt:lpstr>Judicial Interventions in Foreign Policy</vt:lpstr>
      <vt:lpstr>Judicial Interventions in Foreign Policy</vt:lpstr>
      <vt:lpstr>Judicial Interventions in Foreign Policy</vt:lpstr>
      <vt:lpstr>Legal Quandaries in the War on Terror</vt:lpstr>
      <vt:lpstr>Conclusion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United States in a Turbulent World</dc:title>
  <dc:creator>Julie Garey</dc:creator>
  <cp:lastModifiedBy>Tobias Lemke</cp:lastModifiedBy>
  <cp:revision>20</cp:revision>
  <dcterms:created xsi:type="dcterms:W3CDTF">2015-10-04T21:16:46Z</dcterms:created>
  <dcterms:modified xsi:type="dcterms:W3CDTF">2019-03-01T16:29:12Z</dcterms:modified>
</cp:coreProperties>
</file>