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89" r:id="rId2"/>
    <p:sldId id="266" r:id="rId3"/>
    <p:sldId id="267" r:id="rId4"/>
    <p:sldId id="268" r:id="rId5"/>
    <p:sldId id="296" r:id="rId6"/>
    <p:sldId id="297" r:id="rId7"/>
    <p:sldId id="269" r:id="rId8"/>
    <p:sldId id="302" r:id="rId9"/>
    <p:sldId id="303" r:id="rId10"/>
    <p:sldId id="304" r:id="rId11"/>
    <p:sldId id="298" r:id="rId12"/>
    <p:sldId id="312" r:id="rId13"/>
    <p:sldId id="313" r:id="rId14"/>
    <p:sldId id="314" r:id="rId15"/>
    <p:sldId id="309" r:id="rId16"/>
    <p:sldId id="315" r:id="rId17"/>
    <p:sldId id="30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andon MacDonald" initials="so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453" autoAdjust="0"/>
  </p:normalViewPr>
  <p:slideViewPr>
    <p:cSldViewPr snapToGrid="0" snapToObjects="1">
      <p:cViewPr varScale="1">
        <p:scale>
          <a:sx n="69" d="100"/>
          <a:sy n="69" d="100"/>
        </p:scale>
        <p:origin x="39" y="12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Lemke" userId="00ff3d77b6254e63" providerId="LiveId" clId="{5C466E67-0FAA-4959-9A0B-29C37536DA1C}"/>
    <pc:docChg chg="delSld">
      <pc:chgData name="Tobias Lemke" userId="00ff3d77b6254e63" providerId="LiveId" clId="{5C466E67-0FAA-4959-9A0B-29C37536DA1C}" dt="2019-03-20T15:54:08.342" v="6" actId="2696"/>
      <pc:docMkLst>
        <pc:docMk/>
      </pc:docMkLst>
      <pc:sldChg chg="del">
        <pc:chgData name="Tobias Lemke" userId="00ff3d77b6254e63" providerId="LiveId" clId="{5C466E67-0FAA-4959-9A0B-29C37536DA1C}" dt="2019-03-20T15:53:55.644" v="0" actId="2696"/>
        <pc:sldMkLst>
          <pc:docMk/>
          <pc:sldMk cId="2651921749" sldId="290"/>
        </pc:sldMkLst>
      </pc:sldChg>
      <pc:sldChg chg="del">
        <pc:chgData name="Tobias Lemke" userId="00ff3d77b6254e63" providerId="LiveId" clId="{5C466E67-0FAA-4959-9A0B-29C37536DA1C}" dt="2019-03-20T15:53:56.364" v="1" actId="2696"/>
        <pc:sldMkLst>
          <pc:docMk/>
          <pc:sldMk cId="237381496" sldId="291"/>
        </pc:sldMkLst>
      </pc:sldChg>
      <pc:sldChg chg="del">
        <pc:chgData name="Tobias Lemke" userId="00ff3d77b6254e63" providerId="LiveId" clId="{5C466E67-0FAA-4959-9A0B-29C37536DA1C}" dt="2019-03-20T15:54:00.872" v="4" actId="2696"/>
        <pc:sldMkLst>
          <pc:docMk/>
          <pc:sldMk cId="1334907687" sldId="292"/>
        </pc:sldMkLst>
      </pc:sldChg>
      <pc:sldChg chg="del">
        <pc:chgData name="Tobias Lemke" userId="00ff3d77b6254e63" providerId="LiveId" clId="{5C466E67-0FAA-4959-9A0B-29C37536DA1C}" dt="2019-03-20T15:54:05.299" v="5" actId="2696"/>
        <pc:sldMkLst>
          <pc:docMk/>
          <pc:sldMk cId="3946232350" sldId="299"/>
        </pc:sldMkLst>
      </pc:sldChg>
      <pc:sldChg chg="del">
        <pc:chgData name="Tobias Lemke" userId="00ff3d77b6254e63" providerId="LiveId" clId="{5C466E67-0FAA-4959-9A0B-29C37536DA1C}" dt="2019-03-20T15:53:56.849" v="2" actId="2696"/>
        <pc:sldMkLst>
          <pc:docMk/>
          <pc:sldMk cId="2285349805" sldId="300"/>
        </pc:sldMkLst>
      </pc:sldChg>
      <pc:sldChg chg="del">
        <pc:chgData name="Tobias Lemke" userId="00ff3d77b6254e63" providerId="LiveId" clId="{5C466E67-0FAA-4959-9A0B-29C37536DA1C}" dt="2019-03-20T15:53:58.265" v="3" actId="2696"/>
        <pc:sldMkLst>
          <pc:docMk/>
          <pc:sldMk cId="2619996956" sldId="301"/>
        </pc:sldMkLst>
      </pc:sldChg>
      <pc:sldChg chg="del">
        <pc:chgData name="Tobias Lemke" userId="00ff3d77b6254e63" providerId="LiveId" clId="{5C466E67-0FAA-4959-9A0B-29C37536DA1C}" dt="2019-03-20T15:54:08.342" v="6" actId="2696"/>
        <pc:sldMkLst>
          <pc:docMk/>
          <pc:sldMk cId="467211514" sldId="31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195DA-200D-924F-BDCA-B34C38922AFA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3E50C-C97D-1844-9FA5-DBD65CE41B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623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940DC-8AB5-A84A-8879-0E7FCE824992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88129-2489-914E-9CCA-968BE3559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776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7BECD87-0EDE-2943-BEA5-84FC16A1B69F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Learning Objective number: 7.1</a:t>
            </a: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A57E357-5DBB-2447-A31E-A5D2104E191B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Learning Objective number: 7.2</a:t>
            </a: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783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Learning Objective number: 7.2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88129-2489-914E-9CCA-968BE3559D0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54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94E5ADF-CD52-CF43-B90D-E6C4C2ADF4D3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Learning Objective number: 7.1</a:t>
            </a:r>
          </a:p>
          <a:p>
            <a:pPr eaLnBrk="1" hangingPunct="1"/>
            <a:r>
              <a:rPr lang="en-US" dirty="0">
                <a:latin typeface="Times New Roman" charset="0"/>
              </a:rPr>
              <a:t>The second point overlaps with what distinction?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14E4B5C-BEA0-0F45-8178-2A73FF976993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Learning Objective number: 7.1</a:t>
            </a: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C73F2B9-D6A0-E845-ACC5-D80177D0ED63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Learning Objective number: 7.1</a:t>
            </a: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6D2FDFE-E0F7-CA42-AB89-204EB5E0FBB4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Learning Objective number: 7.2</a:t>
            </a: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70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3655802-B731-344B-BDA0-F3D788335ED1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Learning Objective number: 7.2</a:t>
            </a: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479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54571CE-436C-9748-87D4-82022E384FBA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Learning Objective number: 7.2</a:t>
            </a: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188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A2DB564-4FF4-4E4D-B5AC-9E595EBF3263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Learning Objective number: 7.2</a:t>
            </a: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031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5FD974C-FAD4-924E-8EAF-5746FB28CE83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Learning Objective number: 7.2</a:t>
            </a: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849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9633-B6C4-9F47-A586-BF0D92CA24D9}" type="datetime1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AA91-0A6E-F74E-836B-9F8DDDDD7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7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EE1F-C683-EB44-929B-50012D9DB241}" type="datetime1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AA91-0A6E-F74E-836B-9F8DDDDD7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6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8A41-5038-FA4B-A0BA-5383F985E2ED}" type="datetime1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AA91-0A6E-F74E-836B-9F8DDDDD7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C3BC-0806-D34B-A9CE-26AEDB02629B}" type="datetime1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AA91-0A6E-F74E-836B-9F8DDDDD7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9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95BA-7D12-D34E-AEFC-C55D9CAC567D}" type="datetime1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AA91-0A6E-F74E-836B-9F8DDDDD7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2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0749-8893-574F-A477-0FC6A3FACC14}" type="datetime1">
              <a:rPr lang="en-US" smtClean="0"/>
              <a:pPr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AA91-0A6E-F74E-836B-9F8DDDDD7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9732-4B05-B549-A7F9-0420AEC69234}" type="datetime1">
              <a:rPr lang="en-US" smtClean="0"/>
              <a:pPr/>
              <a:t>3/20/2019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AA91-0A6E-F74E-836B-9F8DDDDD7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5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7EDC-4068-9744-90E6-069ABD7CAC48}" type="datetime1">
              <a:rPr lang="en-US" smtClean="0"/>
              <a:pPr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AA91-0A6E-F74E-836B-9F8DDDDD7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1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1C55-06F9-F04A-956A-5149373CBCD1}" type="datetime1">
              <a:rPr lang="en-US" smtClean="0"/>
              <a:pPr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AA91-0A6E-F74E-836B-9F8DDDDD7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1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9F5C-CAD4-D64D-A869-53C6D747A09D}" type="datetime1">
              <a:rPr lang="en-US" smtClean="0"/>
              <a:pPr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AA91-0A6E-F74E-836B-9F8DDDDD7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28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D4E4-1436-2B46-BB0D-295F5E679F8D}" type="datetime1">
              <a:rPr lang="en-US" smtClean="0"/>
              <a:pPr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AA91-0A6E-F74E-836B-9F8DDDDD7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3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EC505-B90C-DA4C-81EB-F06BE3A889C7}" type="datetime1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55520" y="6356350"/>
            <a:ext cx="4297680" cy="365760"/>
          </a:xfrm>
          <a:prstGeom prst="rect">
            <a:avLst/>
          </a:prstGeom>
        </p:spPr>
        <p:txBody>
          <a:bodyPr vert="horz" lIns="91440" tIns="45720" rIns="91440" bIns="45720" rtlCol="0" anchor="ctr" anchorCtr="1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U.S. Foreign Policy: The Paradox of World Power | Steven W. Hook | 2015 | © SAGE Publications,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AAA91-0A6E-F74E-836B-9F8DDDDD7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0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news.gallup.com/poll/225761/world-approval-leadership-drops-new-low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823AA-7813-43A6-BBCE-D65D5DA0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Learning 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8EE40-5CA0-4302-AD26-1404315DF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ctr"/>
            <a:r>
              <a:rPr lang="en-US" sz="2800" dirty="0"/>
              <a:t>Today</a:t>
            </a:r>
          </a:p>
          <a:p>
            <a:pPr lvl="1" fontAlgn="ctr"/>
            <a:r>
              <a:rPr lang="en-US" dirty="0"/>
              <a:t>Continue our discussion of public opinion</a:t>
            </a:r>
          </a:p>
          <a:p>
            <a:pPr lvl="2">
              <a:lnSpc>
                <a:spcPct val="90000"/>
              </a:lnSpc>
              <a:buNone/>
            </a:pPr>
            <a:r>
              <a:rPr lang="en-US" sz="1900" i="1" dirty="0">
                <a:latin typeface="Arial" charset="0"/>
              </a:rPr>
              <a:t>b. Mood Swings or Pragmatism?</a:t>
            </a:r>
          </a:p>
          <a:p>
            <a:pPr lvl="2">
              <a:lnSpc>
                <a:spcPct val="90000"/>
              </a:lnSpc>
              <a:buNone/>
            </a:pPr>
            <a:r>
              <a:rPr lang="en-US" sz="1900" i="1" dirty="0">
                <a:latin typeface="Arial" charset="0"/>
              </a:rPr>
              <a:t>c. America</a:t>
            </a:r>
            <a:r>
              <a:rPr lang="en-AU" sz="1900" i="1" dirty="0">
                <a:latin typeface="Arial" charset="0"/>
              </a:rPr>
              <a:t>’s</a:t>
            </a:r>
            <a:r>
              <a:rPr lang="en-US" sz="1900" i="1" dirty="0">
                <a:latin typeface="Arial" charset="0"/>
              </a:rPr>
              <a:t> Knowledge Gap</a:t>
            </a:r>
            <a:endParaRPr lang="en-US" sz="1900" i="1" dirty="0"/>
          </a:p>
          <a:p>
            <a:pPr lvl="1" fontAlgn="ctr"/>
            <a:r>
              <a:rPr lang="en-US" dirty="0"/>
              <a:t>Identify the shifts in public opinion since WWII</a:t>
            </a:r>
          </a:p>
          <a:p>
            <a:pPr lvl="1" fontAlgn="ctr"/>
            <a:r>
              <a:rPr lang="en-US" dirty="0"/>
              <a:t>Describe the trends in the sources of news and information regarding US Foreign Policy</a:t>
            </a:r>
          </a:p>
          <a:p>
            <a:pPr fontAlgn="ctr"/>
            <a:r>
              <a:rPr lang="en-US" dirty="0"/>
              <a:t>Friday</a:t>
            </a:r>
          </a:p>
          <a:p>
            <a:pPr lvl="1" fontAlgn="ctr"/>
            <a:r>
              <a:rPr lang="en-US" dirty="0"/>
              <a:t>Role of group identities in opinion formation</a:t>
            </a:r>
          </a:p>
          <a:p>
            <a:pPr lvl="1" fontAlgn="ctr"/>
            <a:r>
              <a:rPr lang="en-US" dirty="0"/>
              <a:t>A look at peoples’ psychological attachment to the nation and foreign policy (Herrmann reading on Canvas)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0B292-4F4F-40FA-8B3D-95476E15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3377354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5014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Consensus and Discord during the Cold War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86958"/>
            <a:ext cx="8229600" cy="4525963"/>
          </a:xfrm>
        </p:spPr>
        <p:txBody>
          <a:bodyPr>
            <a:noAutofit/>
          </a:bodyPr>
          <a:lstStyle/>
          <a:p>
            <a:r>
              <a:rPr lang="en-US" sz="2200" dirty="0">
                <a:latin typeface="Arial" charset="0"/>
              </a:rPr>
              <a:t>Discord began during Vietnam War, based on news coverage, economy, civil rights movement and protests, large losses of life, and Nixon administration</a:t>
            </a:r>
          </a:p>
          <a:p>
            <a:pPr lvl="1"/>
            <a:r>
              <a:rPr lang="en-US" sz="2000" b="1" i="1" dirty="0">
                <a:latin typeface="Arial" charset="0"/>
              </a:rPr>
              <a:t>Vietnam Syndrome developed</a:t>
            </a:r>
            <a:r>
              <a:rPr lang="en-US" sz="2000" dirty="0">
                <a:latin typeface="Arial" charset="0"/>
              </a:rPr>
              <a:t>: U.S. public does not favor military intervention unless completely necessary</a:t>
            </a:r>
          </a:p>
          <a:p>
            <a:r>
              <a:rPr lang="en-US" sz="2200" dirty="0">
                <a:latin typeface="Arial" charset="0"/>
              </a:rPr>
              <a:t>Carter presidency focused on international human rights and democracy but was plagued by world events and Iran hostage situation</a:t>
            </a:r>
          </a:p>
          <a:p>
            <a:r>
              <a:rPr lang="en-US" sz="2200" dirty="0">
                <a:latin typeface="Arial" charset="0"/>
              </a:rPr>
              <a:t>Reagan found support for defense buildup but lost support for interventions based on problems in Central America</a:t>
            </a:r>
          </a:p>
          <a:p>
            <a:r>
              <a:rPr lang="en-US" sz="2200" dirty="0">
                <a:latin typeface="Arial" charset="0"/>
              </a:rPr>
              <a:t>George H. W. Bush used strong and quick military for Persian Gulf War with Iraq</a:t>
            </a:r>
            <a:r>
              <a:rPr lang="en-US" sz="2200" dirty="0">
                <a:latin typeface="Arial" charset="0"/>
                <a:cs typeface="Arial" charset="0"/>
              </a:rPr>
              <a:t>—</a:t>
            </a:r>
            <a:r>
              <a:rPr lang="en-US" sz="2200" dirty="0">
                <a:latin typeface="Arial" charset="0"/>
              </a:rPr>
              <a:t>fast war pleased public and Bush questioned Vietnam Syndrome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5520" y="6492240"/>
            <a:ext cx="4297680" cy="365760"/>
          </a:xfrm>
        </p:spPr>
        <p:txBody>
          <a:bodyPr/>
          <a:lstStyle/>
          <a:p>
            <a:pPr>
              <a:defRPr/>
            </a:pPr>
            <a:r>
              <a:rPr lang="en-US" dirty="0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1001990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738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Public Ambivalence in the “New World Order”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14277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After Cold War, public and government had considerable ambivalence regarding foreign affairs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</a:rPr>
              <a:t>No definite positions or consensus on issues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</a:rPr>
              <a:t>Public identified “don’t know” as biggest foreign policy problem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</a:rPr>
              <a:t>Attention focused on economic growth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</a:rPr>
              <a:t>Lack of grand strategy by Clinton administration (throughout the 1990s)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</a:rPr>
              <a:t>Public against interventionism, </a:t>
            </a:r>
            <a:r>
              <a:rPr lang="en-US" b="1" i="1" dirty="0">
                <a:latin typeface="Arial" charset="0"/>
              </a:rPr>
              <a:t>but</a:t>
            </a:r>
            <a:r>
              <a:rPr lang="en-US" dirty="0">
                <a:latin typeface="Arial" charset="0"/>
              </a:rPr>
              <a:t> in favor of multilateral diplomacy, UN efforts, and Foreign Aid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4044207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738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Rally around the Flag after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9/11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3038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600" dirty="0">
                <a:latin typeface="Arial" charset="0"/>
              </a:rPr>
              <a:t>Public concerns about terrorism, security, and the Middle East after 9/11 attacks</a:t>
            </a:r>
          </a:p>
          <a:p>
            <a:r>
              <a:rPr lang="en-US" sz="2600" dirty="0">
                <a:latin typeface="Arial" charset="0"/>
              </a:rPr>
              <a:t>Public rallies around the president and other officials during times of crisis</a:t>
            </a:r>
          </a:p>
          <a:p>
            <a:pPr lvl="1"/>
            <a:r>
              <a:rPr lang="en-US" b="1" i="1" dirty="0">
                <a:latin typeface="Arial" charset="0"/>
              </a:rPr>
              <a:t>Diversionary theory of war</a:t>
            </a:r>
            <a:r>
              <a:rPr lang="en-US" dirty="0">
                <a:latin typeface="Arial" charset="0"/>
              </a:rPr>
              <a:t>: Suggests that officials can benefit from crises and sometimes even desire them</a:t>
            </a:r>
          </a:p>
          <a:p>
            <a:pPr lvl="1"/>
            <a:r>
              <a:rPr lang="en-US" dirty="0">
                <a:latin typeface="Arial" charset="0"/>
              </a:rPr>
              <a:t>Bush’s approval rating jumped following 9/11: Peaked at highest rating enjoyed by any president</a:t>
            </a:r>
          </a:p>
          <a:p>
            <a:pPr lvl="2"/>
            <a:r>
              <a:rPr lang="en-US" sz="2200" dirty="0">
                <a:latin typeface="Arial" charset="0"/>
              </a:rPr>
              <a:t>Public, in turn, supported antiterrorism (U.S. PATRIOT Act)</a:t>
            </a:r>
          </a:p>
          <a:p>
            <a:pPr lvl="2"/>
            <a:r>
              <a:rPr lang="en-US" sz="2200" dirty="0">
                <a:latin typeface="Arial" charset="0"/>
              </a:rPr>
              <a:t>Public granted early approval of Afghanistan invasion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2412226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5640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The Anti-American Backlash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</a:rPr>
              <a:t>2001–2007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charset="0"/>
              </a:rPr>
              <a:t>From 2001 to 2006, U.S. public approval of Bush fell from high of 90% to 30%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charset="0"/>
              </a:rPr>
              <a:t>In 2005, 90% of Americans polled thought showing more respect for the views and needs of other countries would increase security</a:t>
            </a:r>
            <a:endParaRPr lang="en-US" i="1" dirty="0">
              <a:solidFill>
                <a:srgbClr val="000000"/>
              </a:solidFill>
              <a:latin typeface="Arial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Arial" charset="0"/>
              </a:rPr>
              <a:t>In 2006, citizens in 33 of 35 countries perceived terrorism was more likely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charset="0"/>
              </a:rPr>
              <a:t>In 2007, approximately 2 out of 3 Americans thought the war in Iraq was not going well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charset="0"/>
              </a:rPr>
              <a:t>Still, the U.S. continued to receive support from the Philippines, Japan, and Eastern Europe</a:t>
            </a:r>
          </a:p>
          <a:p>
            <a:pPr lvl="1">
              <a:buFontTx/>
              <a:buNone/>
            </a:pP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1850702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0866"/>
            <a:ext cx="8229600" cy="1000387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" charset="0"/>
              </a:rPr>
              <a:t>Foreign Policy Renewal &amp; Fatigue in the Obama Era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1253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New priorities in 2008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latin typeface="Arial" charset="0"/>
              </a:rPr>
              <a:t>Top priority for Americans was improving America’s world standing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latin typeface="Arial" charset="0"/>
              </a:rPr>
              <a:t>Next two priorities: Jobs and access to energy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Obama’s foreign policy agenda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latin typeface="Arial" charset="0"/>
              </a:rPr>
              <a:t>(1) Diplomacy; (2) Multilateral cooperation; (3) International law; (4) International institutions.</a:t>
            </a:r>
          </a:p>
          <a:p>
            <a:r>
              <a:rPr lang="en-US" dirty="0"/>
              <a:t>Recent developments fuel public’s sense of foreign policy fatigue</a:t>
            </a:r>
          </a:p>
          <a:p>
            <a:pPr lvl="1"/>
            <a:r>
              <a:rPr lang="en-US" sz="2200" dirty="0"/>
              <a:t>Arab Spring</a:t>
            </a:r>
          </a:p>
          <a:p>
            <a:pPr lvl="1"/>
            <a:r>
              <a:rPr lang="en-US" sz="2200" dirty="0"/>
              <a:t>Power plays by Russia, China</a:t>
            </a:r>
          </a:p>
          <a:p>
            <a:pPr lvl="1"/>
            <a:r>
              <a:rPr lang="en-US" sz="2200" dirty="0"/>
              <a:t>Rise of the Islamic State</a:t>
            </a:r>
          </a:p>
          <a:p>
            <a:pPr lvl="1">
              <a:lnSpc>
                <a:spcPct val="90000"/>
              </a:lnSpc>
            </a:pPr>
            <a:endParaRPr lang="en-US" sz="2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5520" y="6492240"/>
            <a:ext cx="4297680" cy="365760"/>
          </a:xfrm>
        </p:spPr>
        <p:txBody>
          <a:bodyPr/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1707029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B2551-34C8-489E-A03F-9341754A4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What do Americans really want?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6571C-8D12-44CC-B0CD-2C92BB721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prevalent contradiction in the way that public opinion interacts with U.S. foreign policy:</a:t>
            </a:r>
          </a:p>
          <a:p>
            <a:pPr lvl="1"/>
            <a:r>
              <a:rPr lang="en-US" dirty="0"/>
              <a:t>While most Americans favor international withdrawal and a focus on domestic issues, a majority (56%) also believes that the Obama administration </a:t>
            </a:r>
            <a:r>
              <a:rPr lang="en-US" b="1" i="1" dirty="0"/>
              <a:t>did not do enough</a:t>
            </a:r>
            <a:r>
              <a:rPr lang="en-US" dirty="0"/>
              <a:t> to fight the Islamic State, and that American standing and power in world affairs are important.</a:t>
            </a:r>
          </a:p>
          <a:p>
            <a:pPr lvl="1"/>
            <a:r>
              <a:rPr lang="en-US" dirty="0"/>
              <a:t>What to do about that?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FACAE-A5FC-46E8-997C-C121D1201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835177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9864"/>
            <a:ext cx="8229600" cy="1143000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The View from Overseas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0387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sz="2600" dirty="0">
                <a:solidFill>
                  <a:srgbClr val="000000"/>
                </a:solidFill>
                <a:latin typeface="Arial" charset="0"/>
              </a:rPr>
              <a:t>Growing impact of international public opinion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charset="0"/>
              </a:rPr>
              <a:t>Advanced technologies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charset="0"/>
              </a:rPr>
              <a:t>Widespread growth of civil societies in response to domestic reforms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charset="0"/>
              </a:rPr>
              <a:t>Transnational issues</a:t>
            </a:r>
          </a:p>
          <a:p>
            <a:r>
              <a:rPr lang="en-US" sz="2600" dirty="0">
                <a:solidFill>
                  <a:srgbClr val="000000"/>
                </a:solidFill>
                <a:latin typeface="Arial" charset="0"/>
              </a:rPr>
              <a:t>2012: Upswing in international public support for U.S.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charset="0"/>
              </a:rPr>
              <a:t>Better perceptions of U.S. in European countries, China, Japan, Mexico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charset="0"/>
              </a:rPr>
              <a:t>Negative majorities remain in Middle East, Turkey, Russia</a:t>
            </a:r>
          </a:p>
          <a:p>
            <a:r>
              <a:rPr lang="en-US" sz="2600" dirty="0">
                <a:solidFill>
                  <a:srgbClr val="000000"/>
                </a:solidFill>
                <a:latin typeface="Arial" charset="0"/>
              </a:rPr>
              <a:t>2016: Major down-turn since advent of Trump administration</a:t>
            </a:r>
          </a:p>
          <a:p>
            <a:pPr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4191595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9249-792A-47A7-9D12-976C2B89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2800" dirty="0"/>
            </a:br>
            <a:r>
              <a:rPr lang="en-US" sz="2800" dirty="0"/>
              <a:t>Should we care about U.S. global approval rating?</a:t>
            </a:r>
          </a:p>
        </p:txBody>
      </p:sp>
      <p:pic>
        <p:nvPicPr>
          <p:cNvPr id="5" name="Content Placeholder 4">
            <a:hlinkClick r:id="rId2"/>
            <a:extLst>
              <a:ext uri="{FF2B5EF4-FFF2-40B4-BE49-F238E27FC236}">
                <a16:creationId xmlns:a16="http://schemas.microsoft.com/office/drawing/2014/main" id="{1240D6A6-4EC7-48C6-BFE4-45968271A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7044" y="1600200"/>
            <a:ext cx="8009912" cy="45259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2B2A4-221F-4338-A310-0FFD2FCE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3704779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Mood Swings or Pragmatism?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Arial" charset="0"/>
              </a:rPr>
              <a:t>Debate over public intellect regarding foreign affairs</a:t>
            </a:r>
          </a:p>
          <a:p>
            <a:r>
              <a:rPr lang="en-US" dirty="0">
                <a:latin typeface="Arial" charset="0"/>
              </a:rPr>
              <a:t>Long history of public being viewed as ignorant and uninterested in foreign affairs (and also having “mood swings”)—the “apathy problem”</a:t>
            </a:r>
          </a:p>
          <a:p>
            <a:r>
              <a:rPr lang="en-US" b="1" dirty="0">
                <a:latin typeface="Arial" charset="0"/>
              </a:rPr>
              <a:t>Almond–Lippmann consensus</a:t>
            </a:r>
            <a:r>
              <a:rPr lang="en-US" dirty="0">
                <a:latin typeface="Arial" charset="0"/>
              </a:rPr>
              <a:t> based on Gallup polls during the late 1940s and 1950s </a:t>
            </a:r>
          </a:p>
          <a:p>
            <a:pPr lvl="1"/>
            <a:r>
              <a:rPr lang="en-US" sz="2300" dirty="0">
                <a:latin typeface="Arial" charset="0"/>
              </a:rPr>
              <a:t>Public opinion is . . .</a:t>
            </a:r>
          </a:p>
          <a:p>
            <a:pPr lvl="2"/>
            <a:r>
              <a:rPr lang="en-US" sz="2200" b="1" i="1" dirty="0">
                <a:latin typeface="Arial" charset="0"/>
              </a:rPr>
              <a:t>Volatile:</a:t>
            </a:r>
            <a:r>
              <a:rPr lang="en-US" sz="2200" dirty="0">
                <a:latin typeface="Arial" charset="0"/>
              </a:rPr>
              <a:t> Shifting on each issue</a:t>
            </a:r>
          </a:p>
          <a:p>
            <a:pPr lvl="2"/>
            <a:r>
              <a:rPr lang="en-US" sz="2200" b="1" i="1" dirty="0">
                <a:latin typeface="Arial" charset="0"/>
              </a:rPr>
              <a:t>Incoherent:</a:t>
            </a:r>
            <a:r>
              <a:rPr lang="en-US" sz="2200" dirty="0">
                <a:latin typeface="Arial" charset="0"/>
              </a:rPr>
              <a:t> Lacking reason, roots, and principles</a:t>
            </a:r>
          </a:p>
          <a:p>
            <a:pPr lvl="2"/>
            <a:r>
              <a:rPr lang="en-US" sz="2200" b="1" i="1" dirty="0">
                <a:latin typeface="Arial" charset="0"/>
              </a:rPr>
              <a:t>Irrelevant:</a:t>
            </a:r>
            <a:r>
              <a:rPr lang="en-US" sz="2200" dirty="0">
                <a:latin typeface="Arial" charset="0"/>
              </a:rPr>
              <a:t> Policy makers are detached from and tend to ignore public opinion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369665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91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Mood Swings or Pragmatism?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00868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Almond-</a:t>
            </a:r>
            <a:r>
              <a:rPr lang="en-US" dirty="0" err="1">
                <a:latin typeface="Arial" charset="0"/>
              </a:rPr>
              <a:t>Lippman</a:t>
            </a:r>
            <a:r>
              <a:rPr lang="en-US" dirty="0">
                <a:latin typeface="Arial" charset="0"/>
              </a:rPr>
              <a:t> consensus challenged by more recent research detecting more coherence and consistency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Support for multilateral cooperation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Most favor internationalist foreign policy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More protectionism/nationalism on economic issues</a:t>
            </a:r>
          </a:p>
          <a:p>
            <a:pPr lvl="1">
              <a:lnSpc>
                <a:spcPct val="8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Real question today: </a:t>
            </a:r>
            <a:r>
              <a:rPr lang="en-US" i="1" dirty="0">
                <a:latin typeface="Arial" charset="0"/>
              </a:rPr>
              <a:t>Should the United States pursue militant internationalism or cooperative internationalism?</a:t>
            </a:r>
          </a:p>
          <a:p>
            <a:pPr lvl="1">
              <a:lnSpc>
                <a:spcPct val="80000"/>
              </a:lnSpc>
            </a:pPr>
            <a:r>
              <a:rPr lang="en-US" i="1" dirty="0">
                <a:latin typeface="Arial" charset="0"/>
              </a:rPr>
              <a:t>Is there another question we should ask in 2019?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i="1" dirty="0">
                <a:latin typeface="Arial" charset="0"/>
              </a:rPr>
              <a:t>What is public opinion?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At its core, it is the belief systems of individuals whose normative values and presumptions about human nature, the state, and society shape their judgments about foreign policy.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2977141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308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Mood Swings or Pragmatism?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  <a:buNone/>
            </a:pP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Public offers reasoned responses based on values, perceptions, and experiences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</a:rPr>
              <a:t>Level of international trust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</a:rPr>
              <a:t>Case-by-case basis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</a:rPr>
              <a:t>Varies by issue area, such as military vs. economic foreign policies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</a:rPr>
              <a:t>Political party stances and influences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</a:rPr>
              <a:t>Latent public opinion or ingrained sets of values and methods of evaluating the world can lead to a “pretty prudent public”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</a:rPr>
              <a:t>React to situations on a logical basis, such as casualties in war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262484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C72F-0981-46E1-924C-77739727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Mood Swings or Pragmatism?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2686-6D10-4AD7-8CD0-C928E102A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34FAD8-26A1-475D-AFBE-330A2C219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7527551E-66EA-4089-8FF9-4AE7BF6F2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69172"/>
            <a:ext cx="6858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18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61269-E4E7-4791-B2D3-075053AF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Americans’ view on U.S. World Power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32DDDB-B0BB-4EF3-B7FE-CDA1B3F71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9724" y="1502399"/>
            <a:ext cx="5404551" cy="476918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1F385-E2F6-4709-9740-C322984D3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55520" y="6356350"/>
            <a:ext cx="4297680" cy="365760"/>
          </a:xfrm>
        </p:spPr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3013335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Americas Knowledge Gap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Arial" charset="0"/>
              </a:rPr>
              <a:t>U.S. citizens are poorly informed about the world</a:t>
            </a:r>
          </a:p>
          <a:p>
            <a:pPr lvl="1"/>
            <a:r>
              <a:rPr lang="en-US" dirty="0">
                <a:latin typeface="Arial" charset="0"/>
              </a:rPr>
              <a:t>Cultural detachment in geography and political culture</a:t>
            </a:r>
          </a:p>
          <a:p>
            <a:pPr lvl="1"/>
            <a:r>
              <a:rPr lang="en-US" dirty="0">
                <a:latin typeface="Arial" charset="0"/>
              </a:rPr>
              <a:t>U.S. educational system focused on American history and government, not global history and politics</a:t>
            </a:r>
          </a:p>
          <a:p>
            <a:pPr lvl="1"/>
            <a:r>
              <a:rPr lang="en-US" dirty="0">
                <a:latin typeface="Arial" charset="0"/>
              </a:rPr>
              <a:t>U.S. citizens have trouble identifying countries on maps and naming foreign leaders</a:t>
            </a:r>
          </a:p>
          <a:p>
            <a:pPr lvl="1"/>
            <a:r>
              <a:rPr lang="en-US" dirty="0">
                <a:latin typeface="Arial" charset="0"/>
              </a:rPr>
              <a:t>Critical knowledge gaps also persist among members of the foreign policy elite.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2786538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BFCF2-B32F-42DB-92C5-BC422E12D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Question: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B757C-0E29-4DA8-8138-700996168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think Vermont Senator and Presidential Candidate Bernie Sanders is a hypocrite?</a:t>
            </a:r>
          </a:p>
          <a:p>
            <a:pPr marL="457200" lvl="1" indent="0">
              <a:buNone/>
            </a:pPr>
            <a:r>
              <a:rPr lang="en-US" dirty="0"/>
              <a:t>A. Yes</a:t>
            </a:r>
          </a:p>
          <a:p>
            <a:pPr marL="457200" lvl="1" indent="0">
              <a:buNone/>
            </a:pPr>
            <a:r>
              <a:rPr lang="en-US" dirty="0"/>
              <a:t>B. No</a:t>
            </a:r>
          </a:p>
          <a:p>
            <a:pPr marL="457200" lvl="1" indent="0">
              <a:buNone/>
            </a:pPr>
            <a:r>
              <a:rPr lang="en-US" dirty="0"/>
              <a:t>C. Don’t know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2EA55-ADA8-483A-93B7-2358CAF4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3928600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114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Public Opinion Since World War II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15809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charset="0"/>
              </a:rPr>
              <a:t>Major challenge post–WWII: Sustaining support for active foreign policy</a:t>
            </a:r>
          </a:p>
          <a:p>
            <a:pPr lvl="1"/>
            <a:r>
              <a:rPr lang="en-US" dirty="0">
                <a:latin typeface="Arial" charset="0"/>
              </a:rPr>
              <a:t>Public support for containing communism during Cold War</a:t>
            </a:r>
          </a:p>
          <a:p>
            <a:pPr lvl="2"/>
            <a:r>
              <a:rPr lang="en-US" sz="2200" dirty="0">
                <a:latin typeface="Arial" charset="0"/>
              </a:rPr>
              <a:t>Extended support for Truman during Korean War</a:t>
            </a:r>
          </a:p>
          <a:p>
            <a:pPr lvl="2"/>
            <a:r>
              <a:rPr lang="en-US" sz="2200" dirty="0">
                <a:latin typeface="Arial" charset="0"/>
              </a:rPr>
              <a:t>Buildup and changes in armed forces under Eisenhower</a:t>
            </a:r>
            <a:r>
              <a:rPr lang="en-AU" altLang="ja-JP" sz="2200" dirty="0">
                <a:latin typeface="Arial" charset="0"/>
              </a:rPr>
              <a:t> and Kennedy</a:t>
            </a:r>
            <a:endParaRPr lang="en-US" sz="2200" dirty="0">
              <a:latin typeface="Arial" charset="0"/>
            </a:endParaRPr>
          </a:p>
          <a:p>
            <a:pPr lvl="2"/>
            <a:r>
              <a:rPr lang="en-US" sz="2200" dirty="0">
                <a:latin typeface="Arial" charset="0"/>
              </a:rPr>
              <a:t>Early support for Vietnam War under LBJ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4133250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1579</Words>
  <Application>Microsoft Office PowerPoint</Application>
  <PresentationFormat>On-screen Show (4:3)</PresentationFormat>
  <Paragraphs>148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 Learning Objectives:</vt:lpstr>
      <vt:lpstr>Mood Swings or Pragmatism?</vt:lpstr>
      <vt:lpstr>Mood Swings or Pragmatism?</vt:lpstr>
      <vt:lpstr>Mood Swings or Pragmatism?</vt:lpstr>
      <vt:lpstr> Mood Swings or Pragmatism?</vt:lpstr>
      <vt:lpstr> Americans’ view on U.S. World Power</vt:lpstr>
      <vt:lpstr>Americas Knowledge Gap</vt:lpstr>
      <vt:lpstr> Question:</vt:lpstr>
      <vt:lpstr>Public Opinion Since World War II</vt:lpstr>
      <vt:lpstr>Consensus and Discord during the Cold War</vt:lpstr>
      <vt:lpstr>Public Ambivalence in the “New World Order”</vt:lpstr>
      <vt:lpstr>Rally around the Flag after  9/11</vt:lpstr>
      <vt:lpstr>The Anti-American Backlash</vt:lpstr>
      <vt:lpstr>Foreign Policy Renewal &amp; Fatigue in the Obama Era</vt:lpstr>
      <vt:lpstr> What do Americans really want?</vt:lpstr>
      <vt:lpstr>The View from Overseas</vt:lpstr>
      <vt:lpstr> Should we care about U.S. global approval rating?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 Public Opinion at Home  and Abroad</dc:title>
  <dc:creator>Julie Garey</dc:creator>
  <cp:lastModifiedBy>Tobias Lemke</cp:lastModifiedBy>
  <cp:revision>20</cp:revision>
  <dcterms:created xsi:type="dcterms:W3CDTF">2015-09-01T00:44:53Z</dcterms:created>
  <dcterms:modified xsi:type="dcterms:W3CDTF">2019-03-20T15:54:14Z</dcterms:modified>
</cp:coreProperties>
</file>