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89" r:id="rId2"/>
    <p:sldId id="321" r:id="rId3"/>
    <p:sldId id="320" r:id="rId4"/>
    <p:sldId id="317" r:id="rId5"/>
    <p:sldId id="319" r:id="rId6"/>
    <p:sldId id="314" r:id="rId7"/>
    <p:sldId id="315" r:id="rId8"/>
    <p:sldId id="323" r:id="rId9"/>
    <p:sldId id="324" r:id="rId10"/>
    <p:sldId id="325" r:id="rId11"/>
    <p:sldId id="326" r:id="rId12"/>
    <p:sldId id="32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andon MacDonald" initials="so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53" autoAdjust="0"/>
  </p:normalViewPr>
  <p:slideViewPr>
    <p:cSldViewPr snapToGrid="0" snapToObjects="1">
      <p:cViewPr varScale="1">
        <p:scale>
          <a:sx n="79" d="100"/>
          <a:sy n="79" d="100"/>
        </p:scale>
        <p:origin x="11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Lemke" userId="00ff3d77b6254e63" providerId="LiveId" clId="{5DA7CB7F-AD45-4DB8-A662-D756C19CBF24}"/>
    <pc:docChg chg="delSld">
      <pc:chgData name="Tobias Lemke" userId="00ff3d77b6254e63" providerId="LiveId" clId="{5DA7CB7F-AD45-4DB8-A662-D756C19CBF24}" dt="2019-03-25T15:44:20.245" v="5" actId="2696"/>
      <pc:docMkLst>
        <pc:docMk/>
      </pc:docMkLst>
      <pc:sldChg chg="del">
        <pc:chgData name="Tobias Lemke" userId="00ff3d77b6254e63" providerId="LiveId" clId="{5DA7CB7F-AD45-4DB8-A662-D756C19CBF24}" dt="2019-03-25T15:44:15.979" v="4" actId="2696"/>
        <pc:sldMkLst>
          <pc:docMk/>
          <pc:sldMk cId="2323949005" sldId="316"/>
        </pc:sldMkLst>
      </pc:sldChg>
      <pc:sldChg chg="del">
        <pc:chgData name="Tobias Lemke" userId="00ff3d77b6254e63" providerId="LiveId" clId="{5DA7CB7F-AD45-4DB8-A662-D756C19CBF24}" dt="2019-03-25T15:44:13.634" v="3" actId="2696"/>
        <pc:sldMkLst>
          <pc:docMk/>
          <pc:sldMk cId="1428204705" sldId="322"/>
        </pc:sldMkLst>
      </pc:sldChg>
      <pc:sldChg chg="del">
        <pc:chgData name="Tobias Lemke" userId="00ff3d77b6254e63" providerId="LiveId" clId="{5DA7CB7F-AD45-4DB8-A662-D756C19CBF24}" dt="2019-03-25T15:44:20.245" v="5" actId="2696"/>
        <pc:sldMkLst>
          <pc:docMk/>
          <pc:sldMk cId="2174932194" sldId="327"/>
        </pc:sldMkLst>
      </pc:sldChg>
      <pc:sldChg chg="del">
        <pc:chgData name="Tobias Lemke" userId="00ff3d77b6254e63" providerId="LiveId" clId="{5DA7CB7F-AD45-4DB8-A662-D756C19CBF24}" dt="2019-03-25T15:44:11.032" v="2" actId="2696"/>
        <pc:sldMkLst>
          <pc:docMk/>
          <pc:sldMk cId="2098915767" sldId="329"/>
        </pc:sldMkLst>
      </pc:sldChg>
      <pc:sldChg chg="del">
        <pc:chgData name="Tobias Lemke" userId="00ff3d77b6254e63" providerId="LiveId" clId="{5DA7CB7F-AD45-4DB8-A662-D756C19CBF24}" dt="2019-03-25T15:44:10.563" v="1" actId="2696"/>
        <pc:sldMkLst>
          <pc:docMk/>
          <pc:sldMk cId="1462149195" sldId="330"/>
        </pc:sldMkLst>
      </pc:sldChg>
      <pc:sldChg chg="del">
        <pc:chgData name="Tobias Lemke" userId="00ff3d77b6254e63" providerId="LiveId" clId="{5DA7CB7F-AD45-4DB8-A662-D756C19CBF24}" dt="2019-03-25T15:44:09.255" v="0" actId="2696"/>
        <pc:sldMkLst>
          <pc:docMk/>
          <pc:sldMk cId="1802658777" sldId="3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1195DA-200D-924F-BDCA-B34C38922AFA}" type="datetimeFigureOut">
              <a:rPr lang="en-US" smtClean="0"/>
              <a:pPr/>
              <a:t>3/25/2019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83E50C-C97D-1844-9FA5-DBD65CE41BEB}" type="slidenum">
              <a:rPr lang="en-US" smtClean="0"/>
              <a:pPr/>
              <a:t>‹#›</a:t>
            </a:fld>
            <a:endParaRPr lang="en-US"/>
          </a:p>
        </p:txBody>
      </p:sp>
    </p:spTree>
    <p:extLst>
      <p:ext uri="{BB962C8B-B14F-4D97-AF65-F5344CB8AC3E}">
        <p14:creationId xmlns:p14="http://schemas.microsoft.com/office/powerpoint/2010/main" val="42175623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940DC-8AB5-A84A-8879-0E7FCE824992}" type="datetimeFigureOut">
              <a:rPr lang="en-US" smtClean="0"/>
              <a:pPr/>
              <a:t>3/25/2019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788129-2489-914E-9CCA-968BE3559D0C}" type="slidenum">
              <a:rPr lang="en-US" smtClean="0"/>
              <a:pPr/>
              <a:t>‹#›</a:t>
            </a:fld>
            <a:endParaRPr lang="en-US"/>
          </a:p>
        </p:txBody>
      </p:sp>
    </p:spTree>
    <p:extLst>
      <p:ext uri="{BB962C8B-B14F-4D97-AF65-F5344CB8AC3E}">
        <p14:creationId xmlns:p14="http://schemas.microsoft.com/office/powerpoint/2010/main" val="25632776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6E4F19A8-74A0-874E-99C6-A64CC9EF11CA}" type="slidenum">
              <a:rPr lang="en-US" sz="1200"/>
              <a:pPr/>
              <a:t>6</a:t>
            </a:fld>
            <a:endParaRPr 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Learning</a:t>
            </a:r>
            <a:r>
              <a:rPr lang="en-US" b="1" baseline="0" dirty="0"/>
              <a:t> Objective number: </a:t>
            </a:r>
            <a:r>
              <a:rPr lang="en-US" b="0" baseline="0" dirty="0"/>
              <a:t>8.1</a:t>
            </a:r>
            <a:endParaRPr lang="en-US" b="0" dirty="0"/>
          </a:p>
          <a:p>
            <a:pPr eaLnBrk="1" hangingPunct="1"/>
            <a:endParaRPr lang="en-US" dirty="0"/>
          </a:p>
        </p:txBody>
      </p:sp>
    </p:spTree>
    <p:extLst>
      <p:ext uri="{BB962C8B-B14F-4D97-AF65-F5344CB8AC3E}">
        <p14:creationId xmlns:p14="http://schemas.microsoft.com/office/powerpoint/2010/main" val="189942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Learning</a:t>
            </a:r>
            <a:r>
              <a:rPr lang="en-US" b="1" baseline="0" dirty="0"/>
              <a:t> Objective number: </a:t>
            </a:r>
            <a:r>
              <a:rPr lang="en-US" b="0" baseline="0" dirty="0"/>
              <a:t>8.1</a:t>
            </a:r>
            <a:endParaRPr lang="en-US" b="1" dirty="0"/>
          </a:p>
          <a:p>
            <a:pPr eaLnBrk="1" hangingPunct="1"/>
            <a:endParaRPr lang="en-US" dirty="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3D79D96A-9315-B140-A8B1-9485F70A9707}" type="slidenum">
              <a:rPr lang="en-US" sz="1200"/>
              <a:pPr/>
              <a:t>7</a:t>
            </a:fld>
            <a:endParaRPr lang="en-US" sz="1200"/>
          </a:p>
        </p:txBody>
      </p:sp>
    </p:spTree>
    <p:extLst>
      <p:ext uri="{BB962C8B-B14F-4D97-AF65-F5344CB8AC3E}">
        <p14:creationId xmlns:p14="http://schemas.microsoft.com/office/powerpoint/2010/main" val="4107823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C3B9D64B-EF10-8C4E-A885-EF90A3ED7560}" type="slidenum">
              <a:rPr lang="en-US" sz="1200"/>
              <a:pPr/>
              <a:t>8</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Learning</a:t>
            </a:r>
            <a:r>
              <a:rPr lang="en-US" b="1" baseline="0" dirty="0"/>
              <a:t> Objective number: </a:t>
            </a:r>
            <a:r>
              <a:rPr lang="en-US" b="0" baseline="0" dirty="0"/>
              <a:t>8.2</a:t>
            </a:r>
            <a:endParaRPr lang="en-US" b="1" dirty="0"/>
          </a:p>
          <a:p>
            <a:pPr eaLnBrk="1" hangingPunct="1"/>
            <a:endParaRPr lang="en-US" dirty="0"/>
          </a:p>
        </p:txBody>
      </p:sp>
    </p:spTree>
    <p:extLst>
      <p:ext uri="{BB962C8B-B14F-4D97-AF65-F5344CB8AC3E}">
        <p14:creationId xmlns:p14="http://schemas.microsoft.com/office/powerpoint/2010/main" val="694594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788129-2489-914E-9CCA-968BE3559D0C}" type="slidenum">
              <a:rPr lang="en-US" smtClean="0"/>
              <a:pPr/>
              <a:t>9</a:t>
            </a:fld>
            <a:endParaRPr lang="en-US"/>
          </a:p>
        </p:txBody>
      </p:sp>
    </p:spTree>
    <p:extLst>
      <p:ext uri="{BB962C8B-B14F-4D97-AF65-F5344CB8AC3E}">
        <p14:creationId xmlns:p14="http://schemas.microsoft.com/office/powerpoint/2010/main" val="387422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A396AC33-8C58-5A41-806C-099AECB72170}" type="slidenum">
              <a:rPr lang="en-US" sz="1200"/>
              <a:pPr/>
              <a:t>11</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Learning</a:t>
            </a:r>
            <a:r>
              <a:rPr lang="en-US" b="1" baseline="0" dirty="0"/>
              <a:t> Objective number: </a:t>
            </a:r>
            <a:r>
              <a:rPr lang="en-US" b="0" baseline="0" dirty="0"/>
              <a:t>8.2</a:t>
            </a:r>
            <a:endParaRPr lang="en-US" b="1" dirty="0"/>
          </a:p>
          <a:p>
            <a:pPr eaLnBrk="1" hangingPunct="1"/>
            <a:endParaRPr lang="en-US" dirty="0"/>
          </a:p>
        </p:txBody>
      </p:sp>
    </p:spTree>
    <p:extLst>
      <p:ext uri="{BB962C8B-B14F-4D97-AF65-F5344CB8AC3E}">
        <p14:creationId xmlns:p14="http://schemas.microsoft.com/office/powerpoint/2010/main" val="662588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fld id="{9A5E0A76-C68F-E44F-B73B-64794CBB26DD}" type="slidenum">
              <a:rPr lang="en-US" sz="1200"/>
              <a:pPr/>
              <a:t>12</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Learning</a:t>
            </a:r>
            <a:r>
              <a:rPr lang="en-US" b="1" baseline="0" dirty="0"/>
              <a:t> Objective number: </a:t>
            </a:r>
            <a:r>
              <a:rPr lang="en-US" b="0" baseline="0" dirty="0"/>
              <a:t>8.2</a:t>
            </a:r>
            <a:endParaRPr lang="en-US" b="1" dirty="0"/>
          </a:p>
          <a:p>
            <a:pPr eaLnBrk="1" hangingPunct="1"/>
            <a:endParaRPr lang="en-US" dirty="0"/>
          </a:p>
        </p:txBody>
      </p:sp>
    </p:spTree>
    <p:extLst>
      <p:ext uri="{BB962C8B-B14F-4D97-AF65-F5344CB8AC3E}">
        <p14:creationId xmlns:p14="http://schemas.microsoft.com/office/powerpoint/2010/main" val="731249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FE9633-B6C4-9F47-A586-BF0D92CA24D9}" type="datetime1">
              <a:rPr lang="en-US" smtClean="0"/>
              <a:pPr/>
              <a:t>3/25/2019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 SAGE Publications, Inc.</a:t>
            </a:r>
          </a:p>
        </p:txBody>
      </p:sp>
      <p:sp>
        <p:nvSpPr>
          <p:cNvPr id="6" name="Slide Number Placeholder 5"/>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373257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40EE1F-C683-EB44-929B-50012D9DB241}" type="datetime1">
              <a:rPr lang="en-US" smtClean="0"/>
              <a:pPr/>
              <a:t>3/25/2019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 SAGE Publications, Inc.</a:t>
            </a:r>
          </a:p>
        </p:txBody>
      </p:sp>
      <p:sp>
        <p:nvSpPr>
          <p:cNvPr id="6" name="Slide Number Placeholder 5"/>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7990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D18A41-5038-FA4B-A0BA-5383F985E2ED}" type="datetime1">
              <a:rPr lang="en-US" smtClean="0"/>
              <a:pPr/>
              <a:t>3/25/2019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 SAGE Publications, Inc.</a:t>
            </a:r>
          </a:p>
        </p:txBody>
      </p:sp>
      <p:sp>
        <p:nvSpPr>
          <p:cNvPr id="6" name="Slide Number Placeholder 5"/>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75696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5EC3BC-0806-D34B-A9CE-26AEDB02629B}" type="datetime1">
              <a:rPr lang="en-US" smtClean="0"/>
              <a:pPr/>
              <a:t>3/25/2019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 SAGE Publications, Inc.</a:t>
            </a:r>
          </a:p>
        </p:txBody>
      </p:sp>
      <p:sp>
        <p:nvSpPr>
          <p:cNvPr id="6" name="Slide Number Placeholder 5"/>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2809899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995BA-7D12-D34E-AEFC-C55D9CAC567D}" type="datetime1">
              <a:rPr lang="en-US" smtClean="0"/>
              <a:pPr/>
              <a:t>3/25/2019</a:t>
            </a:fld>
            <a:endParaRPr lang="en-US"/>
          </a:p>
        </p:txBody>
      </p:sp>
      <p:sp>
        <p:nvSpPr>
          <p:cNvPr id="5" name="Footer Placeholder 4"/>
          <p:cNvSpPr>
            <a:spLocks noGrp="1"/>
          </p:cNvSpPr>
          <p:nvPr>
            <p:ph type="ftr" sz="quarter" idx="11"/>
          </p:nvPr>
        </p:nvSpPr>
        <p:spPr/>
        <p:txBody>
          <a:bodyPr/>
          <a:lstStyle/>
          <a:p>
            <a:r>
              <a:rPr lang="en-US"/>
              <a:t>U.S. Foreign Policy: The Paradox of World Power | Steven W. Hook | 2015 | © SAGE Publications, Inc.</a:t>
            </a:r>
          </a:p>
        </p:txBody>
      </p:sp>
      <p:sp>
        <p:nvSpPr>
          <p:cNvPr id="6" name="Slide Number Placeholder 5"/>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18472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C00749-8893-574F-A477-0FC6A3FACC14}" type="datetime1">
              <a:rPr lang="en-US" smtClean="0"/>
              <a:pPr/>
              <a:t>3/25/2019</a:t>
            </a:fld>
            <a:endParaRPr lang="en-US"/>
          </a:p>
        </p:txBody>
      </p:sp>
      <p:sp>
        <p:nvSpPr>
          <p:cNvPr id="6" name="Footer Placeholder 5"/>
          <p:cNvSpPr>
            <a:spLocks noGrp="1"/>
          </p:cNvSpPr>
          <p:nvPr>
            <p:ph type="ftr" sz="quarter" idx="11"/>
          </p:nvPr>
        </p:nvSpPr>
        <p:spPr/>
        <p:txBody>
          <a:bodyPr/>
          <a:lstStyle/>
          <a:p>
            <a:r>
              <a:rPr lang="en-US"/>
              <a:t>U.S. Foreign Policy: The Paradox of World Power | Steven W. Hook | 2015 | © SAGE Publications, Inc.</a:t>
            </a:r>
          </a:p>
        </p:txBody>
      </p:sp>
      <p:sp>
        <p:nvSpPr>
          <p:cNvPr id="7" name="Slide Number Placeholder 6"/>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6680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679732-4B05-B549-A7F9-0420AEC69234}" type="datetime1">
              <a:rPr lang="en-US" smtClean="0"/>
              <a:pPr/>
              <a:t>3/25/2019</a:t>
            </a:fld>
            <a:endParaRPr lang="en-US"/>
          </a:p>
        </p:txBody>
      </p:sp>
      <p:sp>
        <p:nvSpPr>
          <p:cNvPr id="8" name="Footer Placeholder 7"/>
          <p:cNvSpPr>
            <a:spLocks noGrp="1"/>
          </p:cNvSpPr>
          <p:nvPr>
            <p:ph type="ftr" sz="quarter" idx="11"/>
          </p:nvPr>
        </p:nvSpPr>
        <p:spPr/>
        <p:txBody>
          <a:bodyPr/>
          <a:lstStyle/>
          <a:p>
            <a:r>
              <a:rPr lang="en-US"/>
              <a:t>U.S. Foreign Policy: The Paradox of World Power | Steven W. Hook | 2015 | © SAGE Publications, Inc.</a:t>
            </a:r>
          </a:p>
        </p:txBody>
      </p:sp>
      <p:sp>
        <p:nvSpPr>
          <p:cNvPr id="9" name="Slide Number Placeholder 8"/>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15705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D67EDC-4068-9744-90E6-069ABD7CAC48}" type="datetime1">
              <a:rPr lang="en-US" smtClean="0"/>
              <a:pPr/>
              <a:t>3/25/2019</a:t>
            </a:fld>
            <a:endParaRPr lang="en-US"/>
          </a:p>
        </p:txBody>
      </p:sp>
      <p:sp>
        <p:nvSpPr>
          <p:cNvPr id="4" name="Footer Placeholder 3"/>
          <p:cNvSpPr>
            <a:spLocks noGrp="1"/>
          </p:cNvSpPr>
          <p:nvPr>
            <p:ph type="ftr" sz="quarter" idx="11"/>
          </p:nvPr>
        </p:nvSpPr>
        <p:spPr/>
        <p:txBody>
          <a:bodyPr/>
          <a:lstStyle/>
          <a:p>
            <a:r>
              <a:rPr lang="en-US"/>
              <a:t>U.S. Foreign Policy: The Paradox of World Power | Steven W. Hook | 2015 | © SAGE Publications, Inc.</a:t>
            </a:r>
          </a:p>
        </p:txBody>
      </p:sp>
      <p:sp>
        <p:nvSpPr>
          <p:cNvPr id="5" name="Slide Number Placeholder 4"/>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14011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81C55-06F9-F04A-956A-5149373CBCD1}" type="datetime1">
              <a:rPr lang="en-US" smtClean="0"/>
              <a:pPr/>
              <a:t>3/25/2019</a:t>
            </a:fld>
            <a:endParaRPr lang="en-US"/>
          </a:p>
        </p:txBody>
      </p:sp>
      <p:sp>
        <p:nvSpPr>
          <p:cNvPr id="3" name="Footer Placeholder 2"/>
          <p:cNvSpPr>
            <a:spLocks noGrp="1"/>
          </p:cNvSpPr>
          <p:nvPr>
            <p:ph type="ftr" sz="quarter" idx="11"/>
          </p:nvPr>
        </p:nvSpPr>
        <p:spPr/>
        <p:txBody>
          <a:bodyPr/>
          <a:lstStyle/>
          <a:p>
            <a:r>
              <a:rPr lang="en-US"/>
              <a:t>U.S. Foreign Policy: The Paradox of World Power | Steven W. Hook | 2015 | © SAGE Publications, Inc.</a:t>
            </a:r>
          </a:p>
        </p:txBody>
      </p:sp>
      <p:sp>
        <p:nvSpPr>
          <p:cNvPr id="4" name="Slide Number Placeholder 3"/>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105761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569F5C-CAD4-D64D-A869-53C6D747A09D}" type="datetime1">
              <a:rPr lang="en-US" smtClean="0"/>
              <a:pPr/>
              <a:t>3/25/2019</a:t>
            </a:fld>
            <a:endParaRPr lang="en-US"/>
          </a:p>
        </p:txBody>
      </p:sp>
      <p:sp>
        <p:nvSpPr>
          <p:cNvPr id="6" name="Footer Placeholder 5"/>
          <p:cNvSpPr>
            <a:spLocks noGrp="1"/>
          </p:cNvSpPr>
          <p:nvPr>
            <p:ph type="ftr" sz="quarter" idx="11"/>
          </p:nvPr>
        </p:nvSpPr>
        <p:spPr/>
        <p:txBody>
          <a:bodyPr/>
          <a:lstStyle/>
          <a:p>
            <a:r>
              <a:rPr lang="en-US"/>
              <a:t>U.S. Foreign Policy: The Paradox of World Power | Steven W. Hook | 2015 | © SAGE Publications, Inc.</a:t>
            </a:r>
          </a:p>
        </p:txBody>
      </p:sp>
      <p:sp>
        <p:nvSpPr>
          <p:cNvPr id="7" name="Slide Number Placeholder 6"/>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2452328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BD4E4-1436-2B46-BB0D-295F5E679F8D}" type="datetime1">
              <a:rPr lang="en-US" smtClean="0"/>
              <a:pPr/>
              <a:t>3/25/2019</a:t>
            </a:fld>
            <a:endParaRPr lang="en-US"/>
          </a:p>
        </p:txBody>
      </p:sp>
      <p:sp>
        <p:nvSpPr>
          <p:cNvPr id="6" name="Footer Placeholder 5"/>
          <p:cNvSpPr>
            <a:spLocks noGrp="1"/>
          </p:cNvSpPr>
          <p:nvPr>
            <p:ph type="ftr" sz="quarter" idx="11"/>
          </p:nvPr>
        </p:nvSpPr>
        <p:spPr/>
        <p:txBody>
          <a:bodyPr/>
          <a:lstStyle/>
          <a:p>
            <a:r>
              <a:rPr lang="en-US"/>
              <a:t>U.S. Foreign Policy: The Paradox of World Power | Steven W. Hook | 2015 | © SAGE Publications, Inc.</a:t>
            </a:r>
          </a:p>
        </p:txBody>
      </p:sp>
      <p:sp>
        <p:nvSpPr>
          <p:cNvPr id="7" name="Slide Number Placeholder 6"/>
          <p:cNvSpPr>
            <a:spLocks noGrp="1"/>
          </p:cNvSpPr>
          <p:nvPr>
            <p:ph type="sldNum" sz="quarter" idx="12"/>
          </p:nvPr>
        </p:nvSpPr>
        <p:spPr/>
        <p:txBody>
          <a:bodyPr/>
          <a:lstStyle/>
          <a:p>
            <a:fld id="{129AAA91-0A6E-F74E-836B-9F8DDDDD70E1}" type="slidenum">
              <a:rPr lang="en-US" smtClean="0"/>
              <a:pPr/>
              <a:t>‹#›</a:t>
            </a:fld>
            <a:endParaRPr lang="en-US"/>
          </a:p>
        </p:txBody>
      </p:sp>
    </p:spTree>
    <p:extLst>
      <p:ext uri="{BB962C8B-B14F-4D97-AF65-F5344CB8AC3E}">
        <p14:creationId xmlns:p14="http://schemas.microsoft.com/office/powerpoint/2010/main" val="412103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EC505-B90C-DA4C-81EB-F06BE3A889C7}" type="datetime1">
              <a:rPr lang="en-US" smtClean="0"/>
              <a:pPr/>
              <a:t>3/25/2019</a:t>
            </a:fld>
            <a:endParaRPr lang="en-US"/>
          </a:p>
        </p:txBody>
      </p:sp>
      <p:sp>
        <p:nvSpPr>
          <p:cNvPr id="5" name="Footer Placeholder 4"/>
          <p:cNvSpPr>
            <a:spLocks noGrp="1"/>
          </p:cNvSpPr>
          <p:nvPr>
            <p:ph type="ftr" sz="quarter" idx="3"/>
          </p:nvPr>
        </p:nvSpPr>
        <p:spPr>
          <a:xfrm>
            <a:off x="2255520" y="6356350"/>
            <a:ext cx="4297680" cy="365760"/>
          </a:xfrm>
          <a:prstGeom prst="rect">
            <a:avLst/>
          </a:prstGeom>
        </p:spPr>
        <p:txBody>
          <a:bodyPr vert="horz" lIns="91440" tIns="45720" rIns="91440" bIns="45720" rtlCol="0" anchor="ctr" anchorCtr="1"/>
          <a:lstStyle>
            <a:lvl1pPr algn="ctr">
              <a:defRPr sz="1200">
                <a:solidFill>
                  <a:schemeClr val="tx1">
                    <a:tint val="75000"/>
                  </a:schemeClr>
                </a:solidFill>
              </a:defRPr>
            </a:lvl1pPr>
          </a:lstStyle>
          <a:p>
            <a:r>
              <a:rPr lang="en-US"/>
              <a:t>U.S. Foreign Policy: The Paradox of World Power | Steven W. Hook | 2015 | © SAGE Publications, Inc.</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AAA91-0A6E-F74E-836B-9F8DDDDD70E1}" type="slidenum">
              <a:rPr lang="en-US" smtClean="0"/>
              <a:pPr/>
              <a:t>‹#›</a:t>
            </a:fld>
            <a:endParaRPr lang="en-US"/>
          </a:p>
        </p:txBody>
      </p:sp>
    </p:spTree>
    <p:extLst>
      <p:ext uri="{BB962C8B-B14F-4D97-AF65-F5344CB8AC3E}">
        <p14:creationId xmlns:p14="http://schemas.microsoft.com/office/powerpoint/2010/main" val="136980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ssets.pewresearch.org/wp-content/uploads/sites/2/2018/01/11094652/Pew-Research-Center_Publics-Globally-Want-Unbiased-News-Coverage-but-Are-Divided-on-Whether-Their-News-Media-Deliver_2017.01.11.pdf"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witter.com/nowthisnews/status/97445092871474790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assets.pewresearch.org/wp-content/uploads/sites/2/2018/01/11094652/Pew-Research-Center_Publics-Globally-Want-Unbiased-News-Coverage-but-Are-Divided-on-Whether-Their-News-Media-Deliver_2017.01.1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23AA-7813-43A6-BBCE-D65D5DA00BA3}"/>
              </a:ext>
            </a:extLst>
          </p:cNvPr>
          <p:cNvSpPr>
            <a:spLocks noGrp="1"/>
          </p:cNvSpPr>
          <p:nvPr>
            <p:ph type="title"/>
          </p:nvPr>
        </p:nvSpPr>
        <p:spPr/>
        <p:txBody>
          <a:bodyPr>
            <a:normAutofit fontScale="90000"/>
          </a:bodyPr>
          <a:lstStyle/>
          <a:p>
            <a:br>
              <a:rPr lang="en-US" dirty="0"/>
            </a:br>
            <a:r>
              <a:rPr lang="en-US" dirty="0"/>
              <a:t>Learning Objectives:</a:t>
            </a:r>
          </a:p>
        </p:txBody>
      </p:sp>
      <p:sp>
        <p:nvSpPr>
          <p:cNvPr id="3" name="Content Placeholder 2">
            <a:extLst>
              <a:ext uri="{FF2B5EF4-FFF2-40B4-BE49-F238E27FC236}">
                <a16:creationId xmlns:a16="http://schemas.microsoft.com/office/drawing/2014/main" id="{FB48EE40-5CA0-4302-AD26-1404315DF52B}"/>
              </a:ext>
            </a:extLst>
          </p:cNvPr>
          <p:cNvSpPr>
            <a:spLocks noGrp="1"/>
          </p:cNvSpPr>
          <p:nvPr>
            <p:ph idx="1"/>
          </p:nvPr>
        </p:nvSpPr>
        <p:spPr/>
        <p:txBody>
          <a:bodyPr>
            <a:normAutofit/>
          </a:bodyPr>
          <a:lstStyle/>
          <a:p>
            <a:pPr fontAlgn="ctr"/>
            <a:r>
              <a:rPr lang="en-US" sz="2800" dirty="0"/>
              <a:t>Friday’s Recap:</a:t>
            </a:r>
          </a:p>
          <a:p>
            <a:pPr lvl="1" fontAlgn="ctr"/>
            <a:r>
              <a:rPr lang="en-US" dirty="0"/>
              <a:t>Identify the shifts in public opinion since WWII</a:t>
            </a:r>
          </a:p>
          <a:p>
            <a:pPr lvl="1" fontAlgn="ctr"/>
            <a:r>
              <a:rPr lang="en-US" dirty="0"/>
              <a:t>Herrmann’s “Attachment to the Nation” article</a:t>
            </a:r>
          </a:p>
          <a:p>
            <a:pPr fontAlgn="ctr"/>
            <a:r>
              <a:rPr lang="en-US" sz="2800" dirty="0"/>
              <a:t>Today’s Agenda</a:t>
            </a:r>
          </a:p>
          <a:p>
            <a:pPr lvl="1" fontAlgn="ctr"/>
            <a:r>
              <a:rPr lang="en-US" dirty="0"/>
              <a:t>Unpacking “motivated reasoning”—how attachments to the Nation (emotions) shape peoples’ beliefs and policy preferences in foreign policy.</a:t>
            </a:r>
          </a:p>
          <a:p>
            <a:pPr lvl="1" fontAlgn="ctr"/>
            <a:r>
              <a:rPr lang="en-US" dirty="0"/>
              <a:t>The role of the media in democracies</a:t>
            </a:r>
          </a:p>
          <a:p>
            <a:pPr lvl="1" fontAlgn="ctr"/>
            <a:r>
              <a:rPr lang="en-US" dirty="0"/>
              <a:t>Discuss different factors that influence foreign news coverage in the US</a:t>
            </a:r>
          </a:p>
          <a:p>
            <a:pPr lvl="1" fontAlgn="ctr"/>
            <a:endParaRPr lang="en-US" dirty="0"/>
          </a:p>
        </p:txBody>
      </p:sp>
      <p:sp>
        <p:nvSpPr>
          <p:cNvPr id="4" name="Footer Placeholder 3">
            <a:extLst>
              <a:ext uri="{FF2B5EF4-FFF2-40B4-BE49-F238E27FC236}">
                <a16:creationId xmlns:a16="http://schemas.microsoft.com/office/drawing/2014/main" id="{BA30B292-4F4F-40FA-8B3D-95476E153EFC}"/>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337735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D786-B212-4840-8BCF-D8EB3F9FD22F}"/>
              </a:ext>
            </a:extLst>
          </p:cNvPr>
          <p:cNvSpPr>
            <a:spLocks noGrp="1"/>
          </p:cNvSpPr>
          <p:nvPr>
            <p:ph type="title"/>
          </p:nvPr>
        </p:nvSpPr>
        <p:spPr>
          <a:xfrm>
            <a:off x="457200" y="274638"/>
            <a:ext cx="8229600" cy="861435"/>
          </a:xfrm>
        </p:spPr>
        <p:txBody>
          <a:bodyPr>
            <a:normAutofit fontScale="90000"/>
          </a:bodyPr>
          <a:lstStyle/>
          <a:p>
            <a:br>
              <a:rPr lang="en-US" dirty="0"/>
            </a:br>
            <a:r>
              <a:rPr lang="en-US" dirty="0">
                <a:hlinkClick r:id="rId2"/>
              </a:rPr>
              <a:t>PEW Research (2018)</a:t>
            </a:r>
            <a:endParaRPr lang="en-US" dirty="0"/>
          </a:p>
        </p:txBody>
      </p:sp>
      <p:pic>
        <p:nvPicPr>
          <p:cNvPr id="5" name="Content Placeholder 4">
            <a:extLst>
              <a:ext uri="{FF2B5EF4-FFF2-40B4-BE49-F238E27FC236}">
                <a16:creationId xmlns:a16="http://schemas.microsoft.com/office/drawing/2014/main" id="{0BFD2899-488E-4582-B209-4A5098C89191}"/>
              </a:ext>
            </a:extLst>
          </p:cNvPr>
          <p:cNvPicPr>
            <a:picLocks noGrp="1" noChangeAspect="1"/>
          </p:cNvPicPr>
          <p:nvPr>
            <p:ph idx="1"/>
          </p:nvPr>
        </p:nvPicPr>
        <p:blipFill>
          <a:blip r:embed="rId3"/>
          <a:stretch>
            <a:fillRect/>
          </a:stretch>
        </p:blipFill>
        <p:spPr>
          <a:xfrm>
            <a:off x="188422" y="960020"/>
            <a:ext cx="2394065" cy="5702228"/>
          </a:xfrm>
          <a:prstGeom prst="rect">
            <a:avLst/>
          </a:prstGeom>
        </p:spPr>
      </p:pic>
      <p:sp>
        <p:nvSpPr>
          <p:cNvPr id="4" name="Footer Placeholder 3">
            <a:extLst>
              <a:ext uri="{FF2B5EF4-FFF2-40B4-BE49-F238E27FC236}">
                <a16:creationId xmlns:a16="http://schemas.microsoft.com/office/drawing/2014/main" id="{F2BB5893-28C3-44D5-A612-6198EF4449CC}"/>
              </a:ext>
            </a:extLst>
          </p:cNvPr>
          <p:cNvSpPr>
            <a:spLocks noGrp="1"/>
          </p:cNvSpPr>
          <p:nvPr>
            <p:ph type="ftr" sz="quarter" idx="11"/>
          </p:nvPr>
        </p:nvSpPr>
        <p:spPr/>
        <p:txBody>
          <a:bodyPr/>
          <a:lstStyle/>
          <a:p>
            <a:r>
              <a:rPr lang="en-US"/>
              <a:t>U.S. Foreign Policy: The Paradox of World Power | Steven W. Hook | 2015 | © SAGE Publications, Inc.</a:t>
            </a:r>
          </a:p>
        </p:txBody>
      </p:sp>
      <p:pic>
        <p:nvPicPr>
          <p:cNvPr id="6" name="Picture 5">
            <a:extLst>
              <a:ext uri="{FF2B5EF4-FFF2-40B4-BE49-F238E27FC236}">
                <a16:creationId xmlns:a16="http://schemas.microsoft.com/office/drawing/2014/main" id="{28243B54-FDC9-4327-A537-08209DE77D84}"/>
              </a:ext>
            </a:extLst>
          </p:cNvPr>
          <p:cNvPicPr>
            <a:picLocks noChangeAspect="1"/>
          </p:cNvPicPr>
          <p:nvPr/>
        </p:nvPicPr>
        <p:blipFill>
          <a:blip r:embed="rId4"/>
          <a:stretch>
            <a:fillRect/>
          </a:stretch>
        </p:blipFill>
        <p:spPr>
          <a:xfrm>
            <a:off x="2541578" y="1821455"/>
            <a:ext cx="6414000" cy="3992691"/>
          </a:xfrm>
          <a:prstGeom prst="rect">
            <a:avLst/>
          </a:prstGeom>
        </p:spPr>
      </p:pic>
    </p:spTree>
    <p:extLst>
      <p:ext uri="{BB962C8B-B14F-4D97-AF65-F5344CB8AC3E}">
        <p14:creationId xmlns:p14="http://schemas.microsoft.com/office/powerpoint/2010/main" val="117226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578330"/>
            <a:ext cx="8229600" cy="1143000"/>
          </a:xfrm>
        </p:spPr>
        <p:txBody>
          <a:bodyPr>
            <a:normAutofit/>
          </a:bodyPr>
          <a:lstStyle/>
          <a:p>
            <a:r>
              <a:rPr lang="en-US" sz="3200" dirty="0">
                <a:latin typeface="Arial" charset="0"/>
              </a:rPr>
              <a:t>Evolving Technologies and Media Coverage</a:t>
            </a:r>
          </a:p>
        </p:txBody>
      </p:sp>
      <p:sp>
        <p:nvSpPr>
          <p:cNvPr id="12291" name="Rectangle 3"/>
          <p:cNvSpPr>
            <a:spLocks noGrp="1" noChangeArrowheads="1"/>
          </p:cNvSpPr>
          <p:nvPr>
            <p:ph idx="1"/>
          </p:nvPr>
        </p:nvSpPr>
        <p:spPr>
          <a:xfrm>
            <a:off x="457200" y="1830387"/>
            <a:ext cx="8229600" cy="4525963"/>
          </a:xfrm>
        </p:spPr>
        <p:txBody>
          <a:bodyPr/>
          <a:lstStyle/>
          <a:p>
            <a:pPr>
              <a:lnSpc>
                <a:spcPct val="80000"/>
              </a:lnSpc>
            </a:pPr>
            <a:r>
              <a:rPr lang="en-US" dirty="0">
                <a:latin typeface="Arial" charset="0"/>
              </a:rPr>
              <a:t>Technology constantly changing how news is delivered</a:t>
            </a:r>
          </a:p>
          <a:p>
            <a:pPr lvl="1">
              <a:lnSpc>
                <a:spcPct val="80000"/>
              </a:lnSpc>
            </a:pPr>
            <a:r>
              <a:rPr lang="en-US" sz="2000" dirty="0">
                <a:latin typeface="Arial" charset="0"/>
              </a:rPr>
              <a:t>Newspapers, radio, television, and the Internet</a:t>
            </a:r>
          </a:p>
          <a:p>
            <a:pPr lvl="1">
              <a:lnSpc>
                <a:spcPct val="80000"/>
              </a:lnSpc>
            </a:pPr>
            <a:r>
              <a:rPr lang="en-US" sz="2000" dirty="0">
                <a:latin typeface="Arial" charset="0"/>
              </a:rPr>
              <a:t>Vietnam War was important turning point: First “living-room war,”</a:t>
            </a:r>
            <a:r>
              <a:rPr lang="ja-JP" altLang="en-US" sz="2000" dirty="0">
                <a:latin typeface="Arial" charset="0"/>
              </a:rPr>
              <a:t> </a:t>
            </a:r>
            <a:r>
              <a:rPr lang="en-US" altLang="ja-JP" sz="2000" dirty="0">
                <a:latin typeface="Arial" charset="0"/>
              </a:rPr>
              <a:t>with </a:t>
            </a:r>
            <a:r>
              <a:rPr lang="en-US" sz="2000" dirty="0">
                <a:latin typeface="Arial" charset="0"/>
              </a:rPr>
              <a:t>live military action viewed by the public</a:t>
            </a:r>
          </a:p>
          <a:p>
            <a:pPr lvl="1">
              <a:lnSpc>
                <a:spcPct val="80000"/>
              </a:lnSpc>
            </a:pPr>
            <a:endParaRPr lang="en-US" sz="800" dirty="0">
              <a:latin typeface="Arial" charset="0"/>
            </a:endParaRPr>
          </a:p>
          <a:p>
            <a:pPr>
              <a:lnSpc>
                <a:spcPct val="80000"/>
              </a:lnSpc>
            </a:pPr>
            <a:r>
              <a:rPr lang="en-US" dirty="0">
                <a:latin typeface="Arial" charset="0"/>
              </a:rPr>
              <a:t>Changes in who provides the news</a:t>
            </a:r>
          </a:p>
          <a:p>
            <a:pPr lvl="1">
              <a:lnSpc>
                <a:spcPct val="80000"/>
              </a:lnSpc>
            </a:pPr>
            <a:r>
              <a:rPr lang="en-US" sz="2000" dirty="0">
                <a:latin typeface="Arial" charset="0"/>
              </a:rPr>
              <a:t>Coverage of foreign affairs has increased over time</a:t>
            </a:r>
          </a:p>
          <a:p>
            <a:pPr lvl="1">
              <a:lnSpc>
                <a:spcPct val="80000"/>
              </a:lnSpc>
            </a:pPr>
            <a:r>
              <a:rPr lang="en-US" sz="2000" dirty="0">
                <a:latin typeface="Arial" charset="0"/>
              </a:rPr>
              <a:t>Cable networks produce 24-hour news shows</a:t>
            </a:r>
          </a:p>
          <a:p>
            <a:pPr lvl="1">
              <a:lnSpc>
                <a:spcPct val="80000"/>
              </a:lnSpc>
            </a:pPr>
            <a:r>
              <a:rPr lang="en-US" sz="2000" dirty="0">
                <a:latin typeface="Arial" charset="0"/>
              </a:rPr>
              <a:t>“Rooftop journalism” during the Persian Gulf War; news personnel provided live coverage during U.S. attacks in Iraq</a:t>
            </a:r>
          </a:p>
          <a:p>
            <a:pPr lvl="1">
              <a:lnSpc>
                <a:spcPct val="80000"/>
              </a:lnSpc>
            </a:pPr>
            <a:r>
              <a:rPr lang="en-US" sz="2000" dirty="0">
                <a:latin typeface="Arial" charset="0"/>
              </a:rPr>
              <a:t>Coverage dominated by networks owned by media conglomerates and large corporations, such as General Electric, News Corp, Disney, Viacom, Time Warner, and CBS</a:t>
            </a:r>
          </a:p>
          <a:p>
            <a:pPr lvl="1">
              <a:lnSpc>
                <a:spcPct val="80000"/>
              </a:lnSpc>
            </a:pPr>
            <a:r>
              <a:rPr lang="en-US" sz="2000" dirty="0">
                <a:latin typeface="Arial" charset="0"/>
              </a:rPr>
              <a:t>Conflicts of interest?</a:t>
            </a:r>
          </a:p>
          <a:p>
            <a:pPr lvl="1">
              <a:lnSpc>
                <a:spcPct val="80000"/>
              </a:lnSpc>
            </a:pPr>
            <a:endParaRPr lang="en-US" sz="2000" dirty="0">
              <a:latin typeface="Arial" charset="0"/>
            </a:endParaRPr>
          </a:p>
          <a:p>
            <a:pPr lvl="1">
              <a:lnSpc>
                <a:spcPct val="80000"/>
              </a:lnSpc>
            </a:pPr>
            <a:endParaRPr lang="en-US" sz="2000" dirty="0">
              <a:latin typeface="Arial" charset="0"/>
            </a:endParaRPr>
          </a:p>
        </p:txBody>
      </p:sp>
      <p:sp>
        <p:nvSpPr>
          <p:cNvPr id="5" name="Footer Placeholder 4"/>
          <p:cNvSpPr>
            <a:spLocks noGrp="1"/>
          </p:cNvSpPr>
          <p:nvPr>
            <p:ph type="ftr" sz="quarter" idx="11"/>
          </p:nvPr>
        </p:nvSpPr>
        <p:spPr/>
        <p:txBody>
          <a:bodyPr/>
          <a:lstStyle/>
          <a:p>
            <a:pPr>
              <a:defRPr/>
            </a:pPr>
            <a:r>
              <a:rPr lang="en-US" dirty="0">
                <a:solidFill>
                  <a:schemeClr val="tx1"/>
                </a:solidFill>
              </a:rPr>
              <a:t>U.S. Foreign Policy: The Paradox of World Power| Steven W. Hook| © 2015| SAGE Publications, Inc.</a:t>
            </a:r>
          </a:p>
        </p:txBody>
      </p:sp>
    </p:spTree>
    <p:extLst>
      <p:ext uri="{BB962C8B-B14F-4D97-AF65-F5344CB8AC3E}">
        <p14:creationId xmlns:p14="http://schemas.microsoft.com/office/powerpoint/2010/main" val="150434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457099"/>
            <a:ext cx="8229600" cy="1143000"/>
          </a:xfrm>
        </p:spPr>
        <p:txBody>
          <a:bodyPr/>
          <a:lstStyle/>
          <a:p>
            <a:r>
              <a:rPr lang="en-US" dirty="0">
                <a:latin typeface="Arial" charset="0"/>
              </a:rPr>
              <a:t>Characteristics of World News</a:t>
            </a:r>
          </a:p>
        </p:txBody>
      </p:sp>
      <p:sp>
        <p:nvSpPr>
          <p:cNvPr id="15363" name="Rectangle 3"/>
          <p:cNvSpPr>
            <a:spLocks noGrp="1" noChangeArrowheads="1"/>
          </p:cNvSpPr>
          <p:nvPr>
            <p:ph idx="1"/>
          </p:nvPr>
        </p:nvSpPr>
        <p:spPr>
          <a:xfrm>
            <a:off x="457200" y="1734424"/>
            <a:ext cx="8229600" cy="4525963"/>
          </a:xfrm>
        </p:spPr>
        <p:txBody>
          <a:bodyPr/>
          <a:lstStyle/>
          <a:p>
            <a:pPr>
              <a:lnSpc>
                <a:spcPct val="80000"/>
              </a:lnSpc>
            </a:pPr>
            <a:r>
              <a:rPr lang="en-US" dirty="0">
                <a:latin typeface="Arial" charset="0"/>
              </a:rPr>
              <a:t>Six key factors of foreign news coverage in the U.S.</a:t>
            </a:r>
          </a:p>
          <a:p>
            <a:pPr lvl="1">
              <a:lnSpc>
                <a:spcPct val="80000"/>
              </a:lnSpc>
            </a:pPr>
            <a:r>
              <a:rPr lang="en-US" sz="2000" i="1" dirty="0">
                <a:latin typeface="Arial" charset="0"/>
              </a:rPr>
              <a:t>From print to video</a:t>
            </a:r>
            <a:r>
              <a:rPr lang="en-US" sz="2000" dirty="0">
                <a:latin typeface="Arial" charset="0"/>
              </a:rPr>
              <a:t>: Print revenues falling since CNN appeared in the 1980s</a:t>
            </a:r>
          </a:p>
          <a:p>
            <a:pPr lvl="1">
              <a:lnSpc>
                <a:spcPct val="80000"/>
              </a:lnSpc>
            </a:pPr>
            <a:r>
              <a:rPr lang="en-US" sz="2000" i="1" dirty="0">
                <a:latin typeface="Arial" charset="0"/>
              </a:rPr>
              <a:t>The rise of niche media</a:t>
            </a:r>
            <a:r>
              <a:rPr lang="en-US" sz="2000" dirty="0">
                <a:latin typeface="Arial" charset="0"/>
              </a:rPr>
              <a:t>: Appearance of specialty publications has increased exposure to controversial topics</a:t>
            </a:r>
          </a:p>
          <a:p>
            <a:pPr lvl="1">
              <a:lnSpc>
                <a:spcPct val="80000"/>
              </a:lnSpc>
            </a:pPr>
            <a:r>
              <a:rPr lang="en-US" sz="2000" i="1" dirty="0">
                <a:latin typeface="Arial" charset="0"/>
              </a:rPr>
              <a:t>U.S. centrism</a:t>
            </a:r>
            <a:r>
              <a:rPr lang="en-US" sz="2000" dirty="0">
                <a:latin typeface="Arial" charset="0"/>
              </a:rPr>
              <a:t>: Foreign topics connected as much as possible to U.S. events to catch the attention of U.S. consumers</a:t>
            </a:r>
          </a:p>
          <a:p>
            <a:pPr lvl="1">
              <a:lnSpc>
                <a:spcPct val="80000"/>
              </a:lnSpc>
            </a:pPr>
            <a:r>
              <a:rPr lang="en-US" sz="2000" i="1" dirty="0">
                <a:latin typeface="Arial" charset="0"/>
              </a:rPr>
              <a:t>Conflict orientation</a:t>
            </a:r>
            <a:r>
              <a:rPr lang="en-US" sz="2000" dirty="0">
                <a:latin typeface="Arial" charset="0"/>
              </a:rPr>
              <a:t>: Media emphasizes conflict to capture attention of consumers, resulting in negative misperceptions of U.S. public that world is chaotic</a:t>
            </a:r>
          </a:p>
          <a:p>
            <a:pPr lvl="1">
              <a:lnSpc>
                <a:spcPct val="80000"/>
              </a:lnSpc>
            </a:pPr>
            <a:r>
              <a:rPr lang="en-US" sz="2000" i="1" dirty="0">
                <a:latin typeface="Arial" charset="0"/>
              </a:rPr>
              <a:t>Superficiality</a:t>
            </a:r>
            <a:r>
              <a:rPr lang="en-US" sz="2000" dirty="0">
                <a:latin typeface="Arial" charset="0"/>
              </a:rPr>
              <a:t>: In-depth coverage avoided in favor of parachute journalism</a:t>
            </a:r>
          </a:p>
          <a:p>
            <a:pPr lvl="1">
              <a:lnSpc>
                <a:spcPct val="80000"/>
              </a:lnSpc>
            </a:pPr>
            <a:r>
              <a:rPr lang="en-US" sz="2000" i="1" dirty="0">
                <a:latin typeface="Arial" charset="0"/>
              </a:rPr>
              <a:t>Arbitrariness</a:t>
            </a:r>
            <a:r>
              <a:rPr lang="en-US" sz="2000" dirty="0">
                <a:latin typeface="Arial" charset="0"/>
              </a:rPr>
              <a:t>: Coverage guided by immediacy and crisis rather than principles and long-term priorities</a:t>
            </a:r>
          </a:p>
        </p:txBody>
      </p:sp>
      <p:sp>
        <p:nvSpPr>
          <p:cNvPr id="5" name="Footer Placeholder 4"/>
          <p:cNvSpPr>
            <a:spLocks noGrp="1"/>
          </p:cNvSpPr>
          <p:nvPr>
            <p:ph type="ftr" sz="quarter" idx="11"/>
          </p:nvPr>
        </p:nvSpPr>
        <p:spPr/>
        <p:txBody>
          <a:bodyPr/>
          <a:lstStyle/>
          <a:p>
            <a:pPr>
              <a:defRPr/>
            </a:pPr>
            <a:r>
              <a:rPr lang="en-US" dirty="0">
                <a:solidFill>
                  <a:schemeClr val="tx1"/>
                </a:solidFill>
              </a:rPr>
              <a:t>U.S. Foreign Policy: The Paradox of World Power| Steven W. Hook| © 2015| SAGE Publications, Inc.</a:t>
            </a:r>
          </a:p>
        </p:txBody>
      </p:sp>
    </p:spTree>
    <p:extLst>
      <p:ext uri="{BB962C8B-B14F-4D97-AF65-F5344CB8AC3E}">
        <p14:creationId xmlns:p14="http://schemas.microsoft.com/office/powerpoint/2010/main" val="316506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3FF1-8373-4E79-8416-14D9B2F204BB}"/>
              </a:ext>
            </a:extLst>
          </p:cNvPr>
          <p:cNvSpPr>
            <a:spLocks noGrp="1"/>
          </p:cNvSpPr>
          <p:nvPr>
            <p:ph type="title"/>
          </p:nvPr>
        </p:nvSpPr>
        <p:spPr/>
        <p:txBody>
          <a:bodyPr>
            <a:normAutofit fontScale="90000"/>
          </a:bodyPr>
          <a:lstStyle/>
          <a:p>
            <a:br>
              <a:rPr lang="en-US" dirty="0"/>
            </a:br>
            <a:r>
              <a:rPr lang="en-US" dirty="0"/>
              <a:t>Motivated Reasoning</a:t>
            </a:r>
          </a:p>
        </p:txBody>
      </p:sp>
      <p:sp>
        <p:nvSpPr>
          <p:cNvPr id="3" name="Content Placeholder 2">
            <a:extLst>
              <a:ext uri="{FF2B5EF4-FFF2-40B4-BE49-F238E27FC236}">
                <a16:creationId xmlns:a16="http://schemas.microsoft.com/office/drawing/2014/main" id="{5040FA49-5B78-43F8-99E2-FC2F2AEE6F81}"/>
              </a:ext>
            </a:extLst>
          </p:cNvPr>
          <p:cNvSpPr>
            <a:spLocks noGrp="1"/>
          </p:cNvSpPr>
          <p:nvPr>
            <p:ph idx="1"/>
          </p:nvPr>
        </p:nvSpPr>
        <p:spPr/>
        <p:txBody>
          <a:bodyPr>
            <a:normAutofit fontScale="77500" lnSpcReduction="20000"/>
          </a:bodyPr>
          <a:lstStyle/>
          <a:p>
            <a:r>
              <a:rPr lang="en-US" dirty="0"/>
              <a:t>Primary purpose is to avoid painful cognitive tradeoffs (i.e. cognitive dissonance)</a:t>
            </a:r>
          </a:p>
          <a:p>
            <a:pPr lvl="1"/>
            <a:r>
              <a:rPr lang="en-US" dirty="0"/>
              <a:t>Two examples:</a:t>
            </a:r>
          </a:p>
          <a:p>
            <a:pPr lvl="1"/>
            <a:r>
              <a:rPr lang="en-US" dirty="0"/>
              <a:t>When people face a choice between two values they sometimes </a:t>
            </a:r>
            <a:r>
              <a:rPr lang="en-US" b="1" dirty="0"/>
              <a:t>construct a mental picture that dissolves the tradeoff</a:t>
            </a:r>
            <a:r>
              <a:rPr lang="en-US" dirty="0"/>
              <a:t> (</a:t>
            </a:r>
            <a:r>
              <a:rPr lang="en-US" dirty="0" err="1"/>
              <a:t>Steinbruner</a:t>
            </a:r>
            <a:r>
              <a:rPr lang="en-US" dirty="0"/>
              <a:t> 1974)</a:t>
            </a:r>
          </a:p>
          <a:p>
            <a:pPr lvl="2"/>
            <a:r>
              <a:rPr lang="en-US" i="1" dirty="0"/>
              <a:t>instead of seeing guns coming at the expense of butter someone might construct a mental picture in which an investment in guns has spinoffs that increase the production of butter.</a:t>
            </a:r>
          </a:p>
          <a:p>
            <a:pPr lvl="1"/>
            <a:r>
              <a:rPr lang="en-US" dirty="0"/>
              <a:t>Heider (1985) found that </a:t>
            </a:r>
            <a:r>
              <a:rPr lang="en-US" b="1" i="1" dirty="0"/>
              <a:t>tradeoffs between feelings of like and dislike</a:t>
            </a:r>
            <a:r>
              <a:rPr lang="en-US" dirty="0"/>
              <a:t> make people deeply uncomfortable.</a:t>
            </a:r>
          </a:p>
          <a:p>
            <a:pPr lvl="2"/>
            <a:r>
              <a:rPr lang="en-US" i="1" dirty="0"/>
              <a:t>Negative information about someone you like vs positive information about someone you dislike</a:t>
            </a:r>
          </a:p>
          <a:p>
            <a:pPr lvl="1"/>
            <a:r>
              <a:rPr lang="en-US" dirty="0"/>
              <a:t>Mercer (2010) finds, the </a:t>
            </a:r>
            <a:r>
              <a:rPr lang="en-US" b="1" i="1" dirty="0"/>
              <a:t>more intense </a:t>
            </a:r>
            <a:r>
              <a:rPr lang="en-US" dirty="0"/>
              <a:t>the emotions get the </a:t>
            </a:r>
            <a:r>
              <a:rPr lang="en-US" b="1" i="1" dirty="0"/>
              <a:t>more difficult </a:t>
            </a:r>
            <a:r>
              <a:rPr lang="en-US" dirty="0"/>
              <a:t>it is for the observer to recognize that other people could legitimately see it another way.</a:t>
            </a:r>
          </a:p>
        </p:txBody>
      </p:sp>
      <p:sp>
        <p:nvSpPr>
          <p:cNvPr id="4" name="Footer Placeholder 3">
            <a:extLst>
              <a:ext uri="{FF2B5EF4-FFF2-40B4-BE49-F238E27FC236}">
                <a16:creationId xmlns:a16="http://schemas.microsoft.com/office/drawing/2014/main" id="{2D2C3C15-19B9-4711-97A5-98148026C63F}"/>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395300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D49F9-86F8-49BA-9189-05A5B5DE2F3E}"/>
              </a:ext>
            </a:extLst>
          </p:cNvPr>
          <p:cNvSpPr>
            <a:spLocks noGrp="1"/>
          </p:cNvSpPr>
          <p:nvPr>
            <p:ph type="title"/>
          </p:nvPr>
        </p:nvSpPr>
        <p:spPr/>
        <p:txBody>
          <a:bodyPr>
            <a:normAutofit fontScale="90000"/>
          </a:bodyPr>
          <a:lstStyle/>
          <a:p>
            <a:br>
              <a:rPr lang="en-US" dirty="0"/>
            </a:br>
            <a:r>
              <a:rPr lang="en-US" dirty="0"/>
              <a:t>Research Question &amp; Theory:</a:t>
            </a:r>
          </a:p>
        </p:txBody>
      </p:sp>
      <p:sp>
        <p:nvSpPr>
          <p:cNvPr id="3" name="Content Placeholder 2">
            <a:extLst>
              <a:ext uri="{FF2B5EF4-FFF2-40B4-BE49-F238E27FC236}">
                <a16:creationId xmlns:a16="http://schemas.microsoft.com/office/drawing/2014/main" id="{46303F08-41E9-4695-908E-9A84FD619EEC}"/>
              </a:ext>
            </a:extLst>
          </p:cNvPr>
          <p:cNvSpPr>
            <a:spLocks noGrp="1"/>
          </p:cNvSpPr>
          <p:nvPr>
            <p:ph idx="1"/>
          </p:nvPr>
        </p:nvSpPr>
        <p:spPr/>
        <p:txBody>
          <a:bodyPr/>
          <a:lstStyle/>
          <a:p>
            <a:r>
              <a:rPr lang="en-US" dirty="0"/>
              <a:t>Herrmann’s argument tries to explain when emotions will fire, for whom, and how that will shape the formation of conscious beliefs.</a:t>
            </a:r>
          </a:p>
          <a:p>
            <a:r>
              <a:rPr lang="en-US" dirty="0"/>
              <a:t>Based</a:t>
            </a:r>
            <a:r>
              <a:rPr lang="en-US" b="1" dirty="0"/>
              <a:t> </a:t>
            </a:r>
            <a:r>
              <a:rPr lang="en-US" dirty="0"/>
              <a:t>on</a:t>
            </a:r>
            <a:r>
              <a:rPr lang="en-US" b="1" dirty="0"/>
              <a:t> social identity theory: </a:t>
            </a:r>
            <a:r>
              <a:rPr lang="en-US" dirty="0"/>
              <a:t>people derive some of who they are from attributes they personally possess and part of who they are from the groups they belong to (Brown 2000; Tajfel 1981).</a:t>
            </a:r>
          </a:p>
          <a:p>
            <a:r>
              <a:rPr lang="en-US" dirty="0"/>
              <a:t>When emotions of dislike and feelings of threat become strong, the most typical motivated belief is an enemy image (Silverstein 1989).</a:t>
            </a:r>
          </a:p>
          <a:p>
            <a:endParaRPr lang="en-US" dirty="0"/>
          </a:p>
        </p:txBody>
      </p:sp>
      <p:sp>
        <p:nvSpPr>
          <p:cNvPr id="4" name="Footer Placeholder 3">
            <a:extLst>
              <a:ext uri="{FF2B5EF4-FFF2-40B4-BE49-F238E27FC236}">
                <a16:creationId xmlns:a16="http://schemas.microsoft.com/office/drawing/2014/main" id="{62B91987-2D2F-4567-A305-F99FF6948FFC}"/>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411671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2B9F-52AE-4F54-9302-ED6A8C8E2693}"/>
              </a:ext>
            </a:extLst>
          </p:cNvPr>
          <p:cNvSpPr>
            <a:spLocks noGrp="1"/>
          </p:cNvSpPr>
          <p:nvPr>
            <p:ph type="title"/>
          </p:nvPr>
        </p:nvSpPr>
        <p:spPr/>
        <p:txBody>
          <a:bodyPr>
            <a:normAutofit fontScale="90000"/>
          </a:bodyPr>
          <a:lstStyle/>
          <a:p>
            <a:br>
              <a:rPr lang="en-US" dirty="0"/>
            </a:br>
            <a:r>
              <a:rPr lang="en-US" dirty="0"/>
              <a:t>Hypotheses:</a:t>
            </a:r>
          </a:p>
        </p:txBody>
      </p:sp>
      <p:sp>
        <p:nvSpPr>
          <p:cNvPr id="3" name="Content Placeholder 2">
            <a:extLst>
              <a:ext uri="{FF2B5EF4-FFF2-40B4-BE49-F238E27FC236}">
                <a16:creationId xmlns:a16="http://schemas.microsoft.com/office/drawing/2014/main" id="{617CB34D-F840-4759-A96E-FF64EAD3C003}"/>
              </a:ext>
            </a:extLst>
          </p:cNvPr>
          <p:cNvSpPr>
            <a:spLocks noGrp="1"/>
          </p:cNvSpPr>
          <p:nvPr>
            <p:ph idx="1"/>
          </p:nvPr>
        </p:nvSpPr>
        <p:spPr/>
        <p:txBody>
          <a:bodyPr>
            <a:normAutofit fontScale="85000" lnSpcReduction="20000"/>
          </a:bodyPr>
          <a:lstStyle/>
          <a:p>
            <a:r>
              <a:rPr lang="en-US" b="1" i="1" dirty="0"/>
              <a:t>Attachment and Interpretation</a:t>
            </a:r>
            <a:endParaRPr lang="en-US" dirty="0"/>
          </a:p>
          <a:p>
            <a:pPr lvl="1"/>
            <a:r>
              <a:rPr lang="en-US" dirty="0"/>
              <a:t>H1:</a:t>
            </a:r>
            <a:r>
              <a:rPr lang="en-US" i="1" dirty="0"/>
              <a:t> Attachment to the nation associates positively with more intense emotional appraisals of the international situation. In other words, as attachment increases so does the judgment that potentially threatening situations represent bigger problems.</a:t>
            </a:r>
            <a:endParaRPr lang="en-US" dirty="0"/>
          </a:p>
          <a:p>
            <a:pPr marL="0" indent="0">
              <a:buNone/>
            </a:pPr>
            <a:endParaRPr lang="en-US" dirty="0"/>
          </a:p>
          <a:p>
            <a:r>
              <a:rPr lang="en-US" b="1" i="1" dirty="0"/>
              <a:t>International Trust</a:t>
            </a:r>
            <a:endParaRPr lang="en-US" dirty="0"/>
          </a:p>
          <a:p>
            <a:pPr lvl="1"/>
            <a:r>
              <a:rPr lang="en-US" i="1" dirty="0"/>
              <a:t>H2: As national attachment increases so will the inclination to attribute defensive intentions to countries that are liked and aggressive intentions to countries that are disliked.</a:t>
            </a:r>
            <a:endParaRPr lang="en-US" dirty="0"/>
          </a:p>
          <a:p>
            <a:pPr marL="0" indent="0">
              <a:buNone/>
            </a:pPr>
            <a:r>
              <a:rPr lang="en-US" dirty="0"/>
              <a:t> </a:t>
            </a:r>
          </a:p>
          <a:p>
            <a:r>
              <a:rPr lang="en-US" b="1" i="1" dirty="0"/>
              <a:t>Action &amp; Policy</a:t>
            </a:r>
            <a:endParaRPr lang="en-US" dirty="0"/>
          </a:p>
          <a:p>
            <a:pPr lvl="1"/>
            <a:r>
              <a:rPr lang="en-US" i="1" dirty="0"/>
              <a:t>H2a: As national attachment increases so will the inclination to punish countries that are disliked and to forgive those that are liked when the two are doing the same thing that can be seen as violating a norm.</a:t>
            </a:r>
            <a:endParaRPr lang="en-US" dirty="0"/>
          </a:p>
          <a:p>
            <a:endParaRPr lang="en-US" dirty="0"/>
          </a:p>
        </p:txBody>
      </p:sp>
      <p:sp>
        <p:nvSpPr>
          <p:cNvPr id="4" name="Footer Placeholder 3">
            <a:extLst>
              <a:ext uri="{FF2B5EF4-FFF2-40B4-BE49-F238E27FC236}">
                <a16:creationId xmlns:a16="http://schemas.microsoft.com/office/drawing/2014/main" id="{878F41A6-1156-4CB5-A0E3-9D4E44C2C432}"/>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210043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C4A4-4912-481C-BA8D-40565DB1AFEC}"/>
              </a:ext>
            </a:extLst>
          </p:cNvPr>
          <p:cNvSpPr>
            <a:spLocks noGrp="1"/>
          </p:cNvSpPr>
          <p:nvPr>
            <p:ph type="title"/>
          </p:nvPr>
        </p:nvSpPr>
        <p:spPr/>
        <p:txBody>
          <a:bodyPr>
            <a:normAutofit fontScale="90000"/>
          </a:bodyPr>
          <a:lstStyle/>
          <a:p>
            <a:br>
              <a:rPr lang="en-US" dirty="0"/>
            </a:br>
            <a:r>
              <a:rPr lang="en-US" dirty="0"/>
              <a:t>Results:</a:t>
            </a:r>
          </a:p>
        </p:txBody>
      </p:sp>
      <p:sp>
        <p:nvSpPr>
          <p:cNvPr id="3" name="Content Placeholder 2">
            <a:extLst>
              <a:ext uri="{FF2B5EF4-FFF2-40B4-BE49-F238E27FC236}">
                <a16:creationId xmlns:a16="http://schemas.microsoft.com/office/drawing/2014/main" id="{A2DF767F-DDAC-4B63-8D60-C530EE10856D}"/>
              </a:ext>
            </a:extLst>
          </p:cNvPr>
          <p:cNvSpPr>
            <a:spLocks noGrp="1"/>
          </p:cNvSpPr>
          <p:nvPr>
            <p:ph idx="1"/>
          </p:nvPr>
        </p:nvSpPr>
        <p:spPr>
          <a:xfrm>
            <a:off x="289560" y="1503310"/>
            <a:ext cx="8229600" cy="4525963"/>
          </a:xfrm>
        </p:spPr>
        <p:txBody>
          <a:bodyPr/>
          <a:lstStyle/>
          <a:p>
            <a:r>
              <a:rPr lang="en-US" dirty="0"/>
              <a:t>It appears that national attachment as well as chauvinism motivate people to interpret and react to the same act differently depending on the country involved. </a:t>
            </a:r>
          </a:p>
          <a:p>
            <a:r>
              <a:rPr lang="en-US" dirty="0"/>
              <a:t>That is because the countries evoke different emotions that motivate the construction of beliefs that allow the observer to apply normative standards in different ways while believing they are abiding by these standards.</a:t>
            </a:r>
          </a:p>
          <a:p>
            <a:r>
              <a:rPr lang="en-US" dirty="0"/>
              <a:t>Likewise, beliefs about situations and what is normatively appropriate follow as much from attachment to the nation and the emotional desires this gives rise to as they do from the norm itself.</a:t>
            </a:r>
          </a:p>
          <a:p>
            <a:endParaRPr lang="en-US" dirty="0"/>
          </a:p>
        </p:txBody>
      </p:sp>
      <p:sp>
        <p:nvSpPr>
          <p:cNvPr id="4" name="Footer Placeholder 3">
            <a:extLst>
              <a:ext uri="{FF2B5EF4-FFF2-40B4-BE49-F238E27FC236}">
                <a16:creationId xmlns:a16="http://schemas.microsoft.com/office/drawing/2014/main" id="{27E99E6C-3B77-47A2-B414-0868EF9F4277}"/>
              </a:ext>
            </a:extLst>
          </p:cNvPr>
          <p:cNvSpPr>
            <a:spLocks noGrp="1"/>
          </p:cNvSpPr>
          <p:nvPr>
            <p:ph type="ftr" sz="quarter" idx="11"/>
          </p:nvPr>
        </p:nvSpPr>
        <p:spPr/>
        <p:txBody>
          <a:bodyPr/>
          <a:lstStyle/>
          <a:p>
            <a:r>
              <a:rPr lang="en-US"/>
              <a:t>U.S. Foreign Policy: The Paradox of World Power | Steven W. Hook | 2015 | © SAGE Publications, Inc.</a:t>
            </a:r>
          </a:p>
        </p:txBody>
      </p:sp>
    </p:spTree>
    <p:extLst>
      <p:ext uri="{BB962C8B-B14F-4D97-AF65-F5344CB8AC3E}">
        <p14:creationId xmlns:p14="http://schemas.microsoft.com/office/powerpoint/2010/main" val="92725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57200"/>
            <a:ext cx="8229600" cy="1143000"/>
          </a:xfrm>
        </p:spPr>
        <p:txBody>
          <a:bodyPr/>
          <a:lstStyle/>
          <a:p>
            <a:r>
              <a:rPr lang="en-US" dirty="0">
                <a:latin typeface="Arial" charset="0"/>
              </a:rPr>
              <a:t>Functions of the News Media</a:t>
            </a:r>
          </a:p>
        </p:txBody>
      </p:sp>
      <p:sp>
        <p:nvSpPr>
          <p:cNvPr id="9219" name="Rectangle 3"/>
          <p:cNvSpPr>
            <a:spLocks noGrp="1" noChangeArrowheads="1"/>
          </p:cNvSpPr>
          <p:nvPr>
            <p:ph idx="1"/>
          </p:nvPr>
        </p:nvSpPr>
        <p:spPr/>
        <p:txBody>
          <a:bodyPr>
            <a:normAutofit/>
          </a:bodyPr>
          <a:lstStyle/>
          <a:p>
            <a:r>
              <a:rPr lang="en-US" sz="2800" dirty="0">
                <a:latin typeface="Arial" charset="0"/>
              </a:rPr>
              <a:t>Source of information and opinions</a:t>
            </a:r>
          </a:p>
          <a:p>
            <a:pPr lvl="1"/>
            <a:r>
              <a:rPr lang="en-US" dirty="0">
                <a:latin typeface="Arial" charset="0"/>
              </a:rPr>
              <a:t>Correspondents often on scene providing live coverage of wars and supplement coverage of international events</a:t>
            </a:r>
          </a:p>
          <a:p>
            <a:r>
              <a:rPr lang="en-US" sz="2800" dirty="0">
                <a:latin typeface="Arial" charset="0"/>
              </a:rPr>
              <a:t>Agenda setter</a:t>
            </a:r>
          </a:p>
          <a:p>
            <a:pPr lvl="1"/>
            <a:r>
              <a:rPr lang="en-US" dirty="0">
                <a:latin typeface="Arial" charset="0"/>
              </a:rPr>
              <a:t>Coverage of issues bolsters opinions that the topic is important</a:t>
            </a:r>
          </a:p>
          <a:p>
            <a:r>
              <a:rPr lang="en-US" sz="2800" dirty="0">
                <a:latin typeface="Arial" charset="0"/>
              </a:rPr>
              <a:t>Government watchdog</a:t>
            </a:r>
          </a:p>
          <a:p>
            <a:pPr lvl="1"/>
            <a:r>
              <a:rPr lang="en-US" dirty="0">
                <a:latin typeface="Arial" charset="0"/>
              </a:rPr>
              <a:t>Investigative reports reveal government abuses such as occurred at Abu Ghraib prison</a:t>
            </a:r>
          </a:p>
        </p:txBody>
      </p:sp>
      <p:sp>
        <p:nvSpPr>
          <p:cNvPr id="5" name="Footer Placeholder 4"/>
          <p:cNvSpPr>
            <a:spLocks noGrp="1"/>
          </p:cNvSpPr>
          <p:nvPr>
            <p:ph type="ftr" sz="quarter" idx="11"/>
          </p:nvPr>
        </p:nvSpPr>
        <p:spPr/>
        <p:txBody>
          <a:bodyPr/>
          <a:lstStyle/>
          <a:p>
            <a:pPr>
              <a:defRPr/>
            </a:pPr>
            <a:r>
              <a:rPr lang="en-US" dirty="0">
                <a:solidFill>
                  <a:schemeClr val="tx1"/>
                </a:solidFill>
              </a:rPr>
              <a:t>U.S. Foreign Policy: The Paradox of World Power| Steven W. Hook| © 2015| SAGE Publications, Inc.</a:t>
            </a:r>
          </a:p>
        </p:txBody>
      </p:sp>
    </p:spTree>
    <p:extLst>
      <p:ext uri="{BB962C8B-B14F-4D97-AF65-F5344CB8AC3E}">
        <p14:creationId xmlns:p14="http://schemas.microsoft.com/office/powerpoint/2010/main" val="382940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434029"/>
            <a:ext cx="8229600" cy="1143000"/>
          </a:xfrm>
        </p:spPr>
        <p:txBody>
          <a:bodyPr>
            <a:normAutofit/>
          </a:bodyPr>
          <a:lstStyle/>
          <a:p>
            <a:r>
              <a:rPr lang="en-US" dirty="0">
                <a:latin typeface="Arial" charset="0"/>
              </a:rPr>
              <a:t>Functions of the News Media</a:t>
            </a:r>
          </a:p>
        </p:txBody>
      </p:sp>
      <p:sp>
        <p:nvSpPr>
          <p:cNvPr id="4" name="Footer Placeholder 4"/>
          <p:cNvSpPr>
            <a:spLocks noGrp="1"/>
          </p:cNvSpPr>
          <p:nvPr>
            <p:ph type="ftr" sz="quarter" idx="11"/>
          </p:nvPr>
        </p:nvSpPr>
        <p:spPr/>
        <p:txBody>
          <a:bodyPr/>
          <a:lstStyle/>
          <a:p>
            <a:pPr>
              <a:defRPr/>
            </a:pPr>
            <a:r>
              <a:rPr lang="en-US" dirty="0">
                <a:solidFill>
                  <a:schemeClr val="tx1"/>
                </a:solidFill>
              </a:rPr>
              <a:t>U.S. Foreign Policy: The Paradox of World Power| Steven W. Hook| © 2015| SAGE Publications, Inc.</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535" y="1740352"/>
            <a:ext cx="6521721" cy="4456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716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48710"/>
            <a:ext cx="8229600" cy="1143000"/>
          </a:xfrm>
        </p:spPr>
        <p:txBody>
          <a:bodyPr>
            <a:normAutofit fontScale="90000"/>
          </a:bodyPr>
          <a:lstStyle/>
          <a:p>
            <a:r>
              <a:rPr lang="en-US" dirty="0">
                <a:latin typeface="Arial" charset="0"/>
              </a:rPr>
              <a:t>Patterns of Foreign News Coverage</a:t>
            </a:r>
          </a:p>
        </p:txBody>
      </p:sp>
      <p:sp>
        <p:nvSpPr>
          <p:cNvPr id="11267" name="Rectangle 3"/>
          <p:cNvSpPr>
            <a:spLocks noGrp="1" noChangeArrowheads="1"/>
          </p:cNvSpPr>
          <p:nvPr>
            <p:ph idx="1"/>
          </p:nvPr>
        </p:nvSpPr>
        <p:spPr/>
        <p:txBody>
          <a:bodyPr>
            <a:normAutofit lnSpcReduction="10000"/>
          </a:bodyPr>
          <a:lstStyle/>
          <a:p>
            <a:r>
              <a:rPr lang="en-US" dirty="0">
                <a:latin typeface="Arial" charset="0"/>
              </a:rPr>
              <a:t>Vast expansion of field of journalism</a:t>
            </a:r>
          </a:p>
          <a:p>
            <a:pPr lvl="1"/>
            <a:r>
              <a:rPr lang="en-US" sz="2000" dirty="0">
                <a:latin typeface="Arial" charset="0"/>
              </a:rPr>
              <a:t>Hundreds of cable channels, thousands of Internet sources, social media, traditional news sources (local newspapers, television) threatened by foreign news sources and blogs</a:t>
            </a:r>
          </a:p>
          <a:p>
            <a:pPr lvl="1"/>
            <a:r>
              <a:rPr lang="en-US" sz="2000" b="1" i="1" dirty="0">
                <a:latin typeface="Arial" charset="0"/>
              </a:rPr>
              <a:t>Selective exposure</a:t>
            </a:r>
            <a:r>
              <a:rPr lang="en-US" sz="2000" dirty="0">
                <a:latin typeface="Arial" charset="0"/>
              </a:rPr>
              <a:t>: Due to many choices, people seek news that matches their interests</a:t>
            </a:r>
          </a:p>
          <a:p>
            <a:pPr lvl="1"/>
            <a:r>
              <a:rPr lang="en-US" sz="2000" dirty="0">
                <a:latin typeface="Arial" charset="0"/>
                <a:hlinkClick r:id="rId3"/>
              </a:rPr>
              <a:t>News journalists moving from neutral messengers to advocates</a:t>
            </a:r>
            <a:endParaRPr lang="en-US" sz="2000" dirty="0">
              <a:latin typeface="Arial" charset="0"/>
            </a:endParaRPr>
          </a:p>
          <a:p>
            <a:pPr lvl="1"/>
            <a:r>
              <a:rPr lang="en-US" sz="2000" b="1" i="1" dirty="0">
                <a:latin typeface="Arial" charset="0"/>
              </a:rPr>
              <a:t>Group identities </a:t>
            </a:r>
            <a:r>
              <a:rPr lang="en-US" sz="2000" dirty="0">
                <a:latin typeface="Arial" charset="0"/>
              </a:rPr>
              <a:t>shape media consumption patterns.</a:t>
            </a:r>
          </a:p>
          <a:p>
            <a:r>
              <a:rPr lang="en-US" dirty="0">
                <a:latin typeface="Arial" charset="0"/>
              </a:rPr>
              <a:t>Declining interest in foreign news</a:t>
            </a:r>
          </a:p>
          <a:p>
            <a:pPr lvl="1"/>
            <a:r>
              <a:rPr lang="en-US" sz="2000" dirty="0">
                <a:latin typeface="Arial" charset="0"/>
              </a:rPr>
              <a:t>Associated Press and Reuters provide foreign wires to most news services</a:t>
            </a:r>
          </a:p>
          <a:p>
            <a:pPr lvl="1"/>
            <a:r>
              <a:rPr lang="en-US" sz="2000" dirty="0">
                <a:latin typeface="Arial" charset="0"/>
              </a:rPr>
              <a:t>Consumers rank foreign news less important than state and local and national news</a:t>
            </a:r>
          </a:p>
        </p:txBody>
      </p:sp>
      <p:sp>
        <p:nvSpPr>
          <p:cNvPr id="5" name="Footer Placeholder 4"/>
          <p:cNvSpPr>
            <a:spLocks noGrp="1"/>
          </p:cNvSpPr>
          <p:nvPr>
            <p:ph type="ftr" sz="quarter" idx="11"/>
          </p:nvPr>
        </p:nvSpPr>
        <p:spPr/>
        <p:txBody>
          <a:bodyPr/>
          <a:lstStyle/>
          <a:p>
            <a:pPr>
              <a:defRPr/>
            </a:pPr>
            <a:r>
              <a:rPr lang="en-US" dirty="0">
                <a:solidFill>
                  <a:schemeClr val="tx1"/>
                </a:solidFill>
              </a:rPr>
              <a:t>U.S. Foreign Policy: The Paradox of World Power| Steven W. Hook| © 2015| SAGE Publications, Inc.</a:t>
            </a:r>
          </a:p>
        </p:txBody>
      </p:sp>
    </p:spTree>
    <p:extLst>
      <p:ext uri="{BB962C8B-B14F-4D97-AF65-F5344CB8AC3E}">
        <p14:creationId xmlns:p14="http://schemas.microsoft.com/office/powerpoint/2010/main" val="419644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AF0FE-3526-47A7-9BDA-72518EC07A69}"/>
              </a:ext>
            </a:extLst>
          </p:cNvPr>
          <p:cNvSpPr>
            <a:spLocks noGrp="1"/>
          </p:cNvSpPr>
          <p:nvPr>
            <p:ph type="title"/>
          </p:nvPr>
        </p:nvSpPr>
        <p:spPr/>
        <p:txBody>
          <a:bodyPr>
            <a:normAutofit fontScale="90000"/>
          </a:bodyPr>
          <a:lstStyle/>
          <a:p>
            <a:br>
              <a:rPr lang="en-US" dirty="0">
                <a:hlinkClick r:id="rId3"/>
              </a:rPr>
            </a:br>
            <a:r>
              <a:rPr lang="en-US" dirty="0">
                <a:hlinkClick r:id="rId3"/>
              </a:rPr>
              <a:t>PEW Research (2018):</a:t>
            </a:r>
            <a:endParaRPr lang="en-US" dirty="0"/>
          </a:p>
        </p:txBody>
      </p:sp>
      <p:pic>
        <p:nvPicPr>
          <p:cNvPr id="5" name="Content Placeholder 4">
            <a:extLst>
              <a:ext uri="{FF2B5EF4-FFF2-40B4-BE49-F238E27FC236}">
                <a16:creationId xmlns:a16="http://schemas.microsoft.com/office/drawing/2014/main" id="{42EDD904-22CE-4174-AAF4-CEF6698F2D46}"/>
              </a:ext>
            </a:extLst>
          </p:cNvPr>
          <p:cNvPicPr>
            <a:picLocks noGrp="1" noChangeAspect="1"/>
          </p:cNvPicPr>
          <p:nvPr>
            <p:ph idx="1"/>
          </p:nvPr>
        </p:nvPicPr>
        <p:blipFill>
          <a:blip r:embed="rId4"/>
          <a:stretch>
            <a:fillRect/>
          </a:stretch>
        </p:blipFill>
        <p:spPr>
          <a:xfrm>
            <a:off x="562210" y="1600200"/>
            <a:ext cx="4009789" cy="4525963"/>
          </a:xfrm>
          <a:prstGeom prst="rect">
            <a:avLst/>
          </a:prstGeom>
        </p:spPr>
      </p:pic>
      <p:sp>
        <p:nvSpPr>
          <p:cNvPr id="4" name="Footer Placeholder 3">
            <a:extLst>
              <a:ext uri="{FF2B5EF4-FFF2-40B4-BE49-F238E27FC236}">
                <a16:creationId xmlns:a16="http://schemas.microsoft.com/office/drawing/2014/main" id="{720347A2-3C89-49F5-8F4E-94D950055788}"/>
              </a:ext>
            </a:extLst>
          </p:cNvPr>
          <p:cNvSpPr>
            <a:spLocks noGrp="1"/>
          </p:cNvSpPr>
          <p:nvPr>
            <p:ph type="ftr" sz="quarter" idx="11"/>
          </p:nvPr>
        </p:nvSpPr>
        <p:spPr/>
        <p:txBody>
          <a:bodyPr/>
          <a:lstStyle/>
          <a:p>
            <a:r>
              <a:rPr lang="en-US"/>
              <a:t>U.S. Foreign Policy: The Paradox of World Power | Steven W. Hook | 2015 | © SAGE Publications, Inc.</a:t>
            </a:r>
          </a:p>
        </p:txBody>
      </p:sp>
      <p:pic>
        <p:nvPicPr>
          <p:cNvPr id="6" name="Picture 5">
            <a:extLst>
              <a:ext uri="{FF2B5EF4-FFF2-40B4-BE49-F238E27FC236}">
                <a16:creationId xmlns:a16="http://schemas.microsoft.com/office/drawing/2014/main" id="{D33C933C-B63F-4080-B691-1A060EA6B101}"/>
              </a:ext>
            </a:extLst>
          </p:cNvPr>
          <p:cNvPicPr>
            <a:picLocks noChangeAspect="1"/>
          </p:cNvPicPr>
          <p:nvPr/>
        </p:nvPicPr>
        <p:blipFill>
          <a:blip r:embed="rId5"/>
          <a:stretch>
            <a:fillRect/>
          </a:stretch>
        </p:blipFill>
        <p:spPr>
          <a:xfrm>
            <a:off x="6600218" y="846138"/>
            <a:ext cx="2410779" cy="5737224"/>
          </a:xfrm>
          <a:prstGeom prst="rect">
            <a:avLst/>
          </a:prstGeom>
        </p:spPr>
      </p:pic>
      <p:pic>
        <p:nvPicPr>
          <p:cNvPr id="7" name="Picture 6">
            <a:extLst>
              <a:ext uri="{FF2B5EF4-FFF2-40B4-BE49-F238E27FC236}">
                <a16:creationId xmlns:a16="http://schemas.microsoft.com/office/drawing/2014/main" id="{3D85DDBE-55BD-439D-BACD-F1B2F3255D77}"/>
              </a:ext>
            </a:extLst>
          </p:cNvPr>
          <p:cNvPicPr>
            <a:picLocks noChangeAspect="1"/>
          </p:cNvPicPr>
          <p:nvPr/>
        </p:nvPicPr>
        <p:blipFill>
          <a:blip r:embed="rId6"/>
          <a:stretch>
            <a:fillRect/>
          </a:stretch>
        </p:blipFill>
        <p:spPr>
          <a:xfrm>
            <a:off x="4572000" y="1382568"/>
            <a:ext cx="1891354" cy="4973782"/>
          </a:xfrm>
          <a:prstGeom prst="rect">
            <a:avLst/>
          </a:prstGeom>
        </p:spPr>
      </p:pic>
    </p:spTree>
    <p:extLst>
      <p:ext uri="{BB962C8B-B14F-4D97-AF65-F5344CB8AC3E}">
        <p14:creationId xmlns:p14="http://schemas.microsoft.com/office/powerpoint/2010/main" val="2534946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899</TotalTime>
  <Words>1188</Words>
  <Application>Microsoft Office PowerPoint</Application>
  <PresentationFormat>On-screen Show (4:3)</PresentationFormat>
  <Paragraphs>94</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 Learning Objectives:</vt:lpstr>
      <vt:lpstr> Motivated Reasoning</vt:lpstr>
      <vt:lpstr> Research Question &amp; Theory:</vt:lpstr>
      <vt:lpstr> Hypotheses:</vt:lpstr>
      <vt:lpstr> Results:</vt:lpstr>
      <vt:lpstr>Functions of the News Media</vt:lpstr>
      <vt:lpstr>Functions of the News Media</vt:lpstr>
      <vt:lpstr>Patterns of Foreign News Coverage</vt:lpstr>
      <vt:lpstr> PEW Research (2018):</vt:lpstr>
      <vt:lpstr> PEW Research (2018)</vt:lpstr>
      <vt:lpstr>Evolving Technologies and Media Coverage</vt:lpstr>
      <vt:lpstr>Characteristics of World News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Public Opinion at Home  and Abroad</dc:title>
  <dc:creator>Julie Garey</dc:creator>
  <cp:lastModifiedBy>Tobias Lemke</cp:lastModifiedBy>
  <cp:revision>20</cp:revision>
  <dcterms:created xsi:type="dcterms:W3CDTF">2015-09-01T00:44:53Z</dcterms:created>
  <dcterms:modified xsi:type="dcterms:W3CDTF">2019-03-25T15:44:30Z</dcterms:modified>
</cp:coreProperties>
</file>