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387" r:id="rId2"/>
    <p:sldId id="388" r:id="rId3"/>
    <p:sldId id="389" r:id="rId4"/>
    <p:sldId id="390" r:id="rId5"/>
    <p:sldId id="391" r:id="rId6"/>
    <p:sldId id="392" r:id="rId7"/>
    <p:sldId id="397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0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01" autoAdjust="0"/>
    <p:restoredTop sz="78993" autoAdjust="0"/>
  </p:normalViewPr>
  <p:slideViewPr>
    <p:cSldViewPr snapToGrid="0" snapToObjects="1">
      <p:cViewPr varScale="1">
        <p:scale>
          <a:sx n="71" d="100"/>
          <a:sy n="71" d="100"/>
        </p:scale>
        <p:origin x="157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Lemke" userId="00ff3d77b6254e63" providerId="LiveId" clId="{BAEFB4A3-B632-4C1F-8FA9-774B7AFFB27B}"/>
    <pc:docChg chg="delSld">
      <pc:chgData name="Tobias Lemke" userId="00ff3d77b6254e63" providerId="LiveId" clId="{BAEFB4A3-B632-4C1F-8FA9-774B7AFFB27B}" dt="2019-03-04T16:36:38.537" v="4" actId="2696"/>
      <pc:docMkLst>
        <pc:docMk/>
      </pc:docMkLst>
      <pc:sldChg chg="del">
        <pc:chgData name="Tobias Lemke" userId="00ff3d77b6254e63" providerId="LiveId" clId="{BAEFB4A3-B632-4C1F-8FA9-774B7AFFB27B}" dt="2019-03-04T16:36:31.579" v="0" actId="2696"/>
        <pc:sldMkLst>
          <pc:docMk/>
          <pc:sldMk cId="975353413" sldId="379"/>
        </pc:sldMkLst>
      </pc:sldChg>
      <pc:sldChg chg="del">
        <pc:chgData name="Tobias Lemke" userId="00ff3d77b6254e63" providerId="LiveId" clId="{BAEFB4A3-B632-4C1F-8FA9-774B7AFFB27B}" dt="2019-03-04T16:36:32.692" v="1" actId="2696"/>
        <pc:sldMkLst>
          <pc:docMk/>
          <pc:sldMk cId="1101004327" sldId="394"/>
        </pc:sldMkLst>
      </pc:sldChg>
      <pc:sldChg chg="del">
        <pc:chgData name="Tobias Lemke" userId="00ff3d77b6254e63" providerId="LiveId" clId="{BAEFB4A3-B632-4C1F-8FA9-774B7AFFB27B}" dt="2019-03-04T16:36:33.474" v="2" actId="2696"/>
        <pc:sldMkLst>
          <pc:docMk/>
          <pc:sldMk cId="2999506984" sldId="395"/>
        </pc:sldMkLst>
      </pc:sldChg>
      <pc:sldChg chg="del">
        <pc:chgData name="Tobias Lemke" userId="00ff3d77b6254e63" providerId="LiveId" clId="{BAEFB4A3-B632-4C1F-8FA9-774B7AFFB27B}" dt="2019-03-04T16:36:33.978" v="3" actId="2696"/>
        <pc:sldMkLst>
          <pc:docMk/>
          <pc:sldMk cId="394518785" sldId="396"/>
        </pc:sldMkLst>
      </pc:sldChg>
      <pc:sldChg chg="del">
        <pc:chgData name="Tobias Lemke" userId="00ff3d77b6254e63" providerId="LiveId" clId="{BAEFB4A3-B632-4C1F-8FA9-774B7AFFB27B}" dt="2019-03-04T16:36:38.537" v="4" actId="2696"/>
        <pc:sldMkLst>
          <pc:docMk/>
          <pc:sldMk cId="990827113" sldId="39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54363-278B-A94D-B34E-ECFA3BA75FE5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C15C4-05AA-9040-BC3B-ACBE5ACDB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31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194787-00E3-6D4E-A8AE-7D29E657EB88}" type="slidenum">
              <a:rPr lang="en-US"/>
              <a:pPr/>
              <a:t>1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Learning Objective Number: 4.3</a:t>
            </a:r>
          </a:p>
        </p:txBody>
      </p:sp>
    </p:spTree>
    <p:extLst>
      <p:ext uri="{BB962C8B-B14F-4D97-AF65-F5344CB8AC3E}">
        <p14:creationId xmlns:p14="http://schemas.microsoft.com/office/powerpoint/2010/main" val="2801425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3430DA1-7862-974E-824E-E56643E174D8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charset="0"/>
              </a:rPr>
              <a:t>Learning Objective: </a:t>
            </a:r>
            <a:r>
              <a:rPr lang="en-US" b="0" dirty="0">
                <a:latin typeface="Times New Roman" charset="0"/>
              </a:rPr>
              <a:t>5.1</a:t>
            </a:r>
            <a:endParaRPr lang="en-US" b="1" dirty="0">
              <a:latin typeface="Times New Roman" charset="0"/>
            </a:endParaRPr>
          </a:p>
          <a:p>
            <a:pPr eaLnBrk="1" hangingPunct="1"/>
            <a:r>
              <a:rPr lang="en-US" dirty="0">
                <a:latin typeface="Times New Roman" charset="0"/>
              </a:rPr>
              <a:t>Can we think of a reason for why Congress tends to be more engaged when it comes to economic issues, or even immigration?</a:t>
            </a:r>
          </a:p>
        </p:txBody>
      </p:sp>
    </p:spTree>
    <p:extLst>
      <p:ext uri="{BB962C8B-B14F-4D97-AF65-F5344CB8AC3E}">
        <p14:creationId xmlns:p14="http://schemas.microsoft.com/office/powerpoint/2010/main" val="2307325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383D583-B7CA-0B43-86B3-DAC910C04DFC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charset="0"/>
              </a:rPr>
              <a:t>Learning Objective: </a:t>
            </a:r>
            <a:r>
              <a:rPr lang="en-US" b="0" dirty="0">
                <a:latin typeface="Times New Roman" charset="0"/>
              </a:rPr>
              <a:t>5.1</a:t>
            </a:r>
            <a:endParaRPr lang="en-US" b="1" dirty="0">
              <a:latin typeface="Times New Roman" charset="0"/>
            </a:endParaRP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224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E4622FC-6D98-6343-8A6E-8E0AB50693C7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charset="0"/>
              </a:rPr>
              <a:t>Learning Objective: </a:t>
            </a:r>
            <a:r>
              <a:rPr lang="en-US" b="0" dirty="0">
                <a:latin typeface="Times New Roman" charset="0"/>
              </a:rPr>
              <a:t>5.1</a:t>
            </a:r>
            <a:endParaRPr lang="en-US" b="1" dirty="0">
              <a:latin typeface="Times New Roman" charset="0"/>
            </a:endParaRP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714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631A419-76A0-3146-A7DB-254D5F59EF07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charset="0"/>
              </a:rPr>
              <a:t>Learning Objective: </a:t>
            </a:r>
            <a:r>
              <a:rPr lang="en-US" b="0" dirty="0">
                <a:latin typeface="Times New Roman" charset="0"/>
              </a:rPr>
              <a:t>5.1</a:t>
            </a:r>
            <a:endParaRPr lang="en-US" b="1" dirty="0">
              <a:latin typeface="Times New Roman" charset="0"/>
            </a:endParaRP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759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EF91F09-945C-4B4B-B7F5-FB3705B1D82A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charset="0"/>
              </a:rPr>
              <a:t>Learning Objective: </a:t>
            </a:r>
            <a:r>
              <a:rPr lang="en-US" b="0" dirty="0">
                <a:latin typeface="Times New Roman" charset="0"/>
              </a:rPr>
              <a:t>5.1</a:t>
            </a:r>
            <a:endParaRPr lang="en-US" b="1" dirty="0">
              <a:latin typeface="Times New Roman" charset="0"/>
            </a:endParaRP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613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49558B2-360A-704C-9925-0D9BACBD6BED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charset="0"/>
              </a:rPr>
              <a:t>Learning Objective: </a:t>
            </a:r>
            <a:r>
              <a:rPr lang="en-US" b="0" dirty="0">
                <a:latin typeface="Times New Roman" charset="0"/>
              </a:rPr>
              <a:t>5.1</a:t>
            </a:r>
            <a:endParaRPr lang="en-US" b="1" dirty="0">
              <a:latin typeface="Times New Roman" charset="0"/>
            </a:endParaRP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9947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A06FA18-0B0D-434E-8958-ED65AB354A62}" type="slidenum">
              <a:rPr lang="en-US" sz="1200"/>
              <a:pPr/>
              <a:t>17</a:t>
            </a:fld>
            <a:endParaRPr 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charset="0"/>
              </a:rPr>
              <a:t>Learning Objective: </a:t>
            </a:r>
            <a:r>
              <a:rPr lang="en-US" b="0" dirty="0">
                <a:latin typeface="Times New Roman" charset="0"/>
              </a:rPr>
              <a:t>5.1</a:t>
            </a:r>
            <a:endParaRPr lang="en-US" b="1" dirty="0">
              <a:latin typeface="Times New Roman" charset="0"/>
            </a:endParaRP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6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86EE87-A337-3240-9E1D-0F9E06F42297}" type="slidenum">
              <a:rPr lang="en-US"/>
              <a:pPr/>
              <a:t>2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Learning Objective Number: 4.4</a:t>
            </a:r>
          </a:p>
        </p:txBody>
      </p:sp>
    </p:spTree>
    <p:extLst>
      <p:ext uri="{BB962C8B-B14F-4D97-AF65-F5344CB8AC3E}">
        <p14:creationId xmlns:p14="http://schemas.microsoft.com/office/powerpoint/2010/main" val="1543333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EE0FF5-BAC8-874D-AD92-B7F57F8902F0}" type="slidenum">
              <a:rPr lang="en-US"/>
              <a:pPr/>
              <a:t>3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Learning Objective Number: 4.4</a:t>
            </a:r>
          </a:p>
        </p:txBody>
      </p:sp>
    </p:spTree>
    <p:extLst>
      <p:ext uri="{BB962C8B-B14F-4D97-AF65-F5344CB8AC3E}">
        <p14:creationId xmlns:p14="http://schemas.microsoft.com/office/powerpoint/2010/main" val="1288182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F8584E-BF33-6F46-BFBD-AD733B6C7FBF}" type="slidenum">
              <a:rPr lang="en-US"/>
              <a:pPr/>
              <a:t>5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Learning Objective Number: 4.4</a:t>
            </a:r>
          </a:p>
        </p:txBody>
      </p:sp>
    </p:spTree>
    <p:extLst>
      <p:ext uri="{BB962C8B-B14F-4D97-AF65-F5344CB8AC3E}">
        <p14:creationId xmlns:p14="http://schemas.microsoft.com/office/powerpoint/2010/main" val="132012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A9DBAB-C5AF-7743-8509-03AB624E2563}" type="slidenum">
              <a:rPr lang="en-US"/>
              <a:pPr/>
              <a:t>6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638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9B38FA2-7653-3341-A787-A3FF92C736EC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111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D86D4AE-99D6-0E47-B4E5-923219354983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25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BAB5515-FF99-474D-BDD5-3A18E8FA34C3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b="1" dirty="0">
                <a:latin typeface="Times New Roman" charset="0"/>
              </a:rPr>
              <a:t>Learning Objective: </a:t>
            </a:r>
            <a:r>
              <a:rPr lang="en-US" b="0" dirty="0">
                <a:latin typeface="Times New Roman" charset="0"/>
              </a:rPr>
              <a:t>5.1</a:t>
            </a:r>
            <a:endParaRPr lang="en-US" b="1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716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BE565F5-C17D-9344-A7AE-28002F0B77CD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charset="0"/>
              </a:rPr>
              <a:t>Learning Objective: </a:t>
            </a:r>
            <a:r>
              <a:rPr lang="en-US" b="0" dirty="0">
                <a:latin typeface="Times New Roman" charset="0"/>
              </a:rPr>
              <a:t>5.1</a:t>
            </a:r>
            <a:endParaRPr lang="en-US" b="1" dirty="0">
              <a:latin typeface="Times New Roman" charset="0"/>
            </a:endParaRP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308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943D-732D-A741-A416-B530F5F4147B}" type="datetime1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3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5AD9-2DE2-9848-A2E2-0D82FF06C7E1}" type="datetime1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6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8297-4EDB-B24D-85A6-E1C431BD699A}" type="datetime1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6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87C1-1C1B-0046-B4D3-EE98786A5773}" type="datetime1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3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5CE2-AAEB-1D43-B04F-BE21487D2B9E}" type="datetime1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6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EB3B-8D4E-934F-B7F6-72F7B75FB3F7}" type="datetime1">
              <a:rPr lang="en-US" smtClean="0"/>
              <a:pPr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6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CE89B-65BE-044E-9164-70B2C3D7DEDE}" type="datetime1">
              <a:rPr lang="en-US" smtClean="0"/>
              <a:pPr/>
              <a:t>3/4/2019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4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98A3-1039-7A40-91C6-4183E321BC12}" type="datetime1">
              <a:rPr lang="en-US" smtClean="0"/>
              <a:pPr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7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7D6C1-7653-9145-B366-571B0ADAAF99}" type="datetime1">
              <a:rPr lang="en-US" smtClean="0"/>
              <a:pPr/>
              <a:t>3/4/2019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1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FE75A-1E4F-D84D-8488-65B17F0CD07E}" type="datetime1">
              <a:rPr lang="en-US" smtClean="0"/>
              <a:pPr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8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F481-EBB5-CF42-B6D4-01448B3A7A47}" type="datetime1">
              <a:rPr lang="en-US" smtClean="0"/>
              <a:pPr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6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986B4-8FC3-784E-BC6A-0E3118C071AB}" type="datetime1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5732" y="6356350"/>
            <a:ext cx="4297680" cy="36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U.S. Foreign Policy: The Paradox of World Power | Steven W. Hook | 2015 | © SAGE Publications,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3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8477" y="56825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Advisory Systems in the Inner Circle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57754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Management style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of leaders: Shapes the role their advisory systems play</a:t>
            </a:r>
          </a:p>
          <a:p>
            <a:pPr>
              <a:lnSpc>
                <a:spcPct val="90000"/>
              </a:lnSpc>
              <a:buNone/>
            </a:pP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Three models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Arial" pitchFamily="34" charset="0"/>
                <a:cs typeface="Arial" pitchFamily="34" charset="0"/>
              </a:rPr>
              <a:t>Formalistic</a:t>
            </a:r>
            <a:r>
              <a:rPr lang="en-US" dirty="0">
                <a:latin typeface="Arial" pitchFamily="34" charset="0"/>
                <a:cs typeface="Arial" pitchFamily="34" charset="0"/>
              </a:rPr>
              <a:t>: orderly, hierarchical (e.g., George W. Bush; Richard Nixon)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Arial" pitchFamily="34" charset="0"/>
                <a:cs typeface="Arial" pitchFamily="34" charset="0"/>
              </a:rPr>
              <a:t>Competitive</a:t>
            </a:r>
            <a:r>
              <a:rPr lang="en-US" dirty="0">
                <a:latin typeface="Arial" pitchFamily="34" charset="0"/>
                <a:cs typeface="Arial" pitchFamily="34" charset="0"/>
              </a:rPr>
              <a:t>: open debate, less formal channels of advisers (e.g., Franklin Roosevelt or Obama)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Arial" pitchFamily="34" charset="0"/>
                <a:cs typeface="Arial" pitchFamily="34" charset="0"/>
              </a:rPr>
              <a:t>Collegial</a:t>
            </a:r>
            <a:r>
              <a:rPr lang="en-US" dirty="0">
                <a:latin typeface="Arial" pitchFamily="34" charset="0"/>
                <a:cs typeface="Arial" pitchFamily="34" charset="0"/>
              </a:rPr>
              <a:t>: informal subgroups with openness and competition (e.g., Bill Clinton and Barack Obama)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Can we discern a particular type of management style in the Trump administration?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84182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70247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Trends in Legislative-Executive Relations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  <p:pic>
        <p:nvPicPr>
          <p:cNvPr id="12292" name="Picture 5" descr="I:\Public\templates-for-Dwain\Hook\hook4e\Instructor\Graphics\JPEGs\Hook_4e_Figure 5.2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8632" y="2320954"/>
            <a:ext cx="8277225" cy="2728913"/>
          </a:xfrm>
          <a:noFill/>
        </p:spPr>
      </p:pic>
    </p:spTree>
    <p:extLst>
      <p:ext uri="{BB962C8B-B14F-4D97-AF65-F5344CB8AC3E}">
        <p14:creationId xmlns:p14="http://schemas.microsoft.com/office/powerpoint/2010/main" val="3758867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48144" y="68738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Trends in Legislative-Executive Relations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3038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600" dirty="0">
                <a:latin typeface="Arial" charset="0"/>
              </a:rPr>
              <a:t>The </a:t>
            </a:r>
            <a:r>
              <a:rPr lang="en-US" sz="2600" b="1" dirty="0">
                <a:latin typeface="Arial" charset="0"/>
              </a:rPr>
              <a:t>situational context </a:t>
            </a:r>
            <a:r>
              <a:rPr lang="en-US" sz="2600" dirty="0">
                <a:latin typeface="Arial" charset="0"/>
              </a:rPr>
              <a:t>of policy making</a:t>
            </a:r>
            <a:r>
              <a:rPr lang="en-US" sz="2600" i="1" dirty="0">
                <a:latin typeface="Arial" charset="0"/>
              </a:rPr>
              <a:t> </a:t>
            </a:r>
            <a:r>
              <a:rPr lang="en-US" sz="2600" dirty="0">
                <a:latin typeface="Arial" charset="0"/>
              </a:rPr>
              <a:t>is crucial to understanding fluctuations in legislative–executive relations</a:t>
            </a:r>
          </a:p>
          <a:p>
            <a:pPr lvl="1"/>
            <a:r>
              <a:rPr lang="en-US" dirty="0">
                <a:latin typeface="Arial" charset="0"/>
              </a:rPr>
              <a:t>Two sets of factors: </a:t>
            </a:r>
            <a:r>
              <a:rPr lang="en-US" b="1" i="1" dirty="0">
                <a:latin typeface="Arial" charset="0"/>
              </a:rPr>
              <a:t>Nature </a:t>
            </a:r>
            <a:r>
              <a:rPr lang="en-US" b="1" dirty="0">
                <a:latin typeface="Arial" charset="0"/>
              </a:rPr>
              <a:t>of issues </a:t>
            </a:r>
            <a:r>
              <a:rPr lang="en-US" dirty="0">
                <a:latin typeface="Arial" charset="0"/>
              </a:rPr>
              <a:t>and </a:t>
            </a:r>
            <a:r>
              <a:rPr lang="en-US" b="1" i="1" dirty="0">
                <a:latin typeface="Arial" charset="0"/>
              </a:rPr>
              <a:t>timing </a:t>
            </a:r>
            <a:r>
              <a:rPr lang="en-US" b="1" dirty="0">
                <a:latin typeface="Arial" charset="0"/>
              </a:rPr>
              <a:t>of decisions</a:t>
            </a:r>
          </a:p>
          <a:p>
            <a:pPr lvl="2"/>
            <a:r>
              <a:rPr lang="en-US" sz="2200" dirty="0">
                <a:latin typeface="Arial" charset="0"/>
              </a:rPr>
              <a:t>Congress more active in economic issues, issues tied to domestic issues (such as immigration)</a:t>
            </a:r>
          </a:p>
          <a:p>
            <a:pPr lvl="2"/>
            <a:r>
              <a:rPr lang="en-US" sz="2200" dirty="0">
                <a:latin typeface="Arial" charset="0"/>
              </a:rPr>
              <a:t>President given more leeway at beginning of term (“honeymoon period”), Congress more likely to be active later</a:t>
            </a:r>
          </a:p>
          <a:p>
            <a:pPr lvl="3"/>
            <a:r>
              <a:rPr lang="en-US" sz="2000" dirty="0">
                <a:latin typeface="Arial" charset="0"/>
              </a:rPr>
              <a:t>Presidents also given more freedom during crises</a:t>
            </a:r>
          </a:p>
          <a:p>
            <a:r>
              <a:rPr lang="en-US" sz="2600" b="1" dirty="0">
                <a:latin typeface="Arial" charset="0"/>
              </a:rPr>
              <a:t>Congressional diplomacy</a:t>
            </a:r>
            <a:r>
              <a:rPr lang="en-US" sz="2600" dirty="0">
                <a:latin typeface="Arial" charset="0"/>
              </a:rPr>
              <a:t> plays critical role as well </a:t>
            </a:r>
            <a:endParaRPr lang="en-US" sz="2600" b="1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2680200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0088" y="7040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Collaboration and Discord in the Cold War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90088" y="1931055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>
                <a:latin typeface="Arial" charset="0"/>
              </a:rPr>
              <a:t>Post–World War II threat of Soviet Union: Truman’s containment doctrine</a:t>
            </a:r>
          </a:p>
          <a:p>
            <a:pPr lvl="1"/>
            <a:r>
              <a:rPr lang="en-US" sz="2600" dirty="0">
                <a:latin typeface="Arial" charset="0"/>
              </a:rPr>
              <a:t>Congressional consensus in containing communism</a:t>
            </a:r>
          </a:p>
          <a:p>
            <a:pPr lvl="2"/>
            <a:r>
              <a:rPr lang="en-US" sz="2200" dirty="0">
                <a:latin typeface="Arial" charset="0"/>
              </a:rPr>
              <a:t>National Security Act of 1947 </a:t>
            </a:r>
          </a:p>
          <a:p>
            <a:pPr lvl="2"/>
            <a:r>
              <a:rPr lang="en-US" sz="2200" dirty="0">
                <a:latin typeface="Arial" charset="0"/>
              </a:rPr>
              <a:t>Bretton Woods institutions </a:t>
            </a:r>
          </a:p>
          <a:p>
            <a:pPr lvl="2"/>
            <a:r>
              <a:rPr lang="en-US" sz="2200" dirty="0">
                <a:latin typeface="Arial" charset="0"/>
              </a:rPr>
              <a:t>NATO</a:t>
            </a:r>
          </a:p>
          <a:p>
            <a:pPr lvl="2"/>
            <a:r>
              <a:rPr lang="en-US" sz="2200" dirty="0">
                <a:latin typeface="Arial" charset="0"/>
              </a:rPr>
              <a:t>Limited troop deployments (South Korea)</a:t>
            </a:r>
          </a:p>
          <a:p>
            <a:r>
              <a:rPr lang="en-US" sz="3000" dirty="0">
                <a:latin typeface="Arial" charset="0"/>
              </a:rPr>
              <a:t>Eisenhower’s expansion of military alliances, nuclear arsenal also supported by Congress</a:t>
            </a:r>
          </a:p>
          <a:p>
            <a:pPr lvl="1"/>
            <a:r>
              <a:rPr lang="en-US" sz="2600" dirty="0">
                <a:latin typeface="Arial" charset="0"/>
              </a:rPr>
              <a:t>Congressional foreign policy role: “legitimizing of presidential decisions”</a:t>
            </a:r>
          </a:p>
          <a:p>
            <a:pPr lvl="1"/>
            <a:r>
              <a:rPr lang="en-US" sz="2600" dirty="0">
                <a:latin typeface="Arial" charset="0"/>
              </a:rPr>
              <a:t>Benefits for congressional members in form of military contracts, new military bases, interstate highway system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3400691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22386" y="6956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Collaboration and Discord in the Cold War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52948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>
                <a:latin typeface="Arial" charset="0"/>
              </a:rPr>
              <a:t>Domestic consensus continued under Kennedy</a:t>
            </a:r>
          </a:p>
          <a:p>
            <a:pPr marL="342900" lvl="1" indent="-342900">
              <a:buFont typeface="Arial"/>
              <a:buChar char="•"/>
            </a:pPr>
            <a:endParaRPr lang="en-US" sz="800" dirty="0">
              <a:latin typeface="Arial" charset="0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>
                <a:latin typeface="Arial" charset="0"/>
              </a:rPr>
              <a:t>Johnson: Gulf of Tonkin Resolution (1964) gave </a:t>
            </a:r>
            <a:r>
              <a:rPr lang="en-US" i="1" dirty="0">
                <a:latin typeface="Arial" charset="0"/>
              </a:rPr>
              <a:t>carte blanche</a:t>
            </a:r>
            <a:r>
              <a:rPr lang="en-US" dirty="0">
                <a:latin typeface="Arial" charset="0"/>
              </a:rPr>
              <a:t> support for intervention in Vietnam</a:t>
            </a:r>
          </a:p>
          <a:p>
            <a:endParaRPr lang="en-US" sz="800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Nixon: Congress divided from president, mostly Democrats</a:t>
            </a:r>
          </a:p>
          <a:p>
            <a:pPr lvl="1"/>
            <a:r>
              <a:rPr lang="en-US" sz="2000" dirty="0">
                <a:latin typeface="Arial" charset="0"/>
              </a:rPr>
              <a:t>Vietnam War unpopular, Watergate scandal</a:t>
            </a:r>
          </a:p>
          <a:p>
            <a:pPr lvl="1"/>
            <a:endParaRPr lang="en-US" sz="800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Structural reforms in Congress to promote oversight in foreign and domestic affairs</a:t>
            </a:r>
          </a:p>
          <a:p>
            <a:pPr lvl="1"/>
            <a:r>
              <a:rPr lang="en-US" sz="2000" dirty="0">
                <a:latin typeface="Arial" charset="0"/>
              </a:rPr>
              <a:t>Less of a seniority system</a:t>
            </a:r>
          </a:p>
          <a:p>
            <a:pPr lvl="1"/>
            <a:r>
              <a:rPr lang="en-US" sz="2000" dirty="0">
                <a:latin typeface="Arial" charset="0"/>
              </a:rPr>
              <a:t>More committees and subcommittees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2232898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699" y="66211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Collaboration and Discord in the Cold War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14277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String of oversight legislation in foreign affairs in the 1970s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latin typeface="Arial" charset="0"/>
              </a:rPr>
              <a:t>Case–</a:t>
            </a:r>
            <a:r>
              <a:rPr lang="en-US" sz="2000" b="1" dirty="0" err="1">
                <a:latin typeface="Arial" charset="0"/>
              </a:rPr>
              <a:t>Zablocki</a:t>
            </a:r>
            <a:r>
              <a:rPr lang="en-US" sz="2000" b="1" dirty="0">
                <a:latin typeface="Arial" charset="0"/>
              </a:rPr>
              <a:t> Act</a:t>
            </a:r>
            <a:r>
              <a:rPr lang="en-US" sz="2000" dirty="0">
                <a:latin typeface="Arial" charset="0"/>
              </a:rPr>
              <a:t>: Required president to report all international agreements to Congress within 60 days of the agreement’s entering into force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latin typeface="Arial" charset="0"/>
              </a:rPr>
              <a:t>War Powers Resolution</a:t>
            </a:r>
            <a:r>
              <a:rPr lang="en-US" sz="2000" dirty="0">
                <a:latin typeface="Arial" charset="0"/>
              </a:rPr>
              <a:t>: Required president to report all military deployments to Congress and authorized Congress to order the troops home after 60 days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latin typeface="Arial" charset="0"/>
              </a:rPr>
              <a:t>Nelson–Bingham Amendment</a:t>
            </a:r>
            <a:r>
              <a:rPr lang="en-US" sz="2000" dirty="0">
                <a:latin typeface="Arial" charset="0"/>
              </a:rPr>
              <a:t>: Required congressional review of arms sales of more than $25 million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latin typeface="Arial" charset="0"/>
              </a:rPr>
              <a:t>Jackson–</a:t>
            </a:r>
            <a:r>
              <a:rPr lang="en-US" sz="2000" b="1" dirty="0" err="1">
                <a:latin typeface="Arial" charset="0"/>
              </a:rPr>
              <a:t>Vanik</a:t>
            </a:r>
            <a:r>
              <a:rPr lang="en-US" sz="2000" b="1" dirty="0">
                <a:latin typeface="Arial" charset="0"/>
              </a:rPr>
              <a:t> Amendment</a:t>
            </a:r>
            <a:r>
              <a:rPr lang="en-US" sz="2000" dirty="0">
                <a:latin typeface="Arial" charset="0"/>
              </a:rPr>
              <a:t>: Prevented granting most-favored nation trade status to countries that restrict emigration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latin typeface="Arial" charset="0"/>
              </a:rPr>
              <a:t>Intelligence Oversight Act</a:t>
            </a:r>
            <a:r>
              <a:rPr lang="en-US" sz="2000" dirty="0">
                <a:latin typeface="Arial" charset="0"/>
              </a:rPr>
              <a:t>: Allowed House and Senate committees to oversee U.S. intelligence activities and required president to notify Congress of covert operations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214586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469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New Tensions in the New World Order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9591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New global environment after end of the Cold War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George H. W. Bush’s “New World Order” causes more animosity with Congress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Intensified polarization of Congress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Generational shifts, different experiences of legislators</a:t>
            </a:r>
          </a:p>
          <a:p>
            <a:pPr lvl="1">
              <a:lnSpc>
                <a:spcPct val="90000"/>
              </a:lnSpc>
            </a:pPr>
            <a:endParaRPr lang="en-US" sz="8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New Democrats abandoned Clinton; Republican majority elected in Congress (new isolationism)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Sen. Jesse Helms campaigned against international affairs budgets, agencies, ambassadors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Rejected Comprehensive Test Ban Treaty, which was popular worldwide; rejection of Kyoto protocol, ICC.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2141340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10198"/>
            <a:ext cx="8229600" cy="11430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Deference in the War on Terror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30387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George W. Bush: Entered office with united government,  no major foreign policy agenda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Terrorist attacks ended discord between executive and legislative branches for first years of war on terror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Authorization for the Use of Military Force of 2001 (AUMF) in Afghanistan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USA PATRIOT Act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Authorization for war in Iraq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1022286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5373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Congressional Pushback in the Obama Years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30387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Arial" charset="0"/>
              </a:rPr>
              <a:t>Dissent about intelligence gathering and military occupation in Iraq</a:t>
            </a:r>
          </a:p>
          <a:p>
            <a:pPr lvl="1"/>
            <a:r>
              <a:rPr lang="en-US" sz="2000" dirty="0">
                <a:latin typeface="Arial" charset="0"/>
              </a:rPr>
              <a:t>2006 elections: Democrats regain majority status in both chambers</a:t>
            </a:r>
          </a:p>
          <a:p>
            <a:pPr lvl="1"/>
            <a:r>
              <a:rPr lang="en-US" sz="2000" dirty="0">
                <a:latin typeface="Arial" charset="0"/>
              </a:rPr>
              <a:t>2008 presidential election: Brief period of united government</a:t>
            </a:r>
          </a:p>
          <a:p>
            <a:pPr lvl="1"/>
            <a:r>
              <a:rPr lang="en-US" sz="2000" dirty="0">
                <a:latin typeface="Arial" charset="0"/>
              </a:rPr>
              <a:t>2010 elections: Republicans regain control of the House</a:t>
            </a:r>
          </a:p>
          <a:p>
            <a:pPr lvl="2"/>
            <a:r>
              <a:rPr lang="en-US" sz="2000" dirty="0">
                <a:latin typeface="Arial" charset="0"/>
              </a:rPr>
              <a:t>Leads to more divided government and political gridlock</a:t>
            </a:r>
          </a:p>
          <a:p>
            <a:r>
              <a:rPr lang="en-US" dirty="0">
                <a:latin typeface="Arial" charset="0"/>
              </a:rPr>
              <a:t>Reelection of President Obama</a:t>
            </a:r>
          </a:p>
          <a:p>
            <a:pPr lvl="1"/>
            <a:r>
              <a:rPr lang="en-US" sz="2000" dirty="0">
                <a:latin typeface="Arial" charset="0"/>
              </a:rPr>
              <a:t>More pushback regarding foreign policy goals as members of Congress complain that president is “too passive” on important issues and challenges</a:t>
            </a:r>
          </a:p>
          <a:p>
            <a:pPr lvl="2"/>
            <a:r>
              <a:rPr lang="en-US" sz="2000" dirty="0">
                <a:latin typeface="Arial" charset="0"/>
              </a:rPr>
              <a:t>Russia’s annexation of Ukraine</a:t>
            </a:r>
          </a:p>
          <a:p>
            <a:pPr lvl="2"/>
            <a:r>
              <a:rPr lang="en-US" sz="2000" dirty="0">
                <a:latin typeface="Arial" charset="0"/>
              </a:rPr>
              <a:t>Iran’s nuclear ambitions</a:t>
            </a:r>
          </a:p>
          <a:p>
            <a:pPr lvl="2"/>
            <a:r>
              <a:rPr lang="en-US" sz="2000" dirty="0">
                <a:latin typeface="Arial" charset="0"/>
              </a:rPr>
              <a:t>Lack of intervention in Syria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2511048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EC3D5-9E16-40C8-AB48-A545A4EC5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2800" dirty="0"/>
            </a:br>
            <a:r>
              <a:rPr lang="en-US" sz="3200" dirty="0"/>
              <a:t>Deference and Opposition in the Age of Trump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8D841-9063-426A-A9C8-CFBED4660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charset="0"/>
              </a:rPr>
              <a:t>2016, Trump’s “America First” platform supported by some rejected by others.</a:t>
            </a:r>
          </a:p>
          <a:p>
            <a:pPr lvl="1"/>
            <a:r>
              <a:rPr lang="en-US" sz="2000" dirty="0">
                <a:latin typeface="Arial" charset="0"/>
              </a:rPr>
              <a:t>Attracts support from House republicans</a:t>
            </a:r>
          </a:p>
          <a:p>
            <a:pPr lvl="1"/>
            <a:r>
              <a:rPr lang="en-US" sz="2000" dirty="0">
                <a:latin typeface="Arial" charset="0"/>
              </a:rPr>
              <a:t>Some Senate republicans are more critical of President’s foreign policy orientation.</a:t>
            </a:r>
          </a:p>
          <a:p>
            <a:r>
              <a:rPr lang="en-US" dirty="0">
                <a:latin typeface="Arial" charset="0"/>
              </a:rPr>
              <a:t>2018 Midterms</a:t>
            </a:r>
          </a:p>
          <a:p>
            <a:pPr lvl="1"/>
            <a:r>
              <a:rPr lang="en-US" sz="2000" dirty="0">
                <a:latin typeface="Arial" charset="0"/>
              </a:rPr>
              <a:t>Democrats take back the House, Republicans expand lead in the Senate. </a:t>
            </a:r>
          </a:p>
          <a:p>
            <a:pPr lvl="1"/>
            <a:r>
              <a:rPr lang="en-US" sz="2000" dirty="0">
                <a:latin typeface="Arial" charset="0"/>
              </a:rPr>
              <a:t>More pushback regarding Trump’s foreign policy goals as members of Congress reject administration’s border wall and emergency declaration. </a:t>
            </a:r>
          </a:p>
          <a:p>
            <a:pPr lvl="1"/>
            <a:r>
              <a:rPr lang="en-US" sz="2000" dirty="0">
                <a:latin typeface="Arial" charset="0"/>
              </a:rPr>
              <a:t>Others critical of troop withdrawal in the Middle East</a:t>
            </a:r>
          </a:p>
          <a:p>
            <a:pPr lvl="1"/>
            <a:r>
              <a:rPr lang="en-US" sz="2000" dirty="0">
                <a:latin typeface="Arial" charset="0"/>
              </a:rPr>
              <a:t>President’s remarks regarding authoritarian leaders around the world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F1C16-1E58-463F-9D9F-85634A75A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3200536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953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Judicial Interventions in Foreign Policy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30387"/>
            <a:ext cx="8229600" cy="4525963"/>
          </a:xfrm>
        </p:spPr>
        <p:txBody>
          <a:bodyPr/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Courts generally see foreign affairs as political rather than legal issues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Political issues should be resolved in the political arena by Congress and the president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Tend to rule on issues of First Amendment rights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Tend to rule when domestic and international policy are intertwined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1688132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088" y="51791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Judicial Interventions in Foreign Policy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  <p:pic>
        <p:nvPicPr>
          <p:cNvPr id="2050" name="Picture 2" descr="C:\Users\RValkenburg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660" y="1901425"/>
            <a:ext cx="5964866" cy="375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73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668" y="540463"/>
            <a:ext cx="8229600" cy="1143000"/>
          </a:xfrm>
        </p:spPr>
        <p:txBody>
          <a:bodyPr/>
          <a:lstStyle/>
          <a:p>
            <a:r>
              <a:rPr lang="en-US" dirty="0"/>
              <a:t>Judicial Interventions in Foreign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139" y="2379145"/>
            <a:ext cx="5886315" cy="3649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35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8503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Legal Quandaries in the War on Terror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94885"/>
            <a:ext cx="8229600" cy="4761466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Controversies in the war on terror</a:t>
            </a:r>
          </a:p>
          <a:p>
            <a:pPr lvl="1"/>
            <a:r>
              <a:rPr lang="en-US" sz="2800" dirty="0"/>
              <a:t>Declaration of global war on terror after 9/11</a:t>
            </a:r>
          </a:p>
          <a:p>
            <a:pPr lvl="2"/>
            <a:r>
              <a:rPr lang="en-US" dirty="0"/>
              <a:t>Not against nation-states, despite invasion of Iraq and Afghanistan</a:t>
            </a:r>
          </a:p>
          <a:p>
            <a:pPr lvl="2"/>
            <a:r>
              <a:rPr lang="en-US" dirty="0"/>
              <a:t>Difficulty tracking results because of civil wars and unrest</a:t>
            </a:r>
          </a:p>
          <a:p>
            <a:pPr lvl="2"/>
            <a:r>
              <a:rPr lang="en-US" dirty="0"/>
              <a:t>Conflict with detainees in Cuba</a:t>
            </a:r>
          </a:p>
          <a:p>
            <a:pPr lvl="2"/>
            <a:r>
              <a:rPr lang="en-US" dirty="0"/>
              <a:t>Scandal at Abu Ghraib prison in Iraq</a:t>
            </a:r>
          </a:p>
          <a:p>
            <a:pPr lvl="2"/>
            <a:r>
              <a:rPr lang="en-US" dirty="0"/>
              <a:t>Supreme Court forced to rule on conditions, treatment, legal questions</a:t>
            </a:r>
          </a:p>
          <a:p>
            <a:pPr lvl="2"/>
            <a:r>
              <a:rPr lang="en-US" dirty="0"/>
              <a:t>Congressional backlash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3848228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7919"/>
            <a:ext cx="8229600" cy="11430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67980"/>
            <a:ext cx="8229600" cy="4525963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The president remains the hub of foreign policy due to formal and informal powers as well as norms and historic patterns.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 constitutional “invitation to struggle” will remain a defining fixture of U.S. foreign policy making.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Personal aspects of presidential decision-making and character will also continue to affect policy outcomes.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2515640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82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Congress Beyond the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Water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dirty="0">
                <a:latin typeface="Arial" charset="0"/>
              </a:rPr>
              <a:t>s Edge</a:t>
            </a:r>
            <a:r>
              <a:rPr lang="ja-JP" altLang="en-US" dirty="0">
                <a:latin typeface="Arial" charset="0"/>
              </a:rPr>
              <a:t>”</a:t>
            </a:r>
            <a:endParaRPr lang="en-US" dirty="0">
              <a:latin typeface="Arial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1252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Constitution: Separate institutions sharing power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Article I: Congress as the “first branch of government”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More explicit grants of authority</a:t>
            </a:r>
          </a:p>
          <a:p>
            <a:pPr lvl="2">
              <a:lnSpc>
                <a:spcPct val="90000"/>
              </a:lnSpc>
            </a:pPr>
            <a:endParaRPr lang="en-US" sz="8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BUT, Congress has greater incentives for domestic activism than in foreign affairs. Why?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Congressional mood swings attributable to changes in party control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Importance of </a:t>
            </a:r>
            <a:r>
              <a:rPr lang="en-US" sz="2200" i="1" dirty="0">
                <a:latin typeface="Arial" charset="0"/>
              </a:rPr>
              <a:t>unified government</a:t>
            </a:r>
            <a:r>
              <a:rPr lang="en-US" sz="2200" dirty="0">
                <a:latin typeface="Arial" charset="0"/>
              </a:rPr>
              <a:t>: Greater deference to executive foreign policy agenda and activism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1843582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8503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Congress Beyond the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Water’s Edge</a:t>
            </a:r>
            <a:r>
              <a:rPr lang="ja-JP" altLang="en-US" dirty="0">
                <a:latin typeface="Arial" charset="0"/>
              </a:rPr>
              <a:t>”</a:t>
            </a:r>
            <a:endParaRPr lang="en-US" dirty="0">
              <a:latin typeface="Arial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30387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Congressional mechanisms of influence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War powers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Control of the budget and regulation of commerce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Advise and consent on many appointees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latin typeface="Arial" charset="0"/>
              </a:rPr>
              <a:t>Why give Congress all of these powers?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Three characteristics of recent legislative sessions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Longevity of congressional members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Polarization and party unity—a disappearing center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Public discontent with legislative bodies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7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738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Trends in Legislative-Executive Relations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22666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Cold War context produced broad cooperation between the White House and Capitol Hill</a:t>
            </a:r>
          </a:p>
          <a:p>
            <a:pPr lvl="1">
              <a:lnSpc>
                <a:spcPct val="90000"/>
              </a:lnSpc>
            </a:pPr>
            <a:endParaRPr lang="en-US" sz="9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Vietnam War led Congress to become more assertive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Post–Cold War period marked by ongoing conflict between executive, legislative branches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No direct threat to United States from other great powers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More entrenched divides between major parties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More compliance after September 11, 2001 </a:t>
            </a:r>
          </a:p>
          <a:p>
            <a:pPr lvl="1"/>
            <a:r>
              <a:rPr lang="en-US" sz="2200" dirty="0">
                <a:latin typeface="Arial" charset="0"/>
              </a:rPr>
              <a:t>Patriotism and electoral factors</a:t>
            </a:r>
          </a:p>
          <a:p>
            <a:pPr lvl="1"/>
            <a:r>
              <a:rPr lang="en-US" sz="2200" dirty="0">
                <a:latin typeface="Arial" charset="0"/>
              </a:rPr>
              <a:t>Unified government</a:t>
            </a:r>
          </a:p>
          <a:p>
            <a:pPr lvl="1"/>
            <a:r>
              <a:rPr lang="en-US" sz="2200" dirty="0">
                <a:latin typeface="Arial" charset="0"/>
              </a:rPr>
              <a:t>Deference then opposition under Trump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310943787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1718</Words>
  <Application>Microsoft Office PowerPoint</Application>
  <PresentationFormat>On-screen Show (4:3)</PresentationFormat>
  <Paragraphs>184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1_Office Theme</vt:lpstr>
      <vt:lpstr>Advisory Systems in the Inner Circle</vt:lpstr>
      <vt:lpstr>Judicial Interventions in Foreign Policy</vt:lpstr>
      <vt:lpstr>Judicial Interventions in Foreign Policy</vt:lpstr>
      <vt:lpstr>Judicial Interventions in Foreign Policy</vt:lpstr>
      <vt:lpstr>Legal Quandaries in the War on Terror</vt:lpstr>
      <vt:lpstr>Conclusion</vt:lpstr>
      <vt:lpstr>Congress Beyond the “Water’s Edge”</vt:lpstr>
      <vt:lpstr>Congress Beyond the “Water’s Edge”</vt:lpstr>
      <vt:lpstr>Trends in Legislative-Executive Relations</vt:lpstr>
      <vt:lpstr>Trends in Legislative-Executive Relations</vt:lpstr>
      <vt:lpstr>Trends in Legislative-Executive Relations</vt:lpstr>
      <vt:lpstr>Collaboration and Discord in the Cold War</vt:lpstr>
      <vt:lpstr>Collaboration and Discord in the Cold War</vt:lpstr>
      <vt:lpstr>Collaboration and Discord in the Cold War</vt:lpstr>
      <vt:lpstr>New Tensions in the New World Order</vt:lpstr>
      <vt:lpstr>Deference in the War on Terror</vt:lpstr>
      <vt:lpstr>Congressional Pushback in the Obama Years</vt:lpstr>
      <vt:lpstr> Deference and Opposition in the Age of Trump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The United States in a Turbulent World</dc:title>
  <dc:creator>Julie Garey</dc:creator>
  <cp:lastModifiedBy>Tobias Lemke</cp:lastModifiedBy>
  <cp:revision>20</cp:revision>
  <dcterms:created xsi:type="dcterms:W3CDTF">2015-10-04T21:16:46Z</dcterms:created>
  <dcterms:modified xsi:type="dcterms:W3CDTF">2019-03-04T16:36:40Z</dcterms:modified>
</cp:coreProperties>
</file>