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3" r:id="rId10"/>
    <p:sldId id="414" r:id="rId11"/>
    <p:sldId id="416" r:id="rId12"/>
    <p:sldId id="415" r:id="rId13"/>
    <p:sldId id="417" r:id="rId14"/>
    <p:sldId id="422" r:id="rId15"/>
    <p:sldId id="423" r:id="rId16"/>
    <p:sldId id="424" r:id="rId17"/>
    <p:sldId id="425" r:id="rId18"/>
    <p:sldId id="426" r:id="rId19"/>
    <p:sldId id="418" r:id="rId20"/>
    <p:sldId id="41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48ECD-79E6-4EC5-A4A5-B08064C801CD}" v="5" dt="2019-03-06T16:23:20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78993" autoAdjust="0"/>
  </p:normalViewPr>
  <p:slideViewPr>
    <p:cSldViewPr snapToGrid="0" snapToObjects="1">
      <p:cViewPr varScale="1">
        <p:scale>
          <a:sx n="66" d="100"/>
          <a:sy n="66" d="100"/>
        </p:scale>
        <p:origin x="2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Lemke" userId="00ff3d77b6254e63" providerId="LiveId" clId="{73148ECD-79E6-4EC5-A4A5-B08064C801CD}"/>
    <pc:docChg chg="delSld">
      <pc:chgData name="Tobias Lemke" userId="00ff3d77b6254e63" providerId="LiveId" clId="{73148ECD-79E6-4EC5-A4A5-B08064C801CD}" dt="2019-03-06T16:25:15.231" v="4" actId="2696"/>
      <pc:docMkLst>
        <pc:docMk/>
      </pc:docMkLst>
      <pc:sldChg chg="del">
        <pc:chgData name="Tobias Lemke" userId="00ff3d77b6254e63" providerId="LiveId" clId="{73148ECD-79E6-4EC5-A4A5-B08064C801CD}" dt="2019-03-06T16:24:19.802" v="0" actId="2696"/>
        <pc:sldMkLst>
          <pc:docMk/>
          <pc:sldMk cId="975353413" sldId="379"/>
        </pc:sldMkLst>
      </pc:sldChg>
      <pc:sldChg chg="del">
        <pc:chgData name="Tobias Lemke" userId="00ff3d77b6254e63" providerId="LiveId" clId="{73148ECD-79E6-4EC5-A4A5-B08064C801CD}" dt="2019-03-06T16:24:21.193" v="2" actId="2696"/>
        <pc:sldMkLst>
          <pc:docMk/>
          <pc:sldMk cId="4114175752" sldId="410"/>
        </pc:sldMkLst>
      </pc:sldChg>
      <pc:sldChg chg="del">
        <pc:chgData name="Tobias Lemke" userId="00ff3d77b6254e63" providerId="LiveId" clId="{73148ECD-79E6-4EC5-A4A5-B08064C801CD}" dt="2019-03-06T16:24:21.809" v="3" actId="2696"/>
        <pc:sldMkLst>
          <pc:docMk/>
          <pc:sldMk cId="465990935" sldId="411"/>
        </pc:sldMkLst>
      </pc:sldChg>
      <pc:sldChg chg="del">
        <pc:chgData name="Tobias Lemke" userId="00ff3d77b6254e63" providerId="LiveId" clId="{73148ECD-79E6-4EC5-A4A5-B08064C801CD}" dt="2019-03-06T16:24:20.527" v="1" actId="2696"/>
        <pc:sldMkLst>
          <pc:docMk/>
          <pc:sldMk cId="3733991171" sldId="412"/>
        </pc:sldMkLst>
      </pc:sldChg>
      <pc:sldChg chg="del">
        <pc:chgData name="Tobias Lemke" userId="00ff3d77b6254e63" providerId="LiveId" clId="{73148ECD-79E6-4EC5-A4A5-B08064C801CD}" dt="2019-03-06T16:25:15.231" v="4" actId="2696"/>
        <pc:sldMkLst>
          <pc:docMk/>
          <pc:sldMk cId="1151864385" sldId="421"/>
        </pc:sldMkLst>
      </pc:sldChg>
    </pc:docChg>
  </pc:docChgLst>
  <pc:docChgLst>
    <pc:chgData name="Tobias Lemke" userId="00ff3d77b6254e63" providerId="LiveId" clId="{770385E1-D8F9-4DE2-ABE3-5CE0B50F0116}"/>
    <pc:docChg chg="custSel modSld sldOrd">
      <pc:chgData name="Tobias Lemke" userId="00ff3d77b6254e63" providerId="LiveId" clId="{770385E1-D8F9-4DE2-ABE3-5CE0B50F0116}" dt="2019-03-06T16:23:20.747" v="130"/>
      <pc:docMkLst>
        <pc:docMk/>
      </pc:docMkLst>
      <pc:sldChg chg="modSp">
        <pc:chgData name="Tobias Lemke" userId="00ff3d77b6254e63" providerId="LiveId" clId="{770385E1-D8F9-4DE2-ABE3-5CE0B50F0116}" dt="2019-03-06T16:20:02.809" v="126" actId="20577"/>
        <pc:sldMkLst>
          <pc:docMk/>
          <pc:sldMk cId="975353413" sldId="379"/>
        </pc:sldMkLst>
        <pc:spChg chg="mod">
          <ac:chgData name="Tobias Lemke" userId="00ff3d77b6254e63" providerId="LiveId" clId="{770385E1-D8F9-4DE2-ABE3-5CE0B50F0116}" dt="2019-03-06T16:20:02.809" v="126" actId="20577"/>
          <ac:spMkLst>
            <pc:docMk/>
            <pc:sldMk cId="975353413" sldId="379"/>
            <ac:spMk id="6" creationId="{EA845CD1-407F-44E0-AA46-313647A44621}"/>
          </ac:spMkLst>
        </pc:spChg>
      </pc:sldChg>
      <pc:sldChg chg="modSp">
        <pc:chgData name="Tobias Lemke" userId="00ff3d77b6254e63" providerId="LiveId" clId="{770385E1-D8F9-4DE2-ABE3-5CE0B50F0116}" dt="2019-03-06T16:21:11.618" v="128" actId="114"/>
        <pc:sldMkLst>
          <pc:docMk/>
          <pc:sldMk cId="3363312830" sldId="414"/>
        </pc:sldMkLst>
        <pc:spChg chg="mod">
          <ac:chgData name="Tobias Lemke" userId="00ff3d77b6254e63" providerId="LiveId" clId="{770385E1-D8F9-4DE2-ABE3-5CE0B50F0116}" dt="2019-03-06T16:21:11.618" v="128" actId="114"/>
          <ac:spMkLst>
            <pc:docMk/>
            <pc:sldMk cId="3363312830" sldId="414"/>
            <ac:spMk id="23555" creationId="{00000000-0000-0000-0000-000000000000}"/>
          </ac:spMkLst>
        </pc:spChg>
      </pc:sldChg>
      <pc:sldChg chg="ord">
        <pc:chgData name="Tobias Lemke" userId="00ff3d77b6254e63" providerId="LiveId" clId="{770385E1-D8F9-4DE2-ABE3-5CE0B50F0116}" dt="2019-03-06T16:23:20.747" v="130"/>
        <pc:sldMkLst>
          <pc:docMk/>
          <pc:sldMk cId="3823877274" sldId="4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430DA1-7862-974E-824E-E56643E174D8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r>
              <a:rPr lang="en-US" dirty="0">
                <a:latin typeface="Times New Roman" charset="0"/>
              </a:rPr>
              <a:t>Can we think of a reason for why Congress tends to be more engaged when it comes to economic issues, or even immigration?</a:t>
            </a:r>
          </a:p>
        </p:txBody>
      </p:sp>
    </p:spTree>
    <p:extLst>
      <p:ext uri="{BB962C8B-B14F-4D97-AF65-F5344CB8AC3E}">
        <p14:creationId xmlns:p14="http://schemas.microsoft.com/office/powerpoint/2010/main" val="2307325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2E45C8-26C2-804C-B80F-74F76CC107A8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5.3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79D3ADD-DE49-F44A-A52B-3E12FDA6AE43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5.3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99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9B0AE8D-5CDA-9648-9F10-BC598006D32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5.3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7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AD0F7EB-CB01-0249-9901-907F21E188E2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5.4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93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5.4</a:t>
            </a:r>
            <a:endParaRPr lang="en-US" b="1" dirty="0">
              <a:latin typeface="Times New Roman" charset="0"/>
            </a:endParaRPr>
          </a:p>
          <a:p>
            <a:r>
              <a:rPr lang="en-US" dirty="0"/>
              <a:t>Specifications of the WPA?</a:t>
            </a:r>
          </a:p>
          <a:p>
            <a:r>
              <a:rPr lang="en-US" dirty="0"/>
              <a:t>Notification can be issue 48 after the initial intervention.</a:t>
            </a:r>
          </a:p>
          <a:p>
            <a:r>
              <a:rPr lang="en-US" dirty="0"/>
              <a:t>Congress has 60 days to vote on the constitutionality of this move, approving troop deployment.</a:t>
            </a:r>
          </a:p>
          <a:p>
            <a:r>
              <a:rPr lang="en-US" dirty="0"/>
              <a:t>Can extend this another 30 days, creating a 90 day, 3-month window of operation.</a:t>
            </a:r>
          </a:p>
          <a:p>
            <a:endParaRPr lang="en-US" dirty="0"/>
          </a:p>
          <a:p>
            <a:r>
              <a:rPr lang="en-US" dirty="0"/>
              <a:t>How do we distinguish between wars of necessity and wars of choice?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A50C-E4ED-9D48-A613-A6768E676D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3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5.4</a:t>
            </a:r>
            <a:endParaRPr lang="en-US" b="1" dirty="0">
              <a:latin typeface="Times New Roman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5A50C-E4ED-9D48-A613-A6768E676D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39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E3F8AE-C792-1A4D-B989-C20CDA96D5D7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8D3659-401A-8445-A7B4-B472FA0BEF3A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14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54DF37-27EC-CB4D-88ED-C0B1B151F6B6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8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0D90ED-A127-9644-99D0-2E7003B473C3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9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83D583-B7CA-0B43-86B3-DAC910C04DFC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24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4622FC-6D98-6343-8A6E-8E0AB50693C7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71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631A419-76A0-3146-A7DB-254D5F59EF07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75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EF91F09-945C-4B4B-B7F5-FB3705B1D82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61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49558B2-360A-704C-9925-0D9BACBD6BED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94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9A06FA18-0B0D-434E-8958-ED65AB354A62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5.1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6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1065094-B1C5-C043-962E-289BF62E0423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5.2</a:t>
            </a: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97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8D74A87-AB9F-264A-98C5-52760A6E5AFE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5.3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4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943D-732D-A741-A416-B530F5F4147B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AD9-2DE2-9848-A2E2-0D82FF06C7E1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297-4EDB-B24D-85A6-E1C431BD699A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87C1-1C1B-0046-B4D3-EE98786A5773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CE2-AAEB-1D43-B04F-BE21487D2B9E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EB3B-8D4E-934F-B7F6-72F7B75FB3F7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E89B-65BE-044E-9164-70B2C3D7DEDE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8A3-1039-7A40-91C6-4183E321BC12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6C1-7653-9145-B366-571B0ADAAF99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E75A-1E4F-D84D-8488-65B17F0CD07E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481-EBB5-CF42-B6D4-01448B3A7A47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86B4-8FC3-784E-BC6A-0E3118C071AB}" type="datetime1">
              <a:rPr lang="en-US" smtClean="0"/>
              <a:pPr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732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8144" y="6873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Trends in Legislative-Executive Relations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Arial" charset="0"/>
              </a:rPr>
              <a:t>The </a:t>
            </a:r>
            <a:r>
              <a:rPr lang="en-US" sz="2600" b="1" dirty="0">
                <a:latin typeface="Arial" charset="0"/>
              </a:rPr>
              <a:t>situational context </a:t>
            </a:r>
            <a:r>
              <a:rPr lang="en-US" sz="2600" dirty="0">
                <a:latin typeface="Arial" charset="0"/>
              </a:rPr>
              <a:t>of policy making</a:t>
            </a:r>
            <a:r>
              <a:rPr lang="en-US" sz="2600" i="1" dirty="0">
                <a:latin typeface="Arial" charset="0"/>
              </a:rPr>
              <a:t> </a:t>
            </a:r>
            <a:r>
              <a:rPr lang="en-US" sz="2600" dirty="0">
                <a:latin typeface="Arial" charset="0"/>
              </a:rPr>
              <a:t>is crucial to understanding fluctuations in legislative–executive relations</a:t>
            </a:r>
          </a:p>
          <a:p>
            <a:pPr lvl="1"/>
            <a:r>
              <a:rPr lang="en-US" dirty="0">
                <a:latin typeface="Arial" charset="0"/>
              </a:rPr>
              <a:t>Two sets of factors: </a:t>
            </a:r>
            <a:r>
              <a:rPr lang="en-US" b="1" i="1" dirty="0">
                <a:latin typeface="Arial" charset="0"/>
              </a:rPr>
              <a:t>Nature </a:t>
            </a:r>
            <a:r>
              <a:rPr lang="en-US" b="1" dirty="0">
                <a:latin typeface="Arial" charset="0"/>
              </a:rPr>
              <a:t>of issues </a:t>
            </a:r>
            <a:r>
              <a:rPr lang="en-US" dirty="0">
                <a:latin typeface="Arial" charset="0"/>
              </a:rPr>
              <a:t>and </a:t>
            </a:r>
            <a:r>
              <a:rPr lang="en-US" b="1" i="1" dirty="0">
                <a:latin typeface="Arial" charset="0"/>
              </a:rPr>
              <a:t>timing </a:t>
            </a:r>
            <a:r>
              <a:rPr lang="en-US" b="1" dirty="0">
                <a:latin typeface="Arial" charset="0"/>
              </a:rPr>
              <a:t>of decisions</a:t>
            </a:r>
          </a:p>
          <a:p>
            <a:pPr lvl="2"/>
            <a:r>
              <a:rPr lang="en-US" sz="2200" dirty="0">
                <a:latin typeface="Arial" charset="0"/>
              </a:rPr>
              <a:t>Congress more active in economic issues, issues tied to domestic issues (such as immigration)</a:t>
            </a:r>
          </a:p>
          <a:p>
            <a:pPr lvl="2"/>
            <a:r>
              <a:rPr lang="en-US" sz="2200" dirty="0">
                <a:latin typeface="Arial" charset="0"/>
              </a:rPr>
              <a:t>President given more leeway at beginning of term (“honeymoon period”), Congress more likely to be active later</a:t>
            </a:r>
          </a:p>
          <a:p>
            <a:pPr lvl="3"/>
            <a:r>
              <a:rPr lang="en-US" sz="2000" dirty="0">
                <a:latin typeface="Arial" charset="0"/>
              </a:rPr>
              <a:t>Presidents also given more freedom during crises</a:t>
            </a:r>
          </a:p>
          <a:p>
            <a:r>
              <a:rPr lang="en-US" sz="2600" b="1" dirty="0">
                <a:latin typeface="Arial" charset="0"/>
              </a:rPr>
              <a:t>Congressional diplomacy</a:t>
            </a:r>
            <a:r>
              <a:rPr lang="en-US" sz="2600" dirty="0">
                <a:latin typeface="Arial" charset="0"/>
              </a:rPr>
              <a:t> plays critical role as well </a:t>
            </a:r>
            <a:endParaRPr lang="en-US" sz="2600" b="1" dirty="0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8020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728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Legislating Foreign Policy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Congress faces institutional and structural limitations on activism and coherent foreign policy making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Large membership allows for collective-action problems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Political parties inside Congress, often divided, lead to partisan battles</a:t>
            </a:r>
            <a:endParaRPr lang="en-US" sz="2200" b="1" dirty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No one voice as powerful as the president’s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Judicial branch tends to side with president or not to rule on foreign affairs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Electoral concerns and perpetual campaigning frequently hamper representatives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Focus on domestic politics and constituent services or constant </a:t>
            </a:r>
            <a:r>
              <a:rPr lang="en-US" sz="2200" b="1" i="1" dirty="0">
                <a:latin typeface="Arial" charset="0"/>
              </a:rPr>
              <a:t>“guns-or-butter” </a:t>
            </a:r>
            <a:r>
              <a:rPr lang="en-US" sz="2200" dirty="0">
                <a:latin typeface="Arial" charset="0"/>
              </a:rPr>
              <a:t>debate in which butter wins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633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763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Calculus of Voting Behavior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99031"/>
            <a:ext cx="8229600" cy="4525963"/>
          </a:xfrm>
        </p:spPr>
        <p:txBody>
          <a:bodyPr/>
          <a:lstStyle/>
          <a:p>
            <a:r>
              <a:rPr lang="en-US" i="1" dirty="0">
                <a:latin typeface="Arial" charset="0"/>
              </a:rPr>
              <a:t>What motivates congressional behavior (voting, agenda setting, relationships with executive branch)?</a:t>
            </a:r>
          </a:p>
          <a:p>
            <a:pPr lvl="1"/>
            <a:r>
              <a:rPr lang="en-US" b="1" dirty="0">
                <a:latin typeface="Arial" charset="0"/>
              </a:rPr>
              <a:t>Situational factors</a:t>
            </a:r>
            <a:r>
              <a:rPr lang="en-US" dirty="0">
                <a:latin typeface="Arial" charset="0"/>
              </a:rPr>
              <a:t>: Evaluating costs and benefits of each decision</a:t>
            </a:r>
          </a:p>
          <a:p>
            <a:pPr lvl="1"/>
            <a:r>
              <a:rPr lang="en-US" b="1" dirty="0">
                <a:latin typeface="Arial" charset="0"/>
              </a:rPr>
              <a:t>Ideological factors</a:t>
            </a:r>
            <a:r>
              <a:rPr lang="en-US" dirty="0">
                <a:latin typeface="Arial" charset="0"/>
              </a:rPr>
              <a:t>: Worldviews of politics</a:t>
            </a:r>
          </a:p>
          <a:p>
            <a:pPr lvl="1"/>
            <a:r>
              <a:rPr lang="en-US" b="1" dirty="0">
                <a:latin typeface="Arial" charset="0"/>
              </a:rPr>
              <a:t>Electoral factors</a:t>
            </a:r>
            <a:r>
              <a:rPr lang="en-US" dirty="0">
                <a:latin typeface="Arial" charset="0"/>
              </a:rPr>
              <a:t>: Constantly seeking reelection and appealing to “supportive constituents”</a:t>
            </a:r>
          </a:p>
          <a:p>
            <a:pPr lvl="1"/>
            <a:r>
              <a:rPr lang="en-US" b="1" dirty="0">
                <a:latin typeface="Arial" charset="0"/>
              </a:rPr>
              <a:t>Strategic factors</a:t>
            </a:r>
            <a:r>
              <a:rPr lang="en-US" dirty="0">
                <a:latin typeface="Arial" charset="0"/>
              </a:rPr>
              <a:t>: Compromises and negotiations inside Congress</a:t>
            </a:r>
          </a:p>
          <a:p>
            <a:pPr lvl="2"/>
            <a:r>
              <a:rPr lang="en-US" sz="2000" b="1" dirty="0">
                <a:latin typeface="Arial" charset="0"/>
              </a:rPr>
              <a:t>Logrolling</a:t>
            </a:r>
            <a:r>
              <a:rPr lang="en-US" sz="2000" dirty="0">
                <a:latin typeface="Arial" charset="0"/>
              </a:rPr>
              <a:t>: Deals to support legislation in exchange for future support of legislation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82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Dynamics of the Legislative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>
                <a:latin typeface="Arial" charset="0"/>
              </a:rPr>
              <a:t>Foreign policy entrepreneurs </a:t>
            </a:r>
            <a:r>
              <a:rPr lang="en-US" sz="2200" dirty="0">
                <a:latin typeface="Arial" charset="0"/>
              </a:rPr>
              <a:t>within Congress try to affect the foreign policy agenda</a:t>
            </a:r>
          </a:p>
          <a:p>
            <a:r>
              <a:rPr lang="en-US" sz="2200" dirty="0">
                <a:latin typeface="Arial" charset="0"/>
              </a:rPr>
              <a:t>Creation of new federal agencies without Congress is impossible</a:t>
            </a:r>
          </a:p>
          <a:p>
            <a:pPr lvl="2">
              <a:buFont typeface="Arial" pitchFamily="34" charset="0"/>
              <a:buChar char="−"/>
            </a:pPr>
            <a:r>
              <a:rPr lang="en-US" sz="2000" dirty="0">
                <a:latin typeface="Arial" charset="0"/>
              </a:rPr>
              <a:t>Department of Homeland Security, joint effort with President Bush</a:t>
            </a:r>
          </a:p>
          <a:p>
            <a:r>
              <a:rPr lang="en-US" sz="2200" dirty="0">
                <a:latin typeface="Arial" charset="0"/>
              </a:rPr>
              <a:t>Reforms of existing agencies, such as forcing the State Department to absorb the U.S. Information Agency and the U.S. Arms Control Disarmament Agency</a:t>
            </a:r>
          </a:p>
          <a:p>
            <a:r>
              <a:rPr lang="en-US" sz="2200" dirty="0">
                <a:latin typeface="Arial" charset="0"/>
              </a:rPr>
              <a:t>Limits on executive branch and agencies, such as reporting requirements</a:t>
            </a:r>
          </a:p>
          <a:p>
            <a:r>
              <a:rPr lang="en-US" sz="2200" dirty="0">
                <a:latin typeface="Arial" charset="0"/>
              </a:rPr>
              <a:t>Increased and mandated participation in the foreign policy process, such as the Trade Act of 1974</a:t>
            </a:r>
          </a:p>
          <a:p>
            <a:pPr lvl="1"/>
            <a:endParaRPr lang="en-US" sz="22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91947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9864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Foreign Policy by Committee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90088" y="183258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Party majority in government allows committee designation and control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Decisions and agenda setting done mostly in committee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Committees also perform oversight functions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Senate Foreign Relations Committee and House Foreign Affairs Committee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Issues rarely tied to constituent needs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Senate and House Armed Services Committee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Attract legislators because of large financial stakes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Select Intelligence Committees, Appropriations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94786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66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War Powers and the Use of Force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Congress has the power to declare war and to fund military and defense operations, but the president is the commander of the armed forces</a:t>
            </a:r>
          </a:p>
          <a:p>
            <a:r>
              <a:rPr lang="en-US" dirty="0">
                <a:latin typeface="Arial" charset="0"/>
              </a:rPr>
              <a:t>Constant conflict over war powers</a:t>
            </a:r>
          </a:p>
          <a:p>
            <a:r>
              <a:rPr lang="en-US" dirty="0"/>
              <a:t>In this area, lawmakers have three sets of concerns: </a:t>
            </a:r>
          </a:p>
          <a:p>
            <a:pPr marL="914400" lvl="1" indent="-457200">
              <a:buFont typeface="Arial" pitchFamily="34" charset="0"/>
              <a:buChar char="−"/>
            </a:pPr>
            <a:r>
              <a:rPr lang="en-US" sz="2200" i="1" dirty="0"/>
              <a:t>Whether or not</a:t>
            </a:r>
            <a:r>
              <a:rPr lang="en-US" sz="2200" dirty="0"/>
              <a:t> to approve military action</a:t>
            </a:r>
          </a:p>
          <a:p>
            <a:pPr marL="914400" lvl="1" indent="-457200">
              <a:buFont typeface="Arial" pitchFamily="34" charset="0"/>
              <a:buChar char="−"/>
            </a:pPr>
            <a:r>
              <a:rPr lang="en-US" sz="2200" dirty="0"/>
              <a:t>If action is ordered, </a:t>
            </a:r>
            <a:r>
              <a:rPr lang="en-US" sz="2200" i="1" dirty="0"/>
              <a:t>what steps</a:t>
            </a:r>
            <a:r>
              <a:rPr lang="en-US" sz="2200" dirty="0"/>
              <a:t> Congress could play to support the use of force</a:t>
            </a:r>
          </a:p>
          <a:p>
            <a:pPr marL="914400" lvl="1" indent="-457200">
              <a:buFont typeface="Arial" pitchFamily="34" charset="0"/>
              <a:buChar char="−"/>
            </a:pPr>
            <a:r>
              <a:rPr lang="en-US" sz="2200" i="1" dirty="0"/>
              <a:t>How well </a:t>
            </a:r>
            <a:r>
              <a:rPr lang="en-US" sz="2200" dirty="0"/>
              <a:t>the missions have been planned and executed </a:t>
            </a:r>
            <a:endParaRPr lang="en-US" sz="22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64785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War Powers 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Arial" charset="0"/>
              </a:rPr>
              <a:t>War Powers Resolution of 1973: Congressional leaders fearful of </a:t>
            </a:r>
            <a:r>
              <a:rPr lang="en-US" sz="2600" b="1" i="1" dirty="0">
                <a:latin typeface="Arial" charset="0"/>
              </a:rPr>
              <a:t>imperial presidency</a:t>
            </a:r>
          </a:p>
          <a:p>
            <a:pPr lvl="1"/>
            <a:r>
              <a:rPr lang="en-US" sz="2200" dirty="0">
                <a:latin typeface="Arial" charset="0"/>
              </a:rPr>
              <a:t>President must consult with Congress over possible armed conflict</a:t>
            </a:r>
          </a:p>
          <a:p>
            <a:pPr lvl="1"/>
            <a:r>
              <a:rPr lang="en-US" sz="2200" dirty="0">
                <a:latin typeface="Arial" charset="0"/>
              </a:rPr>
              <a:t>Notification requirement when troops are deployed</a:t>
            </a:r>
          </a:p>
          <a:p>
            <a:pPr lvl="1"/>
            <a:r>
              <a:rPr lang="en-US" sz="2200" dirty="0">
                <a:latin typeface="Arial" charset="0"/>
              </a:rPr>
              <a:t>President must periodically report status of military incidents</a:t>
            </a:r>
          </a:p>
          <a:p>
            <a:r>
              <a:rPr lang="en-US" sz="2600" dirty="0">
                <a:latin typeface="Arial" charset="0"/>
              </a:rPr>
              <a:t>Presidents have dismissed the resolution as unconstitutional but continue to submit WPR reports to Congress</a:t>
            </a:r>
          </a:p>
          <a:p>
            <a:r>
              <a:rPr lang="en-US" sz="2600" dirty="0">
                <a:latin typeface="Arial" charset="0"/>
              </a:rPr>
              <a:t>Seven military conflicts since Cold War involving president’s legal authority</a:t>
            </a:r>
          </a:p>
          <a:p>
            <a:pPr lvl="1"/>
            <a:r>
              <a:rPr lang="en-US" sz="2200" dirty="0">
                <a:latin typeface="Arial" charset="0"/>
              </a:rPr>
              <a:t>Three authorized by Congress (AUMF)</a:t>
            </a:r>
          </a:p>
          <a:p>
            <a:pPr lvl="1"/>
            <a:r>
              <a:rPr lang="en-US" sz="2200" dirty="0">
                <a:latin typeface="Arial" charset="0"/>
              </a:rPr>
              <a:t>Four used UN obligations to justify</a:t>
            </a:r>
          </a:p>
          <a:p>
            <a:pPr lvl="1"/>
            <a:r>
              <a:rPr lang="en-US" sz="2200" b="1" dirty="0">
                <a:latin typeface="Arial" charset="0"/>
              </a:rPr>
              <a:t>Wars of necessity</a:t>
            </a:r>
            <a:r>
              <a:rPr lang="en-US" sz="2200" dirty="0">
                <a:latin typeface="Arial" charset="0"/>
              </a:rPr>
              <a:t> vs. </a:t>
            </a:r>
            <a:r>
              <a:rPr lang="en-US" sz="2200" b="1" dirty="0">
                <a:latin typeface="Arial" charset="0"/>
              </a:rPr>
              <a:t>wars of choice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11756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5974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 Oversight of Torture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98" y="1383345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Controversy over Bush administration’s detention policies, CIA “black sites,” coercive interrogations, policy of extraordinary rendition</a:t>
            </a:r>
          </a:p>
          <a:p>
            <a:r>
              <a:rPr lang="en-US" dirty="0"/>
              <a:t>Senate conducted detailed study of CIA’s actions using oversight power, with these findings:</a:t>
            </a:r>
          </a:p>
          <a:p>
            <a:pPr lvl="1" fontAlgn="ctr"/>
            <a:r>
              <a:rPr lang="en-US" sz="1800" dirty="0"/>
              <a:t>The CIA interrogation program was mismanaged and not subject to adequate oversight.</a:t>
            </a:r>
          </a:p>
          <a:p>
            <a:pPr lvl="1" fontAlgn="ctr"/>
            <a:r>
              <a:rPr lang="en-US" sz="1800" dirty="0"/>
              <a:t>Interrogators in the field who tried to stop the brutal techniques were repeatedly overruled by senior CIA officials.</a:t>
            </a:r>
          </a:p>
          <a:p>
            <a:pPr lvl="1" fontAlgn="ctr"/>
            <a:r>
              <a:rPr lang="en-US" sz="1800" dirty="0"/>
              <a:t>The CIA misled members of Congress and the White House about the effectiveness and extent of its brutal interrogation techniques. </a:t>
            </a:r>
          </a:p>
          <a:p>
            <a:pPr lvl="1" fontAlgn="ctr"/>
            <a:r>
              <a:rPr lang="en-US" sz="1800" dirty="0"/>
              <a:t>The CIA leaked classified information to journalists, exaggerating the success of the interrogation methods in an effort to gain public support.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23160" y="6492875"/>
            <a:ext cx="429768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6824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1475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Power of the Purse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Congressional power to collect taxes and oversee discretionary spending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Provides checks and balances; hedge against excessive presidential ambition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Allows a deliberative body to manage finances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Congressional committees hold keys to spending on defense, international affairs, and foreign assistance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Negotiations between executive agencies, congressional committees, and White House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75827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Managing the Defense Budget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Largest share of spending to national defense, increased after 9/11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b="1" i="1" dirty="0">
                <a:latin typeface="Arial" charset="0"/>
              </a:rPr>
              <a:t>Guns-or-butter debates</a:t>
            </a:r>
            <a:r>
              <a:rPr lang="en-US" dirty="0">
                <a:latin typeface="Arial" charset="0"/>
              </a:rPr>
              <a:t>: Military vs. domestic spending debates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Disagreements between president and Congress over spending, each with own budget plans and offices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Problems with iron triangles and overpriced military expenditures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Pork-barrel politics: Representatives secure military and other projects for their home districts</a:t>
            </a:r>
          </a:p>
          <a:p>
            <a:pPr>
              <a:lnSpc>
                <a:spcPct val="80000"/>
              </a:lnSpc>
            </a:pPr>
            <a:endParaRPr lang="en-US" sz="1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Conflict since end of Cold War over supply and weaponry companies/plants</a:t>
            </a:r>
          </a:p>
          <a:p>
            <a:pPr lvl="1">
              <a:lnSpc>
                <a:spcPct val="80000"/>
              </a:lnSpc>
            </a:pPr>
            <a:endParaRPr lang="en-US" sz="2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2009 appropriations bill passed under Obama administration noted U.S. forces should be prepared for unconventional wars of the future rather than superpower showdowns of the Cold War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45654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99" y="543086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Price of Diplomacy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809"/>
            <a:ext cx="8229600" cy="45259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International affairs budget: Includes State Department and foreign aid, but less than 2% of federal budget in 2009</a:t>
            </a:r>
          </a:p>
          <a:p>
            <a:pPr lvl="1"/>
            <a:r>
              <a:rPr lang="en-US" sz="2200" dirty="0">
                <a:latin typeface="Arial" charset="0"/>
              </a:rPr>
              <a:t>Diplomacy not as valued as defense in political culture and history</a:t>
            </a:r>
          </a:p>
          <a:p>
            <a:r>
              <a:rPr lang="en-US" dirty="0">
                <a:latin typeface="Arial" charset="0"/>
              </a:rPr>
              <a:t>Debates on the value of diplomacy</a:t>
            </a:r>
          </a:p>
          <a:p>
            <a:pPr lvl="1"/>
            <a:r>
              <a:rPr lang="en-US" sz="2200" dirty="0">
                <a:latin typeface="Arial" charset="0"/>
              </a:rPr>
              <a:t>Since 9/11, more interest in Congress in the soft power of nonmilitary international programs, such as aid, training, and overseas diplomacy</a:t>
            </a:r>
          </a:p>
          <a:p>
            <a:pPr lvl="1"/>
            <a:r>
              <a:rPr lang="en-US" sz="2200" dirty="0">
                <a:latin typeface="Arial" charset="0"/>
              </a:rPr>
              <a:t>Continuation of enhancing soft power tools under Obama</a:t>
            </a:r>
          </a:p>
          <a:p>
            <a:pPr lvl="2"/>
            <a:r>
              <a:rPr lang="en-US" sz="2000" dirty="0">
                <a:latin typeface="Arial" charset="0"/>
              </a:rPr>
              <a:t>Goal of rebuilding trust internationally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378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0088" y="7040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Collaboration and Discord in the Cold War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90088" y="193105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>
                <a:latin typeface="Arial" charset="0"/>
              </a:rPr>
              <a:t>Post–World War II threat of Soviet Union: Truman’s containment doctrine</a:t>
            </a:r>
          </a:p>
          <a:p>
            <a:pPr lvl="1"/>
            <a:r>
              <a:rPr lang="en-US" sz="2600" dirty="0">
                <a:latin typeface="Arial" charset="0"/>
              </a:rPr>
              <a:t>Congressional consensus in containing communism</a:t>
            </a:r>
          </a:p>
          <a:p>
            <a:pPr lvl="2"/>
            <a:r>
              <a:rPr lang="en-US" sz="2200" dirty="0">
                <a:latin typeface="Arial" charset="0"/>
              </a:rPr>
              <a:t>National Security Act of 1947 </a:t>
            </a:r>
          </a:p>
          <a:p>
            <a:pPr lvl="2"/>
            <a:r>
              <a:rPr lang="en-US" sz="2200" dirty="0">
                <a:latin typeface="Arial" charset="0"/>
              </a:rPr>
              <a:t>Bretton Woods institutions </a:t>
            </a:r>
          </a:p>
          <a:p>
            <a:pPr lvl="2"/>
            <a:r>
              <a:rPr lang="en-US" sz="2200" dirty="0">
                <a:latin typeface="Arial" charset="0"/>
              </a:rPr>
              <a:t>NATO</a:t>
            </a:r>
          </a:p>
          <a:p>
            <a:pPr lvl="2"/>
            <a:r>
              <a:rPr lang="en-US" sz="2200" dirty="0">
                <a:latin typeface="Arial" charset="0"/>
              </a:rPr>
              <a:t>Limited troop deployments (South Korea)</a:t>
            </a:r>
          </a:p>
          <a:p>
            <a:r>
              <a:rPr lang="en-US" sz="3000" dirty="0">
                <a:latin typeface="Arial" charset="0"/>
              </a:rPr>
              <a:t>Eisenhower’s expansion of military alliances, nuclear arsenal also supported by Congress</a:t>
            </a:r>
          </a:p>
          <a:p>
            <a:pPr lvl="1"/>
            <a:r>
              <a:rPr lang="en-US" sz="2600" dirty="0">
                <a:latin typeface="Arial" charset="0"/>
              </a:rPr>
              <a:t>Congressional foreign policy role: “legitimizing of presidential decisions”</a:t>
            </a:r>
          </a:p>
          <a:p>
            <a:pPr lvl="1"/>
            <a:r>
              <a:rPr lang="en-US" sz="2600" dirty="0">
                <a:latin typeface="Arial" charset="0"/>
              </a:rPr>
              <a:t>Benefits for congressional members in form of military contracts, new military bases, interstate highway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4006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30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Conclusion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40422" y="175959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Fragmentation and diffusion of government power, of which legislative–executive relations is but one element, ensure the erratic exercise of world power by the United States.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War strengthens the executive branch and rewards congressional deference.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However, mutual legislative–executive accommodation is best for an orderly foreign policy process.</a:t>
            </a: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78739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386" y="6956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Collaboration and Discord in the Cold War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52948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Domestic consensus continued under Kennedy</a:t>
            </a:r>
          </a:p>
          <a:p>
            <a:pPr marL="342900" lvl="1" indent="-342900">
              <a:buFont typeface="Arial"/>
              <a:buChar char="•"/>
            </a:pPr>
            <a:endParaRPr lang="en-US" sz="800" dirty="0">
              <a:latin typeface="Arial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Johnson: Gulf of Tonkin Resolution (1964) gave </a:t>
            </a:r>
            <a:r>
              <a:rPr lang="en-US" i="1" dirty="0">
                <a:latin typeface="Arial" charset="0"/>
              </a:rPr>
              <a:t>carte blanche</a:t>
            </a:r>
            <a:r>
              <a:rPr lang="en-US" dirty="0">
                <a:latin typeface="Arial" charset="0"/>
              </a:rPr>
              <a:t> support for intervention in Vietnam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Nixon: Congress divided from president, mostly Democrats</a:t>
            </a:r>
          </a:p>
          <a:p>
            <a:pPr lvl="1"/>
            <a:r>
              <a:rPr lang="en-US" sz="2000" dirty="0">
                <a:latin typeface="Arial" charset="0"/>
              </a:rPr>
              <a:t>Vietnam War unpopular, Watergate scandal</a:t>
            </a:r>
          </a:p>
          <a:p>
            <a:pPr lvl="1"/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Structural reforms in Congress to promote oversight in foreign and domestic affairs</a:t>
            </a:r>
          </a:p>
          <a:p>
            <a:pPr lvl="1"/>
            <a:r>
              <a:rPr lang="en-US" sz="2000" dirty="0">
                <a:latin typeface="Arial" charset="0"/>
              </a:rPr>
              <a:t>Less of a seniority system</a:t>
            </a:r>
          </a:p>
          <a:p>
            <a:pPr lvl="1"/>
            <a:r>
              <a:rPr lang="en-US" sz="2000" dirty="0">
                <a:latin typeface="Arial" charset="0"/>
              </a:rPr>
              <a:t>More committees and subcommittees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23289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99" y="66211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Collaboration and Discord in the Cold War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427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String of oversight legislation in foreign affairs in the 1970s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Case–</a:t>
            </a:r>
            <a:r>
              <a:rPr lang="en-US" sz="2000" b="1" dirty="0" err="1">
                <a:latin typeface="Arial" charset="0"/>
              </a:rPr>
              <a:t>Zablocki</a:t>
            </a:r>
            <a:r>
              <a:rPr lang="en-US" sz="2000" b="1" dirty="0">
                <a:latin typeface="Arial" charset="0"/>
              </a:rPr>
              <a:t> Act</a:t>
            </a:r>
            <a:r>
              <a:rPr lang="en-US" sz="2000" dirty="0">
                <a:latin typeface="Arial" charset="0"/>
              </a:rPr>
              <a:t>: Required president to report all international agreements to Congress within 60 days of the agreement’s entering into force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War Powers Resolution</a:t>
            </a:r>
            <a:r>
              <a:rPr lang="en-US" sz="2000" dirty="0">
                <a:latin typeface="Arial" charset="0"/>
              </a:rPr>
              <a:t>: Required president to report all military deployments to Congress and authorized Congress to order the troops home after 60 days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Nelson–Bingham Amendment</a:t>
            </a:r>
            <a:r>
              <a:rPr lang="en-US" sz="2000" dirty="0">
                <a:latin typeface="Arial" charset="0"/>
              </a:rPr>
              <a:t>: Required congressional review of arms sales of more than $25 million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Jackson–</a:t>
            </a:r>
            <a:r>
              <a:rPr lang="en-US" sz="2000" b="1" dirty="0" err="1">
                <a:latin typeface="Arial" charset="0"/>
              </a:rPr>
              <a:t>Vanik</a:t>
            </a:r>
            <a:r>
              <a:rPr lang="en-US" sz="2000" b="1" dirty="0">
                <a:latin typeface="Arial" charset="0"/>
              </a:rPr>
              <a:t> Amendment</a:t>
            </a:r>
            <a:r>
              <a:rPr lang="en-US" sz="2000" dirty="0">
                <a:latin typeface="Arial" charset="0"/>
              </a:rPr>
              <a:t>: Prevented granting most-favored nation trade status to countries that restrict emigration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Arial" charset="0"/>
              </a:rPr>
              <a:t>Intelligence Oversight Act</a:t>
            </a:r>
            <a:r>
              <a:rPr lang="en-US" sz="2000" dirty="0">
                <a:latin typeface="Arial" charset="0"/>
              </a:rPr>
              <a:t>: Allowed House and Senate committees to oversee U.S. intelligence activities and required president to notify Congress of covert operations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58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New Tensions in the New World Order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959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New global environment after end of the Cold War</a:t>
            </a:r>
          </a:p>
          <a:p>
            <a:pPr>
              <a:lnSpc>
                <a:spcPct val="90000"/>
              </a:lnSpc>
            </a:pPr>
            <a:endParaRPr lang="en-US" sz="9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George H. W. Bush’s “New World Order” causes more animosity with Congress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Intensified polarization of Congress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Generational shifts, different experiences of legislators</a:t>
            </a:r>
          </a:p>
          <a:p>
            <a:pPr lvl="1"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New Democrats abandoned Clinton; Republican majority elected in Congress (new isolationism)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Sen. Jesse Helms campaigned against international affairs budgets, agencies, ambassadors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Rejected Comprehensive Test Ban Treaty, which was popular worldwide; rejection of Kyoto protocol, ICC.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134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1019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Deference in the War on Terror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George W. Bush: Entered office with united government,  no major foreign policy agenda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Terrorist attacks ended discord between executive and legislative branches for first years of war on terror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Authorization for the Use of Military Force of 2001 (AUMF) in Afghanistan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USA PATRIOT Act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Authorization for war in Iraq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02228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37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</a:rPr>
              <a:t>Congressional Pushback in the Obama Years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</a:rPr>
              <a:t>Dissent about intelligence gathering and military occupation in Iraq</a:t>
            </a:r>
          </a:p>
          <a:p>
            <a:pPr lvl="1"/>
            <a:r>
              <a:rPr lang="en-US" sz="2000" dirty="0">
                <a:latin typeface="Arial" charset="0"/>
              </a:rPr>
              <a:t>2006 elections: Democrats regain majority status in both chambers</a:t>
            </a:r>
          </a:p>
          <a:p>
            <a:pPr lvl="1"/>
            <a:r>
              <a:rPr lang="en-US" sz="2000" dirty="0">
                <a:latin typeface="Arial" charset="0"/>
              </a:rPr>
              <a:t>2008 presidential election: Brief period of united government</a:t>
            </a:r>
          </a:p>
          <a:p>
            <a:pPr lvl="1"/>
            <a:r>
              <a:rPr lang="en-US" sz="2000" dirty="0">
                <a:latin typeface="Arial" charset="0"/>
              </a:rPr>
              <a:t>2010 elections: Republicans regain control of the House</a:t>
            </a:r>
          </a:p>
          <a:p>
            <a:pPr lvl="2"/>
            <a:r>
              <a:rPr lang="en-US" sz="2000" dirty="0">
                <a:latin typeface="Arial" charset="0"/>
              </a:rPr>
              <a:t>Leads to more divided government and political gridlock</a:t>
            </a:r>
          </a:p>
          <a:p>
            <a:r>
              <a:rPr lang="en-US" dirty="0">
                <a:latin typeface="Arial" charset="0"/>
              </a:rPr>
              <a:t>Reelection of President Obama</a:t>
            </a:r>
          </a:p>
          <a:p>
            <a:pPr lvl="1"/>
            <a:r>
              <a:rPr lang="en-US" sz="2000" dirty="0">
                <a:latin typeface="Arial" charset="0"/>
              </a:rPr>
              <a:t>More pushback regarding foreign policy goals as members of Congress complain that president is “too passive” on important issues and challenges</a:t>
            </a:r>
          </a:p>
          <a:p>
            <a:pPr lvl="2"/>
            <a:r>
              <a:rPr lang="en-US" sz="2000" dirty="0">
                <a:latin typeface="Arial" charset="0"/>
              </a:rPr>
              <a:t>Russia’s annexation of Ukraine</a:t>
            </a:r>
          </a:p>
          <a:p>
            <a:pPr lvl="2"/>
            <a:r>
              <a:rPr lang="en-US" sz="2000" dirty="0">
                <a:latin typeface="Arial" charset="0"/>
              </a:rPr>
              <a:t>Iran’s nuclear ambitions</a:t>
            </a:r>
          </a:p>
          <a:p>
            <a:pPr lvl="2"/>
            <a:r>
              <a:rPr lang="en-US" sz="2000" dirty="0">
                <a:latin typeface="Arial" charset="0"/>
              </a:rPr>
              <a:t>Lack of intervention in Syria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1104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C3D5-9E16-40C8-AB48-A545A4EC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dirty="0"/>
            </a:br>
            <a:r>
              <a:rPr lang="en-US" sz="3200" dirty="0"/>
              <a:t>Deference and Opposition in the Age of Trump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D841-9063-426A-A9C8-CFBED4660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charset="0"/>
              </a:rPr>
              <a:t>2016, Trump’s “America First” platform supported by some rejected by others.</a:t>
            </a:r>
          </a:p>
          <a:p>
            <a:pPr lvl="1"/>
            <a:r>
              <a:rPr lang="en-US" sz="2000" dirty="0">
                <a:latin typeface="Arial" charset="0"/>
              </a:rPr>
              <a:t>Attracts support from House republicans</a:t>
            </a:r>
          </a:p>
          <a:p>
            <a:pPr lvl="1"/>
            <a:r>
              <a:rPr lang="en-US" sz="2000" dirty="0">
                <a:latin typeface="Arial" charset="0"/>
              </a:rPr>
              <a:t>Some Senate republicans are more critical of President’s foreign policy orientation.</a:t>
            </a:r>
          </a:p>
          <a:p>
            <a:r>
              <a:rPr lang="en-US" dirty="0">
                <a:latin typeface="Arial" charset="0"/>
              </a:rPr>
              <a:t>2018 Midterms</a:t>
            </a:r>
          </a:p>
          <a:p>
            <a:pPr lvl="1"/>
            <a:r>
              <a:rPr lang="en-US" sz="2000" dirty="0">
                <a:latin typeface="Arial" charset="0"/>
              </a:rPr>
              <a:t>Democrats take back the House, Republicans expand lead in the Senate. </a:t>
            </a:r>
          </a:p>
          <a:p>
            <a:pPr lvl="1"/>
            <a:r>
              <a:rPr lang="en-US" sz="2000" dirty="0">
                <a:latin typeface="Arial" charset="0"/>
              </a:rPr>
              <a:t>More pushback regarding Trump’s foreign policy goals as members of Congress reject administration’s border wall and emergency declaration. </a:t>
            </a:r>
          </a:p>
          <a:p>
            <a:pPr lvl="1"/>
            <a:r>
              <a:rPr lang="en-US" sz="2000" dirty="0">
                <a:latin typeface="Arial" charset="0"/>
              </a:rPr>
              <a:t>Others critical of troop withdrawal in the Middle East</a:t>
            </a:r>
          </a:p>
          <a:p>
            <a:pPr lvl="1"/>
            <a:r>
              <a:rPr lang="en-US" sz="2000" dirty="0">
                <a:latin typeface="Arial" charset="0"/>
              </a:rPr>
              <a:t>President’s remarks regarding authoritarian leaders around the world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1C16-1E58-463F-9D9F-85634A75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20053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99" y="6269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Constraints on Congressional Action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0976"/>
            <a:ext cx="8229600" cy="4525963"/>
          </a:xfrm>
        </p:spPr>
        <p:txBody>
          <a:bodyPr/>
          <a:lstStyle/>
          <a:p>
            <a:r>
              <a:rPr lang="en-US" sz="2800">
                <a:latin typeface="Arial" charset="0"/>
              </a:rPr>
              <a:t>Several factors deprive Congress of bigger role in U.S. foreign policy</a:t>
            </a:r>
          </a:p>
          <a:p>
            <a:pPr lvl="1"/>
            <a:r>
              <a:rPr lang="en-US">
                <a:latin typeface="Arial" charset="0"/>
              </a:rPr>
              <a:t>Passing the buck</a:t>
            </a:r>
          </a:p>
          <a:p>
            <a:pPr lvl="1"/>
            <a:r>
              <a:rPr lang="en-US">
                <a:latin typeface="Arial" charset="0"/>
              </a:rPr>
              <a:t>Structural weaknesses</a:t>
            </a:r>
          </a:p>
          <a:p>
            <a:pPr lvl="1"/>
            <a:r>
              <a:rPr lang="en-US">
                <a:latin typeface="Arial" charset="0"/>
              </a:rPr>
              <a:t>Judicial noninterference</a:t>
            </a:r>
          </a:p>
          <a:p>
            <a:pPr lvl="1"/>
            <a:r>
              <a:rPr lang="en-US">
                <a:latin typeface="Arial" charset="0"/>
              </a:rPr>
              <a:t>Constituent service</a:t>
            </a:r>
          </a:p>
          <a:p>
            <a:pPr lvl="1"/>
            <a:endParaRPr lang="en-US">
              <a:latin typeface="Arial" charset="0"/>
            </a:endParaRP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5732" y="6356350"/>
            <a:ext cx="4297680" cy="36576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AEDBBCD0-AEC1-4CE0-B103-781B4922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360" y="2567762"/>
            <a:ext cx="4083619" cy="272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20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2277</Words>
  <Application>Microsoft Office PowerPoint</Application>
  <PresentationFormat>On-screen Show (4:3)</PresentationFormat>
  <Paragraphs>231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1_Office Theme</vt:lpstr>
      <vt:lpstr>Trends in Legislative-Executive Relations</vt:lpstr>
      <vt:lpstr>Collaboration and Discord in the Cold War</vt:lpstr>
      <vt:lpstr>Collaboration and Discord in the Cold War</vt:lpstr>
      <vt:lpstr>Collaboration and Discord in the Cold War</vt:lpstr>
      <vt:lpstr>New Tensions in the New World Order</vt:lpstr>
      <vt:lpstr>Deference in the War on Terror</vt:lpstr>
      <vt:lpstr>Congressional Pushback in the Obama Years</vt:lpstr>
      <vt:lpstr> Deference and Opposition in the Age of Trump</vt:lpstr>
      <vt:lpstr>Constraints on Congressional Action</vt:lpstr>
      <vt:lpstr>Legislating Foreign Policy</vt:lpstr>
      <vt:lpstr>The Calculus of Voting Behavior</vt:lpstr>
      <vt:lpstr>Dynamics of the Legislative Process</vt:lpstr>
      <vt:lpstr>Foreign Policy by Committee</vt:lpstr>
      <vt:lpstr>War Powers and the Use of Force</vt:lpstr>
      <vt:lpstr>The War Powers Act</vt:lpstr>
      <vt:lpstr>The Oversight of Torture</vt:lpstr>
      <vt:lpstr>The Power of the Purse</vt:lpstr>
      <vt:lpstr>Managing the Defense Budget</vt:lpstr>
      <vt:lpstr>The Price of Diplomacy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United States in a Turbulent World</dc:title>
  <dc:creator>Julie Garey</dc:creator>
  <cp:lastModifiedBy>Tobias Lemke</cp:lastModifiedBy>
  <cp:revision>20</cp:revision>
  <dcterms:created xsi:type="dcterms:W3CDTF">2015-10-04T21:16:46Z</dcterms:created>
  <dcterms:modified xsi:type="dcterms:W3CDTF">2019-03-06T16:25:24Z</dcterms:modified>
</cp:coreProperties>
</file>