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99" r:id="rId3"/>
    <p:sldId id="293" r:id="rId4"/>
    <p:sldId id="258" r:id="rId5"/>
    <p:sldId id="260" r:id="rId6"/>
    <p:sldId id="261" r:id="rId7"/>
    <p:sldId id="262" r:id="rId8"/>
    <p:sldId id="263" r:id="rId9"/>
    <p:sldId id="294" r:id="rId10"/>
    <p:sldId id="264" r:id="rId11"/>
    <p:sldId id="266" r:id="rId12"/>
    <p:sldId id="267" r:id="rId13"/>
    <p:sldId id="268" r:id="rId14"/>
    <p:sldId id="272" r:id="rId15"/>
    <p:sldId id="273" r:id="rId16"/>
    <p:sldId id="276" r:id="rId17"/>
    <p:sldId id="279" r:id="rId18"/>
    <p:sldId id="280" r:id="rId19"/>
    <p:sldId id="281" r:id="rId20"/>
    <p:sldId id="282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Garey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0" autoAdjust="0"/>
  </p:normalViewPr>
  <p:slideViewPr>
    <p:cSldViewPr snapToGrid="0" snapToObjects="1">
      <p:cViewPr varScale="1">
        <p:scale>
          <a:sx n="84" d="100"/>
          <a:sy n="84" d="100"/>
        </p:scale>
        <p:origin x="99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71EAE488-8F77-4D32-BBE1-5FA29567D1BF}"/>
    <pc:docChg chg="delSld modSld">
      <pc:chgData name="Tobias Lemke" userId="00ff3d77b6254e63" providerId="LiveId" clId="{71EAE488-8F77-4D32-BBE1-5FA29567D1BF}" dt="2019-04-17T15:44:02.672" v="58" actId="20577"/>
      <pc:docMkLst>
        <pc:docMk/>
      </pc:docMkLst>
      <pc:sldChg chg="modNotesTx">
        <pc:chgData name="Tobias Lemke" userId="00ff3d77b6254e63" providerId="LiveId" clId="{71EAE488-8F77-4D32-BBE1-5FA29567D1BF}" dt="2019-04-17T15:44:02.672" v="58" actId="20577"/>
        <pc:sldMkLst>
          <pc:docMk/>
          <pc:sldMk cId="0" sldId="267"/>
        </pc:sldMkLst>
      </pc:sldChg>
      <pc:sldChg chg="del">
        <pc:chgData name="Tobias Lemke" userId="00ff3d77b6254e63" providerId="LiveId" clId="{71EAE488-8F77-4D32-BBE1-5FA29567D1BF}" dt="2019-04-17T15:38:13.325" v="0" actId="2696"/>
        <pc:sldMkLst>
          <pc:docMk/>
          <pc:sldMk cId="1281820332" sldId="291"/>
        </pc:sldMkLst>
      </pc:sldChg>
      <pc:sldChg chg="del">
        <pc:chgData name="Tobias Lemke" userId="00ff3d77b6254e63" providerId="LiveId" clId="{71EAE488-8F77-4D32-BBE1-5FA29567D1BF}" dt="2019-04-17T15:38:27.515" v="4" actId="2696"/>
        <pc:sldMkLst>
          <pc:docMk/>
          <pc:sldMk cId="1918930567" sldId="338"/>
        </pc:sldMkLst>
      </pc:sldChg>
      <pc:sldChg chg="del">
        <pc:chgData name="Tobias Lemke" userId="00ff3d77b6254e63" providerId="LiveId" clId="{71EAE488-8F77-4D32-BBE1-5FA29567D1BF}" dt="2019-04-17T15:38:18.852" v="1" actId="2696"/>
        <pc:sldMkLst>
          <pc:docMk/>
          <pc:sldMk cId="3575498725" sldId="340"/>
        </pc:sldMkLst>
      </pc:sldChg>
      <pc:sldChg chg="del">
        <pc:chgData name="Tobias Lemke" userId="00ff3d77b6254e63" providerId="LiveId" clId="{71EAE488-8F77-4D32-BBE1-5FA29567D1BF}" dt="2019-04-17T15:38:19.415" v="2" actId="2696"/>
        <pc:sldMkLst>
          <pc:docMk/>
          <pc:sldMk cId="3443213874" sldId="341"/>
        </pc:sldMkLst>
      </pc:sldChg>
      <pc:sldChg chg="del">
        <pc:chgData name="Tobias Lemke" userId="00ff3d77b6254e63" providerId="LiveId" clId="{71EAE488-8F77-4D32-BBE1-5FA29567D1BF}" dt="2019-04-17T15:38:19.995" v="3" actId="2696"/>
        <pc:sldMkLst>
          <pc:docMk/>
          <pc:sldMk cId="2266008426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5B8F8-6440-EC45-882C-D6CE5B667B73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CA3F7-808F-AC4F-9C34-CBAAB5E6F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04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6323-EFA7-FF40-8F37-7C8E9CCF4B46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E28E5-2C00-AB44-B3D0-BA0B4B8C5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7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32B4F-498A-1842-8C85-6DD09A714F04}" type="slidenum">
              <a:rPr lang="en-US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F38E5-FEF4-D641-B931-4E74F14D7934}" type="slidenum">
              <a:rPr lang="en-US"/>
              <a:pPr/>
              <a:t>11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3.1</a:t>
            </a: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28F25-D5C9-E145-888B-17526402D8F8}" type="slidenum">
              <a:rPr lang="en-US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 New Roman" pitchFamily="-109" charset="0"/>
            </a:endParaRP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B0DD0-F5F5-2749-91C3-1C3E1A334608}" type="slidenum">
              <a:rPr lang="en-US"/>
              <a:pPr/>
              <a:t>13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3.2</a:t>
            </a: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C8D50-2664-4B4E-BCF3-CA0D252B791D}" type="slidenum">
              <a:rPr lang="en-US"/>
              <a:pPr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3.3</a:t>
            </a:r>
          </a:p>
          <a:p>
            <a:pPr eaLnBrk="1" hangingPunct="1"/>
            <a:endParaRPr lang="en-US" dirty="0">
              <a:latin typeface="Times New Roman" pitchFamily="-109" charset="0"/>
            </a:endParaRP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D3CD5-847E-D44A-843F-EAB5438C4E82}" type="slidenum">
              <a:rPr lang="en-US"/>
              <a:pPr/>
              <a:t>15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3.3</a:t>
            </a:r>
          </a:p>
          <a:p>
            <a:pPr eaLnBrk="1" hangingPunct="1"/>
            <a:endParaRPr lang="en-US" dirty="0">
              <a:latin typeface="Times New Roman" pitchFamily="-109" charset="0"/>
            </a:endParaRP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F3355-9D69-124A-BB53-C563E461A5E1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3.4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17BCB-8D04-0341-939A-49B3EAC42215}" type="slidenum">
              <a:rPr lang="en-US"/>
              <a:pPr/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3.5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75AB1-477A-1047-AFBB-F1F60349F1D0}" type="slidenum">
              <a:rPr lang="en-US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3.5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D980C-2922-7B45-83F2-3BB371FD4F37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3.5</a:t>
            </a: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FCD42C-2BF9-E043-A0F1-AD5286D79A5D}" type="slidenum">
              <a:rPr lang="en-US"/>
              <a:pPr/>
              <a:t>20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28E5-2C00-AB44-B3D0-BA0B4B8C5A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E28E5-2C00-AB44-B3D0-BA0B4B8C5A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C691A-6E5C-A443-9271-34771946CE6D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09" charset="0"/>
              </a:rPr>
              <a:t>Talk about parsimony and explanatory power here, rendering complex issue more comprehensible.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C43FB-E9CB-B141-80CE-60B6345C7EFD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-109" charset="0"/>
              </a:rPr>
              <a:t>Learning Objective: 3.1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BACEEF-3067-4A4B-B1C7-F468BBD7E49E}" type="slidenum">
              <a:rPr lang="en-US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3.1</a:t>
            </a: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8F3A3-B6F5-B149-80BA-1145A3222DB3}" type="slidenum">
              <a:rPr lang="en-US"/>
              <a:pPr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3.1</a:t>
            </a: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4319B-5CB0-FF40-898A-2D1D35B28614}" type="slidenum">
              <a:rPr lang="en-US"/>
              <a:pPr/>
              <a:t>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3.1</a:t>
            </a: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27AA9-2F9B-1444-8C7B-B6C296D80B08}" type="slidenum">
              <a:rPr lang="en-US"/>
              <a:pPr/>
              <a:t>10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09" charset="0"/>
              </a:rPr>
              <a:t>Learning Objective: 3.1</a:t>
            </a:r>
          </a:p>
          <a:p>
            <a:pPr eaLnBrk="1" hangingPunct="1"/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7369-4618-7C4F-9BC8-D16108C39FD0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E2B-F03D-FD4A-885D-E67FD96E6343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6E66-6DF1-2D44-A719-AE0F99BB3A77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C88C-23DB-D44E-BB71-B33B011C8464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7136-D661-1F42-B424-A88BDB90CB60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655-457D-0745-8C5B-141A98523198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A6CB-018B-EB46-9E29-A27A7EDAA143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14E-58BD-FF4C-80EB-49A56146A4CE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69B-BEEC-4C4E-86C0-1F29D772324A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0E93-705B-C74C-962F-74454F4FF24F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7338-E615-6348-B9B5-F02455F429EA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C20E-35E6-164C-A770-93A40A7F5FE3}" type="datetime1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©2015 | SAGE Publications,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7C9F-E7DD-4448-AAEA-342234DB4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854579" y="937182"/>
            <a:ext cx="9229458" cy="1037690"/>
          </a:xfrm>
        </p:spPr>
        <p:txBody>
          <a:bodyPr>
            <a:noAutofit/>
          </a:bodyPr>
          <a:lstStyle/>
          <a:p>
            <a:r>
              <a:rPr lang="en-US" sz="3600" dirty="0"/>
              <a:t>3. Dynamics of Decision Making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10629" y="5148841"/>
            <a:ext cx="1588093" cy="1392964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919" y="732147"/>
            <a:ext cx="8540162" cy="114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Opening the “Black Box”: Foreign Policy as Rational Action?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1919" y="2043864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The “black box” of domestic politics</a:t>
            </a:r>
          </a:p>
          <a:p>
            <a:pPr lvl="1"/>
            <a:r>
              <a:rPr lang="en-US" sz="2000" dirty="0"/>
              <a:t>The internal competition and bargaining among societal interest groups, government agencies, and individual policy makers with a stake in policy outcomes</a:t>
            </a:r>
          </a:p>
          <a:p>
            <a:endParaRPr lang="en-US" sz="1000" dirty="0"/>
          </a:p>
          <a:p>
            <a:r>
              <a:rPr lang="en-US" dirty="0"/>
              <a:t>Structural realism</a:t>
            </a:r>
          </a:p>
          <a:p>
            <a:pPr lvl="1"/>
            <a:r>
              <a:rPr lang="en-US" sz="2000" dirty="0"/>
              <a:t>Disinterested in opening the black box in foreign policy analysis</a:t>
            </a:r>
          </a:p>
          <a:p>
            <a:pPr lvl="1"/>
            <a:r>
              <a:rPr lang="en-US" sz="2000" dirty="0"/>
              <a:t>State is a unitary actor </a:t>
            </a:r>
          </a:p>
          <a:p>
            <a:pPr lvl="1"/>
            <a:r>
              <a:rPr lang="en-US" sz="2000" dirty="0"/>
              <a:t>Decisions made by rational actors (self-evident goals)</a:t>
            </a:r>
          </a:p>
          <a:p>
            <a:pPr lvl="1"/>
            <a:r>
              <a:rPr lang="en-US" sz="2000" dirty="0"/>
              <a:t>Game theory provides testable models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05" y="711853"/>
            <a:ext cx="8550925" cy="114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Opening the “Black Box”: </a:t>
            </a:r>
            <a:br>
              <a:rPr lang="en-US" dirty="0"/>
            </a:br>
            <a:r>
              <a:rPr lang="en-US" dirty="0"/>
              <a:t>Foreign Policy as Rational Action?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3196" y="195740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approaches (liberalism and constructivism) strongly disagree:</a:t>
            </a:r>
          </a:p>
          <a:p>
            <a:pPr lvl="1"/>
            <a:r>
              <a:rPr lang="en-US" dirty="0"/>
              <a:t>Opening the black box is a must</a:t>
            </a:r>
          </a:p>
          <a:p>
            <a:pPr lvl="1"/>
            <a:r>
              <a:rPr lang="en-US" dirty="0"/>
              <a:t>Reveals fragmented centers of decision making</a:t>
            </a:r>
          </a:p>
          <a:p>
            <a:pPr lvl="1"/>
            <a:r>
              <a:rPr lang="en-US" dirty="0"/>
              <a:t>Actors are not unitary or rational</a:t>
            </a:r>
          </a:p>
          <a:p>
            <a:pPr lvl="1"/>
            <a:r>
              <a:rPr lang="en-US" dirty="0"/>
              <a:t>Bounded rationality (incomplete information) constrains choices</a:t>
            </a:r>
          </a:p>
          <a:p>
            <a:pPr lvl="1"/>
            <a:r>
              <a:rPr lang="en-US" dirty="0"/>
              <a:t>Policymaking is uncertain due to difficulty of cost-benefit analysis</a:t>
            </a:r>
          </a:p>
          <a:p>
            <a:pPr lvl="1"/>
            <a:r>
              <a:rPr lang="en-US" dirty="0"/>
              <a:t>Images, threats, and identities are created at the domestic level (constructivism)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5013" y="789937"/>
            <a:ext cx="8593974" cy="114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Opening the “Black Box”: Foreign Policy as Rational Action?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54651" y="1932937"/>
            <a:ext cx="8229600" cy="4525963"/>
          </a:xfrm>
        </p:spPr>
        <p:txBody>
          <a:bodyPr/>
          <a:lstStyle/>
          <a:p>
            <a:r>
              <a:rPr lang="en-US" sz="2800" dirty="0"/>
              <a:t>In the study of U.S. foreign policy: Blended approach</a:t>
            </a:r>
          </a:p>
          <a:p>
            <a:pPr lvl="1"/>
            <a:r>
              <a:rPr lang="en-US" dirty="0"/>
              <a:t>Located at the intersection of three spheres of political activity</a:t>
            </a:r>
          </a:p>
          <a:p>
            <a:pPr lvl="2"/>
            <a:r>
              <a:rPr lang="en-US" sz="2200" dirty="0"/>
              <a:t>Transnational civil society</a:t>
            </a:r>
          </a:p>
          <a:p>
            <a:pPr lvl="2"/>
            <a:r>
              <a:rPr lang="en-US" sz="2200" dirty="0"/>
              <a:t>The interstate system</a:t>
            </a:r>
          </a:p>
          <a:p>
            <a:pPr lvl="2"/>
            <a:r>
              <a:rPr lang="en-US" sz="2200" dirty="0"/>
              <a:t>Domestic governing institution</a:t>
            </a:r>
            <a:r>
              <a:rPr lang="en-US" dirty="0"/>
              <a:t>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157" y="719020"/>
            <a:ext cx="8561687" cy="114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Opening the “Black Box”: </a:t>
            </a:r>
            <a:br>
              <a:rPr lang="en-US" dirty="0"/>
            </a:br>
            <a:r>
              <a:rPr lang="en-US" dirty="0"/>
              <a:t>Foreign Policy as Rational Action?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  <p:pic>
        <p:nvPicPr>
          <p:cNvPr id="17412" name="Picture 5" descr="I:\Public\templates-for-Dwain\Hook\hook4e\Instructor\Graphics\JPEGs\Hook_4e_Figure 3.2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70762" y="2018232"/>
            <a:ext cx="8162925" cy="4183063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4657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The Impact of Civil Society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885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Iron triangle</a:t>
            </a:r>
            <a:r>
              <a:rPr lang="en-US" sz="2800" dirty="0"/>
              <a:t>: A policy subgroup that controls the agenda and policy-making process for a policy area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Institutional setup that allows interest groups into the 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Long-standing relationships impenetrable to outside influences (“iron”)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Includes interest group, congressional committee, and executive branch agency (“triangle”)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Example: Military-industrial complex (Lockheed Martin and General Dynamics—fighter jet and weapons contracts)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877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Impact of Civil Society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  <p:pic>
        <p:nvPicPr>
          <p:cNvPr id="22532" name="Picture 5" descr="I:\Public\templates-for-Dwain\Hook\hook4e\Instructor\Graphics\JPEGs\Hook_4e_Figure 3.4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 l="9819" t="5457"/>
          <a:stretch/>
        </p:blipFill>
        <p:spPr>
          <a:xfrm>
            <a:off x="1056195" y="1403203"/>
            <a:ext cx="6834775" cy="4860864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4583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Coping with Bureaucratic Politics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0013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Patterns of organizational behavior</a:t>
            </a:r>
          </a:p>
          <a:p>
            <a:pPr lvl="1"/>
            <a:r>
              <a:rPr lang="en-US" i="1" dirty="0"/>
              <a:t>Resilience </a:t>
            </a:r>
          </a:p>
          <a:p>
            <a:pPr lvl="2"/>
            <a:r>
              <a:rPr lang="en-US" dirty="0"/>
              <a:t>Long-lasting nature of organizations: Difficult to change the status quo</a:t>
            </a:r>
          </a:p>
          <a:p>
            <a:pPr lvl="1"/>
            <a:r>
              <a:rPr lang="en-US" i="1" dirty="0"/>
              <a:t>Autonomy</a:t>
            </a:r>
          </a:p>
          <a:p>
            <a:pPr lvl="2"/>
            <a:r>
              <a:rPr lang="en-US" dirty="0"/>
              <a:t>Independent nature of agencies: Difficult to penetrate from the outside</a:t>
            </a:r>
          </a:p>
          <a:p>
            <a:pPr lvl="1"/>
            <a:r>
              <a:rPr lang="en-US" i="1" dirty="0"/>
              <a:t>Self-interest</a:t>
            </a:r>
          </a:p>
          <a:p>
            <a:pPr lvl="2"/>
            <a:r>
              <a:rPr lang="en-US" dirty="0"/>
              <a:t>Existence of agency preferences: Competition between agencies for resources, power, and prestige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6423"/>
            <a:ext cx="8229600" cy="1143000"/>
          </a:xfrm>
        </p:spPr>
        <p:txBody>
          <a:bodyPr/>
          <a:lstStyle/>
          <a:p>
            <a:r>
              <a:rPr lang="en-US" dirty="0"/>
              <a:t>The Human Factor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r>
              <a:rPr lang="en-US" sz="2800" dirty="0"/>
              <a:t>Beliefs and cognitive “shortcuts”</a:t>
            </a:r>
          </a:p>
          <a:p>
            <a:pPr lvl="1"/>
            <a:r>
              <a:rPr lang="en-US" dirty="0"/>
              <a:t>Belief systems</a:t>
            </a:r>
          </a:p>
          <a:p>
            <a:pPr lvl="2"/>
            <a:r>
              <a:rPr lang="en-US" sz="2200" dirty="0"/>
              <a:t>Individual worldviews, formed early in life (and difficult to change), that influence foreign policy goals, strategies, responses to problems</a:t>
            </a:r>
          </a:p>
          <a:p>
            <a:pPr lvl="2">
              <a:buNone/>
            </a:pPr>
            <a:endParaRPr lang="en-US" sz="800" dirty="0"/>
          </a:p>
          <a:p>
            <a:pPr lvl="1"/>
            <a:r>
              <a:rPr lang="en-US" dirty="0"/>
              <a:t>Policy making is not always rational</a:t>
            </a:r>
          </a:p>
          <a:p>
            <a:pPr lvl="2"/>
            <a:r>
              <a:rPr lang="en-US" sz="2200" b="1" dirty="0"/>
              <a:t>Bounded rationality</a:t>
            </a:r>
            <a:r>
              <a:rPr lang="en-US" sz="2200" dirty="0"/>
              <a:t>: Cognitive and structural limits on policy makers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463"/>
            <a:ext cx="8229600" cy="1143000"/>
          </a:xfrm>
        </p:spPr>
        <p:txBody>
          <a:bodyPr/>
          <a:lstStyle/>
          <a:p>
            <a:r>
              <a:rPr lang="en-US" dirty="0"/>
              <a:t>The Human Factor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9451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Types of beliefs and their combination</a:t>
            </a:r>
          </a:p>
          <a:p>
            <a:pPr lvl="1"/>
            <a:r>
              <a:rPr lang="en-US" b="1" dirty="0"/>
              <a:t>Principled beliefs</a:t>
            </a:r>
            <a:r>
              <a:rPr lang="en-US" dirty="0"/>
              <a:t>: </a:t>
            </a:r>
            <a:r>
              <a:rPr lang="en-US" sz="2200" dirty="0"/>
              <a:t>Structured perceptions toward political problems; informed by concerns for principles such as liberty, justice, equality</a:t>
            </a:r>
          </a:p>
          <a:p>
            <a:pPr lvl="1"/>
            <a:endParaRPr lang="en-US" sz="800" dirty="0"/>
          </a:p>
          <a:p>
            <a:pPr lvl="1"/>
            <a:r>
              <a:rPr lang="en-US" b="1" dirty="0"/>
              <a:t>Causal beliefs: </a:t>
            </a:r>
            <a:r>
              <a:rPr lang="en-US" sz="2200" dirty="0"/>
              <a:t>Perceptions that an individual decision-maker holds regarding likely functional links among policy problems, their sources, alternative solutions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Principled beliefs and causal beliefs combine to form an </a:t>
            </a:r>
            <a:r>
              <a:rPr lang="en-US" b="1" dirty="0"/>
              <a:t>operational code</a:t>
            </a:r>
            <a:r>
              <a:rPr lang="en-US" dirty="0"/>
              <a:t>: </a:t>
            </a:r>
            <a:r>
              <a:rPr lang="en-US" sz="2200" dirty="0"/>
              <a:t>Integrated set of conceptions about political life that forms an individual’s calculations of appropriate/effective policy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1" y="6492875"/>
            <a:ext cx="3962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7924"/>
            <a:ext cx="8229600" cy="1143000"/>
          </a:xfrm>
        </p:spPr>
        <p:txBody>
          <a:bodyPr/>
          <a:lstStyle/>
          <a:p>
            <a:r>
              <a:rPr lang="en-US" dirty="0"/>
              <a:t>The Human Factor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Cognitive psychology: </a:t>
            </a:r>
            <a:r>
              <a:rPr lang="en-US" dirty="0"/>
              <a:t>The process by which individuals understand the world around them</a:t>
            </a:r>
          </a:p>
          <a:p>
            <a:pPr lvl="2">
              <a:lnSpc>
                <a:spcPct val="90000"/>
              </a:lnSpc>
              <a:buFont typeface="Arial" pitchFamily="34" charset="0"/>
              <a:buChar char="−"/>
            </a:pPr>
            <a:r>
              <a:rPr lang="en-US" i="1" dirty="0"/>
              <a:t>Cognitive consistency</a:t>
            </a:r>
            <a:r>
              <a:rPr lang="en-US" dirty="0"/>
              <a:t>: The common, subconscious tendency of individuals to perceive new information as consistent with their existing belief systems</a:t>
            </a:r>
          </a:p>
          <a:p>
            <a:pPr lvl="2">
              <a:lnSpc>
                <a:spcPct val="90000"/>
              </a:lnSpc>
              <a:buFont typeface="Arial" pitchFamily="34" charset="0"/>
              <a:buChar char="−"/>
            </a:pPr>
            <a:r>
              <a:rPr lang="en-US" i="1" dirty="0"/>
              <a:t>Selective perception</a:t>
            </a:r>
            <a:r>
              <a:rPr lang="en-US" dirty="0"/>
              <a:t>: The process by which people tend to seek out information that reinforces their worldviews while ignoring contradictory information</a:t>
            </a:r>
          </a:p>
          <a:p>
            <a:pPr lvl="2">
              <a:lnSpc>
                <a:spcPct val="90000"/>
              </a:lnSpc>
              <a:buFont typeface="Arial" pitchFamily="34" charset="0"/>
              <a:buChar char="−"/>
            </a:pPr>
            <a:r>
              <a:rPr lang="en-US" i="1" dirty="0"/>
              <a:t>Use of analogies</a:t>
            </a:r>
            <a:r>
              <a:rPr lang="en-US" dirty="0"/>
              <a:t>: Using historical precedents to match new experiences with stored memories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FAFB-83A0-4F19-A6C9-923EA06F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Today’s Agenda: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4B59C-A666-4D8E-99DE-E43D8F2F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Finish discussion of public opinion, media and democratic governance</a:t>
            </a:r>
          </a:p>
          <a:p>
            <a:r>
              <a:rPr lang="en-US" sz="2400" dirty="0"/>
              <a:t>Discuss role of theory in international politics</a:t>
            </a:r>
          </a:p>
          <a:p>
            <a:r>
              <a:rPr lang="en-US" sz="2400" dirty="0"/>
              <a:t>Identify three mainstream theories</a:t>
            </a:r>
          </a:p>
          <a:p>
            <a:pPr lvl="1"/>
            <a:r>
              <a:rPr lang="en-US" sz="2000" dirty="0"/>
              <a:t>Realism</a:t>
            </a:r>
          </a:p>
          <a:p>
            <a:pPr lvl="1"/>
            <a:r>
              <a:rPr lang="en-US" sz="2000" dirty="0"/>
              <a:t>Liberalism</a:t>
            </a:r>
          </a:p>
          <a:p>
            <a:pPr lvl="1"/>
            <a:r>
              <a:rPr lang="en-US" sz="2000" dirty="0"/>
              <a:t>Constructivism</a:t>
            </a:r>
          </a:p>
          <a:p>
            <a:r>
              <a:rPr lang="en-US" dirty="0"/>
              <a:t>Discuss the role of domestic politics (e.g. bureaucracy) in foreign policy making</a:t>
            </a:r>
          </a:p>
          <a:p>
            <a:r>
              <a:rPr lang="en-US" sz="2400" dirty="0"/>
              <a:t>Discuss role of psychology in foreign policy decision making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1BE45-B784-4A3B-902C-3CC92ACE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</p:spTree>
    <p:extLst>
      <p:ext uri="{BB962C8B-B14F-4D97-AF65-F5344CB8AC3E}">
        <p14:creationId xmlns:p14="http://schemas.microsoft.com/office/powerpoint/2010/main" val="415518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7877"/>
            <a:ext cx="8229600" cy="1143000"/>
          </a:xfrm>
        </p:spPr>
        <p:txBody>
          <a:bodyPr/>
          <a:lstStyle/>
          <a:p>
            <a:r>
              <a:rPr lang="en-US" dirty="0"/>
              <a:t>The Human Factor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/>
              <a:t>[Cognitive psychology (</a:t>
            </a:r>
            <a:r>
              <a:rPr lang="en-US" sz="2000" dirty="0" err="1"/>
              <a:t>con’t</a:t>
            </a:r>
            <a:r>
              <a:rPr lang="en-US" sz="2000" dirty="0"/>
              <a:t>.)]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Cognitive closure</a:t>
            </a:r>
            <a:r>
              <a:rPr lang="en-US" dirty="0"/>
              <a:t>: The adopted conception of a problem before all the available information has been examined fully and alternative strategies considered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Bolstering</a:t>
            </a:r>
            <a:r>
              <a:rPr lang="en-US" dirty="0"/>
              <a:t>: Once a decision is made, policy makers use that decision to “bolster” or support their initial argument regarding the problem at hand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7F88-2B38-45CF-85C9-D0413F8F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B6A1-532F-4FF5-92EE-06660003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Take-away from today: When it comes to Foreign Policy and International Relations Theory, we focus on two broad questions:</a:t>
            </a:r>
          </a:p>
          <a:p>
            <a:pPr lvl="1"/>
            <a:r>
              <a:rPr lang="en-US" dirty="0"/>
              <a:t>(1) does domestic politics matter in the making of foreign policy?</a:t>
            </a:r>
          </a:p>
          <a:p>
            <a:pPr lvl="1"/>
            <a:r>
              <a:rPr lang="en-US" dirty="0"/>
              <a:t>(2) dos psychology matter in the making of foreign policy?</a:t>
            </a:r>
          </a:p>
          <a:p>
            <a:r>
              <a:rPr lang="en-US" dirty="0"/>
              <a:t>Answer to this questions often depends on your preference for understanding “</a:t>
            </a:r>
            <a:r>
              <a:rPr lang="en-US" b="1" i="1" dirty="0"/>
              <a:t>complexity</a:t>
            </a:r>
            <a:r>
              <a:rPr lang="en-US" dirty="0"/>
              <a:t>” vs “</a:t>
            </a:r>
            <a:r>
              <a:rPr lang="en-US" b="1" i="1" dirty="0"/>
              <a:t>parsimony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27EB8-2E4F-40A5-9EAA-980EE716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</p:spTree>
    <p:extLst>
      <p:ext uri="{BB962C8B-B14F-4D97-AF65-F5344CB8AC3E}">
        <p14:creationId xmlns:p14="http://schemas.microsoft.com/office/powerpoint/2010/main" val="31395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8436-08F2-4CCC-8236-8B0C0B6B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Chapter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3ED9-82F8-4313-A23E-A82AEB80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Summarize the three theories with assumptions about the international system that inform US foreign policy decision making</a:t>
            </a:r>
          </a:p>
          <a:p>
            <a:pPr fontAlgn="ctr"/>
            <a:r>
              <a:rPr lang="en-US" dirty="0"/>
              <a:t>Identify key arguments in the “black box” debate</a:t>
            </a:r>
          </a:p>
          <a:p>
            <a:pPr fontAlgn="ctr"/>
            <a:r>
              <a:rPr lang="en-US" dirty="0"/>
              <a:t>Describe the three spheres of political activity and their importance in FoPo making</a:t>
            </a:r>
          </a:p>
          <a:p>
            <a:pPr fontAlgn="ctr"/>
            <a:r>
              <a:rPr lang="en-US" dirty="0"/>
              <a:t>Identify the ways in which US civil society participates in FoPo making (civil society, gov’t institutions, bureaucracy).</a:t>
            </a:r>
          </a:p>
          <a:p>
            <a:pPr fontAlgn="ctr"/>
            <a:r>
              <a:rPr lang="en-US" dirty="0"/>
              <a:t>Discuss the influence of human psychology on the making of US FoPo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1F46-F26A-4A7D-9456-3AD9FE0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</p:spTree>
    <p:extLst>
      <p:ext uri="{BB962C8B-B14F-4D97-AF65-F5344CB8AC3E}">
        <p14:creationId xmlns:p14="http://schemas.microsoft.com/office/powerpoint/2010/main" val="170222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5566" y="73439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The Dynamics of Decision Making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2139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Questions to be answered:</a:t>
            </a:r>
          </a:p>
          <a:p>
            <a:pPr>
              <a:spcBef>
                <a:spcPts val="0"/>
              </a:spcBef>
              <a:buNone/>
            </a:pPr>
            <a:endParaRPr lang="en-US" sz="500" dirty="0"/>
          </a:p>
          <a:p>
            <a:pPr>
              <a:spcBef>
                <a:spcPts val="0"/>
              </a:spcBef>
            </a:pPr>
            <a:r>
              <a:rPr lang="en-US" i="1" dirty="0"/>
              <a:t>How do international relations theories help us understand the global context of foreign policy?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What happens, how does it happen, why does it happen?</a:t>
            </a:r>
          </a:p>
          <a:p>
            <a:pPr>
              <a:spcBef>
                <a:spcPts val="0"/>
              </a:spcBef>
            </a:pPr>
            <a:endParaRPr lang="en-US" sz="800" i="1" dirty="0"/>
          </a:p>
          <a:p>
            <a:pPr>
              <a:spcBef>
                <a:spcPts val="0"/>
              </a:spcBef>
            </a:pPr>
            <a:r>
              <a:rPr lang="en-US" i="1" dirty="0"/>
              <a:t>How can we understand the role of domestic actors and domestic politics?</a:t>
            </a:r>
          </a:p>
          <a:p>
            <a:pPr lvl="1">
              <a:spcBef>
                <a:spcPts val="0"/>
              </a:spcBef>
            </a:pPr>
            <a:r>
              <a:rPr lang="en-US" sz="2000" i="1" dirty="0"/>
              <a:t>Why do agencies and bureaucracies shape behavior the way they do?</a:t>
            </a:r>
          </a:p>
          <a:p>
            <a:pPr lvl="1">
              <a:spcBef>
                <a:spcPts val="0"/>
              </a:spcBef>
            </a:pPr>
            <a:endParaRPr lang="en-US" sz="800" i="1" dirty="0"/>
          </a:p>
          <a:p>
            <a:pPr>
              <a:spcBef>
                <a:spcPts val="0"/>
              </a:spcBef>
            </a:pPr>
            <a:r>
              <a:rPr lang="en-US" i="1" dirty="0"/>
              <a:t>Why do policy actors behave the way they do? The Human Factor.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2431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The Global Context: Rival Perspectives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54650" y="197621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Three rival perspectives: structural realism, liberal theory, and constructivism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Assumptions of </a:t>
            </a:r>
            <a:r>
              <a:rPr lang="en-US" b="1" dirty="0"/>
              <a:t>structural realism</a:t>
            </a:r>
          </a:p>
          <a:p>
            <a:pPr>
              <a:lnSpc>
                <a:spcPct val="90000"/>
              </a:lnSpc>
            </a:pPr>
            <a:r>
              <a:rPr lang="en-US" dirty="0"/>
              <a:t>Focus on </a:t>
            </a:r>
            <a:r>
              <a:rPr lang="en-US" i="1" dirty="0"/>
              <a:t>anarchical structure</a:t>
            </a:r>
            <a:r>
              <a:rPr lang="en-US" dirty="0"/>
              <a:t> of global politics</a:t>
            </a:r>
          </a:p>
          <a:p>
            <a:pPr>
              <a:lnSpc>
                <a:spcPct val="90000"/>
              </a:lnSpc>
            </a:pPr>
            <a:r>
              <a:rPr lang="en-US" dirty="0"/>
              <a:t>Focus on </a:t>
            </a:r>
            <a:r>
              <a:rPr lang="en-US" i="1" dirty="0"/>
              <a:t>sovereignty</a:t>
            </a:r>
            <a:r>
              <a:rPr lang="en-US" dirty="0"/>
              <a:t> and state power (1648 Treaty of Westphalia)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Importance of geography and access to resources (</a:t>
            </a:r>
            <a:r>
              <a:rPr lang="en-US" b="1" i="1" dirty="0"/>
              <a:t>geopolitics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States have </a:t>
            </a:r>
            <a:r>
              <a:rPr lang="en-US" sz="2000" u="sng" dirty="0"/>
              <a:t>national interests</a:t>
            </a:r>
            <a:r>
              <a:rPr lang="en-US" sz="2000" dirty="0"/>
              <a:t> and are </a:t>
            </a:r>
            <a:r>
              <a:rPr lang="en-US" sz="2000" u="sng" dirty="0"/>
              <a:t>rational unitary actors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States are in a constant </a:t>
            </a:r>
            <a:r>
              <a:rPr lang="en-US" sz="2000" i="1" dirty="0"/>
              <a:t>security dilemma, seek parity or power over other states (i.e. balance of power politics).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Problem: lack of </a:t>
            </a:r>
            <a:r>
              <a:rPr lang="en-US" sz="2000" u="sng" dirty="0"/>
              <a:t>balancing behavior </a:t>
            </a:r>
            <a:r>
              <a:rPr lang="en-US" sz="2000" dirty="0"/>
              <a:t>against the U.S.?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7537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The Global Context: Rival Perspectives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970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/>
              <a:t>Assumptions of </a:t>
            </a:r>
            <a:r>
              <a:rPr lang="en-US" sz="3000" b="1" dirty="0"/>
              <a:t>liberal theory </a:t>
            </a:r>
            <a:r>
              <a:rPr lang="en-US" sz="2600" dirty="0"/>
              <a:t>(and global governance)</a:t>
            </a:r>
          </a:p>
          <a:p>
            <a:pPr lvl="1"/>
            <a:r>
              <a:rPr lang="en-US" sz="2600" dirty="0"/>
              <a:t>Liberalism: Even though no world government exists, there is world governance</a:t>
            </a:r>
          </a:p>
          <a:p>
            <a:pPr lvl="1"/>
            <a:endParaRPr lang="en-US" sz="600" dirty="0"/>
          </a:p>
          <a:p>
            <a:pPr lvl="1"/>
            <a:r>
              <a:rPr lang="en-US" sz="2600" dirty="0"/>
              <a:t>Emphasis on norms: Shared democratic values</a:t>
            </a:r>
          </a:p>
          <a:p>
            <a:pPr lvl="1"/>
            <a:endParaRPr lang="en-US" sz="600" b="1" dirty="0"/>
          </a:p>
          <a:p>
            <a:pPr lvl="1"/>
            <a:r>
              <a:rPr lang="en-US" sz="2600" dirty="0"/>
              <a:t>Enlightened self-interest: Positive traits of human nature</a:t>
            </a:r>
          </a:p>
          <a:p>
            <a:pPr lvl="1"/>
            <a:endParaRPr lang="en-US" sz="600" dirty="0"/>
          </a:p>
          <a:p>
            <a:pPr lvl="1"/>
            <a:r>
              <a:rPr lang="en-US" sz="2600" dirty="0"/>
              <a:t>Relative peace: Most states are at peace most of the time</a:t>
            </a:r>
          </a:p>
          <a:p>
            <a:pPr lvl="1"/>
            <a:endParaRPr lang="en-US" sz="500" dirty="0"/>
          </a:p>
          <a:p>
            <a:pPr lvl="2"/>
            <a:r>
              <a:rPr lang="en-US" sz="2000" i="1" dirty="0"/>
              <a:t>Two-level games: Domestic and international interests coalesce</a:t>
            </a:r>
          </a:p>
          <a:p>
            <a:pPr lvl="2"/>
            <a:r>
              <a:rPr lang="en-US" sz="2000" i="1" dirty="0"/>
              <a:t>Theory underpinning LIO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556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The Global Context: Rival Perspectives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0867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Neoliberal institutionalism</a:t>
            </a:r>
            <a:r>
              <a:rPr lang="en-US" sz="2800" dirty="0"/>
              <a:t>: Focus on institution building and repeated cooperation between states</a:t>
            </a:r>
          </a:p>
          <a:p>
            <a:endParaRPr lang="en-US" sz="500" dirty="0"/>
          </a:p>
          <a:p>
            <a:pPr lvl="1"/>
            <a:r>
              <a:rPr lang="en-US" dirty="0"/>
              <a:t>Kant’s Democratic Peace Theory: Democracies do not go to war with each other</a:t>
            </a:r>
          </a:p>
          <a:p>
            <a:pPr lvl="1"/>
            <a:endParaRPr lang="en-US" sz="500" dirty="0"/>
          </a:p>
          <a:p>
            <a:pPr lvl="1"/>
            <a:r>
              <a:rPr lang="en-US" i="1" dirty="0"/>
              <a:t>Interdependence</a:t>
            </a:r>
            <a:r>
              <a:rPr lang="en-US" dirty="0"/>
              <a:t>: Countries are increasingly enmeshed in multilateral institutions and relations</a:t>
            </a:r>
          </a:p>
          <a:p>
            <a:pPr lvl="1"/>
            <a:endParaRPr lang="en-US" sz="500" dirty="0"/>
          </a:p>
          <a:p>
            <a:pPr lvl="1"/>
            <a:r>
              <a:rPr lang="en-US" dirty="0"/>
              <a:t>Interstate </a:t>
            </a:r>
            <a:r>
              <a:rPr lang="en-US" b="1" i="1" dirty="0"/>
              <a:t>cooperation</a:t>
            </a:r>
            <a:r>
              <a:rPr lang="en-US" dirty="0"/>
              <a:t> is result of repeated interactions</a:t>
            </a:r>
          </a:p>
          <a:p>
            <a:pPr lvl="1"/>
            <a:endParaRPr lang="en-US" sz="500" dirty="0"/>
          </a:p>
          <a:p>
            <a:pPr lvl="1"/>
            <a:r>
              <a:rPr lang="en-US" dirty="0"/>
              <a:t>Emphasizes importance of transnational institutions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9702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The Global Context: Rival Perspectives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46104" y="1984761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Foreign policy in a constructed world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Assumptions of (social) </a:t>
            </a:r>
            <a:r>
              <a:rPr lang="en-US" sz="2800" b="1" dirty="0"/>
              <a:t>constructivism</a:t>
            </a:r>
            <a:endParaRPr lang="en-US" sz="2800" dirty="0"/>
          </a:p>
          <a:p>
            <a:pPr>
              <a:buFontTx/>
              <a:buNone/>
            </a:pPr>
            <a:endParaRPr lang="en-US" sz="1000" dirty="0"/>
          </a:p>
          <a:p>
            <a:pPr lvl="1"/>
            <a:r>
              <a:rPr lang="en-US" i="1" dirty="0"/>
              <a:t>Constructivism</a:t>
            </a:r>
            <a:r>
              <a:rPr lang="en-US" dirty="0"/>
              <a:t>: Politics and foreign policy are socially invented, primarily through public discourse</a:t>
            </a:r>
          </a:p>
          <a:p>
            <a:pPr lvl="1"/>
            <a:r>
              <a:rPr lang="en-US" dirty="0"/>
              <a:t>Perceptions of reality, norms, identities, and behavior are subjective</a:t>
            </a:r>
          </a:p>
          <a:p>
            <a:pPr lvl="1"/>
            <a:r>
              <a:rPr lang="en-US" dirty="0"/>
              <a:t>Identity matters!</a:t>
            </a:r>
          </a:p>
          <a:p>
            <a:pPr lvl="1"/>
            <a:r>
              <a:rPr lang="en-US" dirty="0"/>
              <a:t>Rhetoric and creation of institutions further deeper political objectives</a:t>
            </a:r>
          </a:p>
          <a:p>
            <a:pPr lvl="2"/>
            <a:r>
              <a:rPr lang="en-US" sz="2000" dirty="0"/>
              <a:t>Examples: “axis of evil,” manifest destiny, NATO, and “rogue states”, 9/11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C428-6E53-4672-97A2-5D96086D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Theories Applied: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6F87-6EC4-440A-B543-B6C4753F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theoretical perspective used to understand certain developments and problems in international politics can yield vastly different policy prescriptions.</a:t>
            </a:r>
          </a:p>
          <a:p>
            <a:r>
              <a:rPr lang="en-US" dirty="0"/>
              <a:t>For example how should the US respond to China’s rise as a global super power?</a:t>
            </a:r>
          </a:p>
          <a:p>
            <a:pPr lvl="1"/>
            <a:r>
              <a:rPr lang="en-US" dirty="0"/>
              <a:t>Realists, Liberal IR, Constructivists?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C57C0-5141-4AAF-B217-90227534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 </a:t>
            </a:r>
          </a:p>
        </p:txBody>
      </p:sp>
    </p:spTree>
    <p:extLst>
      <p:ext uri="{BB962C8B-B14F-4D97-AF65-F5344CB8AC3E}">
        <p14:creationId xmlns:p14="http://schemas.microsoft.com/office/powerpoint/2010/main" val="14322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1794</Words>
  <Application>Microsoft Office PowerPoint</Application>
  <PresentationFormat>On-screen Show (4:3)</PresentationFormat>
  <Paragraphs>193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3. Dynamics of Decision Making</vt:lpstr>
      <vt:lpstr> Today’s Agenda:</vt:lpstr>
      <vt:lpstr> Chapter objectives:</vt:lpstr>
      <vt:lpstr>The Dynamics of Decision Making</vt:lpstr>
      <vt:lpstr>The Global Context: Rival Perspectives</vt:lpstr>
      <vt:lpstr>The Global Context: Rival Perspectives</vt:lpstr>
      <vt:lpstr>The Global Context: Rival Perspectives</vt:lpstr>
      <vt:lpstr>The Global Context: Rival Perspectives</vt:lpstr>
      <vt:lpstr> Theories Applied:</vt:lpstr>
      <vt:lpstr>Opening the “Black Box”: Foreign Policy as Rational Action?</vt:lpstr>
      <vt:lpstr>Opening the “Black Box”:  Foreign Policy as Rational Action? </vt:lpstr>
      <vt:lpstr>Opening the “Black Box”: Foreign Policy as Rational Action?</vt:lpstr>
      <vt:lpstr>Opening the “Black Box”:  Foreign Policy as Rational Action?</vt:lpstr>
      <vt:lpstr>The Impact of Civil Society</vt:lpstr>
      <vt:lpstr>The Impact of Civil Society</vt:lpstr>
      <vt:lpstr>Coping with Bureaucratic Politics</vt:lpstr>
      <vt:lpstr>The Human Factor</vt:lpstr>
      <vt:lpstr>The Human Factor</vt:lpstr>
      <vt:lpstr>The Human Factor</vt:lpstr>
      <vt:lpstr>The Human Factor</vt:lpstr>
      <vt:lpstr> Conclusions:</vt:lpstr>
    </vt:vector>
  </TitlesOfParts>
  <Company>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Dynamics of Decision Making</dc:title>
  <dc:creator>Brandon MacDonald</dc:creator>
  <cp:lastModifiedBy>Tobias Lemke</cp:lastModifiedBy>
  <cp:revision>43</cp:revision>
  <dcterms:created xsi:type="dcterms:W3CDTF">2015-06-29T23:22:55Z</dcterms:created>
  <dcterms:modified xsi:type="dcterms:W3CDTF">2019-04-17T15:44:06Z</dcterms:modified>
</cp:coreProperties>
</file>