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74" r:id="rId13"/>
    <p:sldId id="275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8BF164-485A-4AD3-8D33-8E7F7CD43E3E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1BCB58A3-BD04-4128-910B-E108A4896B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Environmental Damage</a:t>
          </a:r>
        </a:p>
      </dgm:t>
    </dgm:pt>
    <dgm:pt modelId="{31BF8E31-04A8-4849-B379-AFBE02D714D7}" type="parTrans" cxnId="{2A6931A7-2F62-4861-AFFC-91B6AD386CA3}">
      <dgm:prSet/>
      <dgm:spPr/>
      <dgm:t>
        <a:bodyPr/>
        <a:lstStyle/>
        <a:p>
          <a:endParaRPr lang="en-US"/>
        </a:p>
      </dgm:t>
    </dgm:pt>
    <dgm:pt modelId="{175D53F6-EC53-4B4F-BDD7-AC4F6FADEA7F}" type="sibTrans" cxnId="{2A6931A7-2F62-4861-AFFC-91B6AD386CA3}">
      <dgm:prSet/>
      <dgm:spPr/>
      <dgm:t>
        <a:bodyPr/>
        <a:lstStyle/>
        <a:p>
          <a:endParaRPr lang="en-US"/>
        </a:p>
      </dgm:t>
    </dgm:pt>
    <dgm:pt modelId="{D0F92ECE-5A5C-4449-A6F8-F6C3AF01E7B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Disruption of wildlife habitats</a:t>
          </a:r>
        </a:p>
      </dgm:t>
    </dgm:pt>
    <dgm:pt modelId="{7DFD85E0-31C4-409A-89A6-8FA66F9CB753}" type="parTrans" cxnId="{EA744CB0-A950-400E-A70C-4C08791F562B}">
      <dgm:prSet/>
      <dgm:spPr/>
      <dgm:t>
        <a:bodyPr/>
        <a:lstStyle/>
        <a:p>
          <a:endParaRPr lang="en-US"/>
        </a:p>
      </dgm:t>
    </dgm:pt>
    <dgm:pt modelId="{436675E9-BE79-4479-97A3-28E15F64BC7B}" type="sibTrans" cxnId="{EA744CB0-A950-400E-A70C-4C08791F562B}">
      <dgm:prSet/>
      <dgm:spPr/>
      <dgm:t>
        <a:bodyPr/>
        <a:lstStyle/>
        <a:p>
          <a:endParaRPr lang="en-US"/>
        </a:p>
      </dgm:t>
    </dgm:pt>
    <dgm:pt modelId="{14AE682B-B641-4376-9C9C-07B313FABC9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Toxic runoff</a:t>
          </a:r>
        </a:p>
      </dgm:t>
    </dgm:pt>
    <dgm:pt modelId="{B077870B-577C-47A6-BC1F-1EB59873818A}" type="parTrans" cxnId="{610F39BE-AE7C-4BA5-8421-328294CD7CB8}">
      <dgm:prSet/>
      <dgm:spPr/>
      <dgm:t>
        <a:bodyPr/>
        <a:lstStyle/>
        <a:p>
          <a:endParaRPr lang="en-US"/>
        </a:p>
      </dgm:t>
    </dgm:pt>
    <dgm:pt modelId="{7E057156-851F-4386-B066-B1BDAEF4A8C0}" type="sibTrans" cxnId="{610F39BE-AE7C-4BA5-8421-328294CD7CB8}">
      <dgm:prSet/>
      <dgm:spPr/>
      <dgm:t>
        <a:bodyPr/>
        <a:lstStyle/>
        <a:p>
          <a:endParaRPr lang="en-US"/>
        </a:p>
      </dgm:t>
    </dgm:pt>
    <dgm:pt modelId="{6C10107C-1478-425A-B3E1-A24E692796E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Destruction of wetlands</a:t>
          </a:r>
        </a:p>
      </dgm:t>
    </dgm:pt>
    <dgm:pt modelId="{E4E71648-0B91-4B15-BD19-BF5615C8F65B}" type="parTrans" cxnId="{4B49B831-8280-4DC3-8881-CB00272982F6}">
      <dgm:prSet/>
      <dgm:spPr/>
      <dgm:t>
        <a:bodyPr/>
        <a:lstStyle/>
        <a:p>
          <a:endParaRPr lang="en-US"/>
        </a:p>
      </dgm:t>
    </dgm:pt>
    <dgm:pt modelId="{02FDF07C-3ECE-4307-B935-CF6866917AB9}" type="sibTrans" cxnId="{4B49B831-8280-4DC3-8881-CB00272982F6}">
      <dgm:prSet/>
      <dgm:spPr/>
      <dgm:t>
        <a:bodyPr/>
        <a:lstStyle/>
        <a:p>
          <a:endParaRPr lang="en-US"/>
        </a:p>
      </dgm:t>
    </dgm:pt>
    <dgm:pt modelId="{FE836694-2986-4AB4-9F64-6016A5252E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Traffic Problems</a:t>
          </a:r>
        </a:p>
      </dgm:t>
    </dgm:pt>
    <dgm:pt modelId="{6D6188D8-D49B-4472-8459-166FC3B5909A}" type="parTrans" cxnId="{1F3C75F8-9C9D-48D3-B1A9-EFDA1DA58AD6}">
      <dgm:prSet/>
      <dgm:spPr/>
      <dgm:t>
        <a:bodyPr/>
        <a:lstStyle/>
        <a:p>
          <a:endParaRPr lang="en-US"/>
        </a:p>
      </dgm:t>
    </dgm:pt>
    <dgm:pt modelId="{6BCD3A6C-C37F-43A4-8CB6-06111BC0A8F9}" type="sibTrans" cxnId="{1F3C75F8-9C9D-48D3-B1A9-EFDA1DA58AD6}">
      <dgm:prSet/>
      <dgm:spPr/>
      <dgm:t>
        <a:bodyPr/>
        <a:lstStyle/>
        <a:p>
          <a:endParaRPr lang="en-US"/>
        </a:p>
      </dgm:t>
    </dgm:pt>
    <dgm:pt modelId="{927CF48E-5D8E-49EC-A2D4-F67EB8E3947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Longer commutes</a:t>
          </a:r>
        </a:p>
      </dgm:t>
    </dgm:pt>
    <dgm:pt modelId="{332AA27F-3DDE-4B84-ADCD-0E9441B02537}" type="parTrans" cxnId="{84D06738-1AB5-434F-BC36-A93106577DFA}">
      <dgm:prSet/>
      <dgm:spPr/>
      <dgm:t>
        <a:bodyPr/>
        <a:lstStyle/>
        <a:p>
          <a:endParaRPr lang="en-US"/>
        </a:p>
      </dgm:t>
    </dgm:pt>
    <dgm:pt modelId="{D1B708E9-D02B-4AB6-8421-0C9692DC2D7C}" type="sibTrans" cxnId="{84D06738-1AB5-434F-BC36-A93106577DFA}">
      <dgm:prSet/>
      <dgm:spPr/>
      <dgm:t>
        <a:bodyPr/>
        <a:lstStyle/>
        <a:p>
          <a:endParaRPr lang="en-US"/>
        </a:p>
      </dgm:t>
    </dgm:pt>
    <dgm:pt modelId="{D0E07DD3-8DB7-4476-BB6A-02D328247E1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Greater traffic congestion</a:t>
          </a:r>
        </a:p>
        <a:p>
          <a:pPr>
            <a:lnSpc>
              <a:spcPct val="100000"/>
            </a:lnSpc>
          </a:pPr>
          <a:r>
            <a:rPr lang="en-US" sz="1400" dirty="0"/>
            <a:t>More Greenhouse gases</a:t>
          </a:r>
        </a:p>
        <a:p>
          <a:pPr>
            <a:lnSpc>
              <a:spcPct val="100000"/>
            </a:lnSpc>
            <a:buNone/>
          </a:pPr>
          <a:endParaRPr lang="en-US" sz="1400" dirty="0"/>
        </a:p>
      </dgm:t>
    </dgm:pt>
    <dgm:pt modelId="{90EA34D4-8CB3-4E5A-983E-1C08E1FA9E7C}" type="parTrans" cxnId="{F4C16E42-F891-4AB7-A74B-44ED35CC99FA}">
      <dgm:prSet/>
      <dgm:spPr/>
      <dgm:t>
        <a:bodyPr/>
        <a:lstStyle/>
        <a:p>
          <a:endParaRPr lang="en-US"/>
        </a:p>
      </dgm:t>
    </dgm:pt>
    <dgm:pt modelId="{D4CA5819-BDA2-4581-A688-F7C4E9EE741E}" type="sibTrans" cxnId="{F4C16E42-F891-4AB7-A74B-44ED35CC99FA}">
      <dgm:prSet/>
      <dgm:spPr/>
      <dgm:t>
        <a:bodyPr/>
        <a:lstStyle/>
        <a:p>
          <a:endParaRPr lang="en-US"/>
        </a:p>
      </dgm:t>
    </dgm:pt>
    <dgm:pt modelId="{DD16D920-0ACD-4A50-8F2B-367C2699DC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Financial Costs</a:t>
          </a:r>
        </a:p>
      </dgm:t>
    </dgm:pt>
    <dgm:pt modelId="{26131E39-C94C-4B9D-B727-28613CA94B2D}" type="parTrans" cxnId="{92F71BF7-D288-489B-99CD-2A4E33866E5B}">
      <dgm:prSet/>
      <dgm:spPr/>
      <dgm:t>
        <a:bodyPr/>
        <a:lstStyle/>
        <a:p>
          <a:endParaRPr lang="en-US"/>
        </a:p>
      </dgm:t>
    </dgm:pt>
    <dgm:pt modelId="{5E1DA756-B6DE-4D03-B588-BFA498274A3E}" type="sibTrans" cxnId="{92F71BF7-D288-489B-99CD-2A4E33866E5B}">
      <dgm:prSet/>
      <dgm:spPr/>
      <dgm:t>
        <a:bodyPr/>
        <a:lstStyle/>
        <a:p>
          <a:endParaRPr lang="en-US"/>
        </a:p>
      </dgm:t>
    </dgm:pt>
    <dgm:pt modelId="{98B9C99A-C076-4374-8943-73AF51FCA7A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Costs of delivering services increases</a:t>
          </a:r>
        </a:p>
        <a:p>
          <a:pPr>
            <a:lnSpc>
              <a:spcPct val="100000"/>
            </a:lnSpc>
          </a:pPr>
          <a:r>
            <a:rPr lang="en-US" sz="1400" dirty="0"/>
            <a:t>Weakens downtown commerce</a:t>
          </a:r>
        </a:p>
        <a:p>
          <a:pPr>
            <a:lnSpc>
              <a:spcPct val="100000"/>
            </a:lnSpc>
          </a:pPr>
          <a:r>
            <a:rPr lang="en-US" sz="1400" dirty="0"/>
            <a:t>Erodes tax base</a:t>
          </a:r>
        </a:p>
        <a:p>
          <a:pPr>
            <a:lnSpc>
              <a:spcPct val="100000"/>
            </a:lnSpc>
          </a:pPr>
          <a:endParaRPr lang="en-US" sz="1400" dirty="0"/>
        </a:p>
      </dgm:t>
    </dgm:pt>
    <dgm:pt modelId="{62BE207F-37CD-4023-B8F5-701BF82CC80C}" type="parTrans" cxnId="{F92F21E2-DE7D-41D5-917F-72EA2A8F4422}">
      <dgm:prSet/>
      <dgm:spPr/>
      <dgm:t>
        <a:bodyPr/>
        <a:lstStyle/>
        <a:p>
          <a:endParaRPr lang="en-US"/>
        </a:p>
      </dgm:t>
    </dgm:pt>
    <dgm:pt modelId="{9193DD51-8BAE-4B59-88BB-A7FF0FCB5530}" type="sibTrans" cxnId="{F92F21E2-DE7D-41D5-917F-72EA2A8F4422}">
      <dgm:prSet/>
      <dgm:spPr/>
      <dgm:t>
        <a:bodyPr/>
        <a:lstStyle/>
        <a:p>
          <a:endParaRPr lang="en-US"/>
        </a:p>
      </dgm:t>
    </dgm:pt>
    <dgm:pt modelId="{7983321B-0225-4076-998D-AE8C91A3B7A5}" type="pres">
      <dgm:prSet presAssocID="{ED8BF164-485A-4AD3-8D33-8E7F7CD43E3E}" presName="root" presStyleCnt="0">
        <dgm:presLayoutVars>
          <dgm:dir/>
          <dgm:resizeHandles val="exact"/>
        </dgm:presLayoutVars>
      </dgm:prSet>
      <dgm:spPr/>
    </dgm:pt>
    <dgm:pt modelId="{C1683576-7563-4A68-A005-06D9EF1CF3E8}" type="pres">
      <dgm:prSet presAssocID="{1BCB58A3-BD04-4128-910B-E108A4896B6A}" presName="compNode" presStyleCnt="0"/>
      <dgm:spPr/>
    </dgm:pt>
    <dgm:pt modelId="{84B920A7-D249-448C-A8B7-2D561F7026CB}" type="pres">
      <dgm:prSet presAssocID="{1BCB58A3-BD04-4128-910B-E108A4896B6A}" presName="bgRect" presStyleLbl="bgShp" presStyleIdx="0" presStyleCnt="3"/>
      <dgm:spPr/>
    </dgm:pt>
    <dgm:pt modelId="{F7B05857-1439-4FC9-B97B-F6873BB6BC07}" type="pres">
      <dgm:prSet presAssocID="{1BCB58A3-BD04-4128-910B-E108A4896B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ECD0635C-5141-4633-9DF0-52C8EDEECA76}" type="pres">
      <dgm:prSet presAssocID="{1BCB58A3-BD04-4128-910B-E108A4896B6A}" presName="spaceRect" presStyleCnt="0"/>
      <dgm:spPr/>
    </dgm:pt>
    <dgm:pt modelId="{160193A3-BBE0-42BA-96FD-64E2F95D4B7D}" type="pres">
      <dgm:prSet presAssocID="{1BCB58A3-BD04-4128-910B-E108A4896B6A}" presName="parTx" presStyleLbl="revTx" presStyleIdx="0" presStyleCnt="6">
        <dgm:presLayoutVars>
          <dgm:chMax val="0"/>
          <dgm:chPref val="0"/>
        </dgm:presLayoutVars>
      </dgm:prSet>
      <dgm:spPr/>
    </dgm:pt>
    <dgm:pt modelId="{6D40F8E6-B8F6-4944-9EC0-063414985776}" type="pres">
      <dgm:prSet presAssocID="{1BCB58A3-BD04-4128-910B-E108A4896B6A}" presName="desTx" presStyleLbl="revTx" presStyleIdx="1" presStyleCnt="6">
        <dgm:presLayoutVars/>
      </dgm:prSet>
      <dgm:spPr/>
    </dgm:pt>
    <dgm:pt modelId="{EABB83C7-D5D0-4182-B92E-8E2FF6F9882B}" type="pres">
      <dgm:prSet presAssocID="{175D53F6-EC53-4B4F-BDD7-AC4F6FADEA7F}" presName="sibTrans" presStyleCnt="0"/>
      <dgm:spPr/>
    </dgm:pt>
    <dgm:pt modelId="{2B03E3AD-0598-4D79-8D03-754C13C2C3D8}" type="pres">
      <dgm:prSet presAssocID="{FE836694-2986-4AB4-9F64-6016A5252E6B}" presName="compNode" presStyleCnt="0"/>
      <dgm:spPr/>
    </dgm:pt>
    <dgm:pt modelId="{118E2EEC-91E1-44CA-9FAE-F4FD5FE00948}" type="pres">
      <dgm:prSet presAssocID="{FE836694-2986-4AB4-9F64-6016A5252E6B}" presName="bgRect" presStyleLbl="bgShp" presStyleIdx="1" presStyleCnt="3"/>
      <dgm:spPr/>
    </dgm:pt>
    <dgm:pt modelId="{5B4FEC46-4982-461B-93F4-6AE3F2FA102F}" type="pres">
      <dgm:prSet presAssocID="{FE836694-2986-4AB4-9F64-6016A5252E6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7261F369-33B3-4535-A251-F99272658DA7}" type="pres">
      <dgm:prSet presAssocID="{FE836694-2986-4AB4-9F64-6016A5252E6B}" presName="spaceRect" presStyleCnt="0"/>
      <dgm:spPr/>
    </dgm:pt>
    <dgm:pt modelId="{32CF3C95-2765-47EC-9B7F-99AF4AB68504}" type="pres">
      <dgm:prSet presAssocID="{FE836694-2986-4AB4-9F64-6016A5252E6B}" presName="parTx" presStyleLbl="revTx" presStyleIdx="2" presStyleCnt="6">
        <dgm:presLayoutVars>
          <dgm:chMax val="0"/>
          <dgm:chPref val="0"/>
        </dgm:presLayoutVars>
      </dgm:prSet>
      <dgm:spPr/>
    </dgm:pt>
    <dgm:pt modelId="{D2F34AA5-8EA0-4EEE-AE8F-635042D7DA55}" type="pres">
      <dgm:prSet presAssocID="{FE836694-2986-4AB4-9F64-6016A5252E6B}" presName="desTx" presStyleLbl="revTx" presStyleIdx="3" presStyleCnt="6">
        <dgm:presLayoutVars/>
      </dgm:prSet>
      <dgm:spPr/>
    </dgm:pt>
    <dgm:pt modelId="{725374A7-5814-469B-8FC3-E22D8AFD6CD8}" type="pres">
      <dgm:prSet presAssocID="{6BCD3A6C-C37F-43A4-8CB6-06111BC0A8F9}" presName="sibTrans" presStyleCnt="0"/>
      <dgm:spPr/>
    </dgm:pt>
    <dgm:pt modelId="{3A0A9A18-0D99-4BCE-AEEC-4D2A77B2C8A4}" type="pres">
      <dgm:prSet presAssocID="{DD16D920-0ACD-4A50-8F2B-367C2699DC6B}" presName="compNode" presStyleCnt="0"/>
      <dgm:spPr/>
    </dgm:pt>
    <dgm:pt modelId="{425454EE-DC5C-406C-A885-B05D8288634A}" type="pres">
      <dgm:prSet presAssocID="{DD16D920-0ACD-4A50-8F2B-367C2699DC6B}" presName="bgRect" presStyleLbl="bgShp" presStyleIdx="2" presStyleCnt="3"/>
      <dgm:spPr/>
    </dgm:pt>
    <dgm:pt modelId="{67CC1594-2A57-4C9B-AFCF-96A95B3DDFB1}" type="pres">
      <dgm:prSet presAssocID="{DD16D920-0ACD-4A50-8F2B-367C2699DC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EF5EC02C-97BA-4DDC-A02D-E850D730289A}" type="pres">
      <dgm:prSet presAssocID="{DD16D920-0ACD-4A50-8F2B-367C2699DC6B}" presName="spaceRect" presStyleCnt="0"/>
      <dgm:spPr/>
    </dgm:pt>
    <dgm:pt modelId="{1722F3AD-73C1-424A-BE66-82D456AAB1D5}" type="pres">
      <dgm:prSet presAssocID="{DD16D920-0ACD-4A50-8F2B-367C2699DC6B}" presName="parTx" presStyleLbl="revTx" presStyleIdx="4" presStyleCnt="6">
        <dgm:presLayoutVars>
          <dgm:chMax val="0"/>
          <dgm:chPref val="0"/>
        </dgm:presLayoutVars>
      </dgm:prSet>
      <dgm:spPr/>
    </dgm:pt>
    <dgm:pt modelId="{FB587625-919C-4943-8F28-D57E2914A93F}" type="pres">
      <dgm:prSet presAssocID="{DD16D920-0ACD-4A50-8F2B-367C2699DC6B}" presName="desTx" presStyleLbl="revTx" presStyleIdx="5" presStyleCnt="6" custLinFactNeighborX="-123" custLinFactNeighborY="12288">
        <dgm:presLayoutVars/>
      </dgm:prSet>
      <dgm:spPr/>
    </dgm:pt>
  </dgm:ptLst>
  <dgm:cxnLst>
    <dgm:cxn modelId="{24D19317-066B-4E80-AACB-9A00F4E5497A}" type="presOf" srcId="{ED8BF164-485A-4AD3-8D33-8E7F7CD43E3E}" destId="{7983321B-0225-4076-998D-AE8C91A3B7A5}" srcOrd="0" destOrd="0" presId="urn:microsoft.com/office/officeart/2018/2/layout/IconVerticalSolidList"/>
    <dgm:cxn modelId="{82707A18-CFD0-45EB-BDEC-174E4879C280}" type="presOf" srcId="{1BCB58A3-BD04-4128-910B-E108A4896B6A}" destId="{160193A3-BBE0-42BA-96FD-64E2F95D4B7D}" srcOrd="0" destOrd="0" presId="urn:microsoft.com/office/officeart/2018/2/layout/IconVerticalSolidList"/>
    <dgm:cxn modelId="{6FE5D218-A7BC-40B8-B819-0009D0CD240C}" type="presOf" srcId="{6C10107C-1478-425A-B3E1-A24E692796EC}" destId="{6D40F8E6-B8F6-4944-9EC0-063414985776}" srcOrd="0" destOrd="2" presId="urn:microsoft.com/office/officeart/2018/2/layout/IconVerticalSolidList"/>
    <dgm:cxn modelId="{4B49B831-8280-4DC3-8881-CB00272982F6}" srcId="{1BCB58A3-BD04-4128-910B-E108A4896B6A}" destId="{6C10107C-1478-425A-B3E1-A24E692796EC}" srcOrd="2" destOrd="0" parTransId="{E4E71648-0B91-4B15-BD19-BF5615C8F65B}" sibTransId="{02FDF07C-3ECE-4307-B935-CF6866917AB9}"/>
    <dgm:cxn modelId="{84D06738-1AB5-434F-BC36-A93106577DFA}" srcId="{FE836694-2986-4AB4-9F64-6016A5252E6B}" destId="{927CF48E-5D8E-49EC-A2D4-F67EB8E3947A}" srcOrd="0" destOrd="0" parTransId="{332AA27F-3DDE-4B84-ADCD-0E9441B02537}" sibTransId="{D1B708E9-D02B-4AB6-8421-0C9692DC2D7C}"/>
    <dgm:cxn modelId="{F4C16E42-F891-4AB7-A74B-44ED35CC99FA}" srcId="{FE836694-2986-4AB4-9F64-6016A5252E6B}" destId="{D0E07DD3-8DB7-4476-BB6A-02D328247E18}" srcOrd="1" destOrd="0" parTransId="{90EA34D4-8CB3-4E5A-983E-1C08E1FA9E7C}" sibTransId="{D4CA5819-BDA2-4581-A688-F7C4E9EE741E}"/>
    <dgm:cxn modelId="{5EC33B65-BE16-4650-9F0C-4D90AD0B437D}" type="presOf" srcId="{D0F92ECE-5A5C-4449-A6F8-F6C3AF01E7B7}" destId="{6D40F8E6-B8F6-4944-9EC0-063414985776}" srcOrd="0" destOrd="0" presId="urn:microsoft.com/office/officeart/2018/2/layout/IconVerticalSolidList"/>
    <dgm:cxn modelId="{8A619949-C314-4E55-A4F2-B82EC8C13B05}" type="presOf" srcId="{DD16D920-0ACD-4A50-8F2B-367C2699DC6B}" destId="{1722F3AD-73C1-424A-BE66-82D456AAB1D5}" srcOrd="0" destOrd="0" presId="urn:microsoft.com/office/officeart/2018/2/layout/IconVerticalSolidList"/>
    <dgm:cxn modelId="{7F409C73-889A-4895-8601-064833A0CFA9}" type="presOf" srcId="{927CF48E-5D8E-49EC-A2D4-F67EB8E3947A}" destId="{D2F34AA5-8EA0-4EEE-AE8F-635042D7DA55}" srcOrd="0" destOrd="0" presId="urn:microsoft.com/office/officeart/2018/2/layout/IconVerticalSolidList"/>
    <dgm:cxn modelId="{A6D05C54-440A-474E-88CF-84DE8BBE77CA}" type="presOf" srcId="{98B9C99A-C076-4374-8943-73AF51FCA7AA}" destId="{FB587625-919C-4943-8F28-D57E2914A93F}" srcOrd="0" destOrd="0" presId="urn:microsoft.com/office/officeart/2018/2/layout/IconVerticalSolidList"/>
    <dgm:cxn modelId="{058AAD79-2EDC-4A6E-923E-262ADD1FA875}" type="presOf" srcId="{FE836694-2986-4AB4-9F64-6016A5252E6B}" destId="{32CF3C95-2765-47EC-9B7F-99AF4AB68504}" srcOrd="0" destOrd="0" presId="urn:microsoft.com/office/officeart/2018/2/layout/IconVerticalSolidList"/>
    <dgm:cxn modelId="{2A6931A7-2F62-4861-AFFC-91B6AD386CA3}" srcId="{ED8BF164-485A-4AD3-8D33-8E7F7CD43E3E}" destId="{1BCB58A3-BD04-4128-910B-E108A4896B6A}" srcOrd="0" destOrd="0" parTransId="{31BF8E31-04A8-4849-B379-AFBE02D714D7}" sibTransId="{175D53F6-EC53-4B4F-BDD7-AC4F6FADEA7F}"/>
    <dgm:cxn modelId="{EA744CB0-A950-400E-A70C-4C08791F562B}" srcId="{1BCB58A3-BD04-4128-910B-E108A4896B6A}" destId="{D0F92ECE-5A5C-4449-A6F8-F6C3AF01E7B7}" srcOrd="0" destOrd="0" parTransId="{7DFD85E0-31C4-409A-89A6-8FA66F9CB753}" sibTransId="{436675E9-BE79-4479-97A3-28E15F64BC7B}"/>
    <dgm:cxn modelId="{5A045EB7-9DE4-4277-BB74-AD920F194124}" type="presOf" srcId="{D0E07DD3-8DB7-4476-BB6A-02D328247E18}" destId="{D2F34AA5-8EA0-4EEE-AE8F-635042D7DA55}" srcOrd="0" destOrd="1" presId="urn:microsoft.com/office/officeart/2018/2/layout/IconVerticalSolidList"/>
    <dgm:cxn modelId="{610F39BE-AE7C-4BA5-8421-328294CD7CB8}" srcId="{1BCB58A3-BD04-4128-910B-E108A4896B6A}" destId="{14AE682B-B641-4376-9C9C-07B313FABC97}" srcOrd="1" destOrd="0" parTransId="{B077870B-577C-47A6-BC1F-1EB59873818A}" sibTransId="{7E057156-851F-4386-B066-B1BDAEF4A8C0}"/>
    <dgm:cxn modelId="{F92F21E2-DE7D-41D5-917F-72EA2A8F4422}" srcId="{DD16D920-0ACD-4A50-8F2B-367C2699DC6B}" destId="{98B9C99A-C076-4374-8943-73AF51FCA7AA}" srcOrd="0" destOrd="0" parTransId="{62BE207F-37CD-4023-B8F5-701BF82CC80C}" sibTransId="{9193DD51-8BAE-4B59-88BB-A7FF0FCB5530}"/>
    <dgm:cxn modelId="{705E61E4-BF12-4FA2-AB47-5335905C2AFD}" type="presOf" srcId="{14AE682B-B641-4376-9C9C-07B313FABC97}" destId="{6D40F8E6-B8F6-4944-9EC0-063414985776}" srcOrd="0" destOrd="1" presId="urn:microsoft.com/office/officeart/2018/2/layout/IconVerticalSolidList"/>
    <dgm:cxn modelId="{92F71BF7-D288-489B-99CD-2A4E33866E5B}" srcId="{ED8BF164-485A-4AD3-8D33-8E7F7CD43E3E}" destId="{DD16D920-0ACD-4A50-8F2B-367C2699DC6B}" srcOrd="2" destOrd="0" parTransId="{26131E39-C94C-4B9D-B727-28613CA94B2D}" sibTransId="{5E1DA756-B6DE-4D03-B588-BFA498274A3E}"/>
    <dgm:cxn modelId="{1F3C75F8-9C9D-48D3-B1A9-EFDA1DA58AD6}" srcId="{ED8BF164-485A-4AD3-8D33-8E7F7CD43E3E}" destId="{FE836694-2986-4AB4-9F64-6016A5252E6B}" srcOrd="1" destOrd="0" parTransId="{6D6188D8-D49B-4472-8459-166FC3B5909A}" sibTransId="{6BCD3A6C-C37F-43A4-8CB6-06111BC0A8F9}"/>
    <dgm:cxn modelId="{5EB1F928-AB09-4E1A-A8D8-4D10F2702680}" type="presParOf" srcId="{7983321B-0225-4076-998D-AE8C91A3B7A5}" destId="{C1683576-7563-4A68-A005-06D9EF1CF3E8}" srcOrd="0" destOrd="0" presId="urn:microsoft.com/office/officeart/2018/2/layout/IconVerticalSolidList"/>
    <dgm:cxn modelId="{3B2C9599-FA4A-4143-9E4F-575A93665530}" type="presParOf" srcId="{C1683576-7563-4A68-A005-06D9EF1CF3E8}" destId="{84B920A7-D249-448C-A8B7-2D561F7026CB}" srcOrd="0" destOrd="0" presId="urn:microsoft.com/office/officeart/2018/2/layout/IconVerticalSolidList"/>
    <dgm:cxn modelId="{0D967901-4B2E-41D2-8868-D0B943016EA4}" type="presParOf" srcId="{C1683576-7563-4A68-A005-06D9EF1CF3E8}" destId="{F7B05857-1439-4FC9-B97B-F6873BB6BC07}" srcOrd="1" destOrd="0" presId="urn:microsoft.com/office/officeart/2018/2/layout/IconVerticalSolidList"/>
    <dgm:cxn modelId="{190CBB97-92CE-4C48-AE4F-9CF2EB87A93B}" type="presParOf" srcId="{C1683576-7563-4A68-A005-06D9EF1CF3E8}" destId="{ECD0635C-5141-4633-9DF0-52C8EDEECA76}" srcOrd="2" destOrd="0" presId="urn:microsoft.com/office/officeart/2018/2/layout/IconVerticalSolidList"/>
    <dgm:cxn modelId="{2B29FCD0-D08E-4AB9-B22F-A4AE277B9DFE}" type="presParOf" srcId="{C1683576-7563-4A68-A005-06D9EF1CF3E8}" destId="{160193A3-BBE0-42BA-96FD-64E2F95D4B7D}" srcOrd="3" destOrd="0" presId="urn:microsoft.com/office/officeart/2018/2/layout/IconVerticalSolidList"/>
    <dgm:cxn modelId="{0ABC8B76-B376-42E2-BADD-DC04756AA2EF}" type="presParOf" srcId="{C1683576-7563-4A68-A005-06D9EF1CF3E8}" destId="{6D40F8E6-B8F6-4944-9EC0-063414985776}" srcOrd="4" destOrd="0" presId="urn:microsoft.com/office/officeart/2018/2/layout/IconVerticalSolidList"/>
    <dgm:cxn modelId="{B9DBF59E-5F81-48B2-B1A5-6582D9861C24}" type="presParOf" srcId="{7983321B-0225-4076-998D-AE8C91A3B7A5}" destId="{EABB83C7-D5D0-4182-B92E-8E2FF6F9882B}" srcOrd="1" destOrd="0" presId="urn:microsoft.com/office/officeart/2018/2/layout/IconVerticalSolidList"/>
    <dgm:cxn modelId="{9BB978D8-E623-4CE6-9890-2CCA99097398}" type="presParOf" srcId="{7983321B-0225-4076-998D-AE8C91A3B7A5}" destId="{2B03E3AD-0598-4D79-8D03-754C13C2C3D8}" srcOrd="2" destOrd="0" presId="urn:microsoft.com/office/officeart/2018/2/layout/IconVerticalSolidList"/>
    <dgm:cxn modelId="{14669096-16A1-4C43-9114-8FF3AEC282CD}" type="presParOf" srcId="{2B03E3AD-0598-4D79-8D03-754C13C2C3D8}" destId="{118E2EEC-91E1-44CA-9FAE-F4FD5FE00948}" srcOrd="0" destOrd="0" presId="urn:microsoft.com/office/officeart/2018/2/layout/IconVerticalSolidList"/>
    <dgm:cxn modelId="{890F4AA2-536B-484E-B8B3-D979502E3662}" type="presParOf" srcId="{2B03E3AD-0598-4D79-8D03-754C13C2C3D8}" destId="{5B4FEC46-4982-461B-93F4-6AE3F2FA102F}" srcOrd="1" destOrd="0" presId="urn:microsoft.com/office/officeart/2018/2/layout/IconVerticalSolidList"/>
    <dgm:cxn modelId="{56248070-6970-48E2-ADC2-946CE2CEAC73}" type="presParOf" srcId="{2B03E3AD-0598-4D79-8D03-754C13C2C3D8}" destId="{7261F369-33B3-4535-A251-F99272658DA7}" srcOrd="2" destOrd="0" presId="urn:microsoft.com/office/officeart/2018/2/layout/IconVerticalSolidList"/>
    <dgm:cxn modelId="{05C61120-D5FC-4D59-B069-16AF01AAA1CF}" type="presParOf" srcId="{2B03E3AD-0598-4D79-8D03-754C13C2C3D8}" destId="{32CF3C95-2765-47EC-9B7F-99AF4AB68504}" srcOrd="3" destOrd="0" presId="urn:microsoft.com/office/officeart/2018/2/layout/IconVerticalSolidList"/>
    <dgm:cxn modelId="{9CB3A69D-51F5-4A71-88E5-B5D4D6640906}" type="presParOf" srcId="{2B03E3AD-0598-4D79-8D03-754C13C2C3D8}" destId="{D2F34AA5-8EA0-4EEE-AE8F-635042D7DA55}" srcOrd="4" destOrd="0" presId="urn:microsoft.com/office/officeart/2018/2/layout/IconVerticalSolidList"/>
    <dgm:cxn modelId="{98CCFA9D-DBAB-40A2-AC74-DCE8BCBA5891}" type="presParOf" srcId="{7983321B-0225-4076-998D-AE8C91A3B7A5}" destId="{725374A7-5814-469B-8FC3-E22D8AFD6CD8}" srcOrd="3" destOrd="0" presId="urn:microsoft.com/office/officeart/2018/2/layout/IconVerticalSolidList"/>
    <dgm:cxn modelId="{A5A0CB0F-B2E6-4B73-AC99-A041DB52081B}" type="presParOf" srcId="{7983321B-0225-4076-998D-AE8C91A3B7A5}" destId="{3A0A9A18-0D99-4BCE-AEEC-4D2A77B2C8A4}" srcOrd="4" destOrd="0" presId="urn:microsoft.com/office/officeart/2018/2/layout/IconVerticalSolidList"/>
    <dgm:cxn modelId="{475E7E28-E5C4-430C-9565-6A76FB99F233}" type="presParOf" srcId="{3A0A9A18-0D99-4BCE-AEEC-4D2A77B2C8A4}" destId="{425454EE-DC5C-406C-A885-B05D8288634A}" srcOrd="0" destOrd="0" presId="urn:microsoft.com/office/officeart/2018/2/layout/IconVerticalSolidList"/>
    <dgm:cxn modelId="{DA3872E1-9338-4D6E-BDEA-BEF151D71828}" type="presParOf" srcId="{3A0A9A18-0D99-4BCE-AEEC-4D2A77B2C8A4}" destId="{67CC1594-2A57-4C9B-AFCF-96A95B3DDFB1}" srcOrd="1" destOrd="0" presId="urn:microsoft.com/office/officeart/2018/2/layout/IconVerticalSolidList"/>
    <dgm:cxn modelId="{F3CE75C6-F00F-428B-89BC-B830F03F5085}" type="presParOf" srcId="{3A0A9A18-0D99-4BCE-AEEC-4D2A77B2C8A4}" destId="{EF5EC02C-97BA-4DDC-A02D-E850D730289A}" srcOrd="2" destOrd="0" presId="urn:microsoft.com/office/officeart/2018/2/layout/IconVerticalSolidList"/>
    <dgm:cxn modelId="{687F3EB5-7ADF-4FF9-8DB0-90BD5876F1BF}" type="presParOf" srcId="{3A0A9A18-0D99-4BCE-AEEC-4D2A77B2C8A4}" destId="{1722F3AD-73C1-424A-BE66-82D456AAB1D5}" srcOrd="3" destOrd="0" presId="urn:microsoft.com/office/officeart/2018/2/layout/IconVerticalSolidList"/>
    <dgm:cxn modelId="{6EFAFFCA-791F-49B1-87D5-D7991ED8CAE2}" type="presParOf" srcId="{3A0A9A18-0D99-4BCE-AEEC-4D2A77B2C8A4}" destId="{FB587625-919C-4943-8F28-D57E2914A93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939330-35AF-4EB4-B990-260885FAA75D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ED0D33E-D87F-43D0-84BC-919F136FC2B0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600" dirty="0"/>
            <a:t>Urban Growth Boundaries</a:t>
          </a:r>
        </a:p>
      </dgm:t>
    </dgm:pt>
    <dgm:pt modelId="{6B6B46BC-D6D6-4665-BDE4-8C021DE1E7BE}" type="parTrans" cxnId="{5C0DD0F0-F10E-4ACD-97A2-0EA7885F8F25}">
      <dgm:prSet/>
      <dgm:spPr/>
      <dgm:t>
        <a:bodyPr/>
        <a:lstStyle/>
        <a:p>
          <a:endParaRPr lang="en-US"/>
        </a:p>
      </dgm:t>
    </dgm:pt>
    <dgm:pt modelId="{647E809B-0A85-4FDA-A59D-582007A1A1ED}" type="sibTrans" cxnId="{5C0DD0F0-F10E-4ACD-97A2-0EA7885F8F25}">
      <dgm:prSet/>
      <dgm:spPr/>
      <dgm:t>
        <a:bodyPr/>
        <a:lstStyle/>
        <a:p>
          <a:endParaRPr lang="en-US"/>
        </a:p>
      </dgm:t>
    </dgm:pt>
    <dgm:pt modelId="{6BE05BBE-5140-4CF5-9BEF-0CD8CB807DE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Official boundary to contain urban areas</a:t>
          </a:r>
        </a:p>
        <a:p>
          <a:pPr>
            <a:lnSpc>
              <a:spcPct val="100000"/>
            </a:lnSpc>
          </a:pPr>
          <a:r>
            <a:rPr lang="en-US" sz="1400" dirty="0"/>
            <a:t>E.G Portland Oregon in 1975</a:t>
          </a:r>
        </a:p>
      </dgm:t>
    </dgm:pt>
    <dgm:pt modelId="{A48C36F7-3504-4F6E-A17D-ABAC261578C4}" type="parTrans" cxnId="{4A1C0606-A38C-424C-8052-3DF929097202}">
      <dgm:prSet/>
      <dgm:spPr/>
      <dgm:t>
        <a:bodyPr/>
        <a:lstStyle/>
        <a:p>
          <a:endParaRPr lang="en-US"/>
        </a:p>
      </dgm:t>
    </dgm:pt>
    <dgm:pt modelId="{614CF7BA-1E8E-40E1-A11D-0D9D947E5C25}" type="sibTrans" cxnId="{4A1C0606-A38C-424C-8052-3DF929097202}">
      <dgm:prSet/>
      <dgm:spPr/>
      <dgm:t>
        <a:bodyPr/>
        <a:lstStyle/>
        <a:p>
          <a:endParaRPr lang="en-US"/>
        </a:p>
      </dgm:t>
    </dgm:pt>
    <dgm:pt modelId="{599A139C-3C3F-47D2-92FF-AAEA95F2E321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600" dirty="0"/>
            <a:t>Revitalizing existing towns and cities</a:t>
          </a:r>
        </a:p>
      </dgm:t>
    </dgm:pt>
    <dgm:pt modelId="{9C6002E9-34AE-4C1A-B457-5D59D06BDE14}" type="parTrans" cxnId="{522571A3-1F45-43EA-B6AF-45A57F9B3239}">
      <dgm:prSet/>
      <dgm:spPr/>
      <dgm:t>
        <a:bodyPr/>
        <a:lstStyle/>
        <a:p>
          <a:endParaRPr lang="en-US"/>
        </a:p>
      </dgm:t>
    </dgm:pt>
    <dgm:pt modelId="{CE329FB6-EF64-483D-B12E-64AA73E11927}" type="sibTrans" cxnId="{522571A3-1F45-43EA-B6AF-45A57F9B3239}">
      <dgm:prSet/>
      <dgm:spPr/>
      <dgm:t>
        <a:bodyPr/>
        <a:lstStyle/>
        <a:p>
          <a:endParaRPr lang="en-US"/>
        </a:p>
      </dgm:t>
    </dgm:pt>
    <dgm:pt modelId="{6D737F35-4900-47B4-AD24-02ADE666DDE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aseline="0" dirty="0"/>
            <a:t>Restoring architecture</a:t>
          </a:r>
        </a:p>
        <a:p>
          <a:pPr>
            <a:lnSpc>
              <a:spcPct val="100000"/>
            </a:lnSpc>
          </a:pPr>
          <a:r>
            <a:rPr lang="en-US" sz="1400" baseline="0" dirty="0"/>
            <a:t>Relocation of corporate giants</a:t>
          </a:r>
        </a:p>
      </dgm:t>
    </dgm:pt>
    <dgm:pt modelId="{B553F890-7FF3-43D6-A115-0AFCE8EFE0F2}" type="parTrans" cxnId="{A08A6510-9A06-4873-92AF-F0BC3D4990FB}">
      <dgm:prSet/>
      <dgm:spPr/>
      <dgm:t>
        <a:bodyPr/>
        <a:lstStyle/>
        <a:p>
          <a:endParaRPr lang="en-US"/>
        </a:p>
      </dgm:t>
    </dgm:pt>
    <dgm:pt modelId="{D6124A5C-AEBB-46E8-8A29-689DF27AFEEE}" type="sibTrans" cxnId="{A08A6510-9A06-4873-92AF-F0BC3D4990FB}">
      <dgm:prSet/>
      <dgm:spPr/>
      <dgm:t>
        <a:bodyPr/>
        <a:lstStyle/>
        <a:p>
          <a:endParaRPr lang="en-US"/>
        </a:p>
      </dgm:t>
    </dgm:pt>
    <dgm:pt modelId="{CE344E6D-3FAD-45A7-B027-16FFFEF34C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aseline="0" dirty="0"/>
            <a:t>Eminent domain</a:t>
          </a:r>
        </a:p>
      </dgm:t>
    </dgm:pt>
    <dgm:pt modelId="{EDDB114C-9DBB-443C-8547-F0742A78F838}" type="parTrans" cxnId="{5F2CF20B-44D7-4C8C-916B-6592573024C2}">
      <dgm:prSet/>
      <dgm:spPr/>
      <dgm:t>
        <a:bodyPr/>
        <a:lstStyle/>
        <a:p>
          <a:endParaRPr lang="en-US"/>
        </a:p>
      </dgm:t>
    </dgm:pt>
    <dgm:pt modelId="{F7F47AB5-CC75-4BBD-8C40-C97526388767}" type="sibTrans" cxnId="{5F2CF20B-44D7-4C8C-916B-6592573024C2}">
      <dgm:prSet/>
      <dgm:spPr/>
      <dgm:t>
        <a:bodyPr/>
        <a:lstStyle/>
        <a:p>
          <a:endParaRPr lang="en-US"/>
        </a:p>
      </dgm:t>
    </dgm:pt>
    <dgm:pt modelId="{473AD5FB-BADB-4642-AC97-00481DF8B1B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Transit oriented approaches</a:t>
          </a:r>
        </a:p>
      </dgm:t>
    </dgm:pt>
    <dgm:pt modelId="{D5EBF94E-894B-4284-808E-68FBCE204BFB}" type="parTrans" cxnId="{8EC39453-CE90-4FBA-891E-9F1EE054928D}">
      <dgm:prSet/>
      <dgm:spPr/>
      <dgm:t>
        <a:bodyPr/>
        <a:lstStyle/>
        <a:p>
          <a:endParaRPr lang="en-US"/>
        </a:p>
      </dgm:t>
    </dgm:pt>
    <dgm:pt modelId="{419C05D4-2E82-4EE5-AA1F-660B34455A6A}" type="sibTrans" cxnId="{8EC39453-CE90-4FBA-891E-9F1EE054928D}">
      <dgm:prSet/>
      <dgm:spPr/>
      <dgm:t>
        <a:bodyPr/>
        <a:lstStyle/>
        <a:p>
          <a:endParaRPr lang="en-US"/>
        </a:p>
      </dgm:t>
    </dgm:pt>
    <dgm:pt modelId="{404DD420-C1AF-4A26-92B6-EAED75150E7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More highway lanes with carpool lanes</a:t>
          </a:r>
        </a:p>
      </dgm:t>
    </dgm:pt>
    <dgm:pt modelId="{0D773684-9D44-4F67-B48D-D1CAD1EEE2E3}" type="parTrans" cxnId="{640F5F79-9FB6-44C5-A1FF-7074F799875C}">
      <dgm:prSet/>
      <dgm:spPr/>
      <dgm:t>
        <a:bodyPr/>
        <a:lstStyle/>
        <a:p>
          <a:endParaRPr lang="en-US"/>
        </a:p>
      </dgm:t>
    </dgm:pt>
    <dgm:pt modelId="{20DF90DC-0A5F-40D8-932B-363F349221A9}" type="sibTrans" cxnId="{640F5F79-9FB6-44C5-A1FF-7074F799875C}">
      <dgm:prSet/>
      <dgm:spPr/>
      <dgm:t>
        <a:bodyPr/>
        <a:lstStyle/>
        <a:p>
          <a:endParaRPr lang="en-US"/>
        </a:p>
      </dgm:t>
    </dgm:pt>
    <dgm:pt modelId="{02116EDE-1E01-47CE-B39B-433772BCE8B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Rail lines along highways to connect cities and suburbs</a:t>
          </a:r>
        </a:p>
      </dgm:t>
    </dgm:pt>
    <dgm:pt modelId="{2AD2B457-35C1-4DBC-BDDB-9201913B3076}" type="parTrans" cxnId="{7CA1BD99-A7B0-4430-82DD-E1CF5FDEEBE4}">
      <dgm:prSet/>
      <dgm:spPr/>
      <dgm:t>
        <a:bodyPr/>
        <a:lstStyle/>
        <a:p>
          <a:endParaRPr lang="en-US"/>
        </a:p>
      </dgm:t>
    </dgm:pt>
    <dgm:pt modelId="{D1D70852-2F2C-4F01-B1E9-AA55D08555B8}" type="sibTrans" cxnId="{7CA1BD99-A7B0-4430-82DD-E1CF5FDEEBE4}">
      <dgm:prSet/>
      <dgm:spPr/>
      <dgm:t>
        <a:bodyPr/>
        <a:lstStyle/>
        <a:p>
          <a:endParaRPr lang="en-US"/>
        </a:p>
      </dgm:t>
    </dgm:pt>
    <dgm:pt modelId="{7EECF681-2898-4F83-A8C8-F46DD910381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Greening our cities</a:t>
          </a:r>
        </a:p>
      </dgm:t>
    </dgm:pt>
    <dgm:pt modelId="{51C927F5-3C6B-478D-A97E-5EE091B5BACF}" type="parTrans" cxnId="{B25B5518-0C6C-4116-9ABE-CA0A860C3A7B}">
      <dgm:prSet/>
      <dgm:spPr/>
      <dgm:t>
        <a:bodyPr/>
        <a:lstStyle/>
        <a:p>
          <a:endParaRPr lang="en-US"/>
        </a:p>
      </dgm:t>
    </dgm:pt>
    <dgm:pt modelId="{8DF78628-D3FF-4DF3-9DC5-EC907956A02F}" type="sibTrans" cxnId="{B25B5518-0C6C-4116-9ABE-CA0A860C3A7B}">
      <dgm:prSet/>
      <dgm:spPr/>
      <dgm:t>
        <a:bodyPr/>
        <a:lstStyle/>
        <a:p>
          <a:endParaRPr lang="en-US"/>
        </a:p>
      </dgm:t>
    </dgm:pt>
    <dgm:pt modelId="{DB0C68DB-8C98-4112-8852-ACABE8F1A51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Replace diesel fuel buses with hybrids</a:t>
          </a:r>
        </a:p>
      </dgm:t>
    </dgm:pt>
    <dgm:pt modelId="{70C3D8E5-DF53-4730-A70F-112895F638BF}" type="parTrans" cxnId="{E40AEAC6-7A7E-46BC-9159-C487F9894BD5}">
      <dgm:prSet/>
      <dgm:spPr/>
      <dgm:t>
        <a:bodyPr/>
        <a:lstStyle/>
        <a:p>
          <a:endParaRPr lang="en-US"/>
        </a:p>
      </dgm:t>
    </dgm:pt>
    <dgm:pt modelId="{92B01F0E-845F-4025-99FC-A8FD1C4AAD8F}" type="sibTrans" cxnId="{E40AEAC6-7A7E-46BC-9159-C487F9894BD5}">
      <dgm:prSet/>
      <dgm:spPr/>
      <dgm:t>
        <a:bodyPr/>
        <a:lstStyle/>
        <a:p>
          <a:endParaRPr lang="en-US"/>
        </a:p>
      </dgm:t>
    </dgm:pt>
    <dgm:pt modelId="{ABAF965E-ECF3-4213-AC71-3D5C4FBC082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Improve cycling/walking infrastructure</a:t>
          </a:r>
        </a:p>
        <a:p>
          <a:pPr>
            <a:lnSpc>
              <a:spcPct val="100000"/>
            </a:lnSpc>
          </a:pPr>
          <a:r>
            <a:rPr lang="en-US" sz="1400" dirty="0"/>
            <a:t>Green roofs</a:t>
          </a:r>
        </a:p>
      </dgm:t>
    </dgm:pt>
    <dgm:pt modelId="{127F0EB5-CAA0-4F94-B663-C276FADEFA5E}" type="parTrans" cxnId="{0AB2E3E6-9E4F-45B4-A1F8-B67CB74BEEA6}">
      <dgm:prSet/>
      <dgm:spPr/>
      <dgm:t>
        <a:bodyPr/>
        <a:lstStyle/>
        <a:p>
          <a:endParaRPr lang="en-US"/>
        </a:p>
      </dgm:t>
    </dgm:pt>
    <dgm:pt modelId="{92495FE1-B07C-498A-8907-A473F6EA2098}" type="sibTrans" cxnId="{0AB2E3E6-9E4F-45B4-A1F8-B67CB74BEEA6}">
      <dgm:prSet/>
      <dgm:spPr/>
      <dgm:t>
        <a:bodyPr/>
        <a:lstStyle/>
        <a:p>
          <a:endParaRPr lang="en-US"/>
        </a:p>
      </dgm:t>
    </dgm:pt>
    <dgm:pt modelId="{3C173270-57A3-479C-AFF6-AB5C93827AB0}" type="pres">
      <dgm:prSet presAssocID="{01939330-35AF-4EB4-B990-260885FAA75D}" presName="root" presStyleCnt="0">
        <dgm:presLayoutVars>
          <dgm:dir/>
          <dgm:resizeHandles val="exact"/>
        </dgm:presLayoutVars>
      </dgm:prSet>
      <dgm:spPr/>
    </dgm:pt>
    <dgm:pt modelId="{6441B73A-50E4-4C7E-9CCE-9EBC85B8AAC8}" type="pres">
      <dgm:prSet presAssocID="{1ED0D33E-D87F-43D0-84BC-919F136FC2B0}" presName="compNode" presStyleCnt="0"/>
      <dgm:spPr/>
    </dgm:pt>
    <dgm:pt modelId="{9DBAB05B-9D98-4ECB-A88C-3285D9065A2A}" type="pres">
      <dgm:prSet presAssocID="{1ED0D33E-D87F-43D0-84BC-919F136FC2B0}" presName="iconRect" presStyleLbl="node1" presStyleIdx="0" presStyleCnt="4" custLinFactNeighborX="1261" custLinFactNeighborY="-4053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35CBD516-03BF-4F1E-AC2C-39C3E1556E1D}" type="pres">
      <dgm:prSet presAssocID="{1ED0D33E-D87F-43D0-84BC-919F136FC2B0}" presName="iconSpace" presStyleCnt="0"/>
      <dgm:spPr/>
    </dgm:pt>
    <dgm:pt modelId="{491C3C2C-18AE-45C3-B4AB-4B1BADCCE1A8}" type="pres">
      <dgm:prSet presAssocID="{1ED0D33E-D87F-43D0-84BC-919F136FC2B0}" presName="parTx" presStyleLbl="revTx" presStyleIdx="0" presStyleCnt="8" custLinFactNeighborY="-59158">
        <dgm:presLayoutVars>
          <dgm:chMax val="0"/>
          <dgm:chPref val="0"/>
        </dgm:presLayoutVars>
      </dgm:prSet>
      <dgm:spPr/>
    </dgm:pt>
    <dgm:pt modelId="{B6F66C80-8824-4C1A-876C-4CA19A404FB2}" type="pres">
      <dgm:prSet presAssocID="{1ED0D33E-D87F-43D0-84BC-919F136FC2B0}" presName="txSpace" presStyleCnt="0"/>
      <dgm:spPr/>
    </dgm:pt>
    <dgm:pt modelId="{8C5E977D-2C7B-4A28-AAEF-2574ECE8AA68}" type="pres">
      <dgm:prSet presAssocID="{1ED0D33E-D87F-43D0-84BC-919F136FC2B0}" presName="desTx" presStyleLbl="revTx" presStyleIdx="1" presStyleCnt="8" custScaleX="121908" custScaleY="91640" custLinFactNeighborX="203" custLinFactNeighborY="-14578">
        <dgm:presLayoutVars/>
      </dgm:prSet>
      <dgm:spPr/>
    </dgm:pt>
    <dgm:pt modelId="{89D5C50B-59F5-412A-BAB3-6C088D70B68A}" type="pres">
      <dgm:prSet presAssocID="{647E809B-0A85-4FDA-A59D-582007A1A1ED}" presName="sibTrans" presStyleCnt="0"/>
      <dgm:spPr/>
    </dgm:pt>
    <dgm:pt modelId="{A9BA02F1-5551-417C-AFBE-936E0BFEE4F3}" type="pres">
      <dgm:prSet presAssocID="{599A139C-3C3F-47D2-92FF-AAEA95F2E321}" presName="compNode" presStyleCnt="0"/>
      <dgm:spPr/>
    </dgm:pt>
    <dgm:pt modelId="{8219FE79-0265-4BA7-9002-D0877E6041B0}" type="pres">
      <dgm:prSet presAssocID="{599A139C-3C3F-47D2-92FF-AAEA95F2E32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87DA51AE-FE8F-41AB-82E1-734EA4BD37C3}" type="pres">
      <dgm:prSet presAssocID="{599A139C-3C3F-47D2-92FF-AAEA95F2E321}" presName="iconSpace" presStyleCnt="0"/>
      <dgm:spPr/>
    </dgm:pt>
    <dgm:pt modelId="{C1E6379D-6CB9-40CB-884C-387C0DBCB15D}" type="pres">
      <dgm:prSet presAssocID="{599A139C-3C3F-47D2-92FF-AAEA95F2E321}" presName="parTx" presStyleLbl="revTx" presStyleIdx="2" presStyleCnt="8">
        <dgm:presLayoutVars>
          <dgm:chMax val="0"/>
          <dgm:chPref val="0"/>
        </dgm:presLayoutVars>
      </dgm:prSet>
      <dgm:spPr/>
    </dgm:pt>
    <dgm:pt modelId="{922C0498-83B0-47D9-BA29-873F5AABB6DA}" type="pres">
      <dgm:prSet presAssocID="{599A139C-3C3F-47D2-92FF-AAEA95F2E321}" presName="txSpace" presStyleCnt="0"/>
      <dgm:spPr/>
    </dgm:pt>
    <dgm:pt modelId="{D0144A96-ADE5-44C2-9D4E-E44DE94979D1}" type="pres">
      <dgm:prSet presAssocID="{599A139C-3C3F-47D2-92FF-AAEA95F2E321}" presName="desTx" presStyleLbl="revTx" presStyleIdx="3" presStyleCnt="8" custScaleX="102642" custScaleY="214737" custLinFactNeighborX="-603" custLinFactNeighborY="90231">
        <dgm:presLayoutVars/>
      </dgm:prSet>
      <dgm:spPr/>
    </dgm:pt>
    <dgm:pt modelId="{0FABCD09-F95B-4A23-BED4-2BB47CBC7194}" type="pres">
      <dgm:prSet presAssocID="{CE329FB6-EF64-483D-B12E-64AA73E11927}" presName="sibTrans" presStyleCnt="0"/>
      <dgm:spPr/>
    </dgm:pt>
    <dgm:pt modelId="{BE05DA34-A652-4484-B916-1A548F9F681E}" type="pres">
      <dgm:prSet presAssocID="{473AD5FB-BADB-4642-AC97-00481DF8B1B0}" presName="compNode" presStyleCnt="0"/>
      <dgm:spPr/>
    </dgm:pt>
    <dgm:pt modelId="{403FFFDB-1AB9-4525-89E4-637C6B9F7DCA}" type="pres">
      <dgm:prSet presAssocID="{473AD5FB-BADB-4642-AC97-00481DF8B1B0}" presName="iconRect" presStyleLbl="node1" presStyleIdx="2" presStyleCnt="4" custLinFactNeighborY="-2793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149EB300-7014-43B1-A80E-26F0CD09120A}" type="pres">
      <dgm:prSet presAssocID="{473AD5FB-BADB-4642-AC97-00481DF8B1B0}" presName="iconSpace" presStyleCnt="0"/>
      <dgm:spPr/>
    </dgm:pt>
    <dgm:pt modelId="{89139FE2-B9ED-49A0-9C9B-C961DAA183DC}" type="pres">
      <dgm:prSet presAssocID="{473AD5FB-BADB-4642-AC97-00481DF8B1B0}" presName="parTx" presStyleLbl="revTx" presStyleIdx="4" presStyleCnt="8" custLinFactNeighborX="444" custLinFactNeighborY="-26783">
        <dgm:presLayoutVars>
          <dgm:chMax val="0"/>
          <dgm:chPref val="0"/>
        </dgm:presLayoutVars>
      </dgm:prSet>
      <dgm:spPr/>
    </dgm:pt>
    <dgm:pt modelId="{679FCF3D-4789-4B90-8784-55B99994DC29}" type="pres">
      <dgm:prSet presAssocID="{473AD5FB-BADB-4642-AC97-00481DF8B1B0}" presName="txSpace" presStyleCnt="0"/>
      <dgm:spPr/>
    </dgm:pt>
    <dgm:pt modelId="{8636E48A-D1DA-4C4F-993E-FBB2D7EA04E8}" type="pres">
      <dgm:prSet presAssocID="{473AD5FB-BADB-4642-AC97-00481DF8B1B0}" presName="desTx" presStyleLbl="revTx" presStyleIdx="5" presStyleCnt="8" custScaleX="136247" custScaleY="158453" custLinFactNeighborX="1712" custLinFactNeighborY="42253">
        <dgm:presLayoutVars/>
      </dgm:prSet>
      <dgm:spPr/>
    </dgm:pt>
    <dgm:pt modelId="{A557808D-B6F4-4C6B-B52A-8EAFABF897F0}" type="pres">
      <dgm:prSet presAssocID="{419C05D4-2E82-4EE5-AA1F-660B34455A6A}" presName="sibTrans" presStyleCnt="0"/>
      <dgm:spPr/>
    </dgm:pt>
    <dgm:pt modelId="{DFF55E20-A4CF-4680-90F9-C6CDDE5AC913}" type="pres">
      <dgm:prSet presAssocID="{7EECF681-2898-4F83-A8C8-F46DD9103816}" presName="compNode" presStyleCnt="0"/>
      <dgm:spPr/>
    </dgm:pt>
    <dgm:pt modelId="{5569DC50-B893-4761-B1E8-2430052ED94B}" type="pres">
      <dgm:prSet presAssocID="{7EECF681-2898-4F83-A8C8-F46DD9103816}" presName="iconRect" presStyleLbl="node1" presStyleIdx="3" presStyleCnt="4" custLinFactNeighborX="-6340" custLinFactNeighborY="-2514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6F34CC78-9C7B-4158-A796-B678E9E0495D}" type="pres">
      <dgm:prSet presAssocID="{7EECF681-2898-4F83-A8C8-F46DD9103816}" presName="iconSpace" presStyleCnt="0"/>
      <dgm:spPr/>
    </dgm:pt>
    <dgm:pt modelId="{458F0C8B-12F6-41C6-8656-852C10C4D492}" type="pres">
      <dgm:prSet presAssocID="{7EECF681-2898-4F83-A8C8-F46DD9103816}" presName="parTx" presStyleLbl="revTx" presStyleIdx="6" presStyleCnt="8" custLinFactNeighborX="1333" custLinFactNeighborY="-26783">
        <dgm:presLayoutVars>
          <dgm:chMax val="0"/>
          <dgm:chPref val="0"/>
        </dgm:presLayoutVars>
      </dgm:prSet>
      <dgm:spPr/>
    </dgm:pt>
    <dgm:pt modelId="{F8E98FF2-1F1D-4E2A-ADD1-DC78F79AC7B9}" type="pres">
      <dgm:prSet presAssocID="{7EECF681-2898-4F83-A8C8-F46DD9103816}" presName="txSpace" presStyleCnt="0"/>
      <dgm:spPr/>
    </dgm:pt>
    <dgm:pt modelId="{F31B13C7-2696-4B8F-9B04-47B53EA6F72D}" type="pres">
      <dgm:prSet presAssocID="{7EECF681-2898-4F83-A8C8-F46DD9103816}" presName="desTx" presStyleLbl="revTx" presStyleIdx="7" presStyleCnt="8" custScaleX="128580" custScaleY="160735" custLinFactNeighborX="-4078" custLinFactNeighborY="41678">
        <dgm:presLayoutVars/>
      </dgm:prSet>
      <dgm:spPr/>
    </dgm:pt>
  </dgm:ptLst>
  <dgm:cxnLst>
    <dgm:cxn modelId="{4A1C0606-A38C-424C-8052-3DF929097202}" srcId="{1ED0D33E-D87F-43D0-84BC-919F136FC2B0}" destId="{6BE05BBE-5140-4CF5-9BEF-0CD8CB807DE5}" srcOrd="0" destOrd="0" parTransId="{A48C36F7-3504-4F6E-A17D-ABAC261578C4}" sibTransId="{614CF7BA-1E8E-40E1-A11D-0D9D947E5C25}"/>
    <dgm:cxn modelId="{2CBD1F07-482E-4B8C-878D-85A12BC94CD7}" type="presOf" srcId="{599A139C-3C3F-47D2-92FF-AAEA95F2E321}" destId="{C1E6379D-6CB9-40CB-884C-387C0DBCB15D}" srcOrd="0" destOrd="0" presId="urn:microsoft.com/office/officeart/2018/5/layout/CenteredIconLabelDescriptionList"/>
    <dgm:cxn modelId="{5F2CF20B-44D7-4C8C-916B-6592573024C2}" srcId="{599A139C-3C3F-47D2-92FF-AAEA95F2E321}" destId="{CE344E6D-3FAD-45A7-B027-16FFFEF34CFE}" srcOrd="1" destOrd="0" parTransId="{EDDB114C-9DBB-443C-8547-F0742A78F838}" sibTransId="{F7F47AB5-CC75-4BBD-8C40-C97526388767}"/>
    <dgm:cxn modelId="{A08A6510-9A06-4873-92AF-F0BC3D4990FB}" srcId="{599A139C-3C3F-47D2-92FF-AAEA95F2E321}" destId="{6D737F35-4900-47B4-AD24-02ADE666DDE4}" srcOrd="0" destOrd="0" parTransId="{B553F890-7FF3-43D6-A115-0AFCE8EFE0F2}" sibTransId="{D6124A5C-AEBB-46E8-8A29-689DF27AFEEE}"/>
    <dgm:cxn modelId="{B25B5518-0C6C-4116-9ABE-CA0A860C3A7B}" srcId="{01939330-35AF-4EB4-B990-260885FAA75D}" destId="{7EECF681-2898-4F83-A8C8-F46DD9103816}" srcOrd="3" destOrd="0" parTransId="{51C927F5-3C6B-478D-A97E-5EE091B5BACF}" sibTransId="{8DF78628-D3FF-4DF3-9DC5-EC907956A02F}"/>
    <dgm:cxn modelId="{D4987120-AFAA-4176-A0D8-DDA735E74237}" type="presOf" srcId="{6D737F35-4900-47B4-AD24-02ADE666DDE4}" destId="{D0144A96-ADE5-44C2-9D4E-E44DE94979D1}" srcOrd="0" destOrd="0" presId="urn:microsoft.com/office/officeart/2018/5/layout/CenteredIconLabelDescriptionList"/>
    <dgm:cxn modelId="{70CFA635-2268-4024-83C9-AC366F181465}" type="presOf" srcId="{6BE05BBE-5140-4CF5-9BEF-0CD8CB807DE5}" destId="{8C5E977D-2C7B-4A28-AAEF-2574ECE8AA68}" srcOrd="0" destOrd="0" presId="urn:microsoft.com/office/officeart/2018/5/layout/CenteredIconLabelDescriptionList"/>
    <dgm:cxn modelId="{53DFD03C-E911-4E32-BAEB-93B3DA9916AF}" type="presOf" srcId="{CE344E6D-3FAD-45A7-B027-16FFFEF34CFE}" destId="{D0144A96-ADE5-44C2-9D4E-E44DE94979D1}" srcOrd="0" destOrd="1" presId="urn:microsoft.com/office/officeart/2018/5/layout/CenteredIconLabelDescriptionList"/>
    <dgm:cxn modelId="{0D300843-6EAD-46E3-ADEC-8A1776C7AFF8}" type="presOf" srcId="{DB0C68DB-8C98-4112-8852-ACABE8F1A51B}" destId="{F31B13C7-2696-4B8F-9B04-47B53EA6F72D}" srcOrd="0" destOrd="0" presId="urn:microsoft.com/office/officeart/2018/5/layout/CenteredIconLabelDescriptionList"/>
    <dgm:cxn modelId="{CFB56746-BFDF-4656-A1CA-25BF2C956052}" type="presOf" srcId="{01939330-35AF-4EB4-B990-260885FAA75D}" destId="{3C173270-57A3-479C-AFF6-AB5C93827AB0}" srcOrd="0" destOrd="0" presId="urn:microsoft.com/office/officeart/2018/5/layout/CenteredIconLabelDescriptionList"/>
    <dgm:cxn modelId="{8EC39453-CE90-4FBA-891E-9F1EE054928D}" srcId="{01939330-35AF-4EB4-B990-260885FAA75D}" destId="{473AD5FB-BADB-4642-AC97-00481DF8B1B0}" srcOrd="2" destOrd="0" parTransId="{D5EBF94E-894B-4284-808E-68FBCE204BFB}" sibTransId="{419C05D4-2E82-4EE5-AA1F-660B34455A6A}"/>
    <dgm:cxn modelId="{DE3D1E54-BBD5-4304-99AD-42FF813F5321}" type="presOf" srcId="{7EECF681-2898-4F83-A8C8-F46DD9103816}" destId="{458F0C8B-12F6-41C6-8656-852C10C4D492}" srcOrd="0" destOrd="0" presId="urn:microsoft.com/office/officeart/2018/5/layout/CenteredIconLabelDescriptionList"/>
    <dgm:cxn modelId="{891F1C75-4760-482C-A93D-A0509BAA47B5}" type="presOf" srcId="{404DD420-C1AF-4A26-92B6-EAED75150E7E}" destId="{8636E48A-D1DA-4C4F-993E-FBB2D7EA04E8}" srcOrd="0" destOrd="0" presId="urn:microsoft.com/office/officeart/2018/5/layout/CenteredIconLabelDescriptionList"/>
    <dgm:cxn modelId="{640F5F79-9FB6-44C5-A1FF-7074F799875C}" srcId="{473AD5FB-BADB-4642-AC97-00481DF8B1B0}" destId="{404DD420-C1AF-4A26-92B6-EAED75150E7E}" srcOrd="0" destOrd="0" parTransId="{0D773684-9D44-4F67-B48D-D1CAD1EEE2E3}" sibTransId="{20DF90DC-0A5F-40D8-932B-363F349221A9}"/>
    <dgm:cxn modelId="{7CA1BD99-A7B0-4430-82DD-E1CF5FDEEBE4}" srcId="{473AD5FB-BADB-4642-AC97-00481DF8B1B0}" destId="{02116EDE-1E01-47CE-B39B-433772BCE8B6}" srcOrd="1" destOrd="0" parTransId="{2AD2B457-35C1-4DBC-BDDB-9201913B3076}" sibTransId="{D1D70852-2F2C-4F01-B1E9-AA55D08555B8}"/>
    <dgm:cxn modelId="{522571A3-1F45-43EA-B6AF-45A57F9B3239}" srcId="{01939330-35AF-4EB4-B990-260885FAA75D}" destId="{599A139C-3C3F-47D2-92FF-AAEA95F2E321}" srcOrd="1" destOrd="0" parTransId="{9C6002E9-34AE-4C1A-B457-5D59D06BDE14}" sibTransId="{CE329FB6-EF64-483D-B12E-64AA73E11927}"/>
    <dgm:cxn modelId="{F47647A4-5DA4-4E6E-839F-C7E33C8C235B}" type="presOf" srcId="{02116EDE-1E01-47CE-B39B-433772BCE8B6}" destId="{8636E48A-D1DA-4C4F-993E-FBB2D7EA04E8}" srcOrd="0" destOrd="1" presId="urn:microsoft.com/office/officeart/2018/5/layout/CenteredIconLabelDescriptionList"/>
    <dgm:cxn modelId="{A078C8B4-477F-4AA7-946A-89E32CE32C1F}" type="presOf" srcId="{ABAF965E-ECF3-4213-AC71-3D5C4FBC0822}" destId="{F31B13C7-2696-4B8F-9B04-47B53EA6F72D}" srcOrd="0" destOrd="1" presId="urn:microsoft.com/office/officeart/2018/5/layout/CenteredIconLabelDescriptionList"/>
    <dgm:cxn modelId="{6CA21AB5-5E80-462E-B537-1948F9214862}" type="presOf" srcId="{473AD5FB-BADB-4642-AC97-00481DF8B1B0}" destId="{89139FE2-B9ED-49A0-9C9B-C961DAA183DC}" srcOrd="0" destOrd="0" presId="urn:microsoft.com/office/officeart/2018/5/layout/CenteredIconLabelDescriptionList"/>
    <dgm:cxn modelId="{1A5439C2-A7FE-41A3-AEC8-7CE1966A8C34}" type="presOf" srcId="{1ED0D33E-D87F-43D0-84BC-919F136FC2B0}" destId="{491C3C2C-18AE-45C3-B4AB-4B1BADCCE1A8}" srcOrd="0" destOrd="0" presId="urn:microsoft.com/office/officeart/2018/5/layout/CenteredIconLabelDescriptionList"/>
    <dgm:cxn modelId="{E40AEAC6-7A7E-46BC-9159-C487F9894BD5}" srcId="{7EECF681-2898-4F83-A8C8-F46DD9103816}" destId="{DB0C68DB-8C98-4112-8852-ACABE8F1A51B}" srcOrd="0" destOrd="0" parTransId="{70C3D8E5-DF53-4730-A70F-112895F638BF}" sibTransId="{92B01F0E-845F-4025-99FC-A8FD1C4AAD8F}"/>
    <dgm:cxn modelId="{0AB2E3E6-9E4F-45B4-A1F8-B67CB74BEEA6}" srcId="{7EECF681-2898-4F83-A8C8-F46DD9103816}" destId="{ABAF965E-ECF3-4213-AC71-3D5C4FBC0822}" srcOrd="1" destOrd="0" parTransId="{127F0EB5-CAA0-4F94-B663-C276FADEFA5E}" sibTransId="{92495FE1-B07C-498A-8907-A473F6EA2098}"/>
    <dgm:cxn modelId="{5C0DD0F0-F10E-4ACD-97A2-0EA7885F8F25}" srcId="{01939330-35AF-4EB4-B990-260885FAA75D}" destId="{1ED0D33E-D87F-43D0-84BC-919F136FC2B0}" srcOrd="0" destOrd="0" parTransId="{6B6B46BC-D6D6-4665-BDE4-8C021DE1E7BE}" sibTransId="{647E809B-0A85-4FDA-A59D-582007A1A1ED}"/>
    <dgm:cxn modelId="{A6A337DE-B384-450D-B740-5F64574CDB7F}" type="presParOf" srcId="{3C173270-57A3-479C-AFF6-AB5C93827AB0}" destId="{6441B73A-50E4-4C7E-9CCE-9EBC85B8AAC8}" srcOrd="0" destOrd="0" presId="urn:microsoft.com/office/officeart/2018/5/layout/CenteredIconLabelDescriptionList"/>
    <dgm:cxn modelId="{674CAE9C-E153-4D97-A35E-A4D17E68B965}" type="presParOf" srcId="{6441B73A-50E4-4C7E-9CCE-9EBC85B8AAC8}" destId="{9DBAB05B-9D98-4ECB-A88C-3285D9065A2A}" srcOrd="0" destOrd="0" presId="urn:microsoft.com/office/officeart/2018/5/layout/CenteredIconLabelDescriptionList"/>
    <dgm:cxn modelId="{78CE9EA4-F7F4-48E7-869D-A95E46DC85A5}" type="presParOf" srcId="{6441B73A-50E4-4C7E-9CCE-9EBC85B8AAC8}" destId="{35CBD516-03BF-4F1E-AC2C-39C3E1556E1D}" srcOrd="1" destOrd="0" presId="urn:microsoft.com/office/officeart/2018/5/layout/CenteredIconLabelDescriptionList"/>
    <dgm:cxn modelId="{ED24D864-E6B8-445E-824F-18CF5CD61A86}" type="presParOf" srcId="{6441B73A-50E4-4C7E-9CCE-9EBC85B8AAC8}" destId="{491C3C2C-18AE-45C3-B4AB-4B1BADCCE1A8}" srcOrd="2" destOrd="0" presId="urn:microsoft.com/office/officeart/2018/5/layout/CenteredIconLabelDescriptionList"/>
    <dgm:cxn modelId="{ECDE503C-FAAC-4F7D-9963-E60EE28D8705}" type="presParOf" srcId="{6441B73A-50E4-4C7E-9CCE-9EBC85B8AAC8}" destId="{B6F66C80-8824-4C1A-876C-4CA19A404FB2}" srcOrd="3" destOrd="0" presId="urn:microsoft.com/office/officeart/2018/5/layout/CenteredIconLabelDescriptionList"/>
    <dgm:cxn modelId="{32FAAEC0-AE79-4648-8C47-98A5799C5BE8}" type="presParOf" srcId="{6441B73A-50E4-4C7E-9CCE-9EBC85B8AAC8}" destId="{8C5E977D-2C7B-4A28-AAEF-2574ECE8AA68}" srcOrd="4" destOrd="0" presId="urn:microsoft.com/office/officeart/2018/5/layout/CenteredIconLabelDescriptionList"/>
    <dgm:cxn modelId="{0D0D6E83-D3C1-432D-A774-50F2FC6F603E}" type="presParOf" srcId="{3C173270-57A3-479C-AFF6-AB5C93827AB0}" destId="{89D5C50B-59F5-412A-BAB3-6C088D70B68A}" srcOrd="1" destOrd="0" presId="urn:microsoft.com/office/officeart/2018/5/layout/CenteredIconLabelDescriptionList"/>
    <dgm:cxn modelId="{184C9BE4-2CD3-461C-8EBC-0E20D4A3C2C4}" type="presParOf" srcId="{3C173270-57A3-479C-AFF6-AB5C93827AB0}" destId="{A9BA02F1-5551-417C-AFBE-936E0BFEE4F3}" srcOrd="2" destOrd="0" presId="urn:microsoft.com/office/officeart/2018/5/layout/CenteredIconLabelDescriptionList"/>
    <dgm:cxn modelId="{95B90D7E-0439-449F-80BA-33C7BE04231C}" type="presParOf" srcId="{A9BA02F1-5551-417C-AFBE-936E0BFEE4F3}" destId="{8219FE79-0265-4BA7-9002-D0877E6041B0}" srcOrd="0" destOrd="0" presId="urn:microsoft.com/office/officeart/2018/5/layout/CenteredIconLabelDescriptionList"/>
    <dgm:cxn modelId="{E8367C41-98C1-4DCC-B85B-A09AF797AE98}" type="presParOf" srcId="{A9BA02F1-5551-417C-AFBE-936E0BFEE4F3}" destId="{87DA51AE-FE8F-41AB-82E1-734EA4BD37C3}" srcOrd="1" destOrd="0" presId="urn:microsoft.com/office/officeart/2018/5/layout/CenteredIconLabelDescriptionList"/>
    <dgm:cxn modelId="{B437B37E-8649-4CF6-A278-16993469B53F}" type="presParOf" srcId="{A9BA02F1-5551-417C-AFBE-936E0BFEE4F3}" destId="{C1E6379D-6CB9-40CB-884C-387C0DBCB15D}" srcOrd="2" destOrd="0" presId="urn:microsoft.com/office/officeart/2018/5/layout/CenteredIconLabelDescriptionList"/>
    <dgm:cxn modelId="{4D4DC083-23B6-47BD-9EB6-C95978E11C36}" type="presParOf" srcId="{A9BA02F1-5551-417C-AFBE-936E0BFEE4F3}" destId="{922C0498-83B0-47D9-BA29-873F5AABB6DA}" srcOrd="3" destOrd="0" presId="urn:microsoft.com/office/officeart/2018/5/layout/CenteredIconLabelDescriptionList"/>
    <dgm:cxn modelId="{E1BEDD48-4C90-4DB1-B25B-4286BBD5E87A}" type="presParOf" srcId="{A9BA02F1-5551-417C-AFBE-936E0BFEE4F3}" destId="{D0144A96-ADE5-44C2-9D4E-E44DE94979D1}" srcOrd="4" destOrd="0" presId="urn:microsoft.com/office/officeart/2018/5/layout/CenteredIconLabelDescriptionList"/>
    <dgm:cxn modelId="{A7E28095-B858-4C71-B21F-0E95550E6428}" type="presParOf" srcId="{3C173270-57A3-479C-AFF6-AB5C93827AB0}" destId="{0FABCD09-F95B-4A23-BED4-2BB47CBC7194}" srcOrd="3" destOrd="0" presId="urn:microsoft.com/office/officeart/2018/5/layout/CenteredIconLabelDescriptionList"/>
    <dgm:cxn modelId="{3F80DC9C-FFC5-47C9-9FC2-61F6253A201E}" type="presParOf" srcId="{3C173270-57A3-479C-AFF6-AB5C93827AB0}" destId="{BE05DA34-A652-4484-B916-1A548F9F681E}" srcOrd="4" destOrd="0" presId="urn:microsoft.com/office/officeart/2018/5/layout/CenteredIconLabelDescriptionList"/>
    <dgm:cxn modelId="{75C1D5C8-C6C4-4088-A8C6-89558482F580}" type="presParOf" srcId="{BE05DA34-A652-4484-B916-1A548F9F681E}" destId="{403FFFDB-1AB9-4525-89E4-637C6B9F7DCA}" srcOrd="0" destOrd="0" presId="urn:microsoft.com/office/officeart/2018/5/layout/CenteredIconLabelDescriptionList"/>
    <dgm:cxn modelId="{29247557-C53D-4821-80D9-CA31A5EA17F2}" type="presParOf" srcId="{BE05DA34-A652-4484-B916-1A548F9F681E}" destId="{149EB300-7014-43B1-A80E-26F0CD09120A}" srcOrd="1" destOrd="0" presId="urn:microsoft.com/office/officeart/2018/5/layout/CenteredIconLabelDescriptionList"/>
    <dgm:cxn modelId="{121EA72A-FC38-45B8-8A5E-A21E92B1B3ED}" type="presParOf" srcId="{BE05DA34-A652-4484-B916-1A548F9F681E}" destId="{89139FE2-B9ED-49A0-9C9B-C961DAA183DC}" srcOrd="2" destOrd="0" presId="urn:microsoft.com/office/officeart/2018/5/layout/CenteredIconLabelDescriptionList"/>
    <dgm:cxn modelId="{B82A3AB2-EA81-4624-8321-EF0353D5AAEA}" type="presParOf" srcId="{BE05DA34-A652-4484-B916-1A548F9F681E}" destId="{679FCF3D-4789-4B90-8784-55B99994DC29}" srcOrd="3" destOrd="0" presId="urn:microsoft.com/office/officeart/2018/5/layout/CenteredIconLabelDescriptionList"/>
    <dgm:cxn modelId="{2FCAB91E-E17D-40F5-994F-ADE0EAEA9382}" type="presParOf" srcId="{BE05DA34-A652-4484-B916-1A548F9F681E}" destId="{8636E48A-D1DA-4C4F-993E-FBB2D7EA04E8}" srcOrd="4" destOrd="0" presId="urn:microsoft.com/office/officeart/2018/5/layout/CenteredIconLabelDescriptionList"/>
    <dgm:cxn modelId="{017C8BA1-79EF-4352-96B6-4E8E2876CF36}" type="presParOf" srcId="{3C173270-57A3-479C-AFF6-AB5C93827AB0}" destId="{A557808D-B6F4-4C6B-B52A-8EAFABF897F0}" srcOrd="5" destOrd="0" presId="urn:microsoft.com/office/officeart/2018/5/layout/CenteredIconLabelDescriptionList"/>
    <dgm:cxn modelId="{8862C782-6DD3-4C9F-BFDD-4873CBF9FAF9}" type="presParOf" srcId="{3C173270-57A3-479C-AFF6-AB5C93827AB0}" destId="{DFF55E20-A4CF-4680-90F9-C6CDDE5AC913}" srcOrd="6" destOrd="0" presId="urn:microsoft.com/office/officeart/2018/5/layout/CenteredIconLabelDescriptionList"/>
    <dgm:cxn modelId="{8B04A266-0F87-48F2-9D42-786B804223BF}" type="presParOf" srcId="{DFF55E20-A4CF-4680-90F9-C6CDDE5AC913}" destId="{5569DC50-B893-4761-B1E8-2430052ED94B}" srcOrd="0" destOrd="0" presId="urn:microsoft.com/office/officeart/2018/5/layout/CenteredIconLabelDescriptionList"/>
    <dgm:cxn modelId="{3F709370-7B42-4B52-83EA-C5DD3D8B0CF0}" type="presParOf" srcId="{DFF55E20-A4CF-4680-90F9-C6CDDE5AC913}" destId="{6F34CC78-9C7B-4158-A796-B678E9E0495D}" srcOrd="1" destOrd="0" presId="urn:microsoft.com/office/officeart/2018/5/layout/CenteredIconLabelDescriptionList"/>
    <dgm:cxn modelId="{DD28C960-7FFF-403F-A34D-8AB20B89A77B}" type="presParOf" srcId="{DFF55E20-A4CF-4680-90F9-C6CDDE5AC913}" destId="{458F0C8B-12F6-41C6-8656-852C10C4D492}" srcOrd="2" destOrd="0" presId="urn:microsoft.com/office/officeart/2018/5/layout/CenteredIconLabelDescriptionList"/>
    <dgm:cxn modelId="{54128AD4-69F9-47F9-9C0C-6AF2A6F0F9EF}" type="presParOf" srcId="{DFF55E20-A4CF-4680-90F9-C6CDDE5AC913}" destId="{F8E98FF2-1F1D-4E2A-ADD1-DC78F79AC7B9}" srcOrd="3" destOrd="0" presId="urn:microsoft.com/office/officeart/2018/5/layout/CenteredIconLabelDescriptionList"/>
    <dgm:cxn modelId="{53642388-6148-4D62-A0BD-74931AE1FD62}" type="presParOf" srcId="{DFF55E20-A4CF-4680-90F9-C6CDDE5AC913}" destId="{F31B13C7-2696-4B8F-9B04-47B53EA6F72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3D18EA-0D21-4D80-A566-FDF0DC09E6C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279976C3-1DB9-4E27-8220-CD2E522F2A4C}">
      <dgm:prSet phldrT="[Text]" custT="1"/>
      <dgm:spPr/>
      <dgm:t>
        <a:bodyPr/>
        <a:lstStyle/>
        <a:p>
          <a:r>
            <a:rPr lang="en-US" sz="1400" dirty="0"/>
            <a:t>More spread out</a:t>
          </a:r>
        </a:p>
        <a:p>
          <a:endParaRPr lang="en-US" sz="1400" dirty="0"/>
        </a:p>
        <a:p>
          <a:r>
            <a:rPr lang="en-US" sz="1400" dirty="0"/>
            <a:t>Exist in locations which were once rural not long ago</a:t>
          </a:r>
        </a:p>
        <a:p>
          <a:endParaRPr lang="en-US" sz="1400" dirty="0"/>
        </a:p>
        <a:p>
          <a:r>
            <a:rPr lang="en-US" sz="1400" dirty="0"/>
            <a:t>Jointly shared security patrol</a:t>
          </a:r>
        </a:p>
        <a:p>
          <a:endParaRPr lang="en-US" sz="1400" dirty="0"/>
        </a:p>
        <a:p>
          <a:r>
            <a:rPr lang="en-US" sz="1400" dirty="0"/>
            <a:t>Shopping malls are anchor points</a:t>
          </a:r>
        </a:p>
      </dgm:t>
    </dgm:pt>
    <dgm:pt modelId="{F9571035-579A-4410-9FCF-0F6D58EB49F6}" type="parTrans" cxnId="{0CF61427-179C-436E-8341-FD711966E00B}">
      <dgm:prSet/>
      <dgm:spPr/>
      <dgm:t>
        <a:bodyPr/>
        <a:lstStyle/>
        <a:p>
          <a:endParaRPr lang="en-US"/>
        </a:p>
      </dgm:t>
    </dgm:pt>
    <dgm:pt modelId="{4482BDD9-1CF9-4E51-B580-DA01C19C913F}" type="sibTrans" cxnId="{0CF61427-179C-436E-8341-FD711966E00B}">
      <dgm:prSet/>
      <dgm:spPr/>
      <dgm:t>
        <a:bodyPr/>
        <a:lstStyle/>
        <a:p>
          <a:endParaRPr lang="en-US"/>
        </a:p>
      </dgm:t>
    </dgm:pt>
    <dgm:pt modelId="{A23510DE-0A5F-4BE5-B7E9-49D07548CCF6}">
      <dgm:prSet phldrT="[Text]" custT="1"/>
      <dgm:spPr/>
      <dgm:t>
        <a:bodyPr/>
        <a:lstStyle/>
        <a:p>
          <a:r>
            <a:rPr lang="en-US" sz="1400" dirty="0"/>
            <a:t>Compact</a:t>
          </a:r>
        </a:p>
        <a:p>
          <a:endParaRPr lang="en-US" sz="1400" dirty="0"/>
        </a:p>
        <a:p>
          <a:r>
            <a:rPr lang="en-US" sz="1400" dirty="0"/>
            <a:t>Clearly defined territorial boundary</a:t>
          </a:r>
        </a:p>
        <a:p>
          <a:endParaRPr lang="en-US" sz="1400" dirty="0"/>
        </a:p>
        <a:p>
          <a:r>
            <a:rPr lang="en-US" sz="1400" dirty="0"/>
            <a:t>Political organization/elected officials</a:t>
          </a:r>
        </a:p>
      </dgm:t>
    </dgm:pt>
    <dgm:pt modelId="{7A41A071-C825-43E6-B996-90C437B3792F}" type="parTrans" cxnId="{C9E37D02-33A1-4C37-8974-B4AF473B87FC}">
      <dgm:prSet/>
      <dgm:spPr/>
      <dgm:t>
        <a:bodyPr/>
        <a:lstStyle/>
        <a:p>
          <a:endParaRPr lang="en-US"/>
        </a:p>
      </dgm:t>
    </dgm:pt>
    <dgm:pt modelId="{4D157B60-9661-4E73-AE69-F28D3BAAC4F5}" type="sibTrans" cxnId="{C9E37D02-33A1-4C37-8974-B4AF473B87FC}">
      <dgm:prSet/>
      <dgm:spPr/>
      <dgm:t>
        <a:bodyPr/>
        <a:lstStyle/>
        <a:p>
          <a:endParaRPr lang="en-US"/>
        </a:p>
      </dgm:t>
    </dgm:pt>
    <dgm:pt modelId="{47DE349B-7615-4ACB-9FBD-0ACAE1047B67}" type="pres">
      <dgm:prSet presAssocID="{2A3D18EA-0D21-4D80-A566-FDF0DC09E6C7}" presName="compositeShape" presStyleCnt="0">
        <dgm:presLayoutVars>
          <dgm:chMax val="7"/>
          <dgm:dir/>
          <dgm:resizeHandles val="exact"/>
        </dgm:presLayoutVars>
      </dgm:prSet>
      <dgm:spPr/>
    </dgm:pt>
    <dgm:pt modelId="{824FFD62-4DDB-475E-A045-9624C8B4B83A}" type="pres">
      <dgm:prSet presAssocID="{279976C3-1DB9-4E27-8220-CD2E522F2A4C}" presName="circ1" presStyleLbl="vennNode1" presStyleIdx="0" presStyleCnt="2"/>
      <dgm:spPr/>
    </dgm:pt>
    <dgm:pt modelId="{AED886D6-4D71-4D52-8765-F77288B909A9}" type="pres">
      <dgm:prSet presAssocID="{279976C3-1DB9-4E27-8220-CD2E522F2A4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9B8442B-E2D2-4F4A-9975-D42E408485C1}" type="pres">
      <dgm:prSet presAssocID="{A23510DE-0A5F-4BE5-B7E9-49D07548CCF6}" presName="circ2" presStyleLbl="vennNode1" presStyleIdx="1" presStyleCnt="2"/>
      <dgm:spPr/>
    </dgm:pt>
    <dgm:pt modelId="{C80AF0A7-6604-4143-A8BD-C79469CD9D92}" type="pres">
      <dgm:prSet presAssocID="{A23510DE-0A5F-4BE5-B7E9-49D07548CCF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9E37D02-33A1-4C37-8974-B4AF473B87FC}" srcId="{2A3D18EA-0D21-4D80-A566-FDF0DC09E6C7}" destId="{A23510DE-0A5F-4BE5-B7E9-49D07548CCF6}" srcOrd="1" destOrd="0" parTransId="{7A41A071-C825-43E6-B996-90C437B3792F}" sibTransId="{4D157B60-9661-4E73-AE69-F28D3BAAC4F5}"/>
    <dgm:cxn modelId="{A7748B19-87CE-4064-BE5A-9D0054D3BFCE}" type="presOf" srcId="{2A3D18EA-0D21-4D80-A566-FDF0DC09E6C7}" destId="{47DE349B-7615-4ACB-9FBD-0ACAE1047B67}" srcOrd="0" destOrd="0" presId="urn:microsoft.com/office/officeart/2005/8/layout/venn1"/>
    <dgm:cxn modelId="{0CF61427-179C-436E-8341-FD711966E00B}" srcId="{2A3D18EA-0D21-4D80-A566-FDF0DC09E6C7}" destId="{279976C3-1DB9-4E27-8220-CD2E522F2A4C}" srcOrd="0" destOrd="0" parTransId="{F9571035-579A-4410-9FCF-0F6D58EB49F6}" sibTransId="{4482BDD9-1CF9-4E51-B580-DA01C19C913F}"/>
    <dgm:cxn modelId="{0F815254-86F4-46E1-BF5B-CD26FBCDE102}" type="presOf" srcId="{A23510DE-0A5F-4BE5-B7E9-49D07548CCF6}" destId="{99B8442B-E2D2-4F4A-9975-D42E408485C1}" srcOrd="0" destOrd="0" presId="urn:microsoft.com/office/officeart/2005/8/layout/venn1"/>
    <dgm:cxn modelId="{F5AEBF90-64BE-4A61-8B93-88B844821108}" type="presOf" srcId="{A23510DE-0A5F-4BE5-B7E9-49D07548CCF6}" destId="{C80AF0A7-6604-4143-A8BD-C79469CD9D92}" srcOrd="1" destOrd="0" presId="urn:microsoft.com/office/officeart/2005/8/layout/venn1"/>
    <dgm:cxn modelId="{58235AEC-5F73-401E-B453-D794C464456D}" type="presOf" srcId="{279976C3-1DB9-4E27-8220-CD2E522F2A4C}" destId="{824FFD62-4DDB-475E-A045-9624C8B4B83A}" srcOrd="0" destOrd="0" presId="urn:microsoft.com/office/officeart/2005/8/layout/venn1"/>
    <dgm:cxn modelId="{2E7FF8EC-9CA0-40C4-9A17-DDD60A13F5B0}" type="presOf" srcId="{279976C3-1DB9-4E27-8220-CD2E522F2A4C}" destId="{AED886D6-4D71-4D52-8765-F77288B909A9}" srcOrd="1" destOrd="0" presId="urn:microsoft.com/office/officeart/2005/8/layout/venn1"/>
    <dgm:cxn modelId="{BDF3CDA7-B30B-40D3-A0AC-1CE0A025B0F9}" type="presParOf" srcId="{47DE349B-7615-4ACB-9FBD-0ACAE1047B67}" destId="{824FFD62-4DDB-475E-A045-9624C8B4B83A}" srcOrd="0" destOrd="0" presId="urn:microsoft.com/office/officeart/2005/8/layout/venn1"/>
    <dgm:cxn modelId="{299E68CD-9410-452E-B8D5-59590066728C}" type="presParOf" srcId="{47DE349B-7615-4ACB-9FBD-0ACAE1047B67}" destId="{AED886D6-4D71-4D52-8765-F77288B909A9}" srcOrd="1" destOrd="0" presId="urn:microsoft.com/office/officeart/2005/8/layout/venn1"/>
    <dgm:cxn modelId="{249693A8-9E8B-48CA-8232-2D487484ECCA}" type="presParOf" srcId="{47DE349B-7615-4ACB-9FBD-0ACAE1047B67}" destId="{99B8442B-E2D2-4F4A-9975-D42E408485C1}" srcOrd="2" destOrd="0" presId="urn:microsoft.com/office/officeart/2005/8/layout/venn1"/>
    <dgm:cxn modelId="{8D9D5CAE-5000-4C17-ADC6-D9489EBCD5ED}" type="presParOf" srcId="{47DE349B-7615-4ACB-9FBD-0ACAE1047B67}" destId="{C80AF0A7-6604-4143-A8BD-C79469CD9D92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0208F0-EBF4-4D8C-A4D2-47086888E9C2}" type="doc">
      <dgm:prSet loTypeId="urn:microsoft.com/office/officeart/2005/8/layout/hList1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6118F75-253A-48B1-A851-89AC6C162BAA}">
      <dgm:prSet/>
      <dgm:spPr/>
      <dgm:t>
        <a:bodyPr/>
        <a:lstStyle/>
        <a:p>
          <a:r>
            <a:rPr lang="en-US"/>
            <a:t>Lifestyle communities</a:t>
          </a:r>
        </a:p>
      </dgm:t>
    </dgm:pt>
    <dgm:pt modelId="{8E2002DB-9480-4F96-BEAF-23AE13A8C854}" type="parTrans" cxnId="{B5756A31-8EC1-4524-9CE0-5D8681750C26}">
      <dgm:prSet/>
      <dgm:spPr/>
      <dgm:t>
        <a:bodyPr/>
        <a:lstStyle/>
        <a:p>
          <a:endParaRPr lang="en-US"/>
        </a:p>
      </dgm:t>
    </dgm:pt>
    <dgm:pt modelId="{C97E1A80-F985-44FD-94D7-CA6A33ADDE64}" type="sibTrans" cxnId="{B5756A31-8EC1-4524-9CE0-5D8681750C26}">
      <dgm:prSet/>
      <dgm:spPr/>
      <dgm:t>
        <a:bodyPr/>
        <a:lstStyle/>
        <a:p>
          <a:endParaRPr lang="en-US"/>
        </a:p>
      </dgm:t>
    </dgm:pt>
    <dgm:pt modelId="{E8A40DA4-519B-4EC9-84B8-62DD3352C4E4}">
      <dgm:prSet custT="1"/>
      <dgm:spPr/>
      <dgm:t>
        <a:bodyPr/>
        <a:lstStyle/>
        <a:p>
          <a:r>
            <a:rPr lang="en-US" sz="1800" dirty="0"/>
            <a:t>Emphasize amenities and include retirement communities</a:t>
          </a:r>
        </a:p>
      </dgm:t>
    </dgm:pt>
    <dgm:pt modelId="{6671E896-40E4-4A61-8E56-DA330ECAD16E}" type="parTrans" cxnId="{F10E0667-BE46-49C3-98B5-F02D3C75D923}">
      <dgm:prSet/>
      <dgm:spPr/>
      <dgm:t>
        <a:bodyPr/>
        <a:lstStyle/>
        <a:p>
          <a:endParaRPr lang="en-US"/>
        </a:p>
      </dgm:t>
    </dgm:pt>
    <dgm:pt modelId="{428D86DB-DBC4-4AAA-A361-B163FE865CDB}" type="sibTrans" cxnId="{F10E0667-BE46-49C3-98B5-F02D3C75D923}">
      <dgm:prSet/>
      <dgm:spPr/>
      <dgm:t>
        <a:bodyPr/>
        <a:lstStyle/>
        <a:p>
          <a:endParaRPr lang="en-US"/>
        </a:p>
      </dgm:t>
    </dgm:pt>
    <dgm:pt modelId="{643D0867-5476-40AE-9F35-4A602E46B43D}">
      <dgm:prSet custT="1"/>
      <dgm:spPr/>
      <dgm:t>
        <a:bodyPr/>
        <a:lstStyle/>
        <a:p>
          <a:r>
            <a:rPr lang="en-US" sz="1800" dirty="0"/>
            <a:t>Attract those who want separate, private services within a homogeneous environment.</a:t>
          </a:r>
        </a:p>
      </dgm:t>
    </dgm:pt>
    <dgm:pt modelId="{B40E4815-B90C-48C8-AC22-5B310155A727}" type="parTrans" cxnId="{9D465C01-7447-4036-9ABE-56A0DB3177E0}">
      <dgm:prSet/>
      <dgm:spPr/>
      <dgm:t>
        <a:bodyPr/>
        <a:lstStyle/>
        <a:p>
          <a:endParaRPr lang="en-US"/>
        </a:p>
      </dgm:t>
    </dgm:pt>
    <dgm:pt modelId="{C6CC9B1C-2253-45C8-A9C3-E84D0CB5865D}" type="sibTrans" cxnId="{9D465C01-7447-4036-9ABE-56A0DB3177E0}">
      <dgm:prSet/>
      <dgm:spPr/>
      <dgm:t>
        <a:bodyPr/>
        <a:lstStyle/>
        <a:p>
          <a:endParaRPr lang="en-US"/>
        </a:p>
      </dgm:t>
    </dgm:pt>
    <dgm:pt modelId="{8784D8E3-AD52-4655-BA56-B61B10D43A66}">
      <dgm:prSet/>
      <dgm:spPr/>
      <dgm:t>
        <a:bodyPr/>
        <a:lstStyle/>
        <a:p>
          <a:r>
            <a:rPr lang="en-US" dirty="0"/>
            <a:t>Prestige communities</a:t>
          </a:r>
        </a:p>
      </dgm:t>
    </dgm:pt>
    <dgm:pt modelId="{4027CE4E-BABB-406D-A9F7-84F52F338284}" type="parTrans" cxnId="{5E901315-5FBA-4DCD-AA4C-201BD85C3121}">
      <dgm:prSet/>
      <dgm:spPr/>
      <dgm:t>
        <a:bodyPr/>
        <a:lstStyle/>
        <a:p>
          <a:endParaRPr lang="en-US"/>
        </a:p>
      </dgm:t>
    </dgm:pt>
    <dgm:pt modelId="{D368AD63-23CB-4276-905E-CF9B4FCEB161}" type="sibTrans" cxnId="{5E901315-5FBA-4DCD-AA4C-201BD85C3121}">
      <dgm:prSet/>
      <dgm:spPr/>
      <dgm:t>
        <a:bodyPr/>
        <a:lstStyle/>
        <a:p>
          <a:endParaRPr lang="en-US"/>
        </a:p>
      </dgm:t>
    </dgm:pt>
    <dgm:pt modelId="{36A2BD04-91A0-4434-AA76-FEF317807D1E}">
      <dgm:prSet custT="1"/>
      <dgm:spPr/>
      <dgm:t>
        <a:bodyPr/>
        <a:lstStyle/>
        <a:p>
          <a:r>
            <a:rPr lang="en-US" sz="1800" dirty="0"/>
            <a:t>Status-oriented enclaves</a:t>
          </a:r>
        </a:p>
      </dgm:t>
    </dgm:pt>
    <dgm:pt modelId="{6E330A8F-2EF2-46CC-8591-760203DBC563}" type="parTrans" cxnId="{1DF81CE3-35F6-44E4-B8FD-1B3AB9237D4F}">
      <dgm:prSet/>
      <dgm:spPr/>
      <dgm:t>
        <a:bodyPr/>
        <a:lstStyle/>
        <a:p>
          <a:endParaRPr lang="en-US"/>
        </a:p>
      </dgm:t>
    </dgm:pt>
    <dgm:pt modelId="{361FECA8-DAA1-4138-937D-8ADA80457220}" type="sibTrans" cxnId="{1DF81CE3-35F6-44E4-B8FD-1B3AB9237D4F}">
      <dgm:prSet/>
      <dgm:spPr/>
      <dgm:t>
        <a:bodyPr/>
        <a:lstStyle/>
        <a:p>
          <a:endParaRPr lang="en-US"/>
        </a:p>
      </dgm:t>
    </dgm:pt>
    <dgm:pt modelId="{16CA5285-4C6D-4DF6-A495-1A897DEA5AFC}">
      <dgm:prSet custT="1"/>
      <dgm:spPr/>
      <dgm:t>
        <a:bodyPr/>
        <a:lstStyle/>
        <a:p>
          <a:r>
            <a:rPr lang="en-US" sz="1800" dirty="0"/>
            <a:t>Attract those seeking a stable neighborhood of similar people where property values will be protected</a:t>
          </a:r>
        </a:p>
      </dgm:t>
    </dgm:pt>
    <dgm:pt modelId="{04E1DDC3-6EF2-425C-ABDC-DED303C097A0}" type="parTrans" cxnId="{E2AFF150-0D73-4BF6-82FF-D6E04DD87BB6}">
      <dgm:prSet/>
      <dgm:spPr/>
      <dgm:t>
        <a:bodyPr/>
        <a:lstStyle/>
        <a:p>
          <a:endParaRPr lang="en-US"/>
        </a:p>
      </dgm:t>
    </dgm:pt>
    <dgm:pt modelId="{5B02733C-4EC6-48E1-8112-430386BC39D5}" type="sibTrans" cxnId="{E2AFF150-0D73-4BF6-82FF-D6E04DD87BB6}">
      <dgm:prSet/>
      <dgm:spPr/>
      <dgm:t>
        <a:bodyPr/>
        <a:lstStyle/>
        <a:p>
          <a:endParaRPr lang="en-US"/>
        </a:p>
      </dgm:t>
    </dgm:pt>
    <dgm:pt modelId="{2EE182BE-6CBB-46E9-BDFF-C5512D7E02DD}">
      <dgm:prSet/>
      <dgm:spPr/>
      <dgm:t>
        <a:bodyPr/>
        <a:lstStyle/>
        <a:p>
          <a:r>
            <a:rPr lang="en-US"/>
            <a:t>Security zone communities</a:t>
          </a:r>
        </a:p>
      </dgm:t>
    </dgm:pt>
    <dgm:pt modelId="{C9C59BC0-E812-4EA1-856C-DAB2301D3650}" type="parTrans" cxnId="{F5FE80CC-6907-4F25-982F-219ADF12040C}">
      <dgm:prSet/>
      <dgm:spPr/>
      <dgm:t>
        <a:bodyPr/>
        <a:lstStyle/>
        <a:p>
          <a:endParaRPr lang="en-US"/>
        </a:p>
      </dgm:t>
    </dgm:pt>
    <dgm:pt modelId="{B19F992C-3AF6-4819-9FB2-12E66335DA38}" type="sibTrans" cxnId="{F5FE80CC-6907-4F25-982F-219ADF12040C}">
      <dgm:prSet/>
      <dgm:spPr/>
      <dgm:t>
        <a:bodyPr/>
        <a:lstStyle/>
        <a:p>
          <a:endParaRPr lang="en-US"/>
        </a:p>
      </dgm:t>
    </dgm:pt>
    <dgm:pt modelId="{7E83052A-11A2-4CD2-AA43-B2ABEA1973B5}">
      <dgm:prSet custT="1"/>
      <dgm:spPr/>
      <dgm:t>
        <a:bodyPr/>
        <a:lstStyle/>
        <a:p>
          <a:r>
            <a:rPr lang="en-US" sz="1800" dirty="0"/>
            <a:t>“Enclaves of fear”</a:t>
          </a:r>
        </a:p>
      </dgm:t>
    </dgm:pt>
    <dgm:pt modelId="{F9D76334-D768-46AA-97AB-AF8BCDB71580}" type="parTrans" cxnId="{54F34C49-ABF4-4066-ADDF-89B0BB60E149}">
      <dgm:prSet/>
      <dgm:spPr/>
      <dgm:t>
        <a:bodyPr/>
        <a:lstStyle/>
        <a:p>
          <a:endParaRPr lang="en-US"/>
        </a:p>
      </dgm:t>
    </dgm:pt>
    <dgm:pt modelId="{5FEEA795-B394-4CFD-ADBC-CAA19E5C31E6}" type="sibTrans" cxnId="{54F34C49-ABF4-4066-ADDF-89B0BB60E149}">
      <dgm:prSet/>
      <dgm:spPr/>
      <dgm:t>
        <a:bodyPr/>
        <a:lstStyle/>
        <a:p>
          <a:endParaRPr lang="en-US"/>
        </a:p>
      </dgm:t>
    </dgm:pt>
    <dgm:pt modelId="{BC5D438D-7A9A-458B-BFD1-8FE9E1646A15}">
      <dgm:prSet custT="1"/>
      <dgm:spPr/>
      <dgm:t>
        <a:bodyPr/>
        <a:lstStyle/>
        <a:p>
          <a:r>
            <a:rPr lang="en-US" sz="1800" dirty="0"/>
            <a:t>They are a defensive measure reflecting a fortress mentality</a:t>
          </a:r>
        </a:p>
      </dgm:t>
    </dgm:pt>
    <dgm:pt modelId="{049F8B30-7B9E-480E-B9AA-5A368B55E5B7}" type="parTrans" cxnId="{A56DA9B9-9BB6-4128-9D85-DDBB267FC34C}">
      <dgm:prSet/>
      <dgm:spPr/>
      <dgm:t>
        <a:bodyPr/>
        <a:lstStyle/>
        <a:p>
          <a:endParaRPr lang="en-US"/>
        </a:p>
      </dgm:t>
    </dgm:pt>
    <dgm:pt modelId="{6EB3F38F-9A3F-48E1-9D6A-A1381A3AFF0A}" type="sibTrans" cxnId="{A56DA9B9-9BB6-4128-9D85-DDBB267FC34C}">
      <dgm:prSet/>
      <dgm:spPr/>
      <dgm:t>
        <a:bodyPr/>
        <a:lstStyle/>
        <a:p>
          <a:endParaRPr lang="en-US"/>
        </a:p>
      </dgm:t>
    </dgm:pt>
    <dgm:pt modelId="{97CE7BD9-36F9-4CFF-9D19-B8A0784A3F29}">
      <dgm:prSet custT="1"/>
      <dgm:spPr/>
      <dgm:t>
        <a:bodyPr/>
        <a:lstStyle/>
        <a:p>
          <a:r>
            <a:rPr lang="en-US" sz="1800" dirty="0"/>
            <a:t>Their primary goal is to exclude those people their residents perceive as threats</a:t>
          </a:r>
        </a:p>
      </dgm:t>
    </dgm:pt>
    <dgm:pt modelId="{414A245C-5D79-4FD6-B2FF-B04502BAC4B8}" type="parTrans" cxnId="{2C434359-BDB7-44B6-A54E-749ACFD0711F}">
      <dgm:prSet/>
      <dgm:spPr/>
      <dgm:t>
        <a:bodyPr/>
        <a:lstStyle/>
        <a:p>
          <a:endParaRPr lang="en-US"/>
        </a:p>
      </dgm:t>
    </dgm:pt>
    <dgm:pt modelId="{1A926BE7-66A8-48A1-9FE7-1C1F10DF37B8}" type="sibTrans" cxnId="{2C434359-BDB7-44B6-A54E-749ACFD0711F}">
      <dgm:prSet/>
      <dgm:spPr/>
      <dgm:t>
        <a:bodyPr/>
        <a:lstStyle/>
        <a:p>
          <a:endParaRPr lang="en-US"/>
        </a:p>
      </dgm:t>
    </dgm:pt>
    <dgm:pt modelId="{DF858487-8E4D-4354-91A4-CDA04C7ED9E3}">
      <dgm:prSet custT="1"/>
      <dgm:spPr/>
      <dgm:t>
        <a:bodyPr/>
        <a:lstStyle/>
        <a:p>
          <a:endParaRPr lang="en-US" sz="1800" dirty="0"/>
        </a:p>
      </dgm:t>
    </dgm:pt>
    <dgm:pt modelId="{46ED5CAE-453A-420D-9CD5-5B6433DA3D9E}" type="parTrans" cxnId="{81719272-17D3-4262-9E6C-A12B99BF0E7A}">
      <dgm:prSet/>
      <dgm:spPr/>
    </dgm:pt>
    <dgm:pt modelId="{2F5BB805-7E35-4F14-8964-2CB8CD7AC8DF}" type="sibTrans" cxnId="{81719272-17D3-4262-9E6C-A12B99BF0E7A}">
      <dgm:prSet/>
      <dgm:spPr/>
    </dgm:pt>
    <dgm:pt modelId="{1B9FECF2-6A06-44C3-97EB-FF2C3FFCF545}">
      <dgm:prSet custT="1"/>
      <dgm:spPr/>
      <dgm:t>
        <a:bodyPr/>
        <a:lstStyle/>
        <a:p>
          <a:endParaRPr lang="en-US" sz="1800" dirty="0"/>
        </a:p>
      </dgm:t>
    </dgm:pt>
    <dgm:pt modelId="{E9277AE9-8F33-4C3F-82A9-41C534959766}" type="parTrans" cxnId="{52D6FA15-B48F-4493-8A8C-690EC38D3B9F}">
      <dgm:prSet/>
      <dgm:spPr/>
    </dgm:pt>
    <dgm:pt modelId="{EC31B83B-DB5F-4623-8F10-9DAD7C0378F9}" type="sibTrans" cxnId="{52D6FA15-B48F-4493-8A8C-690EC38D3B9F}">
      <dgm:prSet/>
      <dgm:spPr/>
    </dgm:pt>
    <dgm:pt modelId="{B28EA812-EB10-4A48-A028-497BD67C759E}">
      <dgm:prSet custT="1"/>
      <dgm:spPr/>
      <dgm:t>
        <a:bodyPr/>
        <a:lstStyle/>
        <a:p>
          <a:endParaRPr lang="en-US" sz="1800" dirty="0"/>
        </a:p>
      </dgm:t>
    </dgm:pt>
    <dgm:pt modelId="{BE3CFB7E-D547-4602-8EF6-E713CC8F1B72}" type="parTrans" cxnId="{14CDA0B7-3BF9-48ED-8EB6-C63BA9BC7ADB}">
      <dgm:prSet/>
      <dgm:spPr/>
    </dgm:pt>
    <dgm:pt modelId="{8FEE86BB-A89C-470A-88D2-65DDD0FA8CDB}" type="sibTrans" cxnId="{14CDA0B7-3BF9-48ED-8EB6-C63BA9BC7ADB}">
      <dgm:prSet/>
      <dgm:spPr/>
    </dgm:pt>
    <dgm:pt modelId="{3E3FEB65-F86D-45F1-9B6B-08092412626D}">
      <dgm:prSet custT="1"/>
      <dgm:spPr/>
      <dgm:t>
        <a:bodyPr/>
        <a:lstStyle/>
        <a:p>
          <a:endParaRPr lang="en-US" sz="1800"/>
        </a:p>
      </dgm:t>
    </dgm:pt>
    <dgm:pt modelId="{06424800-80DB-43CE-A6B9-9E1AC1D26BAF}" type="parTrans" cxnId="{749834EB-197E-45E8-811E-E4396E06D536}">
      <dgm:prSet/>
      <dgm:spPr/>
    </dgm:pt>
    <dgm:pt modelId="{B2B45D35-FD09-4FEC-897F-3BEF70D05F4E}" type="sibTrans" cxnId="{749834EB-197E-45E8-811E-E4396E06D536}">
      <dgm:prSet/>
      <dgm:spPr/>
    </dgm:pt>
    <dgm:pt modelId="{81CA7A5A-CEB0-4658-A327-86AE70DAED30}">
      <dgm:prSet custT="1"/>
      <dgm:spPr/>
      <dgm:t>
        <a:bodyPr/>
        <a:lstStyle/>
        <a:p>
          <a:endParaRPr lang="en-US" sz="1800" dirty="0"/>
        </a:p>
      </dgm:t>
    </dgm:pt>
    <dgm:pt modelId="{B468432D-7B9B-4E91-940A-54C4F557AF5B}" type="parTrans" cxnId="{60EC3131-6503-4238-9E73-D57EDB787C94}">
      <dgm:prSet/>
      <dgm:spPr/>
    </dgm:pt>
    <dgm:pt modelId="{F7AA3003-FAAF-4DC0-ABE5-8D981E8326A8}" type="sibTrans" cxnId="{60EC3131-6503-4238-9E73-D57EDB787C94}">
      <dgm:prSet/>
      <dgm:spPr/>
    </dgm:pt>
    <dgm:pt modelId="{FED9F925-C5C5-475C-949F-5C8ED5DF18DB}">
      <dgm:prSet custT="1"/>
      <dgm:spPr/>
      <dgm:t>
        <a:bodyPr/>
        <a:lstStyle/>
        <a:p>
          <a:endParaRPr lang="en-US" sz="1800" dirty="0"/>
        </a:p>
      </dgm:t>
    </dgm:pt>
    <dgm:pt modelId="{FCE1C004-C397-4424-872E-8751F63D598A}" type="parTrans" cxnId="{B81972D7-57F8-42EF-9A28-817E9E6DDF02}">
      <dgm:prSet/>
      <dgm:spPr/>
    </dgm:pt>
    <dgm:pt modelId="{A6882DEE-C8DD-4DE0-9A72-696A66C34A16}" type="sibTrans" cxnId="{B81972D7-57F8-42EF-9A28-817E9E6DDF02}">
      <dgm:prSet/>
      <dgm:spPr/>
    </dgm:pt>
    <dgm:pt modelId="{2E123ED9-BFF3-4080-91D8-512AF7175598}">
      <dgm:prSet custT="1"/>
      <dgm:spPr/>
      <dgm:t>
        <a:bodyPr/>
        <a:lstStyle/>
        <a:p>
          <a:endParaRPr lang="en-US" sz="1800" dirty="0"/>
        </a:p>
      </dgm:t>
    </dgm:pt>
    <dgm:pt modelId="{EF0553DB-2B83-492F-9E03-6E1A20E26527}" type="parTrans" cxnId="{0CEDCD4F-F334-41B3-89B4-CA20DA2A05A2}">
      <dgm:prSet/>
      <dgm:spPr/>
    </dgm:pt>
    <dgm:pt modelId="{57C36584-7488-40B6-AEA3-2E627AE92EC1}" type="sibTrans" cxnId="{0CEDCD4F-F334-41B3-89B4-CA20DA2A05A2}">
      <dgm:prSet/>
      <dgm:spPr/>
    </dgm:pt>
    <dgm:pt modelId="{59149E3C-CE3E-49FE-BA23-FA4AB9657757}" type="pres">
      <dgm:prSet presAssocID="{0D0208F0-EBF4-4D8C-A4D2-47086888E9C2}" presName="Name0" presStyleCnt="0">
        <dgm:presLayoutVars>
          <dgm:dir/>
          <dgm:animLvl val="lvl"/>
          <dgm:resizeHandles val="exact"/>
        </dgm:presLayoutVars>
      </dgm:prSet>
      <dgm:spPr/>
    </dgm:pt>
    <dgm:pt modelId="{11EC1D87-7FF4-490D-AD82-2E7E54E168F2}" type="pres">
      <dgm:prSet presAssocID="{36118F75-253A-48B1-A851-89AC6C162BAA}" presName="composite" presStyleCnt="0"/>
      <dgm:spPr/>
    </dgm:pt>
    <dgm:pt modelId="{C5132A1A-D447-445C-8386-5DC107D60B14}" type="pres">
      <dgm:prSet presAssocID="{36118F75-253A-48B1-A851-89AC6C162BA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2179A8D-65C5-4144-A056-612EF79A9E48}" type="pres">
      <dgm:prSet presAssocID="{36118F75-253A-48B1-A851-89AC6C162BAA}" presName="desTx" presStyleLbl="alignAccFollowNode1" presStyleIdx="0" presStyleCnt="3">
        <dgm:presLayoutVars>
          <dgm:bulletEnabled val="1"/>
        </dgm:presLayoutVars>
      </dgm:prSet>
      <dgm:spPr/>
    </dgm:pt>
    <dgm:pt modelId="{ACD2AA0A-C513-489F-9C92-3D261B0CB801}" type="pres">
      <dgm:prSet presAssocID="{C97E1A80-F985-44FD-94D7-CA6A33ADDE64}" presName="space" presStyleCnt="0"/>
      <dgm:spPr/>
    </dgm:pt>
    <dgm:pt modelId="{2554A7DC-351A-4CC1-8C73-009D63D5B995}" type="pres">
      <dgm:prSet presAssocID="{8784D8E3-AD52-4655-BA56-B61B10D43A66}" presName="composite" presStyleCnt="0"/>
      <dgm:spPr/>
    </dgm:pt>
    <dgm:pt modelId="{957C8966-E286-4A54-9319-B04891647A58}" type="pres">
      <dgm:prSet presAssocID="{8784D8E3-AD52-4655-BA56-B61B10D43A6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E9374E2-4A0F-4AEC-B8E5-95F091B81FE6}" type="pres">
      <dgm:prSet presAssocID="{8784D8E3-AD52-4655-BA56-B61B10D43A66}" presName="desTx" presStyleLbl="alignAccFollowNode1" presStyleIdx="1" presStyleCnt="3">
        <dgm:presLayoutVars>
          <dgm:bulletEnabled val="1"/>
        </dgm:presLayoutVars>
      </dgm:prSet>
      <dgm:spPr/>
    </dgm:pt>
    <dgm:pt modelId="{007C3493-D8EB-4765-8519-A188DFE9785E}" type="pres">
      <dgm:prSet presAssocID="{D368AD63-23CB-4276-905E-CF9B4FCEB161}" presName="space" presStyleCnt="0"/>
      <dgm:spPr/>
    </dgm:pt>
    <dgm:pt modelId="{67EBAED7-0F78-459C-948D-AADAF4C80C21}" type="pres">
      <dgm:prSet presAssocID="{2EE182BE-6CBB-46E9-BDFF-C5512D7E02DD}" presName="composite" presStyleCnt="0"/>
      <dgm:spPr/>
    </dgm:pt>
    <dgm:pt modelId="{06B002DB-C8F8-4A93-A94D-B3F25D548BA9}" type="pres">
      <dgm:prSet presAssocID="{2EE182BE-6CBB-46E9-BDFF-C5512D7E02D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692AD8A-86C8-4BC3-B4AB-DD867B2DF51C}" type="pres">
      <dgm:prSet presAssocID="{2EE182BE-6CBB-46E9-BDFF-C5512D7E02D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D465C01-7447-4036-9ABE-56A0DB3177E0}" srcId="{36118F75-253A-48B1-A851-89AC6C162BAA}" destId="{643D0867-5476-40AE-9F35-4A602E46B43D}" srcOrd="3" destOrd="0" parTransId="{B40E4815-B90C-48C8-AC22-5B310155A727}" sibTransId="{C6CC9B1C-2253-45C8-A9C3-E84D0CB5865D}"/>
    <dgm:cxn modelId="{EAF9FD08-F3B2-4C28-B2E5-BBF980FFB68F}" type="presOf" srcId="{0D0208F0-EBF4-4D8C-A4D2-47086888E9C2}" destId="{59149E3C-CE3E-49FE-BA23-FA4AB9657757}" srcOrd="0" destOrd="0" presId="urn:microsoft.com/office/officeart/2005/8/layout/hList1"/>
    <dgm:cxn modelId="{2814D50E-DC89-41F9-9724-FE29EB9D47B1}" type="presOf" srcId="{1B9FECF2-6A06-44C3-97EB-FF2C3FFCF545}" destId="{02179A8D-65C5-4144-A056-612EF79A9E48}" srcOrd="0" destOrd="0" presId="urn:microsoft.com/office/officeart/2005/8/layout/hList1"/>
    <dgm:cxn modelId="{F5972E0F-21AC-43A8-A376-E72DF29BBD10}" type="presOf" srcId="{2E123ED9-BFF3-4080-91D8-512AF7175598}" destId="{DE9374E2-4A0F-4AEC-B8E5-95F091B81FE6}" srcOrd="0" destOrd="2" presId="urn:microsoft.com/office/officeart/2005/8/layout/hList1"/>
    <dgm:cxn modelId="{5E901315-5FBA-4DCD-AA4C-201BD85C3121}" srcId="{0D0208F0-EBF4-4D8C-A4D2-47086888E9C2}" destId="{8784D8E3-AD52-4655-BA56-B61B10D43A66}" srcOrd="1" destOrd="0" parTransId="{4027CE4E-BABB-406D-A9F7-84F52F338284}" sibTransId="{D368AD63-23CB-4276-905E-CF9B4FCEB161}"/>
    <dgm:cxn modelId="{52D6FA15-B48F-4493-8A8C-690EC38D3B9F}" srcId="{36118F75-253A-48B1-A851-89AC6C162BAA}" destId="{1B9FECF2-6A06-44C3-97EB-FF2C3FFCF545}" srcOrd="0" destOrd="0" parTransId="{E9277AE9-8F33-4C3F-82A9-41C534959766}" sibTransId="{EC31B83B-DB5F-4623-8F10-9DAD7C0378F9}"/>
    <dgm:cxn modelId="{12DA7618-F02E-4856-8524-26FED471BA63}" type="presOf" srcId="{36118F75-253A-48B1-A851-89AC6C162BAA}" destId="{C5132A1A-D447-445C-8386-5DC107D60B14}" srcOrd="0" destOrd="0" presId="urn:microsoft.com/office/officeart/2005/8/layout/hList1"/>
    <dgm:cxn modelId="{8E736F21-E188-4D26-98EC-7CE485D698EC}" type="presOf" srcId="{81CA7A5A-CEB0-4658-A327-86AE70DAED30}" destId="{3692AD8A-86C8-4BC3-B4AB-DD867B2DF51C}" srcOrd="0" destOrd="2" presId="urn:microsoft.com/office/officeart/2005/8/layout/hList1"/>
    <dgm:cxn modelId="{955ECD21-6D81-4509-8EA9-333BC1BBDE33}" type="presOf" srcId="{3E3FEB65-F86D-45F1-9B6B-08092412626D}" destId="{3692AD8A-86C8-4BC3-B4AB-DD867B2DF51C}" srcOrd="0" destOrd="0" presId="urn:microsoft.com/office/officeart/2005/8/layout/hList1"/>
    <dgm:cxn modelId="{BBCE0B25-84E6-4DCD-ACBF-C35609ABAC80}" type="presOf" srcId="{FED9F925-C5C5-475C-949F-5C8ED5DF18DB}" destId="{3692AD8A-86C8-4BC3-B4AB-DD867B2DF51C}" srcOrd="0" destOrd="4" presId="urn:microsoft.com/office/officeart/2005/8/layout/hList1"/>
    <dgm:cxn modelId="{1760192B-D334-423F-87E5-0A29A766FEB3}" type="presOf" srcId="{643D0867-5476-40AE-9F35-4A602E46B43D}" destId="{02179A8D-65C5-4144-A056-612EF79A9E48}" srcOrd="0" destOrd="3" presId="urn:microsoft.com/office/officeart/2005/8/layout/hList1"/>
    <dgm:cxn modelId="{60EC3131-6503-4238-9E73-D57EDB787C94}" srcId="{2EE182BE-6CBB-46E9-BDFF-C5512D7E02DD}" destId="{81CA7A5A-CEB0-4658-A327-86AE70DAED30}" srcOrd="2" destOrd="0" parTransId="{B468432D-7B9B-4E91-940A-54C4F557AF5B}" sibTransId="{F7AA3003-FAAF-4DC0-ABE5-8D981E8326A8}"/>
    <dgm:cxn modelId="{B5756A31-8EC1-4524-9CE0-5D8681750C26}" srcId="{0D0208F0-EBF4-4D8C-A4D2-47086888E9C2}" destId="{36118F75-253A-48B1-A851-89AC6C162BAA}" srcOrd="0" destOrd="0" parTransId="{8E2002DB-9480-4F96-BEAF-23AE13A8C854}" sibTransId="{C97E1A80-F985-44FD-94D7-CA6A33ADDE64}"/>
    <dgm:cxn modelId="{7ABF0C34-732E-4658-A68B-E9E3130EBBCF}" type="presOf" srcId="{B28EA812-EB10-4A48-A028-497BD67C759E}" destId="{DE9374E2-4A0F-4AEC-B8E5-95F091B81FE6}" srcOrd="0" destOrd="0" presId="urn:microsoft.com/office/officeart/2005/8/layout/hList1"/>
    <dgm:cxn modelId="{57572546-C9FD-4762-8F0F-23DD17715DFD}" type="presOf" srcId="{7E83052A-11A2-4CD2-AA43-B2ABEA1973B5}" destId="{3692AD8A-86C8-4BC3-B4AB-DD867B2DF51C}" srcOrd="0" destOrd="1" presId="urn:microsoft.com/office/officeart/2005/8/layout/hList1"/>
    <dgm:cxn modelId="{F10E0667-BE46-49C3-98B5-F02D3C75D923}" srcId="{36118F75-253A-48B1-A851-89AC6C162BAA}" destId="{E8A40DA4-519B-4EC9-84B8-62DD3352C4E4}" srcOrd="1" destOrd="0" parTransId="{6671E896-40E4-4A61-8E56-DA330ECAD16E}" sibTransId="{428D86DB-DBC4-4AAA-A361-B163FE865CDB}"/>
    <dgm:cxn modelId="{54F34C49-ABF4-4066-ADDF-89B0BB60E149}" srcId="{2EE182BE-6CBB-46E9-BDFF-C5512D7E02DD}" destId="{7E83052A-11A2-4CD2-AA43-B2ABEA1973B5}" srcOrd="1" destOrd="0" parTransId="{F9D76334-D768-46AA-97AB-AF8BCDB71580}" sibTransId="{5FEEA795-B394-4CFD-ADBC-CAA19E5C31E6}"/>
    <dgm:cxn modelId="{DC9A346A-04A1-4F38-A72D-D669BEB8B188}" type="presOf" srcId="{36A2BD04-91A0-4434-AA76-FEF317807D1E}" destId="{DE9374E2-4A0F-4AEC-B8E5-95F091B81FE6}" srcOrd="0" destOrd="1" presId="urn:microsoft.com/office/officeart/2005/8/layout/hList1"/>
    <dgm:cxn modelId="{86221D4B-5724-45BE-91D3-F6AD4973931F}" type="presOf" srcId="{2EE182BE-6CBB-46E9-BDFF-C5512D7E02DD}" destId="{06B002DB-C8F8-4A93-A94D-B3F25D548BA9}" srcOrd="0" destOrd="0" presId="urn:microsoft.com/office/officeart/2005/8/layout/hList1"/>
    <dgm:cxn modelId="{3A62144D-EC23-4A33-B2B7-AEAF002236B6}" type="presOf" srcId="{16CA5285-4C6D-4DF6-A495-1A897DEA5AFC}" destId="{DE9374E2-4A0F-4AEC-B8E5-95F091B81FE6}" srcOrd="0" destOrd="3" presId="urn:microsoft.com/office/officeart/2005/8/layout/hList1"/>
    <dgm:cxn modelId="{0CEDCD4F-F334-41B3-89B4-CA20DA2A05A2}" srcId="{8784D8E3-AD52-4655-BA56-B61B10D43A66}" destId="{2E123ED9-BFF3-4080-91D8-512AF7175598}" srcOrd="2" destOrd="0" parTransId="{EF0553DB-2B83-492F-9E03-6E1A20E26527}" sibTransId="{57C36584-7488-40B6-AEA3-2E627AE92EC1}"/>
    <dgm:cxn modelId="{E2AFF150-0D73-4BF6-82FF-D6E04DD87BB6}" srcId="{8784D8E3-AD52-4655-BA56-B61B10D43A66}" destId="{16CA5285-4C6D-4DF6-A495-1A897DEA5AFC}" srcOrd="3" destOrd="0" parTransId="{04E1DDC3-6EF2-425C-ABDC-DED303C097A0}" sibTransId="{5B02733C-4EC6-48E1-8112-430386BC39D5}"/>
    <dgm:cxn modelId="{81719272-17D3-4262-9E6C-A12B99BF0E7A}" srcId="{36118F75-253A-48B1-A851-89AC6C162BAA}" destId="{DF858487-8E4D-4354-91A4-CDA04C7ED9E3}" srcOrd="2" destOrd="0" parTransId="{46ED5CAE-453A-420D-9CD5-5B6433DA3D9E}" sibTransId="{2F5BB805-7E35-4F14-8964-2CB8CD7AC8DF}"/>
    <dgm:cxn modelId="{2C434359-BDB7-44B6-A54E-749ACFD0711F}" srcId="{2EE182BE-6CBB-46E9-BDFF-C5512D7E02DD}" destId="{97CE7BD9-36F9-4CFF-9D19-B8A0784A3F29}" srcOrd="5" destOrd="0" parTransId="{414A245C-5D79-4FD6-B2FF-B04502BAC4B8}" sibTransId="{1A926BE7-66A8-48A1-9FE7-1C1F10DF37B8}"/>
    <dgm:cxn modelId="{D23DD297-D1D3-47EC-84FB-2611384A123D}" type="presOf" srcId="{BC5D438D-7A9A-458B-BFD1-8FE9E1646A15}" destId="{3692AD8A-86C8-4BC3-B4AB-DD867B2DF51C}" srcOrd="0" destOrd="3" presId="urn:microsoft.com/office/officeart/2005/8/layout/hList1"/>
    <dgm:cxn modelId="{ABFED4B1-E72C-4DF8-B648-E2A73C390849}" type="presOf" srcId="{97CE7BD9-36F9-4CFF-9D19-B8A0784A3F29}" destId="{3692AD8A-86C8-4BC3-B4AB-DD867B2DF51C}" srcOrd="0" destOrd="5" presId="urn:microsoft.com/office/officeart/2005/8/layout/hList1"/>
    <dgm:cxn modelId="{14CDA0B7-3BF9-48ED-8EB6-C63BA9BC7ADB}" srcId="{8784D8E3-AD52-4655-BA56-B61B10D43A66}" destId="{B28EA812-EB10-4A48-A028-497BD67C759E}" srcOrd="0" destOrd="0" parTransId="{BE3CFB7E-D547-4602-8EF6-E713CC8F1B72}" sibTransId="{8FEE86BB-A89C-470A-88D2-65DDD0FA8CDB}"/>
    <dgm:cxn modelId="{A56DA9B9-9BB6-4128-9D85-DDBB267FC34C}" srcId="{2EE182BE-6CBB-46E9-BDFF-C5512D7E02DD}" destId="{BC5D438D-7A9A-458B-BFD1-8FE9E1646A15}" srcOrd="3" destOrd="0" parTransId="{049F8B30-7B9E-480E-B9AA-5A368B55E5B7}" sibTransId="{6EB3F38F-9A3F-48E1-9D6A-A1381A3AFF0A}"/>
    <dgm:cxn modelId="{F5FE80CC-6907-4F25-982F-219ADF12040C}" srcId="{0D0208F0-EBF4-4D8C-A4D2-47086888E9C2}" destId="{2EE182BE-6CBB-46E9-BDFF-C5512D7E02DD}" srcOrd="2" destOrd="0" parTransId="{C9C59BC0-E812-4EA1-856C-DAB2301D3650}" sibTransId="{B19F992C-3AF6-4819-9FB2-12E66335DA38}"/>
    <dgm:cxn modelId="{B81972D7-57F8-42EF-9A28-817E9E6DDF02}" srcId="{2EE182BE-6CBB-46E9-BDFF-C5512D7E02DD}" destId="{FED9F925-C5C5-475C-949F-5C8ED5DF18DB}" srcOrd="4" destOrd="0" parTransId="{FCE1C004-C397-4424-872E-8751F63D598A}" sibTransId="{A6882DEE-C8DD-4DE0-9A72-696A66C34A16}"/>
    <dgm:cxn modelId="{47A7DED9-90E0-42DC-9F3B-8D42DAB47E0C}" type="presOf" srcId="{8784D8E3-AD52-4655-BA56-B61B10D43A66}" destId="{957C8966-E286-4A54-9319-B04891647A58}" srcOrd="0" destOrd="0" presId="urn:microsoft.com/office/officeart/2005/8/layout/hList1"/>
    <dgm:cxn modelId="{1DF81CE3-35F6-44E4-B8FD-1B3AB9237D4F}" srcId="{8784D8E3-AD52-4655-BA56-B61B10D43A66}" destId="{36A2BD04-91A0-4434-AA76-FEF317807D1E}" srcOrd="1" destOrd="0" parTransId="{6E330A8F-2EF2-46CC-8591-760203DBC563}" sibTransId="{361FECA8-DAA1-4138-937D-8ADA80457220}"/>
    <dgm:cxn modelId="{749834EB-197E-45E8-811E-E4396E06D536}" srcId="{2EE182BE-6CBB-46E9-BDFF-C5512D7E02DD}" destId="{3E3FEB65-F86D-45F1-9B6B-08092412626D}" srcOrd="0" destOrd="0" parTransId="{06424800-80DB-43CE-A6B9-9E1AC1D26BAF}" sibTransId="{B2B45D35-FD09-4FEC-897F-3BEF70D05F4E}"/>
    <dgm:cxn modelId="{0CAB3DF5-7974-4329-B2DC-89F3C78B7781}" type="presOf" srcId="{E8A40DA4-519B-4EC9-84B8-62DD3352C4E4}" destId="{02179A8D-65C5-4144-A056-612EF79A9E48}" srcOrd="0" destOrd="1" presId="urn:microsoft.com/office/officeart/2005/8/layout/hList1"/>
    <dgm:cxn modelId="{BD2259FC-FF9E-4971-B451-EE5751630572}" type="presOf" srcId="{DF858487-8E4D-4354-91A4-CDA04C7ED9E3}" destId="{02179A8D-65C5-4144-A056-612EF79A9E48}" srcOrd="0" destOrd="2" presId="urn:microsoft.com/office/officeart/2005/8/layout/hList1"/>
    <dgm:cxn modelId="{E7735DF5-230E-4475-8929-E943BAAAFA25}" type="presParOf" srcId="{59149E3C-CE3E-49FE-BA23-FA4AB9657757}" destId="{11EC1D87-7FF4-490D-AD82-2E7E54E168F2}" srcOrd="0" destOrd="0" presId="urn:microsoft.com/office/officeart/2005/8/layout/hList1"/>
    <dgm:cxn modelId="{1EC86C32-8D46-44FD-B831-CF24A9475C1D}" type="presParOf" srcId="{11EC1D87-7FF4-490D-AD82-2E7E54E168F2}" destId="{C5132A1A-D447-445C-8386-5DC107D60B14}" srcOrd="0" destOrd="0" presId="urn:microsoft.com/office/officeart/2005/8/layout/hList1"/>
    <dgm:cxn modelId="{6D4744D3-EB38-4409-A03C-6DC9DDC6DE94}" type="presParOf" srcId="{11EC1D87-7FF4-490D-AD82-2E7E54E168F2}" destId="{02179A8D-65C5-4144-A056-612EF79A9E48}" srcOrd="1" destOrd="0" presId="urn:microsoft.com/office/officeart/2005/8/layout/hList1"/>
    <dgm:cxn modelId="{1EB541AC-936D-4181-91C7-4ADE3142459F}" type="presParOf" srcId="{59149E3C-CE3E-49FE-BA23-FA4AB9657757}" destId="{ACD2AA0A-C513-489F-9C92-3D261B0CB801}" srcOrd="1" destOrd="0" presId="urn:microsoft.com/office/officeart/2005/8/layout/hList1"/>
    <dgm:cxn modelId="{C879F8E2-2CDC-4768-9344-F155A5FC9A72}" type="presParOf" srcId="{59149E3C-CE3E-49FE-BA23-FA4AB9657757}" destId="{2554A7DC-351A-4CC1-8C73-009D63D5B995}" srcOrd="2" destOrd="0" presId="urn:microsoft.com/office/officeart/2005/8/layout/hList1"/>
    <dgm:cxn modelId="{9E4C67F1-07AA-4418-B799-D29128BDE6DF}" type="presParOf" srcId="{2554A7DC-351A-4CC1-8C73-009D63D5B995}" destId="{957C8966-E286-4A54-9319-B04891647A58}" srcOrd="0" destOrd="0" presId="urn:microsoft.com/office/officeart/2005/8/layout/hList1"/>
    <dgm:cxn modelId="{FE426531-6430-4532-B28F-3987EAF8C584}" type="presParOf" srcId="{2554A7DC-351A-4CC1-8C73-009D63D5B995}" destId="{DE9374E2-4A0F-4AEC-B8E5-95F091B81FE6}" srcOrd="1" destOrd="0" presId="urn:microsoft.com/office/officeart/2005/8/layout/hList1"/>
    <dgm:cxn modelId="{E37ED42E-4A43-4877-9B4E-70D94B514FEB}" type="presParOf" srcId="{59149E3C-CE3E-49FE-BA23-FA4AB9657757}" destId="{007C3493-D8EB-4765-8519-A188DFE9785E}" srcOrd="3" destOrd="0" presId="urn:microsoft.com/office/officeart/2005/8/layout/hList1"/>
    <dgm:cxn modelId="{C437AB2E-9D4D-446C-B883-496AF304778D}" type="presParOf" srcId="{59149E3C-CE3E-49FE-BA23-FA4AB9657757}" destId="{67EBAED7-0F78-459C-948D-AADAF4C80C21}" srcOrd="4" destOrd="0" presId="urn:microsoft.com/office/officeart/2005/8/layout/hList1"/>
    <dgm:cxn modelId="{579EF69D-D559-4637-9DB2-192062DC61D8}" type="presParOf" srcId="{67EBAED7-0F78-459C-948D-AADAF4C80C21}" destId="{06B002DB-C8F8-4A93-A94D-B3F25D548BA9}" srcOrd="0" destOrd="0" presId="urn:microsoft.com/office/officeart/2005/8/layout/hList1"/>
    <dgm:cxn modelId="{FF1A872F-0611-4A5D-B361-13D374475E74}" type="presParOf" srcId="{67EBAED7-0F78-459C-948D-AADAF4C80C21}" destId="{3692AD8A-86C8-4BC3-B4AB-DD867B2DF51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B920A7-D249-448C-A8B7-2D561F7026CB}">
      <dsp:nvSpPr>
        <dsp:cNvPr id="0" name=""/>
        <dsp:cNvSpPr/>
      </dsp:nvSpPr>
      <dsp:spPr>
        <a:xfrm>
          <a:off x="0" y="3066"/>
          <a:ext cx="7353299" cy="14339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7B05857-1439-4FC9-B97B-F6873BB6BC07}">
      <dsp:nvSpPr>
        <dsp:cNvPr id="0" name=""/>
        <dsp:cNvSpPr/>
      </dsp:nvSpPr>
      <dsp:spPr>
        <a:xfrm>
          <a:off x="433756" y="325695"/>
          <a:ext cx="788648" cy="7886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0193A3-BBE0-42BA-96FD-64E2F95D4B7D}">
      <dsp:nvSpPr>
        <dsp:cNvPr id="0" name=""/>
        <dsp:cNvSpPr/>
      </dsp:nvSpPr>
      <dsp:spPr>
        <a:xfrm>
          <a:off x="1656161" y="3066"/>
          <a:ext cx="3308984" cy="143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55" tIns="151755" rIns="151755" bIns="1517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Environmental Damage</a:t>
          </a:r>
        </a:p>
      </dsp:txBody>
      <dsp:txXfrm>
        <a:off x="1656161" y="3066"/>
        <a:ext cx="3308984" cy="1433906"/>
      </dsp:txXfrm>
    </dsp:sp>
    <dsp:sp modelId="{6D40F8E6-B8F6-4944-9EC0-063414985776}">
      <dsp:nvSpPr>
        <dsp:cNvPr id="0" name=""/>
        <dsp:cNvSpPr/>
      </dsp:nvSpPr>
      <dsp:spPr>
        <a:xfrm>
          <a:off x="4965146" y="3066"/>
          <a:ext cx="2386533" cy="143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55" tIns="151755" rIns="151755" bIns="1517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Disruption of wildlife habitats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Toxic runoff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Destruction of wetlands</a:t>
          </a:r>
        </a:p>
      </dsp:txBody>
      <dsp:txXfrm>
        <a:off x="4965146" y="3066"/>
        <a:ext cx="2386533" cy="1433906"/>
      </dsp:txXfrm>
    </dsp:sp>
    <dsp:sp modelId="{118E2EEC-91E1-44CA-9FAE-F4FD5FE00948}">
      <dsp:nvSpPr>
        <dsp:cNvPr id="0" name=""/>
        <dsp:cNvSpPr/>
      </dsp:nvSpPr>
      <dsp:spPr>
        <a:xfrm>
          <a:off x="0" y="1795448"/>
          <a:ext cx="7353299" cy="14339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B4FEC46-4982-461B-93F4-6AE3F2FA102F}">
      <dsp:nvSpPr>
        <dsp:cNvPr id="0" name=""/>
        <dsp:cNvSpPr/>
      </dsp:nvSpPr>
      <dsp:spPr>
        <a:xfrm>
          <a:off x="433756" y="2118077"/>
          <a:ext cx="788648" cy="7886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CF3C95-2765-47EC-9B7F-99AF4AB68504}">
      <dsp:nvSpPr>
        <dsp:cNvPr id="0" name=""/>
        <dsp:cNvSpPr/>
      </dsp:nvSpPr>
      <dsp:spPr>
        <a:xfrm>
          <a:off x="1656161" y="1795448"/>
          <a:ext cx="3308984" cy="143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55" tIns="151755" rIns="151755" bIns="1517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Traffic Problems</a:t>
          </a:r>
        </a:p>
      </dsp:txBody>
      <dsp:txXfrm>
        <a:off x="1656161" y="1795448"/>
        <a:ext cx="3308984" cy="1433906"/>
      </dsp:txXfrm>
    </dsp:sp>
    <dsp:sp modelId="{D2F34AA5-8EA0-4EEE-AE8F-635042D7DA55}">
      <dsp:nvSpPr>
        <dsp:cNvPr id="0" name=""/>
        <dsp:cNvSpPr/>
      </dsp:nvSpPr>
      <dsp:spPr>
        <a:xfrm>
          <a:off x="4965146" y="1795448"/>
          <a:ext cx="2386533" cy="143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55" tIns="151755" rIns="151755" bIns="1517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Longer commutes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Greater traffic congestion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More Greenhouse gases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965146" y="1795448"/>
        <a:ext cx="2386533" cy="1433906"/>
      </dsp:txXfrm>
    </dsp:sp>
    <dsp:sp modelId="{425454EE-DC5C-406C-A885-B05D8288634A}">
      <dsp:nvSpPr>
        <dsp:cNvPr id="0" name=""/>
        <dsp:cNvSpPr/>
      </dsp:nvSpPr>
      <dsp:spPr>
        <a:xfrm>
          <a:off x="0" y="3587831"/>
          <a:ext cx="7353299" cy="14339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7CC1594-2A57-4C9B-AFCF-96A95B3DDFB1}">
      <dsp:nvSpPr>
        <dsp:cNvPr id="0" name=""/>
        <dsp:cNvSpPr/>
      </dsp:nvSpPr>
      <dsp:spPr>
        <a:xfrm>
          <a:off x="433756" y="3910460"/>
          <a:ext cx="788648" cy="7886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22F3AD-73C1-424A-BE66-82D456AAB1D5}">
      <dsp:nvSpPr>
        <dsp:cNvPr id="0" name=""/>
        <dsp:cNvSpPr/>
      </dsp:nvSpPr>
      <dsp:spPr>
        <a:xfrm>
          <a:off x="1656161" y="3587831"/>
          <a:ext cx="3308984" cy="143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55" tIns="151755" rIns="151755" bIns="1517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Financial Costs</a:t>
          </a:r>
        </a:p>
      </dsp:txBody>
      <dsp:txXfrm>
        <a:off x="1656161" y="3587831"/>
        <a:ext cx="3308984" cy="1433906"/>
      </dsp:txXfrm>
    </dsp:sp>
    <dsp:sp modelId="{FB587625-919C-4943-8F28-D57E2914A93F}">
      <dsp:nvSpPr>
        <dsp:cNvPr id="0" name=""/>
        <dsp:cNvSpPr/>
      </dsp:nvSpPr>
      <dsp:spPr>
        <a:xfrm>
          <a:off x="4962210" y="3590897"/>
          <a:ext cx="2386533" cy="143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55" tIns="151755" rIns="151755" bIns="1517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Costs of delivering services increases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Weakens downtown commerce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Erodes tax base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962210" y="3590897"/>
        <a:ext cx="2386533" cy="14339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AB05B-9D98-4ECB-A88C-3285D9065A2A}">
      <dsp:nvSpPr>
        <dsp:cNvPr id="0" name=""/>
        <dsp:cNvSpPr/>
      </dsp:nvSpPr>
      <dsp:spPr>
        <a:xfrm>
          <a:off x="888106" y="1030727"/>
          <a:ext cx="703632" cy="703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1C3C2C-18AE-45C3-B4AB-4B1BADCCE1A8}">
      <dsp:nvSpPr>
        <dsp:cNvPr id="0" name=""/>
        <dsp:cNvSpPr/>
      </dsp:nvSpPr>
      <dsp:spPr>
        <a:xfrm>
          <a:off x="225860" y="1826814"/>
          <a:ext cx="2010378" cy="481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Urban Growth Boundaries</a:t>
          </a:r>
        </a:p>
      </dsp:txBody>
      <dsp:txXfrm>
        <a:off x="225860" y="1826814"/>
        <a:ext cx="2010378" cy="481075"/>
      </dsp:txXfrm>
    </dsp:sp>
    <dsp:sp modelId="{8C5E977D-2C7B-4A28-AAEF-2574ECE8AA68}">
      <dsp:nvSpPr>
        <dsp:cNvPr id="0" name=""/>
        <dsp:cNvSpPr/>
      </dsp:nvSpPr>
      <dsp:spPr>
        <a:xfrm>
          <a:off x="9725" y="2533868"/>
          <a:ext cx="2450812" cy="773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Official boundary to contain urban areas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E.G Portland Oregon in 1975</a:t>
          </a:r>
        </a:p>
      </dsp:txBody>
      <dsp:txXfrm>
        <a:off x="9725" y="2533868"/>
        <a:ext cx="2450812" cy="773089"/>
      </dsp:txXfrm>
    </dsp:sp>
    <dsp:sp modelId="{8219FE79-0265-4BA7-9002-D0877E6041B0}">
      <dsp:nvSpPr>
        <dsp:cNvPr id="0" name=""/>
        <dsp:cNvSpPr/>
      </dsp:nvSpPr>
      <dsp:spPr>
        <a:xfrm>
          <a:off x="3488202" y="987961"/>
          <a:ext cx="703632" cy="703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E6379D-6CB9-40CB-884C-387C0DBCB15D}">
      <dsp:nvSpPr>
        <dsp:cNvPr id="0" name=""/>
        <dsp:cNvSpPr/>
      </dsp:nvSpPr>
      <dsp:spPr>
        <a:xfrm>
          <a:off x="2834829" y="1783427"/>
          <a:ext cx="2010378" cy="481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Revitalizing existing towns and cities</a:t>
          </a:r>
        </a:p>
      </dsp:txBody>
      <dsp:txXfrm>
        <a:off x="2834829" y="1783427"/>
        <a:ext cx="2010378" cy="481075"/>
      </dsp:txXfrm>
    </dsp:sp>
    <dsp:sp modelId="{D0144A96-ADE5-44C2-9D4E-E44DE94979D1}">
      <dsp:nvSpPr>
        <dsp:cNvPr id="0" name=""/>
        <dsp:cNvSpPr/>
      </dsp:nvSpPr>
      <dsp:spPr>
        <a:xfrm>
          <a:off x="2796149" y="2549014"/>
          <a:ext cx="2063492" cy="2085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Restoring architecture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Relocation of corporate giants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Eminent domain</a:t>
          </a:r>
        </a:p>
      </dsp:txBody>
      <dsp:txXfrm>
        <a:off x="2796149" y="2549014"/>
        <a:ext cx="2063492" cy="2085020"/>
      </dsp:txXfrm>
    </dsp:sp>
    <dsp:sp modelId="{403FFFDB-1AB9-4525-89E4-637C6B9F7DCA}">
      <dsp:nvSpPr>
        <dsp:cNvPr id="0" name=""/>
        <dsp:cNvSpPr/>
      </dsp:nvSpPr>
      <dsp:spPr>
        <a:xfrm>
          <a:off x="6241305" y="954505"/>
          <a:ext cx="703632" cy="7036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139FE2-B9ED-49A0-9C9B-C961DAA183DC}">
      <dsp:nvSpPr>
        <dsp:cNvPr id="0" name=""/>
        <dsp:cNvSpPr/>
      </dsp:nvSpPr>
      <dsp:spPr>
        <a:xfrm>
          <a:off x="5596858" y="1817648"/>
          <a:ext cx="2010378" cy="481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Transit oriented approaches</a:t>
          </a:r>
        </a:p>
      </dsp:txBody>
      <dsp:txXfrm>
        <a:off x="5596858" y="1817648"/>
        <a:ext cx="2010378" cy="481075"/>
      </dsp:txXfrm>
    </dsp:sp>
    <dsp:sp modelId="{8636E48A-D1DA-4C4F-993E-FBB2D7EA04E8}">
      <dsp:nvSpPr>
        <dsp:cNvPr id="0" name=""/>
        <dsp:cNvSpPr/>
      </dsp:nvSpPr>
      <dsp:spPr>
        <a:xfrm>
          <a:off x="5257999" y="2544162"/>
          <a:ext cx="2739080" cy="1432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More highway lanes with carpool lanes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Rail lines along highways to connect cities and suburbs</a:t>
          </a:r>
        </a:p>
      </dsp:txBody>
      <dsp:txXfrm>
        <a:off x="5257999" y="2544162"/>
        <a:ext cx="2739080" cy="1432748"/>
      </dsp:txXfrm>
    </dsp:sp>
    <dsp:sp modelId="{5569DC50-B893-4761-B1E8-2430052ED94B}">
      <dsp:nvSpPr>
        <dsp:cNvPr id="0" name=""/>
        <dsp:cNvSpPr/>
      </dsp:nvSpPr>
      <dsp:spPr>
        <a:xfrm>
          <a:off x="9210524" y="904338"/>
          <a:ext cx="703632" cy="7036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8F0C8B-12F6-41C6-8656-852C10C4D492}">
      <dsp:nvSpPr>
        <dsp:cNvPr id="0" name=""/>
        <dsp:cNvSpPr/>
      </dsp:nvSpPr>
      <dsp:spPr>
        <a:xfrm>
          <a:off x="8628559" y="1747885"/>
          <a:ext cx="2010378" cy="481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Greening our cities</a:t>
          </a:r>
        </a:p>
      </dsp:txBody>
      <dsp:txXfrm>
        <a:off x="8628559" y="1747885"/>
        <a:ext cx="2010378" cy="481075"/>
      </dsp:txXfrm>
    </dsp:sp>
    <dsp:sp modelId="{F31B13C7-2696-4B8F-9B04-47B53EA6F72D}">
      <dsp:nvSpPr>
        <dsp:cNvPr id="0" name=""/>
        <dsp:cNvSpPr/>
      </dsp:nvSpPr>
      <dsp:spPr>
        <a:xfrm>
          <a:off x="8232495" y="2396681"/>
          <a:ext cx="2584944" cy="1711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Replace diesel fuel buses with hybrids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Improve cycling/walking infrastructure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Green roofs</a:t>
          </a:r>
        </a:p>
      </dsp:txBody>
      <dsp:txXfrm>
        <a:off x="8232495" y="2396681"/>
        <a:ext cx="2584944" cy="1711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FFD62-4DDB-475E-A045-9624C8B4B83A}">
      <dsp:nvSpPr>
        <dsp:cNvPr id="0" name=""/>
        <dsp:cNvSpPr/>
      </dsp:nvSpPr>
      <dsp:spPr>
        <a:xfrm>
          <a:off x="1932052" y="14524"/>
          <a:ext cx="5310868" cy="531086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More spread out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Exist in locations which were once rural not long ago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Jointly shared security patrol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Shopping malls are anchor points</a:t>
          </a:r>
        </a:p>
      </dsp:txBody>
      <dsp:txXfrm>
        <a:off x="2673660" y="640790"/>
        <a:ext cx="3062122" cy="4058337"/>
      </dsp:txXfrm>
    </dsp:sp>
    <dsp:sp modelId="{99B8442B-E2D2-4F4A-9975-D42E408485C1}">
      <dsp:nvSpPr>
        <dsp:cNvPr id="0" name=""/>
        <dsp:cNvSpPr/>
      </dsp:nvSpPr>
      <dsp:spPr>
        <a:xfrm>
          <a:off x="5759705" y="14524"/>
          <a:ext cx="5310868" cy="531086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Compact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Clearly defined territorial boundary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Political organization/elected officials</a:t>
          </a:r>
        </a:p>
      </dsp:txBody>
      <dsp:txXfrm>
        <a:off x="7266844" y="640790"/>
        <a:ext cx="3062122" cy="40583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132A1A-D447-445C-8386-5DC107D60B14}">
      <dsp:nvSpPr>
        <dsp:cNvPr id="0" name=""/>
        <dsp:cNvSpPr/>
      </dsp:nvSpPr>
      <dsp:spPr>
        <a:xfrm>
          <a:off x="3186" y="296942"/>
          <a:ext cx="3107048" cy="11851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Lifestyle communities</a:t>
          </a:r>
        </a:p>
      </dsp:txBody>
      <dsp:txXfrm>
        <a:off x="3186" y="296942"/>
        <a:ext cx="3107048" cy="1185152"/>
      </dsp:txXfrm>
    </dsp:sp>
    <dsp:sp modelId="{02179A8D-65C5-4144-A056-612EF79A9E48}">
      <dsp:nvSpPr>
        <dsp:cNvPr id="0" name=""/>
        <dsp:cNvSpPr/>
      </dsp:nvSpPr>
      <dsp:spPr>
        <a:xfrm>
          <a:off x="3186" y="1482095"/>
          <a:ext cx="3107048" cy="30711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Emphasize amenities and include retirement communities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Attract those who want separate, private services within a homogeneous environment.</a:t>
          </a:r>
        </a:p>
      </dsp:txBody>
      <dsp:txXfrm>
        <a:off x="3186" y="1482095"/>
        <a:ext cx="3107048" cy="3071140"/>
      </dsp:txXfrm>
    </dsp:sp>
    <dsp:sp modelId="{957C8966-E286-4A54-9319-B04891647A58}">
      <dsp:nvSpPr>
        <dsp:cNvPr id="0" name=""/>
        <dsp:cNvSpPr/>
      </dsp:nvSpPr>
      <dsp:spPr>
        <a:xfrm>
          <a:off x="3545222" y="296942"/>
          <a:ext cx="3107048" cy="11851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Prestige communities</a:t>
          </a:r>
        </a:p>
      </dsp:txBody>
      <dsp:txXfrm>
        <a:off x="3545222" y="296942"/>
        <a:ext cx="3107048" cy="1185152"/>
      </dsp:txXfrm>
    </dsp:sp>
    <dsp:sp modelId="{DE9374E2-4A0F-4AEC-B8E5-95F091B81FE6}">
      <dsp:nvSpPr>
        <dsp:cNvPr id="0" name=""/>
        <dsp:cNvSpPr/>
      </dsp:nvSpPr>
      <dsp:spPr>
        <a:xfrm>
          <a:off x="3545222" y="1482095"/>
          <a:ext cx="3107048" cy="307114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Status-oriented enclaves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Attract those seeking a stable neighborhood of similar people where property values will be protected</a:t>
          </a:r>
        </a:p>
      </dsp:txBody>
      <dsp:txXfrm>
        <a:off x="3545222" y="1482095"/>
        <a:ext cx="3107048" cy="3071140"/>
      </dsp:txXfrm>
    </dsp:sp>
    <dsp:sp modelId="{06B002DB-C8F8-4A93-A94D-B3F25D548BA9}">
      <dsp:nvSpPr>
        <dsp:cNvPr id="0" name=""/>
        <dsp:cNvSpPr/>
      </dsp:nvSpPr>
      <dsp:spPr>
        <a:xfrm>
          <a:off x="7087258" y="296942"/>
          <a:ext cx="3107048" cy="118515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Security zone communities</a:t>
          </a:r>
        </a:p>
      </dsp:txBody>
      <dsp:txXfrm>
        <a:off x="7087258" y="296942"/>
        <a:ext cx="3107048" cy="1185152"/>
      </dsp:txXfrm>
    </dsp:sp>
    <dsp:sp modelId="{3692AD8A-86C8-4BC3-B4AB-DD867B2DF51C}">
      <dsp:nvSpPr>
        <dsp:cNvPr id="0" name=""/>
        <dsp:cNvSpPr/>
      </dsp:nvSpPr>
      <dsp:spPr>
        <a:xfrm>
          <a:off x="7087258" y="1482095"/>
          <a:ext cx="3107048" cy="307114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“Enclaves of fear”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They are a defensive measure reflecting a fortress mentality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Their primary goal is to exclude those people their residents perceive as threats</a:t>
          </a:r>
        </a:p>
      </dsp:txBody>
      <dsp:txXfrm>
        <a:off x="7087258" y="1482095"/>
        <a:ext cx="3107048" cy="3071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FEE8-FA25-4BF8-895C-50B8DDCE2E4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FEC7-8BEC-4000-A687-57B6813BF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8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FEE8-FA25-4BF8-895C-50B8DDCE2E4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FEC7-8BEC-4000-A687-57B6813BF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1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FEE8-FA25-4BF8-895C-50B8DDCE2E4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FEC7-8BEC-4000-A687-57B6813BF09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6320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FEE8-FA25-4BF8-895C-50B8DDCE2E4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FEC7-8BEC-4000-A687-57B6813BF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95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FEE8-FA25-4BF8-895C-50B8DDCE2E4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FEC7-8BEC-4000-A687-57B6813BF09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0404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FEE8-FA25-4BF8-895C-50B8DDCE2E4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FEC7-8BEC-4000-A687-57B6813BF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9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FEE8-FA25-4BF8-895C-50B8DDCE2E4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FEC7-8BEC-4000-A687-57B6813BF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11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FEE8-FA25-4BF8-895C-50B8DDCE2E4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FEC7-8BEC-4000-A687-57B6813BF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9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FEE8-FA25-4BF8-895C-50B8DDCE2E4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FEC7-8BEC-4000-A687-57B6813BF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8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FEE8-FA25-4BF8-895C-50B8DDCE2E4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FEC7-8BEC-4000-A687-57B6813BF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2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FEE8-FA25-4BF8-895C-50B8DDCE2E4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FEC7-8BEC-4000-A687-57B6813BF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52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FEE8-FA25-4BF8-895C-50B8DDCE2E4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FEC7-8BEC-4000-A687-57B6813BF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30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FEE8-FA25-4BF8-895C-50B8DDCE2E4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FEC7-8BEC-4000-A687-57B6813BF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FEE8-FA25-4BF8-895C-50B8DDCE2E4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FEC7-8BEC-4000-A687-57B6813BF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22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FEE8-FA25-4BF8-895C-50B8DDCE2E4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FEC7-8BEC-4000-A687-57B6813BF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4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FEC7-8BEC-4000-A687-57B6813BF09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FEE8-FA25-4BF8-895C-50B8DDCE2E4E}" type="datetimeFigureOut">
              <a:rPr lang="en-US" smtClean="0"/>
              <a:t>11/26/2018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6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5FEE8-FA25-4BF8-895C-50B8DDCE2E4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DEFEC7-8BEC-4000-A687-57B6813BF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4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oughtco.com/thmb/DPRGWEA7BhikG6n5Bk9utUfmikc=/768x0/filters:no_upscale():max_bytes(150000):strip_icc():format(webp)/6045478465_517460b1f9_b-58d409c43df78c5162c52ed3.jpg" TargetMode="External"/><Relationship Id="rId2" Type="http://schemas.openxmlformats.org/officeDocument/2006/relationships/hyperlink" Target="https://upload.wikimedia.org/wikipedia/commons/thumb/f/f2/Scottsdale_cityscape4.jpg/1024px-Scottsdale_cityscape4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ilbertazhomes.net/gated-communitie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FA21-1BA5-4049-84A4-70DB75309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Today’s Cities and Suburbs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CA0FB-73C3-4ACA-A25B-980B84D3A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4299666" cy="87104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 Shane </a:t>
            </a:r>
            <a:r>
              <a:rPr lang="en-US" dirty="0" err="1"/>
              <a:t>Cincotta</a:t>
            </a:r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City">
            <a:extLst>
              <a:ext uri="{FF2B5EF4-FFF2-40B4-BE49-F238E27FC236}">
                <a16:creationId xmlns:a16="http://schemas.microsoft.com/office/drawing/2014/main" id="{91CBD628-2787-4B55-8E96-4CD9A724C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73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ky, outdoor, building, fence&#10;&#10;Description automatically generated">
            <a:extLst>
              <a:ext uri="{FF2B5EF4-FFF2-40B4-BE49-F238E27FC236}">
                <a16:creationId xmlns:a16="http://schemas.microsoft.com/office/drawing/2014/main" id="{D014DFFF-963E-45D7-9669-1490785E7E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1" r="15081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D53731-8E80-4196-A6E9-AE932CB26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4542737" cy="1320800"/>
          </a:xfrm>
        </p:spPr>
        <p:txBody>
          <a:bodyPr>
            <a:normAutofit/>
          </a:bodyPr>
          <a:lstStyle/>
          <a:p>
            <a:r>
              <a:rPr lang="en-US"/>
              <a:t>Gated Communities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16C71-68CD-473E-A8E2-94C8001A5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107" y="1343160"/>
            <a:ext cx="4395266" cy="4560490"/>
          </a:xfrm>
        </p:spPr>
        <p:txBody>
          <a:bodyPr>
            <a:normAutofit/>
          </a:bodyPr>
          <a:lstStyle/>
          <a:p>
            <a:r>
              <a:rPr lang="en-US" sz="1600" dirty="0"/>
              <a:t>First gated community was built in 1853 at Llewellyn Park in West Orange, New Jersey.</a:t>
            </a:r>
          </a:p>
          <a:p>
            <a:r>
              <a:rPr lang="en-US" dirty="0"/>
              <a:t>Defended by walls</a:t>
            </a:r>
          </a:p>
          <a:p>
            <a:pPr lvl="1"/>
            <a:r>
              <a:rPr lang="en-US" dirty="0"/>
              <a:t>Electronic Gates</a:t>
            </a:r>
          </a:p>
          <a:p>
            <a:pPr lvl="1"/>
            <a:r>
              <a:rPr lang="en-US" dirty="0"/>
              <a:t>Patrolled by private security forces</a:t>
            </a:r>
          </a:p>
          <a:p>
            <a:pPr lvl="1"/>
            <a:r>
              <a:rPr lang="en-US" dirty="0"/>
              <a:t>Reminiscent of radio-centric cities</a:t>
            </a:r>
          </a:p>
          <a:p>
            <a:r>
              <a:rPr lang="en-US" dirty="0"/>
              <a:t>Pay-as-you-go services</a:t>
            </a:r>
          </a:p>
          <a:p>
            <a:pPr lvl="1"/>
            <a:r>
              <a:rPr lang="en-US" dirty="0"/>
              <a:t>Share responsibility for common areas, rules and regulations</a:t>
            </a:r>
          </a:p>
          <a:p>
            <a:r>
              <a:rPr lang="en-US" dirty="0"/>
              <a:t>Lack of elected officials</a:t>
            </a:r>
          </a:p>
          <a:p>
            <a:pPr lvl="1"/>
            <a:endParaRPr lang="en-US" dirty="0"/>
          </a:p>
        </p:txBody>
      </p:sp>
      <p:cxnSp>
        <p:nvCxnSpPr>
          <p:cNvPr id="53" name="Straight Connector 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1176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9D8FC-9FEB-4A35-B53B-495A1359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Types of Gated Communities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CA40B4-921A-4653-BE3D-431A3DE8C9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4282674"/>
              </p:ext>
            </p:extLst>
          </p:nvPr>
        </p:nvGraphicFramePr>
        <p:xfrm>
          <a:off x="1194185" y="1515696"/>
          <a:ext cx="10197494" cy="4850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0852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EFA53-2C8D-44D6-8E3D-B7A564FFD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of Living In a Gated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01BE-796E-405C-A9AD-C7621E627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Living in segregated and isolated enclaves diminishes social life.</a:t>
            </a:r>
          </a:p>
          <a:p>
            <a:pPr lvl="1"/>
            <a:r>
              <a:rPr lang="en-US" dirty="0"/>
              <a:t>Lacks the feeling of community</a:t>
            </a:r>
          </a:p>
          <a:p>
            <a:r>
              <a:rPr lang="en-US" dirty="0"/>
              <a:t>All residents can do is compare their own material gains with those of their neighbors</a:t>
            </a:r>
          </a:p>
          <a:p>
            <a:pPr lvl="1"/>
            <a:r>
              <a:rPr lang="en-US" dirty="0"/>
              <a:t>Keeping up with </a:t>
            </a:r>
            <a:r>
              <a:rPr lang="en-US"/>
              <a:t>the Joneses</a:t>
            </a:r>
            <a:endParaRPr lang="en-US" dirty="0"/>
          </a:p>
          <a:p>
            <a:r>
              <a:rPr lang="en-US" dirty="0"/>
              <a:t>Effectively limit social contact among different members and groups of society.</a:t>
            </a:r>
          </a:p>
          <a:p>
            <a:pPr lvl="1"/>
            <a:r>
              <a:rPr lang="en-US" dirty="0"/>
              <a:t>De facto segregation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52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FF95-8D44-4CF9-9976-A93DD858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Interest Developments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360C4-E1A1-475C-B24F-648590354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common interest development is similar, but not the same, as a gated community</a:t>
            </a:r>
          </a:p>
          <a:p>
            <a:r>
              <a:rPr lang="en-US" dirty="0"/>
              <a:t>CID require membership in a self-governing homeowners’ association</a:t>
            </a:r>
          </a:p>
          <a:p>
            <a:r>
              <a:rPr lang="en-US" dirty="0"/>
              <a:t>Buyers are willing to accept smaller lots and narrower streets, because the development contains facilities owned by all residents</a:t>
            </a:r>
          </a:p>
          <a:p>
            <a:pPr lvl="1"/>
            <a:r>
              <a:rPr lang="en-US" dirty="0"/>
              <a:t>Swimming pools, gyms, parks, golf courses, social centers, and often even exclusive access to shopping centers and their own schools.</a:t>
            </a:r>
          </a:p>
          <a:p>
            <a:r>
              <a:rPr lang="en-US" dirty="0"/>
              <a:t>Residents surrender much of their freedom and privacy</a:t>
            </a:r>
          </a:p>
          <a:p>
            <a:pPr lvl="1"/>
            <a:r>
              <a:rPr lang="en-US" dirty="0"/>
              <a:t>Residents live under the rule of an elected group of neighbors enforcing a set of restrictions created by the developer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65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7AAD-7BD1-4542-B41E-D71B29990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95F60-57BB-4CC9-B12F-4D0B591FE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Sprawl In Phoenix Metropolitan Area</a:t>
            </a:r>
            <a:endParaRPr lang="en-US" dirty="0"/>
          </a:p>
          <a:p>
            <a:r>
              <a:rPr lang="en-US" dirty="0">
                <a:hlinkClick r:id="rId3"/>
              </a:rPr>
              <a:t>Tysons Corner, Virginia</a:t>
            </a:r>
            <a:endParaRPr lang="en-US" dirty="0"/>
          </a:p>
          <a:p>
            <a:r>
              <a:rPr lang="en-US" dirty="0">
                <a:hlinkClick r:id="rId4"/>
              </a:rPr>
              <a:t>Gated 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4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B2663-A0D6-4257-B64B-3783EA29B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Phenomenon of Sprawl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2E006-832A-451D-857A-7FA8D6086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Migration of people into low-density developments</a:t>
            </a:r>
          </a:p>
          <a:p>
            <a:r>
              <a:rPr lang="en-US" dirty="0">
                <a:solidFill>
                  <a:schemeClr val="bg1"/>
                </a:solidFill>
              </a:rPr>
              <a:t>The result of unplanned, rapid growth and poor land-use management. </a:t>
            </a:r>
          </a:p>
          <a:p>
            <a:r>
              <a:rPr lang="en-US" dirty="0">
                <a:solidFill>
                  <a:schemeClr val="bg1"/>
                </a:solidFill>
              </a:rPr>
              <a:t>Suburbanization</a:t>
            </a:r>
          </a:p>
          <a:p>
            <a:r>
              <a:rPr lang="en-US" dirty="0">
                <a:solidFill>
                  <a:schemeClr val="bg1"/>
                </a:solidFill>
              </a:rPr>
              <a:t>Growth vs sprawl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439504-EBFC-48B5-A205-7718DA4B6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200" y="917575"/>
            <a:ext cx="6244168" cy="5254625"/>
          </a:xfrm>
          <a:prstGeom prst="rect">
            <a:avLst/>
          </a:prstGeom>
        </p:spPr>
      </p:pic>
      <p:sp>
        <p:nvSpPr>
          <p:cNvPr id="31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FEC04D-7E7E-478D-8D4A-86E12980329E}"/>
              </a:ext>
            </a:extLst>
          </p:cNvPr>
          <p:cNvSpPr txBox="1"/>
          <p:nvPr/>
        </p:nvSpPr>
        <p:spPr>
          <a:xfrm>
            <a:off x="7472642" y="6172200"/>
            <a:ext cx="290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Sprawl in Phoenix metropolitan area </a:t>
            </a:r>
          </a:p>
        </p:txBody>
      </p:sp>
    </p:spTree>
    <p:extLst>
      <p:ext uri="{BB962C8B-B14F-4D97-AF65-F5344CB8AC3E}">
        <p14:creationId xmlns:p14="http://schemas.microsoft.com/office/powerpoint/2010/main" val="336847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6BE6-D8D3-49BE-931F-195C1D4B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Have Sprawl?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DE96C-4772-41A3-A060-94EC9CC90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Political Fragmentation</a:t>
            </a:r>
          </a:p>
          <a:p>
            <a:pPr lvl="1"/>
            <a:r>
              <a:rPr lang="en-US" sz="1800" dirty="0"/>
              <a:t>Local governments negotiate land use separately </a:t>
            </a:r>
          </a:p>
          <a:p>
            <a:r>
              <a:rPr lang="en-US" dirty="0"/>
              <a:t>Achieving The American Dream</a:t>
            </a:r>
          </a:p>
          <a:p>
            <a:pPr lvl="1"/>
            <a:r>
              <a:rPr lang="en-US" sz="1800" dirty="0"/>
              <a:t>People have a feeling they “made it”</a:t>
            </a:r>
          </a:p>
          <a:p>
            <a:r>
              <a:rPr lang="en-US" dirty="0"/>
              <a:t>Government policies have subsidized low-density development</a:t>
            </a:r>
          </a:p>
          <a:p>
            <a:pPr lvl="1"/>
            <a:r>
              <a:rPr lang="en-US" sz="1800" dirty="0"/>
              <a:t>Cheaper to develop land in low-density zones vs the downtown area</a:t>
            </a:r>
          </a:p>
        </p:txBody>
      </p:sp>
    </p:spTree>
    <p:extLst>
      <p:ext uri="{BB962C8B-B14F-4D97-AF65-F5344CB8AC3E}">
        <p14:creationId xmlns:p14="http://schemas.microsoft.com/office/powerpoint/2010/main" val="54843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EAA9F9-A28B-4683-9745-0E33C7A99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27" y="1378252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100" dirty="0">
                <a:solidFill>
                  <a:schemeClr val="accent1">
                    <a:lumMod val="75000"/>
                  </a:schemeClr>
                </a:solidFill>
              </a:rPr>
              <a:t>Consequences of Sprawl</a:t>
            </a:r>
          </a:p>
        </p:txBody>
      </p:sp>
      <p:sp>
        <p:nvSpPr>
          <p:cNvPr id="55" name="Rectangle 45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DDC490D1-C202-4E9C-9747-BDFEA6B77C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725077"/>
              </p:ext>
            </p:extLst>
          </p:nvPr>
        </p:nvGraphicFramePr>
        <p:xfrm>
          <a:off x="4619625" y="742951"/>
          <a:ext cx="7353299" cy="5024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6466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090A-0323-4C47-AAF9-DC5F1D61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Smart Growth?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655D5-D40E-482A-91DA-EF142156F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growth is the alternative to sprawl</a:t>
            </a:r>
          </a:p>
          <a:p>
            <a:pPr lvl="1"/>
            <a:r>
              <a:rPr lang="en-US" dirty="0"/>
              <a:t>Involves comprehensive land-use planning</a:t>
            </a:r>
          </a:p>
          <a:p>
            <a:pPr lvl="1"/>
            <a:r>
              <a:rPr lang="en-US" dirty="0"/>
              <a:t>Environmentally sensitive</a:t>
            </a:r>
          </a:p>
          <a:p>
            <a:pPr lvl="1"/>
            <a:r>
              <a:rPr lang="en-US" dirty="0"/>
              <a:t>Transit/pedestrian oriented</a:t>
            </a:r>
          </a:p>
          <a:p>
            <a:pPr lvl="1"/>
            <a:r>
              <a:rPr lang="en-US" dirty="0"/>
              <a:t>Has a mixed use of lands</a:t>
            </a:r>
          </a:p>
          <a:p>
            <a:pPr lvl="2"/>
            <a:r>
              <a:rPr lang="en-US" dirty="0"/>
              <a:t>Mix of commercial, residential and retail space</a:t>
            </a:r>
          </a:p>
          <a:p>
            <a:r>
              <a:rPr lang="en-US" dirty="0"/>
              <a:t>Social Impact Analysis</a:t>
            </a:r>
          </a:p>
          <a:p>
            <a:pPr lvl="1"/>
            <a:r>
              <a:rPr lang="en-US" dirty="0"/>
              <a:t>Interdisciplinary effort to determine the likely consequences of a project before its construction.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06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8EFF0-A504-4C4B-9109-C621C9579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Modes of Smart Growth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781AD1-BBD0-4B71-96C7-9525268902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3430317"/>
              </p:ext>
            </p:extLst>
          </p:nvPr>
        </p:nvGraphicFramePr>
        <p:xfrm>
          <a:off x="838200" y="1376039"/>
          <a:ext cx="10905067" cy="4745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8399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EE1EB-348A-474C-97B6-7767D284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New Cities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A4374-FD56-4E0D-9850-DB37C316D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Edge Cities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Sprawling, middle-class, centers that typically located at the fringe of an older urban area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Emerged at the intersection of major highways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Used to be villages or farmland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Usually centered around shopping malls</a:t>
            </a:r>
          </a:p>
        </p:txBody>
      </p:sp>
      <p:pic>
        <p:nvPicPr>
          <p:cNvPr id="9" name="Picture 8" descr="A close up of a mountain&#10;&#10;Description automatically generated">
            <a:extLst>
              <a:ext uri="{FF2B5EF4-FFF2-40B4-BE49-F238E27FC236}">
                <a16:creationId xmlns:a16="http://schemas.microsoft.com/office/drawing/2014/main" id="{8C3FBFDE-ABF4-441E-8ED2-98BAD5B0E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536" y="800101"/>
            <a:ext cx="6051065" cy="4924424"/>
          </a:xfrm>
          <a:prstGeom prst="rect">
            <a:avLst/>
          </a:prstGeom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7BE5DA-D5E0-484F-8CBD-AEF4E6A95CC2}"/>
              </a:ext>
            </a:extLst>
          </p:cNvPr>
          <p:cNvSpPr txBox="1"/>
          <p:nvPr/>
        </p:nvSpPr>
        <p:spPr>
          <a:xfrm>
            <a:off x="7785717" y="5724525"/>
            <a:ext cx="268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Tysons Corner, Virginia</a:t>
            </a:r>
          </a:p>
        </p:txBody>
      </p:sp>
    </p:spTree>
    <p:extLst>
      <p:ext uri="{BB962C8B-B14F-4D97-AF65-F5344CB8AC3E}">
        <p14:creationId xmlns:p14="http://schemas.microsoft.com/office/powerpoint/2010/main" val="2048219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F012-6386-45D3-974E-66D7FF75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vs Old Cities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461CB4B-134C-4FA5-B3E0-8EFB05D904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2292867"/>
              </p:ext>
            </p:extLst>
          </p:nvPr>
        </p:nvGraphicFramePr>
        <p:xfrm>
          <a:off x="-1525646" y="1518082"/>
          <a:ext cx="13002627" cy="5339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DE71176-917B-4828-92D6-6CFA625FDA77}"/>
              </a:ext>
            </a:extLst>
          </p:cNvPr>
          <p:cNvSpPr txBox="1"/>
          <p:nvPr/>
        </p:nvSpPr>
        <p:spPr>
          <a:xfrm>
            <a:off x="2265489" y="1270000"/>
            <a:ext cx="13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Cities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CC0B2-CEF1-4993-ADED-8378B80865EB}"/>
              </a:ext>
            </a:extLst>
          </p:cNvPr>
          <p:cNvSpPr txBox="1"/>
          <p:nvPr/>
        </p:nvSpPr>
        <p:spPr>
          <a:xfrm>
            <a:off x="6295749" y="1270000"/>
            <a:ext cx="13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 Cities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65B6C4-12EF-4D6B-B59A-9DAC3FCE542A}"/>
              </a:ext>
            </a:extLst>
          </p:cNvPr>
          <p:cNvSpPr txBox="1"/>
          <p:nvPr/>
        </p:nvSpPr>
        <p:spPr>
          <a:xfrm>
            <a:off x="4512077" y="2782669"/>
            <a:ext cx="1125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Extensive office/retail space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B51482-D850-4C8D-9B1D-D3BFA74970B9}"/>
              </a:ext>
            </a:extLst>
          </p:cNvPr>
          <p:cNvSpPr txBox="1"/>
          <p:nvPr/>
        </p:nvSpPr>
        <p:spPr>
          <a:xfrm>
            <a:off x="4512077" y="3473194"/>
            <a:ext cx="1125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Influx of workers weekday mornings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E8AEEE-BB2A-47A6-BE32-F30877D1129B}"/>
              </a:ext>
            </a:extLst>
          </p:cNvPr>
          <p:cNvSpPr txBox="1"/>
          <p:nvPr/>
        </p:nvSpPr>
        <p:spPr>
          <a:xfrm>
            <a:off x="4422560" y="4482235"/>
            <a:ext cx="1215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Work, shopping and entertainment zones</a:t>
            </a:r>
          </a:p>
        </p:txBody>
      </p:sp>
    </p:spTree>
    <p:extLst>
      <p:ext uri="{BB962C8B-B14F-4D97-AF65-F5344CB8AC3E}">
        <p14:creationId xmlns:p14="http://schemas.microsoft.com/office/powerpoint/2010/main" val="81876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14A691-8047-4BE3-B40A-19C74EF38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Types of New Cities</a:t>
            </a: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6BB81076-4D0C-498F-AE41-8C1FB8E57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2" y="1408114"/>
            <a:ext cx="8596668" cy="388077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Uptowns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Built on top of pre-automobile settlements, such as Pasadena, California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Boomers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New city located at the intersection of two major highways and almost always centered on a mall.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Strip Boomer City</a:t>
            </a:r>
          </a:p>
          <a:p>
            <a:pPr lvl="3">
              <a:lnSpc>
                <a:spcPct val="90000"/>
              </a:lnSpc>
            </a:pPr>
            <a:r>
              <a:rPr lang="en-US" sz="1400" dirty="0"/>
              <a:t>Fairly narrow and extends along a major high- way for several miles, such as along Route 128 near the Mass Pike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Node Boomer City</a:t>
            </a:r>
          </a:p>
          <a:p>
            <a:pPr lvl="3">
              <a:lnSpc>
                <a:spcPct val="90000"/>
              </a:lnSpc>
            </a:pPr>
            <a:r>
              <a:rPr lang="en-US" sz="1400" dirty="0"/>
              <a:t>More contained and dense, such as Tysons Corner in Virginia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Pig-In-Python Boomer City</a:t>
            </a:r>
          </a:p>
          <a:p>
            <a:pPr lvl="3">
              <a:lnSpc>
                <a:spcPct val="90000"/>
              </a:lnSpc>
            </a:pPr>
            <a:r>
              <a:rPr lang="en-US" sz="1400" dirty="0"/>
              <a:t>Combination of the other two in that it occurs along a highway strip with several nodes, such as the Lodge Freeway in the Southfield area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Greenfields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Master-planned city by one developer on thousands of farmland acres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such as Irvine, California</a:t>
            </a: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41226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752</Words>
  <Application>Microsoft Office PowerPoint</Application>
  <PresentationFormat>Widescreen</PresentationFormat>
  <Paragraphs>129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Today’s Cities and Suburbs</vt:lpstr>
      <vt:lpstr>The Phenomenon of Sprawl</vt:lpstr>
      <vt:lpstr>Why Do We Have Sprawl?</vt:lpstr>
      <vt:lpstr>Consequences of Sprawl</vt:lpstr>
      <vt:lpstr>What Is Smart Growth?</vt:lpstr>
      <vt:lpstr>Modes of Smart Growth</vt:lpstr>
      <vt:lpstr>The New Cities</vt:lpstr>
      <vt:lpstr>New vs Old Cities</vt:lpstr>
      <vt:lpstr>Types of New Cities</vt:lpstr>
      <vt:lpstr>Gated Communities</vt:lpstr>
      <vt:lpstr>Types of Gated Communities</vt:lpstr>
      <vt:lpstr>Consequences of Living In a Gated Community</vt:lpstr>
      <vt:lpstr>Common Interest Developments</vt:lpstr>
      <vt:lpstr>Work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Cities and Suburbs</dc:title>
  <dc:creator>Shane</dc:creator>
  <cp:lastModifiedBy>Shane Cincotta</cp:lastModifiedBy>
  <cp:revision>54</cp:revision>
  <dcterms:created xsi:type="dcterms:W3CDTF">2018-11-21T21:49:32Z</dcterms:created>
  <dcterms:modified xsi:type="dcterms:W3CDTF">2018-11-26T18:58:35Z</dcterms:modified>
</cp:coreProperties>
</file>