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8" r:id="rId10"/>
    <p:sldId id="265" r:id="rId11"/>
    <p:sldId id="266" r:id="rId12"/>
    <p:sldId id="267"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0" d="100"/>
          <a:sy n="80"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featherman@gmail.com" userId="6a668cef02c8fef2" providerId="LiveId" clId="{1D826121-A504-40C8-B200-AC3ACE216187}"/>
    <pc:docChg chg="modSld">
      <pc:chgData name="joshfeatherman@gmail.com" userId="6a668cef02c8fef2" providerId="LiveId" clId="{1D826121-A504-40C8-B200-AC3ACE216187}" dt="2018-11-28T21:31:09.221" v="39" actId="14100"/>
      <pc:docMkLst>
        <pc:docMk/>
      </pc:docMkLst>
      <pc:sldChg chg="modSp">
        <pc:chgData name="joshfeatherman@gmail.com" userId="6a668cef02c8fef2" providerId="LiveId" clId="{1D826121-A504-40C8-B200-AC3ACE216187}" dt="2018-11-28T21:22:19.220" v="7" actId="1076"/>
        <pc:sldMkLst>
          <pc:docMk/>
          <pc:sldMk cId="1615200843" sldId="256"/>
        </pc:sldMkLst>
        <pc:spChg chg="mod">
          <ac:chgData name="joshfeatherman@gmail.com" userId="6a668cef02c8fef2" providerId="LiveId" clId="{1D826121-A504-40C8-B200-AC3ACE216187}" dt="2018-11-28T21:22:12.364" v="6" actId="1076"/>
          <ac:spMkLst>
            <pc:docMk/>
            <pc:sldMk cId="1615200843" sldId="256"/>
            <ac:spMk id="2" creationId="{AA5459D3-98D0-4440-AAD2-312461AFFC47}"/>
          </ac:spMkLst>
        </pc:spChg>
        <pc:spChg chg="mod">
          <ac:chgData name="joshfeatherman@gmail.com" userId="6a668cef02c8fef2" providerId="LiveId" clId="{1D826121-A504-40C8-B200-AC3ACE216187}" dt="2018-11-28T21:22:19.220" v="7" actId="1076"/>
          <ac:spMkLst>
            <pc:docMk/>
            <pc:sldMk cId="1615200843" sldId="256"/>
            <ac:spMk id="3" creationId="{BE2CA96B-8030-441A-A269-175200F07C90}"/>
          </ac:spMkLst>
        </pc:spChg>
      </pc:sldChg>
      <pc:sldChg chg="modSp">
        <pc:chgData name="joshfeatherman@gmail.com" userId="6a668cef02c8fef2" providerId="LiveId" clId="{1D826121-A504-40C8-B200-AC3ACE216187}" dt="2018-11-28T21:28:01.379" v="21" actId="207"/>
        <pc:sldMkLst>
          <pc:docMk/>
          <pc:sldMk cId="2203180548" sldId="257"/>
        </pc:sldMkLst>
        <pc:spChg chg="mod">
          <ac:chgData name="joshfeatherman@gmail.com" userId="6a668cef02c8fef2" providerId="LiveId" clId="{1D826121-A504-40C8-B200-AC3ACE216187}" dt="2018-11-28T21:28:01.379" v="21" actId="207"/>
          <ac:spMkLst>
            <pc:docMk/>
            <pc:sldMk cId="2203180548" sldId="257"/>
            <ac:spMk id="3" creationId="{B44A3128-9C4C-4C74-80CB-807CB1521D25}"/>
          </ac:spMkLst>
        </pc:spChg>
      </pc:sldChg>
      <pc:sldChg chg="modSp">
        <pc:chgData name="joshfeatherman@gmail.com" userId="6a668cef02c8fef2" providerId="LiveId" clId="{1D826121-A504-40C8-B200-AC3ACE216187}" dt="2018-11-28T21:27:43.831" v="20" actId="207"/>
        <pc:sldMkLst>
          <pc:docMk/>
          <pc:sldMk cId="2622170807" sldId="258"/>
        </pc:sldMkLst>
        <pc:spChg chg="mod">
          <ac:chgData name="joshfeatherman@gmail.com" userId="6a668cef02c8fef2" providerId="LiveId" clId="{1D826121-A504-40C8-B200-AC3ACE216187}" dt="2018-11-28T21:27:43.831" v="20" actId="207"/>
          <ac:spMkLst>
            <pc:docMk/>
            <pc:sldMk cId="2622170807" sldId="258"/>
            <ac:spMk id="3" creationId="{F7EB8366-690C-466D-8599-ECA8EAF949E2}"/>
          </ac:spMkLst>
        </pc:spChg>
      </pc:sldChg>
      <pc:sldChg chg="modSp">
        <pc:chgData name="joshfeatherman@gmail.com" userId="6a668cef02c8fef2" providerId="LiveId" clId="{1D826121-A504-40C8-B200-AC3ACE216187}" dt="2018-11-28T21:27:27.721" v="19" actId="207"/>
        <pc:sldMkLst>
          <pc:docMk/>
          <pc:sldMk cId="674942060" sldId="259"/>
        </pc:sldMkLst>
        <pc:spChg chg="mod">
          <ac:chgData name="joshfeatherman@gmail.com" userId="6a668cef02c8fef2" providerId="LiveId" clId="{1D826121-A504-40C8-B200-AC3ACE216187}" dt="2018-11-28T21:27:27.721" v="19" actId="207"/>
          <ac:spMkLst>
            <pc:docMk/>
            <pc:sldMk cId="674942060" sldId="259"/>
            <ac:spMk id="3" creationId="{1D9D1412-D903-4545-961B-A5C2C34CADCF}"/>
          </ac:spMkLst>
        </pc:spChg>
      </pc:sldChg>
      <pc:sldChg chg="modSp">
        <pc:chgData name="joshfeatherman@gmail.com" userId="6a668cef02c8fef2" providerId="LiveId" clId="{1D826121-A504-40C8-B200-AC3ACE216187}" dt="2018-11-28T21:27:07.517" v="18" actId="207"/>
        <pc:sldMkLst>
          <pc:docMk/>
          <pc:sldMk cId="594711763" sldId="260"/>
        </pc:sldMkLst>
        <pc:spChg chg="mod">
          <ac:chgData name="joshfeatherman@gmail.com" userId="6a668cef02c8fef2" providerId="LiveId" clId="{1D826121-A504-40C8-B200-AC3ACE216187}" dt="2018-11-28T21:27:07.517" v="18" actId="207"/>
          <ac:spMkLst>
            <pc:docMk/>
            <pc:sldMk cId="594711763" sldId="260"/>
            <ac:spMk id="3" creationId="{84813F55-6FCE-498F-9094-6652FDD57D96}"/>
          </ac:spMkLst>
        </pc:spChg>
      </pc:sldChg>
      <pc:sldChg chg="modSp">
        <pc:chgData name="joshfeatherman@gmail.com" userId="6a668cef02c8fef2" providerId="LiveId" clId="{1D826121-A504-40C8-B200-AC3ACE216187}" dt="2018-11-28T21:26:46.564" v="17" actId="207"/>
        <pc:sldMkLst>
          <pc:docMk/>
          <pc:sldMk cId="1389873472" sldId="261"/>
        </pc:sldMkLst>
        <pc:spChg chg="mod">
          <ac:chgData name="joshfeatherman@gmail.com" userId="6a668cef02c8fef2" providerId="LiveId" clId="{1D826121-A504-40C8-B200-AC3ACE216187}" dt="2018-11-28T21:26:46.564" v="17" actId="207"/>
          <ac:spMkLst>
            <pc:docMk/>
            <pc:sldMk cId="1389873472" sldId="261"/>
            <ac:spMk id="3" creationId="{FC620937-AC59-447B-A598-0BD4FBB2B41D}"/>
          </ac:spMkLst>
        </pc:spChg>
      </pc:sldChg>
      <pc:sldChg chg="modSp">
        <pc:chgData name="joshfeatherman@gmail.com" userId="6a668cef02c8fef2" providerId="LiveId" clId="{1D826121-A504-40C8-B200-AC3ACE216187}" dt="2018-11-28T21:31:09.221" v="39" actId="14100"/>
        <pc:sldMkLst>
          <pc:docMk/>
          <pc:sldMk cId="3840282620" sldId="262"/>
        </pc:sldMkLst>
        <pc:spChg chg="mod">
          <ac:chgData name="joshfeatherman@gmail.com" userId="6a668cef02c8fef2" providerId="LiveId" clId="{1D826121-A504-40C8-B200-AC3ACE216187}" dt="2018-11-28T21:25:44.050" v="14" actId="207"/>
          <ac:spMkLst>
            <pc:docMk/>
            <pc:sldMk cId="3840282620" sldId="262"/>
            <ac:spMk id="3" creationId="{FC620937-AC59-447B-A598-0BD4FBB2B41D}"/>
          </ac:spMkLst>
        </pc:spChg>
        <pc:picChg chg="mod">
          <ac:chgData name="joshfeatherman@gmail.com" userId="6a668cef02c8fef2" providerId="LiveId" clId="{1D826121-A504-40C8-B200-AC3ACE216187}" dt="2018-11-28T21:31:09.221" v="39" actId="14100"/>
          <ac:picMkLst>
            <pc:docMk/>
            <pc:sldMk cId="3840282620" sldId="262"/>
            <ac:picMk id="7174" creationId="{868627FA-A9BC-42BE-95B8-B487F1255627}"/>
          </ac:picMkLst>
        </pc:picChg>
      </pc:sldChg>
      <pc:sldChg chg="addSp modSp">
        <pc:chgData name="joshfeatherman@gmail.com" userId="6a668cef02c8fef2" providerId="LiveId" clId="{1D826121-A504-40C8-B200-AC3ACE216187}" dt="2018-11-28T21:30:13.503" v="31" actId="14100"/>
        <pc:sldMkLst>
          <pc:docMk/>
          <pc:sldMk cId="1825312566" sldId="263"/>
        </pc:sldMkLst>
        <pc:spChg chg="mod">
          <ac:chgData name="joshfeatherman@gmail.com" userId="6a668cef02c8fef2" providerId="LiveId" clId="{1D826121-A504-40C8-B200-AC3ACE216187}" dt="2018-11-28T21:26:05.266" v="15" actId="207"/>
          <ac:spMkLst>
            <pc:docMk/>
            <pc:sldMk cId="1825312566" sldId="263"/>
            <ac:spMk id="3" creationId="{FC620937-AC59-447B-A598-0BD4FBB2B41D}"/>
          </ac:spMkLst>
        </pc:spChg>
        <pc:picChg chg="add mod">
          <ac:chgData name="joshfeatherman@gmail.com" userId="6a668cef02c8fef2" providerId="LiveId" clId="{1D826121-A504-40C8-B200-AC3ACE216187}" dt="2018-11-28T21:30:13.503" v="31" actId="14100"/>
          <ac:picMkLst>
            <pc:docMk/>
            <pc:sldMk cId="1825312566" sldId="263"/>
            <ac:picMk id="13314" creationId="{4DB515C7-E099-44E3-A0F7-09267A3F90A8}"/>
          </ac:picMkLst>
        </pc:picChg>
      </pc:sldChg>
      <pc:sldChg chg="modSp">
        <pc:chgData name="joshfeatherman@gmail.com" userId="6a668cef02c8fef2" providerId="LiveId" clId="{1D826121-A504-40C8-B200-AC3ACE216187}" dt="2018-11-28T21:26:32.996" v="16" actId="207"/>
        <pc:sldMkLst>
          <pc:docMk/>
          <pc:sldMk cId="1954559373" sldId="264"/>
        </pc:sldMkLst>
        <pc:spChg chg="mod">
          <ac:chgData name="joshfeatherman@gmail.com" userId="6a668cef02c8fef2" providerId="LiveId" clId="{1D826121-A504-40C8-B200-AC3ACE216187}" dt="2018-11-28T21:26:32.996" v="16" actId="207"/>
          <ac:spMkLst>
            <pc:docMk/>
            <pc:sldMk cId="1954559373" sldId="264"/>
            <ac:spMk id="3" creationId="{F210885B-89BC-4C1D-8475-93C798B6E68C}"/>
          </ac:spMkLst>
        </pc:spChg>
      </pc:sldChg>
      <pc:sldChg chg="modSp">
        <pc:chgData name="joshfeatherman@gmail.com" userId="6a668cef02c8fef2" providerId="LiveId" clId="{1D826121-A504-40C8-B200-AC3ACE216187}" dt="2018-11-28T21:30:51.879" v="37" actId="14100"/>
        <pc:sldMkLst>
          <pc:docMk/>
          <pc:sldMk cId="4161208204" sldId="265"/>
        </pc:sldMkLst>
        <pc:spChg chg="mod">
          <ac:chgData name="joshfeatherman@gmail.com" userId="6a668cef02c8fef2" providerId="LiveId" clId="{1D826121-A504-40C8-B200-AC3ACE216187}" dt="2018-11-28T21:24:48.596" v="10" actId="207"/>
          <ac:spMkLst>
            <pc:docMk/>
            <pc:sldMk cId="4161208204" sldId="265"/>
            <ac:spMk id="3" creationId="{FCA3DD2A-F469-4BC2-BD11-700E51F745CA}"/>
          </ac:spMkLst>
        </pc:spChg>
        <pc:picChg chg="mod">
          <ac:chgData name="joshfeatherman@gmail.com" userId="6a668cef02c8fef2" providerId="LiveId" clId="{1D826121-A504-40C8-B200-AC3ACE216187}" dt="2018-11-28T21:30:51.879" v="37" actId="14100"/>
          <ac:picMkLst>
            <pc:docMk/>
            <pc:sldMk cId="4161208204" sldId="265"/>
            <ac:picMk id="9220" creationId="{C40C5F83-9BC8-499F-AB0E-CACF581A75E4}"/>
          </ac:picMkLst>
        </pc:picChg>
      </pc:sldChg>
      <pc:sldChg chg="modSp">
        <pc:chgData name="joshfeatherman@gmail.com" userId="6a668cef02c8fef2" providerId="LiveId" clId="{1D826121-A504-40C8-B200-AC3ACE216187}" dt="2018-11-28T21:24:32.143" v="9" actId="207"/>
        <pc:sldMkLst>
          <pc:docMk/>
          <pc:sldMk cId="2207054649" sldId="266"/>
        </pc:sldMkLst>
        <pc:spChg chg="mod">
          <ac:chgData name="joshfeatherman@gmail.com" userId="6a668cef02c8fef2" providerId="LiveId" clId="{1D826121-A504-40C8-B200-AC3ACE216187}" dt="2018-11-28T21:24:32.143" v="9" actId="207"/>
          <ac:spMkLst>
            <pc:docMk/>
            <pc:sldMk cId="2207054649" sldId="266"/>
            <ac:spMk id="3" creationId="{FCA3DD2A-F469-4BC2-BD11-700E51F745CA}"/>
          </ac:spMkLst>
        </pc:spChg>
      </pc:sldChg>
      <pc:sldChg chg="modSp">
        <pc:chgData name="joshfeatherman@gmail.com" userId="6a668cef02c8fef2" providerId="LiveId" clId="{1D826121-A504-40C8-B200-AC3ACE216187}" dt="2018-11-28T21:30:35.756" v="35" actId="14100"/>
        <pc:sldMkLst>
          <pc:docMk/>
          <pc:sldMk cId="2948783104" sldId="267"/>
        </pc:sldMkLst>
        <pc:spChg chg="mod">
          <ac:chgData name="joshfeatherman@gmail.com" userId="6a668cef02c8fef2" providerId="LiveId" clId="{1D826121-A504-40C8-B200-AC3ACE216187}" dt="2018-11-28T21:24:17.986" v="8" actId="207"/>
          <ac:spMkLst>
            <pc:docMk/>
            <pc:sldMk cId="2948783104" sldId="267"/>
            <ac:spMk id="3" creationId="{236B6F43-5542-472E-8DCE-0EE152DE7CE2}"/>
          </ac:spMkLst>
        </pc:spChg>
        <pc:picChg chg="mod">
          <ac:chgData name="joshfeatherman@gmail.com" userId="6a668cef02c8fef2" providerId="LiveId" clId="{1D826121-A504-40C8-B200-AC3ACE216187}" dt="2018-11-28T21:30:35.756" v="35" actId="14100"/>
          <ac:picMkLst>
            <pc:docMk/>
            <pc:sldMk cId="2948783104" sldId="267"/>
            <ac:picMk id="11266" creationId="{444CA123-60CD-45B7-B68A-C7EF998439DA}"/>
          </ac:picMkLst>
        </pc:picChg>
      </pc:sldChg>
      <pc:sldChg chg="modSp">
        <pc:chgData name="joshfeatherman@gmail.com" userId="6a668cef02c8fef2" providerId="LiveId" clId="{1D826121-A504-40C8-B200-AC3ACE216187}" dt="2018-11-28T21:25:25.941" v="13" actId="207"/>
        <pc:sldMkLst>
          <pc:docMk/>
          <pc:sldMk cId="3487073991" sldId="268"/>
        </pc:sldMkLst>
        <pc:spChg chg="mod">
          <ac:chgData name="joshfeatherman@gmail.com" userId="6a668cef02c8fef2" providerId="LiveId" clId="{1D826121-A504-40C8-B200-AC3ACE216187}" dt="2018-11-28T21:25:25.941" v="13" actId="207"/>
          <ac:spMkLst>
            <pc:docMk/>
            <pc:sldMk cId="3487073991" sldId="268"/>
            <ac:spMk id="3" creationId="{1E202C6D-A859-44E7-BE70-E012E64DEED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59D3-98D0-4440-AAD2-312461AFFC47}"/>
              </a:ext>
            </a:extLst>
          </p:cNvPr>
          <p:cNvSpPr>
            <a:spLocks noGrp="1"/>
          </p:cNvSpPr>
          <p:nvPr>
            <p:ph type="ctrTitle"/>
          </p:nvPr>
        </p:nvSpPr>
        <p:spPr>
          <a:xfrm>
            <a:off x="191296" y="3625534"/>
            <a:ext cx="7156768" cy="1426526"/>
          </a:xfrm>
        </p:spPr>
        <p:txBody>
          <a:bodyPr>
            <a:noAutofit/>
          </a:bodyPr>
          <a:lstStyle/>
          <a:p>
            <a:r>
              <a:rPr lang="en-US" sz="4000" dirty="0"/>
              <a:t>Chapter 11 – HOUSING DISCRIMINATION (&amp; RESIDENTIAL SEGREGATION)</a:t>
            </a:r>
          </a:p>
        </p:txBody>
      </p:sp>
      <p:sp>
        <p:nvSpPr>
          <p:cNvPr id="3" name="Subtitle 2">
            <a:extLst>
              <a:ext uri="{FF2B5EF4-FFF2-40B4-BE49-F238E27FC236}">
                <a16:creationId xmlns:a16="http://schemas.microsoft.com/office/drawing/2014/main" id="{BE2CA96B-8030-441A-A269-175200F07C90}"/>
              </a:ext>
            </a:extLst>
          </p:cNvPr>
          <p:cNvSpPr>
            <a:spLocks noGrp="1"/>
          </p:cNvSpPr>
          <p:nvPr>
            <p:ph type="subTitle" idx="1"/>
          </p:nvPr>
        </p:nvSpPr>
        <p:spPr>
          <a:xfrm>
            <a:off x="191296" y="5258329"/>
            <a:ext cx="6400800" cy="1947333"/>
          </a:xfrm>
        </p:spPr>
        <p:txBody>
          <a:bodyPr>
            <a:normAutofit/>
          </a:bodyPr>
          <a:lstStyle/>
          <a:p>
            <a:r>
              <a:rPr lang="en-US" sz="3200" dirty="0">
                <a:solidFill>
                  <a:schemeClr val="tx1"/>
                </a:solidFill>
              </a:rPr>
              <a:t>BY JOSH FEATHERMAN</a:t>
            </a:r>
          </a:p>
        </p:txBody>
      </p:sp>
      <p:pic>
        <p:nvPicPr>
          <p:cNvPr id="1026" name="Picture 2" descr="Related image">
            <a:extLst>
              <a:ext uri="{FF2B5EF4-FFF2-40B4-BE49-F238E27FC236}">
                <a16:creationId xmlns:a16="http://schemas.microsoft.com/office/drawing/2014/main" id="{34107AF3-6534-4E43-B284-ACDEA7742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96" y="307445"/>
            <a:ext cx="4410470" cy="25294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nti racism protest">
            <a:extLst>
              <a:ext uri="{FF2B5EF4-FFF2-40B4-BE49-F238E27FC236}">
                <a16:creationId xmlns:a16="http://schemas.microsoft.com/office/drawing/2014/main" id="{07334271-BBF8-4C2C-936B-F8F926FAB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682" y="307445"/>
            <a:ext cx="4410469" cy="252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0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0447-AD00-478E-B88D-2AF018014BF2}"/>
              </a:ext>
            </a:extLst>
          </p:cNvPr>
          <p:cNvSpPr>
            <a:spLocks noGrp="1"/>
          </p:cNvSpPr>
          <p:nvPr>
            <p:ph type="title"/>
          </p:nvPr>
        </p:nvSpPr>
        <p:spPr>
          <a:xfrm>
            <a:off x="101282" y="6722"/>
            <a:ext cx="8534400" cy="1165860"/>
          </a:xfrm>
        </p:spPr>
        <p:txBody>
          <a:bodyPr>
            <a:normAutofit fontScale="90000"/>
          </a:bodyPr>
          <a:lstStyle/>
          <a:p>
            <a:r>
              <a:rPr lang="en-US" dirty="0"/>
              <a:t>Current POLICIES CONTRIBUTING TO RESIDENTIAL SEGREGATION</a:t>
            </a:r>
          </a:p>
        </p:txBody>
      </p:sp>
      <p:sp>
        <p:nvSpPr>
          <p:cNvPr id="3" name="Content Placeholder 2">
            <a:extLst>
              <a:ext uri="{FF2B5EF4-FFF2-40B4-BE49-F238E27FC236}">
                <a16:creationId xmlns:a16="http://schemas.microsoft.com/office/drawing/2014/main" id="{FCA3DD2A-F469-4BC2-BD11-700E51F745CA}"/>
              </a:ext>
            </a:extLst>
          </p:cNvPr>
          <p:cNvSpPr>
            <a:spLocks noGrp="1"/>
          </p:cNvSpPr>
          <p:nvPr>
            <p:ph idx="1"/>
          </p:nvPr>
        </p:nvSpPr>
        <p:spPr>
          <a:xfrm>
            <a:off x="0" y="1817370"/>
            <a:ext cx="8534400" cy="3615267"/>
          </a:xfrm>
        </p:spPr>
        <p:txBody>
          <a:bodyPr>
            <a:normAutofit fontScale="92500" lnSpcReduction="10000"/>
          </a:bodyPr>
          <a:lstStyle/>
          <a:p>
            <a:r>
              <a:rPr lang="en-US" dirty="0">
                <a:solidFill>
                  <a:schemeClr val="tx1"/>
                </a:solidFill>
              </a:rPr>
              <a:t>Continuing practice of concentrating public housing in minority neighborhoods.</a:t>
            </a:r>
          </a:p>
          <a:p>
            <a:r>
              <a:rPr lang="en-US" dirty="0">
                <a:solidFill>
                  <a:schemeClr val="tx1"/>
                </a:solidFill>
              </a:rPr>
              <a:t>Awarding of LIHTC to builders in minority neighborhoods.</a:t>
            </a:r>
          </a:p>
          <a:p>
            <a:pPr lvl="1"/>
            <a:r>
              <a:rPr lang="en-US" dirty="0">
                <a:solidFill>
                  <a:schemeClr val="tx1"/>
                </a:solidFill>
              </a:rPr>
              <a:t>Can be justified if main goal is to build affordable housing.</a:t>
            </a:r>
          </a:p>
          <a:p>
            <a:r>
              <a:rPr lang="en-US" dirty="0">
                <a:solidFill>
                  <a:schemeClr val="tx1"/>
                </a:solidFill>
              </a:rPr>
              <a:t>Exclusionary zoning in predominately-white suburbs.</a:t>
            </a:r>
          </a:p>
          <a:p>
            <a:pPr lvl="1"/>
            <a:r>
              <a:rPr lang="en-US" dirty="0">
                <a:solidFill>
                  <a:schemeClr val="tx1"/>
                </a:solidFill>
              </a:rPr>
              <a:t>Increases price of housing and can price out low-income minorities.</a:t>
            </a:r>
          </a:p>
          <a:p>
            <a:r>
              <a:rPr lang="en-US" dirty="0">
                <a:solidFill>
                  <a:schemeClr val="tx1"/>
                </a:solidFill>
              </a:rPr>
              <a:t>Lack of federal funding for HUD and its enforcement efforts.</a:t>
            </a:r>
          </a:p>
          <a:p>
            <a:pPr lvl="1"/>
            <a:r>
              <a:rPr lang="en-US" dirty="0">
                <a:solidFill>
                  <a:schemeClr val="tx1"/>
                </a:solidFill>
              </a:rPr>
              <a:t>Much Republican opposition to federal efforts, issue not a priority for the party.</a:t>
            </a:r>
          </a:p>
          <a:p>
            <a:r>
              <a:rPr lang="en-US" dirty="0">
                <a:solidFill>
                  <a:schemeClr val="tx1"/>
                </a:solidFill>
              </a:rPr>
              <a:t>Most municipalities allow landlords to reject Section 8 subsidies.</a:t>
            </a:r>
          </a:p>
          <a:p>
            <a:pPr lvl="1"/>
            <a:endParaRPr lang="en-US" dirty="0"/>
          </a:p>
          <a:p>
            <a:pPr lvl="1"/>
            <a:endParaRPr lang="en-US" dirty="0"/>
          </a:p>
          <a:p>
            <a:endParaRPr lang="en-US" dirty="0"/>
          </a:p>
        </p:txBody>
      </p:sp>
      <p:pic>
        <p:nvPicPr>
          <p:cNvPr id="9218" name="Picture 2" descr="Image result for lack of funding">
            <a:extLst>
              <a:ext uri="{FF2B5EF4-FFF2-40B4-BE49-F238E27FC236}">
                <a16:creationId xmlns:a16="http://schemas.microsoft.com/office/drawing/2014/main" id="{F3EB2D42-7DD4-479D-9CB5-56DB78A91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 y="4943474"/>
            <a:ext cx="8156893" cy="17621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sprawl">
            <a:extLst>
              <a:ext uri="{FF2B5EF4-FFF2-40B4-BE49-F238E27FC236}">
                <a16:creationId xmlns:a16="http://schemas.microsoft.com/office/drawing/2014/main" id="{C40C5F83-9BC8-499F-AB0E-CACF581A7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775" y="6722"/>
            <a:ext cx="3710412" cy="6844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20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0447-AD00-478E-B88D-2AF018014BF2}"/>
              </a:ext>
            </a:extLst>
          </p:cNvPr>
          <p:cNvSpPr>
            <a:spLocks noGrp="1"/>
          </p:cNvSpPr>
          <p:nvPr>
            <p:ph type="title"/>
          </p:nvPr>
        </p:nvSpPr>
        <p:spPr>
          <a:xfrm>
            <a:off x="158432" y="285750"/>
            <a:ext cx="8534400" cy="605790"/>
          </a:xfrm>
        </p:spPr>
        <p:txBody>
          <a:bodyPr>
            <a:normAutofit fontScale="90000"/>
          </a:bodyPr>
          <a:lstStyle/>
          <a:p>
            <a:r>
              <a:rPr lang="en-US" dirty="0"/>
              <a:t>PRIVATE ACTORS CONTRIBUTING TO RESIDENTIAL SEGREGATION</a:t>
            </a:r>
          </a:p>
        </p:txBody>
      </p:sp>
      <p:sp>
        <p:nvSpPr>
          <p:cNvPr id="3" name="Content Placeholder 2">
            <a:extLst>
              <a:ext uri="{FF2B5EF4-FFF2-40B4-BE49-F238E27FC236}">
                <a16:creationId xmlns:a16="http://schemas.microsoft.com/office/drawing/2014/main" id="{FCA3DD2A-F469-4BC2-BD11-700E51F745CA}"/>
              </a:ext>
            </a:extLst>
          </p:cNvPr>
          <p:cNvSpPr>
            <a:spLocks noGrp="1"/>
          </p:cNvSpPr>
          <p:nvPr>
            <p:ph idx="1"/>
          </p:nvPr>
        </p:nvSpPr>
        <p:spPr>
          <a:xfrm>
            <a:off x="41116" y="891540"/>
            <a:ext cx="8534400" cy="6512244"/>
          </a:xfrm>
        </p:spPr>
        <p:txBody>
          <a:bodyPr>
            <a:normAutofit/>
          </a:bodyPr>
          <a:lstStyle/>
          <a:p>
            <a:r>
              <a:rPr lang="en-US" dirty="0">
                <a:solidFill>
                  <a:schemeClr val="tx1"/>
                </a:solidFill>
              </a:rPr>
              <a:t>Banks and mortgage lenders concentrating branches in white areas and avoiding minority areas.</a:t>
            </a:r>
          </a:p>
          <a:p>
            <a:pPr lvl="1"/>
            <a:r>
              <a:rPr lang="en-US" dirty="0">
                <a:solidFill>
                  <a:schemeClr val="tx1"/>
                </a:solidFill>
              </a:rPr>
              <a:t>Modern-day redlining, often justified based on market forces.</a:t>
            </a:r>
          </a:p>
          <a:p>
            <a:r>
              <a:rPr lang="en-US" dirty="0">
                <a:solidFill>
                  <a:schemeClr val="tx1"/>
                </a:solidFill>
              </a:rPr>
              <a:t>Banks and predatory lenders disproportionately targeted blacks with subprime loans.</a:t>
            </a:r>
          </a:p>
          <a:p>
            <a:r>
              <a:rPr lang="en-US" dirty="0">
                <a:solidFill>
                  <a:schemeClr val="tx1"/>
                </a:solidFill>
              </a:rPr>
              <a:t>Real-estate brokers continue to discriminate throughout the process.</a:t>
            </a:r>
          </a:p>
          <a:p>
            <a:r>
              <a:rPr lang="en-US" dirty="0">
                <a:solidFill>
                  <a:schemeClr val="tx1"/>
                </a:solidFill>
              </a:rPr>
              <a:t>NAHRO, banking, and real-estate interest groups continue to provide opposition to federal efforts to address the issue.</a:t>
            </a:r>
          </a:p>
          <a:p>
            <a:r>
              <a:rPr lang="en-US" dirty="0">
                <a:solidFill>
                  <a:schemeClr val="tx1"/>
                </a:solidFill>
              </a:rPr>
              <a:t>Majority-white suburbs strongly oppose federal and state efforts to relocate low-income minorities in their areas.</a:t>
            </a:r>
          </a:p>
          <a:p>
            <a:pPr lvl="1"/>
            <a:r>
              <a:rPr lang="en-US" dirty="0">
                <a:solidFill>
                  <a:schemeClr val="tx1"/>
                </a:solidFill>
              </a:rPr>
              <a:t>Factors include racism, worries about declining property values, school quality, and crime.</a:t>
            </a:r>
          </a:p>
          <a:p>
            <a:endParaRPr lang="en-US" dirty="0"/>
          </a:p>
          <a:p>
            <a:endParaRPr lang="en-US" dirty="0"/>
          </a:p>
        </p:txBody>
      </p:sp>
      <p:pic>
        <p:nvPicPr>
          <p:cNvPr id="10242" name="Picture 2" descr="Related image">
            <a:extLst>
              <a:ext uri="{FF2B5EF4-FFF2-40B4-BE49-F238E27FC236}">
                <a16:creationId xmlns:a16="http://schemas.microsoft.com/office/drawing/2014/main" id="{8DBAD75F-834B-4C64-93E4-06C03C87C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199" y="0"/>
            <a:ext cx="3733800" cy="253841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Image result for real estate">
            <a:extLst>
              <a:ext uri="{FF2B5EF4-FFF2-40B4-BE49-F238E27FC236}">
                <a16:creationId xmlns:a16="http://schemas.microsoft.com/office/drawing/2014/main" id="{A252110F-A673-4189-B649-5C8C24A92D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198" y="2538413"/>
            <a:ext cx="3733801" cy="2052637"/>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Image result for nahro">
            <a:extLst>
              <a:ext uri="{FF2B5EF4-FFF2-40B4-BE49-F238E27FC236}">
                <a16:creationId xmlns:a16="http://schemas.microsoft.com/office/drawing/2014/main" id="{5FEB39DB-AE0C-4991-B6AA-E019D53D02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197" y="4591051"/>
            <a:ext cx="3733802"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05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0422-264C-4603-A46D-55220D2150C0}"/>
              </a:ext>
            </a:extLst>
          </p:cNvPr>
          <p:cNvSpPr>
            <a:spLocks noGrp="1"/>
          </p:cNvSpPr>
          <p:nvPr>
            <p:ph type="title"/>
          </p:nvPr>
        </p:nvSpPr>
        <p:spPr>
          <a:xfrm>
            <a:off x="18257" y="-251460"/>
            <a:ext cx="8534400" cy="1507067"/>
          </a:xfrm>
        </p:spPr>
        <p:txBody>
          <a:bodyPr/>
          <a:lstStyle/>
          <a:p>
            <a:r>
              <a:rPr lang="en-US" dirty="0"/>
              <a:t>WHAT SHOULD BE DONE</a:t>
            </a:r>
          </a:p>
        </p:txBody>
      </p:sp>
      <p:sp>
        <p:nvSpPr>
          <p:cNvPr id="3" name="Content Placeholder 2">
            <a:extLst>
              <a:ext uri="{FF2B5EF4-FFF2-40B4-BE49-F238E27FC236}">
                <a16:creationId xmlns:a16="http://schemas.microsoft.com/office/drawing/2014/main" id="{236B6F43-5542-472E-8DCE-0EE152DE7CE2}"/>
              </a:ext>
            </a:extLst>
          </p:cNvPr>
          <p:cNvSpPr>
            <a:spLocks noGrp="1"/>
          </p:cNvSpPr>
          <p:nvPr>
            <p:ph idx="1"/>
          </p:nvPr>
        </p:nvSpPr>
        <p:spPr>
          <a:xfrm>
            <a:off x="18257" y="1255606"/>
            <a:ext cx="8108473" cy="6139604"/>
          </a:xfrm>
        </p:spPr>
        <p:txBody>
          <a:bodyPr>
            <a:normAutofit fontScale="85000" lnSpcReduction="10000"/>
          </a:bodyPr>
          <a:lstStyle/>
          <a:p>
            <a:r>
              <a:rPr lang="en-US" dirty="0">
                <a:solidFill>
                  <a:schemeClr val="tx1"/>
                </a:solidFill>
              </a:rPr>
              <a:t>Preserve AFFH rule, and grant HUD more authority to use the “disparate-impact rule” and play hardball with local housing authorities.</a:t>
            </a:r>
          </a:p>
          <a:p>
            <a:pPr lvl="1"/>
            <a:r>
              <a:rPr lang="en-US" dirty="0">
                <a:solidFill>
                  <a:schemeClr val="tx1"/>
                </a:solidFill>
              </a:rPr>
              <a:t>Major improvements in minority rights have mostly come about in the U.S. because of comprehensive federal legislation. </a:t>
            </a:r>
          </a:p>
          <a:p>
            <a:pPr lvl="1"/>
            <a:r>
              <a:rPr lang="en-US" dirty="0">
                <a:solidFill>
                  <a:schemeClr val="tx1"/>
                </a:solidFill>
              </a:rPr>
              <a:t>Many local governments simply face too much political opposition or lack the political will to make decisions that will adequately protect the rights of disadvantaged groups.</a:t>
            </a:r>
          </a:p>
          <a:p>
            <a:pPr lvl="1"/>
            <a:r>
              <a:rPr lang="en-US" dirty="0">
                <a:solidFill>
                  <a:schemeClr val="tx1"/>
                </a:solidFill>
              </a:rPr>
              <a:t>Must find a way to better insulate HUD from political pressures.</a:t>
            </a:r>
          </a:p>
          <a:p>
            <a:r>
              <a:rPr lang="en-US" dirty="0">
                <a:solidFill>
                  <a:schemeClr val="tx1"/>
                </a:solidFill>
              </a:rPr>
              <a:t>However, unlikely to be much federal action given the current Republican-dominated government. State and local governments who care about the issue and are able to act should do what they can.</a:t>
            </a:r>
          </a:p>
          <a:p>
            <a:r>
              <a:rPr lang="en-US" dirty="0">
                <a:solidFill>
                  <a:schemeClr val="tx1"/>
                </a:solidFill>
              </a:rPr>
              <a:t>Institute harsher penalties for lending firms and real estate brokers who discriminate.</a:t>
            </a:r>
          </a:p>
          <a:p>
            <a:r>
              <a:rPr lang="en-US" dirty="0">
                <a:solidFill>
                  <a:schemeClr val="tx1"/>
                </a:solidFill>
              </a:rPr>
              <a:t>Adequately fund HUD.</a:t>
            </a:r>
          </a:p>
          <a:p>
            <a:r>
              <a:rPr lang="en-US" dirty="0">
                <a:solidFill>
                  <a:schemeClr val="tx1"/>
                </a:solidFill>
              </a:rPr>
              <a:t>Eliminate landlords’ ability to reject Section 8 housing vouchers.</a:t>
            </a:r>
          </a:p>
          <a:p>
            <a:r>
              <a:rPr lang="en-US" dirty="0">
                <a:solidFill>
                  <a:schemeClr val="tx1"/>
                </a:solidFill>
              </a:rPr>
              <a:t>More people need to voice concerns about the issue.</a:t>
            </a:r>
          </a:p>
          <a:p>
            <a:pPr lvl="1"/>
            <a:r>
              <a:rPr lang="en-US" dirty="0">
                <a:solidFill>
                  <a:schemeClr val="tx1"/>
                </a:solidFill>
              </a:rPr>
              <a:t>HUD is one of the most overlooked of the federal agencies; what Secretary Carson does is almost never on CNN.</a:t>
            </a:r>
          </a:p>
          <a:p>
            <a:r>
              <a:rPr lang="en-US" dirty="0">
                <a:solidFill>
                  <a:schemeClr val="tx1"/>
                </a:solidFill>
              </a:rPr>
              <a:t>Zoning reform is necessary.</a:t>
            </a:r>
          </a:p>
          <a:p>
            <a:endParaRPr lang="en-US" dirty="0"/>
          </a:p>
          <a:p>
            <a:endParaRPr lang="en-US" dirty="0"/>
          </a:p>
          <a:p>
            <a:endParaRPr lang="en-US" dirty="0"/>
          </a:p>
        </p:txBody>
      </p:sp>
      <p:pic>
        <p:nvPicPr>
          <p:cNvPr id="11266" name="Picture 2" descr="Image result for reform">
            <a:extLst>
              <a:ext uri="{FF2B5EF4-FFF2-40B4-BE49-F238E27FC236}">
                <a16:creationId xmlns:a16="http://schemas.microsoft.com/office/drawing/2014/main" id="{444CA123-60CD-45B7-B68A-C7EF998439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050" y="0"/>
            <a:ext cx="3790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78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594C-7FF1-4794-A2AE-87586F0627A7}"/>
              </a:ext>
            </a:extLst>
          </p:cNvPr>
          <p:cNvSpPr>
            <a:spLocks noGrp="1"/>
          </p:cNvSpPr>
          <p:nvPr>
            <p:ph type="title"/>
          </p:nvPr>
        </p:nvSpPr>
        <p:spPr>
          <a:xfrm>
            <a:off x="284162" y="148589"/>
            <a:ext cx="8534400" cy="1507067"/>
          </a:xfrm>
        </p:spPr>
        <p:txBody>
          <a:bodyPr/>
          <a:lstStyle/>
          <a:p>
            <a:r>
              <a:rPr lang="en-US" dirty="0"/>
              <a:t>Works CITED</a:t>
            </a:r>
          </a:p>
        </p:txBody>
      </p:sp>
      <p:sp>
        <p:nvSpPr>
          <p:cNvPr id="3" name="Content Placeholder 2">
            <a:extLst>
              <a:ext uri="{FF2B5EF4-FFF2-40B4-BE49-F238E27FC236}">
                <a16:creationId xmlns:a16="http://schemas.microsoft.com/office/drawing/2014/main" id="{FC620937-AC59-447B-A598-0BD4FBB2B41D}"/>
              </a:ext>
            </a:extLst>
          </p:cNvPr>
          <p:cNvSpPr>
            <a:spLocks noGrp="1"/>
          </p:cNvSpPr>
          <p:nvPr>
            <p:ph idx="1"/>
          </p:nvPr>
        </p:nvSpPr>
        <p:spPr>
          <a:xfrm>
            <a:off x="284162" y="1472776"/>
            <a:ext cx="8534400" cy="4278207"/>
          </a:xfrm>
        </p:spPr>
        <p:txBody>
          <a:bodyPr>
            <a:normAutofit lnSpcReduction="10000"/>
          </a:bodyPr>
          <a:lstStyle/>
          <a:p>
            <a:r>
              <a:rPr lang="en-US" dirty="0" err="1">
                <a:solidFill>
                  <a:schemeClr val="tx1"/>
                </a:solidFill>
              </a:rPr>
              <a:t>Jost</a:t>
            </a:r>
            <a:r>
              <a:rPr lang="en-US" dirty="0">
                <a:solidFill>
                  <a:schemeClr val="tx1"/>
                </a:solidFill>
              </a:rPr>
              <a:t>, K. (2015). Housing Discrimination. In M. Kerns (8</a:t>
            </a:r>
            <a:r>
              <a:rPr lang="en-US" baseline="30000" dirty="0">
                <a:solidFill>
                  <a:schemeClr val="tx1"/>
                </a:solidFill>
              </a:rPr>
              <a:t>th</a:t>
            </a:r>
            <a:r>
              <a:rPr lang="en-US" dirty="0">
                <a:solidFill>
                  <a:schemeClr val="tx1"/>
                </a:solidFill>
              </a:rPr>
              <a:t> ed.), Urban Issues (259-282). Thousand Oaks, CA: CQ Press.</a:t>
            </a:r>
          </a:p>
          <a:p>
            <a:r>
              <a:rPr lang="en-US" dirty="0">
                <a:solidFill>
                  <a:schemeClr val="tx1"/>
                </a:solidFill>
              </a:rPr>
              <a:t>United States Department of Housing and Urban Development. AFFH Fact Sheet: The Duty To Affirmatively Further Fair Housing. Huduser.gov. Retrieved from https://www.huduser.gov/portal/sites/default/files/pdf/AFFH-Fact-Sheet.pdf</a:t>
            </a:r>
          </a:p>
          <a:p>
            <a:r>
              <a:rPr lang="en-US" dirty="0" err="1">
                <a:solidFill>
                  <a:schemeClr val="tx1"/>
                </a:solidFill>
              </a:rPr>
              <a:t>Yentel</a:t>
            </a:r>
            <a:r>
              <a:rPr lang="en-US" dirty="0">
                <a:solidFill>
                  <a:schemeClr val="tx1"/>
                </a:solidFill>
              </a:rPr>
              <a:t>, D. (2018). Trump administration continues to undermine Fair Housing Act. </a:t>
            </a:r>
            <a:r>
              <a:rPr lang="en-US" i="1" dirty="0">
                <a:solidFill>
                  <a:schemeClr val="tx1"/>
                </a:solidFill>
              </a:rPr>
              <a:t>The Hill</a:t>
            </a:r>
            <a:r>
              <a:rPr lang="en-US" dirty="0">
                <a:solidFill>
                  <a:schemeClr val="tx1"/>
                </a:solidFill>
              </a:rPr>
              <a:t>. Retrieved from https://thehill.com/opinion/civil-rights/403115-trump-administration-continues-to-undermine-fair-housing-act</a:t>
            </a:r>
          </a:p>
          <a:p>
            <a:pPr marL="0" indent="0">
              <a:buNone/>
            </a:pPr>
            <a:r>
              <a:rPr lang="en-US" dirty="0"/>
              <a:t/>
            </a:r>
            <a:br>
              <a:rPr lang="en-US" dirty="0"/>
            </a:br>
            <a:endParaRPr lang="en-US" dirty="0">
              <a:solidFill>
                <a:schemeClr val="bg1"/>
              </a:solidFill>
            </a:endParaRPr>
          </a:p>
        </p:txBody>
      </p:sp>
      <p:pic>
        <p:nvPicPr>
          <p:cNvPr id="13314" name="Picture 2" descr="Image result for housing">
            <a:extLst>
              <a:ext uri="{FF2B5EF4-FFF2-40B4-BE49-F238E27FC236}">
                <a16:creationId xmlns:a16="http://schemas.microsoft.com/office/drawing/2014/main" id="{4DB515C7-E099-44E3-A0F7-09267A3F90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2513" y="0"/>
            <a:ext cx="3519487"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31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474" y="-436305"/>
            <a:ext cx="11827042" cy="7294305"/>
          </a:xfrm>
          <a:prstGeom prst="rect">
            <a:avLst/>
          </a:prstGeom>
        </p:spPr>
        <p:txBody>
          <a:bodyPr wrap="square">
            <a:spAutoFit/>
          </a:bodyPr>
          <a:lstStyle/>
          <a:p>
            <a:r>
              <a:rPr lang="en-US" dirty="0">
                <a:solidFill>
                  <a:srgbClr val="222222"/>
                </a:solidFill>
                <a:latin typeface="Arial" panose="020B0604020202020204" pitchFamily="34" charset="0"/>
              </a:rPr>
              <a:t>3 Questions based on PowerPoint:</a:t>
            </a:r>
          </a:p>
          <a:p>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1. The Department of Housing and Urban Development receives many complaints of housing discrimination each year. Which two types are most reported?</a:t>
            </a:r>
          </a:p>
          <a:p>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ANSWER: Disability-based housing discrimination and race-based housing discrimination.</a:t>
            </a:r>
          </a:p>
          <a:p>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2. What is the name of the 1968 federal law that prohibits discrimination in the housing market based on race, sex, national origin, religion, familial status, and other factors?</a:t>
            </a:r>
          </a:p>
          <a:p>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ANSWER: The Fair Housing Act</a:t>
            </a:r>
          </a:p>
          <a:p>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3. Name two government policies that are currently contributing to residential segregation in the United States.</a:t>
            </a:r>
          </a:p>
          <a:p>
            <a:r>
              <a:rPr lang="en-US" dirty="0">
                <a:solidFill>
                  <a:srgbClr val="222222"/>
                </a:solidFill>
                <a:latin typeface="Arial" panose="020B0604020202020204" pitchFamily="34" charset="0"/>
              </a:rPr>
              <a:t/>
            </a:r>
            <a:br>
              <a:rPr lang="en-US" dirty="0">
                <a:solidFill>
                  <a:srgbClr val="222222"/>
                </a:solidFill>
                <a:latin typeface="Arial" panose="020B0604020202020204" pitchFamily="34" charset="0"/>
              </a:rPr>
            </a:br>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POSSIBLE ANSWERS:</a:t>
            </a:r>
          </a:p>
          <a:p>
            <a:r>
              <a:rPr lang="en-US" dirty="0">
                <a:solidFill>
                  <a:srgbClr val="222222"/>
                </a:solidFill>
                <a:latin typeface="Arial" panose="020B0604020202020204" pitchFamily="34" charset="0"/>
              </a:rPr>
              <a:t>-The concentration of low-income housing in minority neighborhoods</a:t>
            </a:r>
          </a:p>
          <a:p>
            <a:r>
              <a:rPr lang="en-US" dirty="0">
                <a:solidFill>
                  <a:srgbClr val="222222"/>
                </a:solidFill>
                <a:latin typeface="Arial" panose="020B0604020202020204" pitchFamily="34" charset="0"/>
              </a:rPr>
              <a:t>-Exclusionary zoning in predominately-white suburbs</a:t>
            </a:r>
          </a:p>
          <a:p>
            <a:r>
              <a:rPr lang="en-US" dirty="0">
                <a:solidFill>
                  <a:srgbClr val="222222"/>
                </a:solidFill>
                <a:latin typeface="Arial" panose="020B0604020202020204" pitchFamily="34" charset="0"/>
              </a:rPr>
              <a:t>-Lack of federal funding for HUD and its enforcement efforts</a:t>
            </a:r>
          </a:p>
          <a:p>
            <a:r>
              <a:rPr lang="en-US" dirty="0">
                <a:solidFill>
                  <a:srgbClr val="222222"/>
                </a:solidFill>
                <a:latin typeface="Arial" panose="020B0604020202020204" pitchFamily="34" charset="0"/>
              </a:rPr>
              <a:t>-Municipalities allowing landlords to reject Section 8 housing vouchers</a:t>
            </a:r>
          </a:p>
          <a:p>
            <a:r>
              <a:rPr lang="en-US" dirty="0">
                <a:solidFill>
                  <a:srgbClr val="222222"/>
                </a:solidFill>
                <a:latin typeface="Arial" panose="020B0604020202020204" pitchFamily="34" charset="0"/>
              </a:rPr>
              <a:t>-Disproportionate allocation of low-income housing tax credits to developers building in minority neighborhoods</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31435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852CA-211E-41D2-AA6B-33375419089F}"/>
              </a:ext>
            </a:extLst>
          </p:cNvPr>
          <p:cNvSpPr>
            <a:spLocks noGrp="1"/>
          </p:cNvSpPr>
          <p:nvPr>
            <p:ph type="title"/>
          </p:nvPr>
        </p:nvSpPr>
        <p:spPr>
          <a:xfrm>
            <a:off x="432752" y="-47414"/>
            <a:ext cx="8534400" cy="1507067"/>
          </a:xfrm>
        </p:spPr>
        <p:txBody>
          <a:bodyPr/>
          <a:lstStyle/>
          <a:p>
            <a:r>
              <a:rPr lang="en-US" dirty="0"/>
              <a:t>DEFINITION</a:t>
            </a:r>
          </a:p>
        </p:txBody>
      </p:sp>
      <p:sp>
        <p:nvSpPr>
          <p:cNvPr id="3" name="Content Placeholder 2">
            <a:extLst>
              <a:ext uri="{FF2B5EF4-FFF2-40B4-BE49-F238E27FC236}">
                <a16:creationId xmlns:a16="http://schemas.microsoft.com/office/drawing/2014/main" id="{B44A3128-9C4C-4C74-80CB-807CB1521D25}"/>
              </a:ext>
            </a:extLst>
          </p:cNvPr>
          <p:cNvSpPr>
            <a:spLocks noGrp="1"/>
          </p:cNvSpPr>
          <p:nvPr>
            <p:ph idx="1"/>
          </p:nvPr>
        </p:nvSpPr>
        <p:spPr>
          <a:xfrm>
            <a:off x="432752" y="514350"/>
            <a:ext cx="8534400" cy="3407833"/>
          </a:xfrm>
        </p:spPr>
        <p:txBody>
          <a:bodyPr/>
          <a:lstStyle/>
          <a:p>
            <a:r>
              <a:rPr lang="en-US" dirty="0">
                <a:solidFill>
                  <a:schemeClr val="tx1"/>
                </a:solidFill>
              </a:rPr>
              <a:t>According to the Fair Housing Act of 1968, housing discrimination is discrimination in the sale, rental, or financing of housing on the basis of race, gender, national origin, disability, or other characteristics. </a:t>
            </a:r>
          </a:p>
          <a:p>
            <a:r>
              <a:rPr lang="en-US" dirty="0">
                <a:solidFill>
                  <a:schemeClr val="tx1"/>
                </a:solidFill>
              </a:rPr>
              <a:t>Both governments and the private sector can discriminate against individuals in the housing market. </a:t>
            </a:r>
          </a:p>
        </p:txBody>
      </p:sp>
      <p:pic>
        <p:nvPicPr>
          <p:cNvPr id="2050" name="Picture 2" descr="Image result for housing">
            <a:extLst>
              <a:ext uri="{FF2B5EF4-FFF2-40B4-BE49-F238E27FC236}">
                <a16:creationId xmlns:a16="http://schemas.microsoft.com/office/drawing/2014/main" id="{4FBD1048-314E-4A7D-8E2E-8F8898FFD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752" y="3429000"/>
            <a:ext cx="8411211"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18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2600-825C-49F4-B69A-D8B62D18E5C8}"/>
              </a:ext>
            </a:extLst>
          </p:cNvPr>
          <p:cNvSpPr>
            <a:spLocks noGrp="1"/>
          </p:cNvSpPr>
          <p:nvPr>
            <p:ph type="title"/>
          </p:nvPr>
        </p:nvSpPr>
        <p:spPr>
          <a:xfrm>
            <a:off x="80963" y="-373910"/>
            <a:ext cx="8534400" cy="1507067"/>
          </a:xfrm>
        </p:spPr>
        <p:txBody>
          <a:bodyPr/>
          <a:lstStyle/>
          <a:p>
            <a:r>
              <a:rPr lang="en-US" dirty="0"/>
              <a:t>HISTORY: 1930s-1950s</a:t>
            </a:r>
          </a:p>
        </p:txBody>
      </p:sp>
      <p:sp>
        <p:nvSpPr>
          <p:cNvPr id="3" name="Content Placeholder 2">
            <a:extLst>
              <a:ext uri="{FF2B5EF4-FFF2-40B4-BE49-F238E27FC236}">
                <a16:creationId xmlns:a16="http://schemas.microsoft.com/office/drawing/2014/main" id="{F7EB8366-690C-466D-8599-ECA8EAF949E2}"/>
              </a:ext>
            </a:extLst>
          </p:cNvPr>
          <p:cNvSpPr>
            <a:spLocks noGrp="1"/>
          </p:cNvSpPr>
          <p:nvPr>
            <p:ph idx="1"/>
          </p:nvPr>
        </p:nvSpPr>
        <p:spPr>
          <a:xfrm>
            <a:off x="293688" y="761259"/>
            <a:ext cx="8534400" cy="3615267"/>
          </a:xfrm>
        </p:spPr>
        <p:txBody>
          <a:bodyPr>
            <a:normAutofit fontScale="85000" lnSpcReduction="20000"/>
          </a:bodyPr>
          <a:lstStyle/>
          <a:p>
            <a:r>
              <a:rPr lang="en-US" dirty="0">
                <a:solidFill>
                  <a:schemeClr val="tx1"/>
                </a:solidFill>
              </a:rPr>
              <a:t>Racial segregation in the housing market is legal across the United States, is ubiquitous, and is encouraged by federal policies.</a:t>
            </a:r>
          </a:p>
          <a:p>
            <a:r>
              <a:rPr lang="en-US" dirty="0">
                <a:solidFill>
                  <a:schemeClr val="tx1"/>
                </a:solidFill>
              </a:rPr>
              <a:t>1933-34: Federal government under FDR establishes home-loan assistance programs, but “redlining” limits loans to African Americans.</a:t>
            </a:r>
          </a:p>
          <a:p>
            <a:pPr lvl="1"/>
            <a:r>
              <a:rPr lang="en-US" dirty="0">
                <a:solidFill>
                  <a:schemeClr val="tx1"/>
                </a:solidFill>
              </a:rPr>
              <a:t>Federal Home Ownership Loan Corp. designates minority neighborhoods on maps as “uncreditworthy” in red, making it hard for them to get federal loans or loans from private lenders.</a:t>
            </a:r>
          </a:p>
          <a:p>
            <a:r>
              <a:rPr lang="en-US" dirty="0">
                <a:solidFill>
                  <a:schemeClr val="tx1"/>
                </a:solidFill>
              </a:rPr>
              <a:t>1948: Supreme Court issues landmark ruling holding that courts cannot enforce racial covenants on real-estate.</a:t>
            </a:r>
          </a:p>
          <a:p>
            <a:pPr lvl="1"/>
            <a:r>
              <a:rPr lang="en-US" dirty="0">
                <a:solidFill>
                  <a:schemeClr val="tx1"/>
                </a:solidFill>
              </a:rPr>
              <a:t>Covenants were contracts used in the past by real estate firms to prohibit the sale of property to mostly African Americans and Jews. </a:t>
            </a:r>
          </a:p>
          <a:p>
            <a:r>
              <a:rPr lang="en-US" dirty="0">
                <a:solidFill>
                  <a:schemeClr val="tx1"/>
                </a:solidFill>
              </a:rPr>
              <a:t>1951: Highlighting the terrible racism of this era, a race riot breaks out in Cicero, Illinois after a black family moves into a white apartment complex.</a:t>
            </a:r>
          </a:p>
          <a:p>
            <a:pPr marL="0" indent="0">
              <a:buNone/>
            </a:pPr>
            <a:endParaRPr lang="en-US" dirty="0"/>
          </a:p>
        </p:txBody>
      </p:sp>
      <p:pic>
        <p:nvPicPr>
          <p:cNvPr id="3074" name="Picture 2" descr="Image result for roosevelt a new deal">
            <a:extLst>
              <a:ext uri="{FF2B5EF4-FFF2-40B4-BE49-F238E27FC236}">
                <a16:creationId xmlns:a16="http://schemas.microsoft.com/office/drawing/2014/main" id="{0DA60494-4B1E-41E5-A025-69F42EDC5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8087" y="379624"/>
            <a:ext cx="3363913" cy="609875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redlining">
            <a:extLst>
              <a:ext uri="{FF2B5EF4-FFF2-40B4-BE49-F238E27FC236}">
                <a16:creationId xmlns:a16="http://schemas.microsoft.com/office/drawing/2014/main" id="{E6C3E52C-508C-401D-8FDD-EAB7C9C27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687" y="4150996"/>
            <a:ext cx="8321675" cy="2327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17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5A27-C22C-42DE-8442-D8B3F727B759}"/>
              </a:ext>
            </a:extLst>
          </p:cNvPr>
          <p:cNvSpPr>
            <a:spLocks noGrp="1"/>
          </p:cNvSpPr>
          <p:nvPr>
            <p:ph type="title"/>
          </p:nvPr>
        </p:nvSpPr>
        <p:spPr>
          <a:xfrm>
            <a:off x="98266" y="-430054"/>
            <a:ext cx="8534400" cy="1507067"/>
          </a:xfrm>
        </p:spPr>
        <p:txBody>
          <a:bodyPr/>
          <a:lstStyle/>
          <a:p>
            <a:r>
              <a:rPr lang="en-US" dirty="0"/>
              <a:t>HISTORY: 1960s-1970s</a:t>
            </a:r>
          </a:p>
        </p:txBody>
      </p:sp>
      <p:sp>
        <p:nvSpPr>
          <p:cNvPr id="3" name="Content Placeholder 2">
            <a:extLst>
              <a:ext uri="{FF2B5EF4-FFF2-40B4-BE49-F238E27FC236}">
                <a16:creationId xmlns:a16="http://schemas.microsoft.com/office/drawing/2014/main" id="{1D9D1412-D903-4545-961B-A5C2C34CADCF}"/>
              </a:ext>
            </a:extLst>
          </p:cNvPr>
          <p:cNvSpPr>
            <a:spLocks noGrp="1"/>
          </p:cNvSpPr>
          <p:nvPr>
            <p:ph idx="1"/>
          </p:nvPr>
        </p:nvSpPr>
        <p:spPr>
          <a:xfrm>
            <a:off x="98266" y="646958"/>
            <a:ext cx="8534400" cy="4950884"/>
          </a:xfrm>
        </p:spPr>
        <p:txBody>
          <a:bodyPr>
            <a:normAutofit fontScale="85000" lnSpcReduction="20000"/>
          </a:bodyPr>
          <a:lstStyle/>
          <a:p>
            <a:r>
              <a:rPr lang="en-US" dirty="0">
                <a:solidFill>
                  <a:schemeClr val="tx1"/>
                </a:solidFill>
              </a:rPr>
              <a:t>Federal government takes major steps to bar racial discrimination in the housing market.</a:t>
            </a:r>
          </a:p>
          <a:p>
            <a:r>
              <a:rPr lang="en-US" dirty="0">
                <a:solidFill>
                  <a:schemeClr val="tx1"/>
                </a:solidFill>
              </a:rPr>
              <a:t>1962: President Kennedy issues an executive order prohibiting racial segregation in housing owned or financed by the federal government.</a:t>
            </a:r>
          </a:p>
          <a:p>
            <a:r>
              <a:rPr lang="en-US" dirty="0">
                <a:solidFill>
                  <a:schemeClr val="tx1"/>
                </a:solidFill>
              </a:rPr>
              <a:t>1968: One week after MLK’s assassination, President Johnson signs the Fair Housing Act, the most significant anti-housing discrimination law in U.S. history.</a:t>
            </a:r>
          </a:p>
          <a:p>
            <a:pPr lvl="1"/>
            <a:r>
              <a:rPr lang="en-US" dirty="0">
                <a:solidFill>
                  <a:schemeClr val="tx1"/>
                </a:solidFill>
              </a:rPr>
              <a:t>FHA prohibited discrimination based on race, national origin, or other factors.</a:t>
            </a:r>
          </a:p>
          <a:p>
            <a:r>
              <a:rPr lang="en-US" dirty="0">
                <a:solidFill>
                  <a:schemeClr val="tx1"/>
                </a:solidFill>
              </a:rPr>
              <a:t>1974: Fair Housing Act is amended to prohibit gender-based discrimination.</a:t>
            </a:r>
          </a:p>
          <a:p>
            <a:r>
              <a:rPr lang="en-US" dirty="0">
                <a:solidFill>
                  <a:schemeClr val="tx1"/>
                </a:solidFill>
              </a:rPr>
              <a:t>1974: Equal Credit Opportunity Act passed which prohibits discrimination by lenders.</a:t>
            </a:r>
          </a:p>
          <a:p>
            <a:r>
              <a:rPr lang="en-US" dirty="0">
                <a:solidFill>
                  <a:schemeClr val="tx1"/>
                </a:solidFill>
              </a:rPr>
              <a:t>1974: Section 8 program established which provides subsidies to low-income renters.</a:t>
            </a:r>
          </a:p>
          <a:p>
            <a:r>
              <a:rPr lang="en-US" dirty="0">
                <a:solidFill>
                  <a:schemeClr val="tx1"/>
                </a:solidFill>
              </a:rPr>
              <a:t>1975: Home Mortgage Disclosure Act passed which gathers demographic data from mortgage lenders.</a:t>
            </a:r>
          </a:p>
          <a:p>
            <a:pPr lvl="1"/>
            <a:r>
              <a:rPr lang="en-US" dirty="0">
                <a:solidFill>
                  <a:schemeClr val="tx1"/>
                </a:solidFill>
              </a:rPr>
              <a:t>Significant because helps detect discrimination.</a:t>
            </a:r>
          </a:p>
          <a:p>
            <a:r>
              <a:rPr lang="en-US" dirty="0">
                <a:solidFill>
                  <a:schemeClr val="tx1"/>
                </a:solidFill>
              </a:rPr>
              <a:t>1977: Community Reinvestment Act passed which requires federally regulated financial institutions to meet the credit needs of their communities.</a:t>
            </a:r>
          </a:p>
        </p:txBody>
      </p:sp>
      <p:pic>
        <p:nvPicPr>
          <p:cNvPr id="4098" name="Picture 2" descr="Image result for president johnson quote race">
            <a:extLst>
              <a:ext uri="{FF2B5EF4-FFF2-40B4-BE49-F238E27FC236}">
                <a16:creationId xmlns:a16="http://schemas.microsoft.com/office/drawing/2014/main" id="{58B0D3DD-18A2-4C02-A612-E7E68C5B2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650" y="3425086"/>
            <a:ext cx="3562350" cy="342899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mlk">
            <a:extLst>
              <a:ext uri="{FF2B5EF4-FFF2-40B4-BE49-F238E27FC236}">
                <a16:creationId xmlns:a16="http://schemas.microsoft.com/office/drawing/2014/main" id="{14CE02EB-F4DF-4361-900B-3BF7388DE3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650" y="1"/>
            <a:ext cx="356235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a:extLst>
              <a:ext uri="{FF2B5EF4-FFF2-40B4-BE49-F238E27FC236}">
                <a16:creationId xmlns:a16="http://schemas.microsoft.com/office/drawing/2014/main" id="{8BAAB03D-19E5-4105-8B4E-1B95C7339F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6939" y="5669585"/>
            <a:ext cx="5634038" cy="108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94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560E-CEF5-49EC-B05D-298AD64ACAB2}"/>
              </a:ext>
            </a:extLst>
          </p:cNvPr>
          <p:cNvSpPr>
            <a:spLocks noGrp="1"/>
          </p:cNvSpPr>
          <p:nvPr>
            <p:ph type="title"/>
          </p:nvPr>
        </p:nvSpPr>
        <p:spPr>
          <a:xfrm>
            <a:off x="129857" y="-361846"/>
            <a:ext cx="8534400" cy="1507067"/>
          </a:xfrm>
        </p:spPr>
        <p:txBody>
          <a:bodyPr/>
          <a:lstStyle/>
          <a:p>
            <a:r>
              <a:rPr lang="en-US" dirty="0"/>
              <a:t>HISTORY: 1980S-1990S</a:t>
            </a:r>
          </a:p>
        </p:txBody>
      </p:sp>
      <p:sp>
        <p:nvSpPr>
          <p:cNvPr id="3" name="Content Placeholder 2">
            <a:extLst>
              <a:ext uri="{FF2B5EF4-FFF2-40B4-BE49-F238E27FC236}">
                <a16:creationId xmlns:a16="http://schemas.microsoft.com/office/drawing/2014/main" id="{84813F55-6FCE-498F-9094-6652FDD57D96}"/>
              </a:ext>
            </a:extLst>
          </p:cNvPr>
          <p:cNvSpPr>
            <a:spLocks noGrp="1"/>
          </p:cNvSpPr>
          <p:nvPr>
            <p:ph idx="1"/>
          </p:nvPr>
        </p:nvSpPr>
        <p:spPr>
          <a:xfrm>
            <a:off x="14446" y="732683"/>
            <a:ext cx="8534400" cy="6125317"/>
          </a:xfrm>
        </p:spPr>
        <p:txBody>
          <a:bodyPr>
            <a:normAutofit fontScale="92500" lnSpcReduction="10000"/>
          </a:bodyPr>
          <a:lstStyle/>
          <a:p>
            <a:r>
              <a:rPr lang="en-US" dirty="0">
                <a:solidFill>
                  <a:schemeClr val="tx1"/>
                </a:solidFill>
              </a:rPr>
              <a:t>Fair-housing enforcement is strengthened by Congress.</a:t>
            </a:r>
          </a:p>
          <a:p>
            <a:r>
              <a:rPr lang="en-US" dirty="0">
                <a:solidFill>
                  <a:schemeClr val="tx1"/>
                </a:solidFill>
              </a:rPr>
              <a:t>1985: Yonkers, NY is ordered by a federal judge to build housing for minorities in a predominately white neighborhood.</a:t>
            </a:r>
          </a:p>
          <a:p>
            <a:pPr lvl="1"/>
            <a:r>
              <a:rPr lang="en-US" dirty="0">
                <a:solidFill>
                  <a:schemeClr val="tx1"/>
                </a:solidFill>
              </a:rPr>
              <a:t>Municipality refused up until the brink of bankruptcy, illustrating the political challenges associated with residential integration.</a:t>
            </a:r>
          </a:p>
          <a:p>
            <a:r>
              <a:rPr lang="en-US" dirty="0">
                <a:solidFill>
                  <a:schemeClr val="tx1"/>
                </a:solidFill>
              </a:rPr>
              <a:t>1986: Low-Income Housing Tax Credit program created to finance construction of low-income housing.</a:t>
            </a:r>
          </a:p>
          <a:p>
            <a:pPr lvl="1"/>
            <a:r>
              <a:rPr lang="en-US" dirty="0">
                <a:solidFill>
                  <a:schemeClr val="tx1"/>
                </a:solidFill>
              </a:rPr>
              <a:t>Requires developers who want tax credits to build a certain percentage of affordable housing units for low-income tenants.</a:t>
            </a:r>
          </a:p>
          <a:p>
            <a:r>
              <a:rPr lang="en-US" dirty="0">
                <a:solidFill>
                  <a:schemeClr val="tx1"/>
                </a:solidFill>
              </a:rPr>
              <a:t>1988: Fair Housing Act amended to protect individuals based on familial status and disabilities.</a:t>
            </a:r>
          </a:p>
          <a:p>
            <a:r>
              <a:rPr lang="en-US" dirty="0">
                <a:solidFill>
                  <a:schemeClr val="tx1"/>
                </a:solidFill>
              </a:rPr>
              <a:t>1988: Amendments strengthen HUD enforcement authority.</a:t>
            </a:r>
          </a:p>
          <a:p>
            <a:pPr lvl="1"/>
            <a:r>
              <a:rPr lang="en-US" dirty="0">
                <a:solidFill>
                  <a:schemeClr val="tx1"/>
                </a:solidFill>
              </a:rPr>
              <a:t>Gave HUD the ability to file discrimination complaints and consider “disparate-impact.”</a:t>
            </a:r>
          </a:p>
          <a:p>
            <a:r>
              <a:rPr lang="en-US" dirty="0">
                <a:solidFill>
                  <a:schemeClr val="tx1"/>
                </a:solidFill>
              </a:rPr>
              <a:t>1990s: HUD is sued over a dozen times for concentrating public housing in minority neighborhoods.</a:t>
            </a:r>
          </a:p>
          <a:p>
            <a:pPr lvl="1"/>
            <a:r>
              <a:rPr lang="en-US" dirty="0">
                <a:solidFill>
                  <a:schemeClr val="tx1"/>
                </a:solidFill>
              </a:rPr>
              <a:t>Problematic because it reinforces residential segregation and its negative effects such as poor schools, high crime, and limited economic opportunities.</a:t>
            </a:r>
          </a:p>
        </p:txBody>
      </p:sp>
      <p:pic>
        <p:nvPicPr>
          <p:cNvPr id="5122" name="Picture 2" descr="Image result for department of hud">
            <a:extLst>
              <a:ext uri="{FF2B5EF4-FFF2-40B4-BE49-F238E27FC236}">
                <a16:creationId xmlns:a16="http://schemas.microsoft.com/office/drawing/2014/main" id="{ABFC01BA-A5A5-49BB-ACB5-9F49CBCDA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114" y="2814638"/>
            <a:ext cx="3397886" cy="40433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department of hud">
            <a:extLst>
              <a:ext uri="{FF2B5EF4-FFF2-40B4-BE49-F238E27FC236}">
                <a16:creationId xmlns:a16="http://schemas.microsoft.com/office/drawing/2014/main" id="{44A65909-2E91-4783-BC9E-8F737C4A0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4794" y="126684"/>
            <a:ext cx="2676525" cy="257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71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594C-7FF1-4794-A2AE-87586F0627A7}"/>
              </a:ext>
            </a:extLst>
          </p:cNvPr>
          <p:cNvSpPr>
            <a:spLocks noGrp="1"/>
          </p:cNvSpPr>
          <p:nvPr>
            <p:ph type="title"/>
          </p:nvPr>
        </p:nvSpPr>
        <p:spPr>
          <a:xfrm>
            <a:off x="89852" y="-455507"/>
            <a:ext cx="8534400" cy="1507067"/>
          </a:xfrm>
        </p:spPr>
        <p:txBody>
          <a:bodyPr/>
          <a:lstStyle/>
          <a:p>
            <a:r>
              <a:rPr lang="en-US" dirty="0"/>
              <a:t>HISTORY: 2000-PRESENT</a:t>
            </a:r>
          </a:p>
        </p:txBody>
      </p:sp>
      <p:sp>
        <p:nvSpPr>
          <p:cNvPr id="3" name="Content Placeholder 2">
            <a:extLst>
              <a:ext uri="{FF2B5EF4-FFF2-40B4-BE49-F238E27FC236}">
                <a16:creationId xmlns:a16="http://schemas.microsoft.com/office/drawing/2014/main" id="{FC620937-AC59-447B-A598-0BD4FBB2B41D}"/>
              </a:ext>
            </a:extLst>
          </p:cNvPr>
          <p:cNvSpPr>
            <a:spLocks noGrp="1"/>
          </p:cNvSpPr>
          <p:nvPr>
            <p:ph idx="1"/>
          </p:nvPr>
        </p:nvSpPr>
        <p:spPr>
          <a:xfrm>
            <a:off x="89852" y="628650"/>
            <a:ext cx="8534400" cy="6229350"/>
          </a:xfrm>
        </p:spPr>
        <p:txBody>
          <a:bodyPr>
            <a:normAutofit fontScale="70000" lnSpcReduction="20000"/>
          </a:bodyPr>
          <a:lstStyle/>
          <a:p>
            <a:r>
              <a:rPr lang="en-US" sz="2600" dirty="0">
                <a:solidFill>
                  <a:schemeClr val="tx1"/>
                </a:solidFill>
              </a:rPr>
              <a:t>Many municipalities remain segregated, but residential segregation has declined overall.</a:t>
            </a:r>
          </a:p>
          <a:p>
            <a:r>
              <a:rPr lang="en-US" sz="2600" dirty="0">
                <a:solidFill>
                  <a:schemeClr val="tx1"/>
                </a:solidFill>
              </a:rPr>
              <a:t>2005: HUD found guilty in a influential Baltimore case of failing to disperse affordable housing throughout the metropolitan region.</a:t>
            </a:r>
          </a:p>
          <a:p>
            <a:r>
              <a:rPr lang="en-US" sz="2600" dirty="0">
                <a:solidFill>
                  <a:schemeClr val="tx1"/>
                </a:solidFill>
              </a:rPr>
              <a:t>2012: Texas public housing agency found guilty in federal court of awarding tax-credits for affordable housing in Dallas minority neighborhoods.</a:t>
            </a:r>
          </a:p>
          <a:p>
            <a:pPr lvl="1"/>
            <a:r>
              <a:rPr lang="en-US" sz="2600" dirty="0">
                <a:solidFill>
                  <a:schemeClr val="tx1"/>
                </a:solidFill>
              </a:rPr>
              <a:t>Justified on “disparate-impact” grounds; residential segregation has a disparate impact on African Americans as a group, even if the agency didn’t intend to discriminate against any one individual.</a:t>
            </a:r>
          </a:p>
          <a:p>
            <a:r>
              <a:rPr lang="en-US" sz="2600" dirty="0">
                <a:solidFill>
                  <a:schemeClr val="tx1"/>
                </a:solidFill>
              </a:rPr>
              <a:t>2012: Wells Fargo settles lawsuit accusing company of discriminating against minorities in its mortgage lending for $175 million.</a:t>
            </a:r>
          </a:p>
          <a:p>
            <a:r>
              <a:rPr lang="en-US" sz="2600" dirty="0">
                <a:solidFill>
                  <a:schemeClr val="tx1"/>
                </a:solidFill>
              </a:rPr>
              <a:t>2013: Study commissioned by HUD disturbingly finds that real estate agents and firms still frequently discriminate and racially screen against African Americans and other minority groups.</a:t>
            </a:r>
          </a:p>
          <a:p>
            <a:r>
              <a:rPr lang="en-US" sz="2600" dirty="0">
                <a:solidFill>
                  <a:schemeClr val="tx1"/>
                </a:solidFill>
              </a:rPr>
              <a:t>2015: “Disparate impact” liability for housing policies that result in segregation upheld 5-4 by conservative Supreme Court.</a:t>
            </a:r>
          </a:p>
          <a:p>
            <a:r>
              <a:rPr lang="en-US" sz="2600" dirty="0">
                <a:solidFill>
                  <a:schemeClr val="tx1"/>
                </a:solidFill>
              </a:rPr>
              <a:t>2015: HUD under President Obama issues controversial “Affirmatively Furthering Fair Housing” rule to enforce FHA obligations.</a:t>
            </a:r>
          </a:p>
          <a:p>
            <a:pPr lvl="1"/>
            <a:r>
              <a:rPr lang="en-US" sz="2600" dirty="0">
                <a:solidFill>
                  <a:schemeClr val="tx1"/>
                </a:solidFill>
              </a:rPr>
              <a:t>FHA required local governments to “affirmatively further integration,” but HUD originally had limited enforcement ability. Political will also lacking.</a:t>
            </a:r>
          </a:p>
          <a:p>
            <a:endParaRPr lang="en-US" dirty="0">
              <a:solidFill>
                <a:schemeClr val="bg1"/>
              </a:solidFill>
            </a:endParaRPr>
          </a:p>
        </p:txBody>
      </p:sp>
      <p:pic>
        <p:nvPicPr>
          <p:cNvPr id="6146" name="Picture 2" descr="Image result for julian castro hud">
            <a:extLst>
              <a:ext uri="{FF2B5EF4-FFF2-40B4-BE49-F238E27FC236}">
                <a16:creationId xmlns:a16="http://schemas.microsoft.com/office/drawing/2014/main" id="{42DBBE3A-5470-480E-9931-112FE7E93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8562" y="-1"/>
            <a:ext cx="3373438" cy="342900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age result for ben carson hud">
            <a:extLst>
              <a:ext uri="{FF2B5EF4-FFF2-40B4-BE49-F238E27FC236}">
                <a16:creationId xmlns:a16="http://schemas.microsoft.com/office/drawing/2014/main" id="{8C898133-1EDE-4E7B-8835-76F7ABD0A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562" y="3428999"/>
            <a:ext cx="3373438"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87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9756-D4B9-425E-949F-174D0F71F677}"/>
              </a:ext>
            </a:extLst>
          </p:cNvPr>
          <p:cNvSpPr>
            <a:spLocks noGrp="1"/>
          </p:cNvSpPr>
          <p:nvPr>
            <p:ph type="title"/>
          </p:nvPr>
        </p:nvSpPr>
        <p:spPr>
          <a:xfrm>
            <a:off x="217170" y="-414338"/>
            <a:ext cx="8534400" cy="1507067"/>
          </a:xfrm>
        </p:spPr>
        <p:txBody>
          <a:bodyPr/>
          <a:lstStyle/>
          <a:p>
            <a:r>
              <a:rPr lang="en-US" dirty="0"/>
              <a:t>OBAMA HUD: AFFH RULE</a:t>
            </a:r>
          </a:p>
        </p:txBody>
      </p:sp>
      <p:sp>
        <p:nvSpPr>
          <p:cNvPr id="3" name="Content Placeholder 2">
            <a:extLst>
              <a:ext uri="{FF2B5EF4-FFF2-40B4-BE49-F238E27FC236}">
                <a16:creationId xmlns:a16="http://schemas.microsoft.com/office/drawing/2014/main" id="{F210885B-89BC-4C1D-8475-93C798B6E68C}"/>
              </a:ext>
            </a:extLst>
          </p:cNvPr>
          <p:cNvSpPr>
            <a:spLocks noGrp="1"/>
          </p:cNvSpPr>
          <p:nvPr>
            <p:ph idx="1"/>
          </p:nvPr>
        </p:nvSpPr>
        <p:spPr>
          <a:xfrm>
            <a:off x="217170" y="1092730"/>
            <a:ext cx="8534400" cy="4143904"/>
          </a:xfrm>
        </p:spPr>
        <p:txBody>
          <a:bodyPr>
            <a:normAutofit/>
          </a:bodyPr>
          <a:lstStyle/>
          <a:p>
            <a:r>
              <a:rPr lang="en-US" dirty="0">
                <a:solidFill>
                  <a:schemeClr val="tx1"/>
                </a:solidFill>
              </a:rPr>
              <a:t>“[Affirmatively furthering fair housing] means taking meaningful actions, in addition to combating discrimination, that overcome patterns of segregation and foster inclusive communities free from barriers that restrict access to opportunity based on protected characteristics” (HUD).</a:t>
            </a:r>
          </a:p>
          <a:p>
            <a:r>
              <a:rPr lang="en-US" dirty="0">
                <a:solidFill>
                  <a:schemeClr val="tx1"/>
                </a:solidFill>
              </a:rPr>
              <a:t>AFFH requires local governments to submit plan to HUD explaining how they are taking “disparate impact” concerns into account in their housing plans. HUD must approve of the plan before federal housing funds are released (HUD).</a:t>
            </a:r>
          </a:p>
          <a:p>
            <a:r>
              <a:rPr lang="en-US" dirty="0">
                <a:solidFill>
                  <a:schemeClr val="tx1"/>
                </a:solidFill>
              </a:rPr>
              <a:t>HUD provides local governments with expertise and guidance on how to comply with the rule. </a:t>
            </a:r>
          </a:p>
          <a:p>
            <a:endParaRPr lang="en-US" dirty="0"/>
          </a:p>
          <a:p>
            <a:endParaRPr lang="en-US" dirty="0"/>
          </a:p>
          <a:p>
            <a:pPr marL="0" indent="0">
              <a:buNone/>
            </a:pPr>
            <a:endParaRPr lang="en-US" dirty="0"/>
          </a:p>
        </p:txBody>
      </p:sp>
      <p:pic>
        <p:nvPicPr>
          <p:cNvPr id="8194" name="Picture 2" descr="Image result for obama administration">
            <a:extLst>
              <a:ext uri="{FF2B5EF4-FFF2-40B4-BE49-F238E27FC236}">
                <a16:creationId xmlns:a16="http://schemas.microsoft.com/office/drawing/2014/main" id="{64A73BB7-A72B-41FC-A455-8FE6030CC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 y="4314826"/>
            <a:ext cx="8261033" cy="254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55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594C-7FF1-4794-A2AE-87586F0627A7}"/>
              </a:ext>
            </a:extLst>
          </p:cNvPr>
          <p:cNvSpPr>
            <a:spLocks noGrp="1"/>
          </p:cNvSpPr>
          <p:nvPr>
            <p:ph type="title"/>
          </p:nvPr>
        </p:nvSpPr>
        <p:spPr>
          <a:xfrm>
            <a:off x="284162" y="-393278"/>
            <a:ext cx="8534400" cy="1507067"/>
          </a:xfrm>
        </p:spPr>
        <p:txBody>
          <a:bodyPr/>
          <a:lstStyle/>
          <a:p>
            <a:r>
              <a:rPr lang="en-US" dirty="0"/>
              <a:t>HISTORY: 2000-PRESENT</a:t>
            </a:r>
          </a:p>
        </p:txBody>
      </p:sp>
      <p:sp>
        <p:nvSpPr>
          <p:cNvPr id="3" name="Content Placeholder 2">
            <a:extLst>
              <a:ext uri="{FF2B5EF4-FFF2-40B4-BE49-F238E27FC236}">
                <a16:creationId xmlns:a16="http://schemas.microsoft.com/office/drawing/2014/main" id="{FC620937-AC59-447B-A598-0BD4FBB2B41D}"/>
              </a:ext>
            </a:extLst>
          </p:cNvPr>
          <p:cNvSpPr>
            <a:spLocks noGrp="1"/>
          </p:cNvSpPr>
          <p:nvPr>
            <p:ph idx="1"/>
          </p:nvPr>
        </p:nvSpPr>
        <p:spPr>
          <a:xfrm>
            <a:off x="284162" y="545783"/>
            <a:ext cx="8534400" cy="3851910"/>
          </a:xfrm>
        </p:spPr>
        <p:txBody>
          <a:bodyPr/>
          <a:lstStyle/>
          <a:p>
            <a:r>
              <a:rPr lang="en-US" dirty="0">
                <a:solidFill>
                  <a:schemeClr val="tx1"/>
                </a:solidFill>
              </a:rPr>
              <a:t>2018: The Trump administration has weakened and sought to suspend the Obama HUD’s AFFH rule as well as attempted to revise the agency’s disparate impact rule (</a:t>
            </a:r>
            <a:r>
              <a:rPr lang="en-US" dirty="0" err="1">
                <a:solidFill>
                  <a:schemeClr val="tx1"/>
                </a:solidFill>
              </a:rPr>
              <a:t>Yentel</a:t>
            </a:r>
            <a:r>
              <a:rPr lang="en-US" dirty="0">
                <a:solidFill>
                  <a:schemeClr val="tx1"/>
                </a:solidFill>
              </a:rPr>
              <a:t>).</a:t>
            </a:r>
          </a:p>
          <a:p>
            <a:r>
              <a:rPr lang="en-US" dirty="0">
                <a:solidFill>
                  <a:schemeClr val="tx1"/>
                </a:solidFill>
              </a:rPr>
              <a:t>2018: HUD Secretary Carson has described the AFFH rule as “social engineering” similar to “the failed socialist experiments” of the past and wants to replace it (</a:t>
            </a:r>
            <a:r>
              <a:rPr lang="en-US" dirty="0" err="1">
                <a:solidFill>
                  <a:schemeClr val="tx1"/>
                </a:solidFill>
              </a:rPr>
              <a:t>Yentel</a:t>
            </a:r>
            <a:r>
              <a:rPr lang="en-US" dirty="0">
                <a:solidFill>
                  <a:schemeClr val="tx1"/>
                </a:solidFill>
              </a:rPr>
              <a:t>).</a:t>
            </a:r>
          </a:p>
          <a:p>
            <a:r>
              <a:rPr lang="en-US" dirty="0">
                <a:solidFill>
                  <a:schemeClr val="tx1"/>
                </a:solidFill>
              </a:rPr>
              <a:t>2018: Trump HUD disputes the “neighborhood effects” theory regarding the concentrated poverty associated with residential segregation despite significant evidence (</a:t>
            </a:r>
            <a:r>
              <a:rPr lang="en-US" dirty="0" err="1">
                <a:solidFill>
                  <a:schemeClr val="tx1"/>
                </a:solidFill>
              </a:rPr>
              <a:t>Yentel</a:t>
            </a:r>
            <a:r>
              <a:rPr lang="en-US" dirty="0">
                <a:solidFill>
                  <a:schemeClr val="tx1"/>
                </a:solidFill>
              </a:rPr>
              <a:t>).</a:t>
            </a:r>
          </a:p>
          <a:p>
            <a:endParaRPr lang="en-US" dirty="0"/>
          </a:p>
        </p:txBody>
      </p:sp>
      <p:pic>
        <p:nvPicPr>
          <p:cNvPr id="7170" name="Picture 2" descr="Image result for trump ben carson">
            <a:extLst>
              <a:ext uri="{FF2B5EF4-FFF2-40B4-BE49-F238E27FC236}">
                <a16:creationId xmlns:a16="http://schemas.microsoft.com/office/drawing/2014/main" id="{BA0D0720-8AF1-428F-B476-C6D31F03D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2" y="4043363"/>
            <a:ext cx="8039100" cy="281463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Image result for trump racism protest">
            <a:extLst>
              <a:ext uri="{FF2B5EF4-FFF2-40B4-BE49-F238E27FC236}">
                <a16:creationId xmlns:a16="http://schemas.microsoft.com/office/drawing/2014/main" id="{868627FA-A9BC-42BE-95B8-B487F1255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8562" y="0"/>
            <a:ext cx="33734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282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8123-80C0-4C77-B497-06EF8A234995}"/>
              </a:ext>
            </a:extLst>
          </p:cNvPr>
          <p:cNvSpPr>
            <a:spLocks noGrp="1"/>
          </p:cNvSpPr>
          <p:nvPr>
            <p:ph type="title"/>
          </p:nvPr>
        </p:nvSpPr>
        <p:spPr>
          <a:xfrm>
            <a:off x="0" y="0"/>
            <a:ext cx="8534400" cy="1507067"/>
          </a:xfrm>
        </p:spPr>
        <p:txBody>
          <a:bodyPr/>
          <a:lstStyle/>
          <a:p>
            <a:r>
              <a:rPr lang="en-US" dirty="0"/>
              <a:t>2014 HOUSING DISCRIMINATION COMPLAINTS BY TYPE (APPROX.)</a:t>
            </a:r>
          </a:p>
        </p:txBody>
      </p:sp>
      <p:sp>
        <p:nvSpPr>
          <p:cNvPr id="3" name="Content Placeholder 2">
            <a:extLst>
              <a:ext uri="{FF2B5EF4-FFF2-40B4-BE49-F238E27FC236}">
                <a16:creationId xmlns:a16="http://schemas.microsoft.com/office/drawing/2014/main" id="{1E202C6D-A859-44E7-BE70-E012E64DEED7}"/>
              </a:ext>
            </a:extLst>
          </p:cNvPr>
          <p:cNvSpPr>
            <a:spLocks noGrp="1"/>
          </p:cNvSpPr>
          <p:nvPr>
            <p:ph idx="1"/>
          </p:nvPr>
        </p:nvSpPr>
        <p:spPr>
          <a:xfrm>
            <a:off x="0" y="1345354"/>
            <a:ext cx="8534400" cy="4836584"/>
          </a:xfrm>
        </p:spPr>
        <p:txBody>
          <a:bodyPr>
            <a:normAutofit lnSpcReduction="10000"/>
          </a:bodyPr>
          <a:lstStyle/>
          <a:p>
            <a:r>
              <a:rPr lang="en-US" b="1" dirty="0">
                <a:solidFill>
                  <a:srgbClr val="FFFF00"/>
                </a:solidFill>
              </a:rPr>
              <a:t>Disability—52%</a:t>
            </a:r>
          </a:p>
          <a:p>
            <a:r>
              <a:rPr lang="en-US" b="1" dirty="0">
                <a:solidFill>
                  <a:srgbClr val="FFFF00"/>
                </a:solidFill>
              </a:rPr>
              <a:t>Race/Color—23%</a:t>
            </a:r>
          </a:p>
          <a:p>
            <a:r>
              <a:rPr lang="en-US" dirty="0">
                <a:solidFill>
                  <a:schemeClr val="tx1"/>
                </a:solidFill>
              </a:rPr>
              <a:t>Families with Children—11%</a:t>
            </a:r>
          </a:p>
          <a:p>
            <a:r>
              <a:rPr lang="en-US" dirty="0">
                <a:solidFill>
                  <a:schemeClr val="tx1"/>
                </a:solidFill>
              </a:rPr>
              <a:t>National Origin—11%</a:t>
            </a:r>
          </a:p>
          <a:p>
            <a:r>
              <a:rPr lang="en-US" dirty="0">
                <a:solidFill>
                  <a:schemeClr val="tx1"/>
                </a:solidFill>
              </a:rPr>
              <a:t>Sex—7%</a:t>
            </a:r>
          </a:p>
          <a:p>
            <a:r>
              <a:rPr lang="en-US" dirty="0">
                <a:solidFill>
                  <a:schemeClr val="tx1"/>
                </a:solidFill>
              </a:rPr>
              <a:t>Religion—1%</a:t>
            </a:r>
          </a:p>
          <a:p>
            <a:r>
              <a:rPr lang="en-US" dirty="0">
                <a:solidFill>
                  <a:schemeClr val="tx1"/>
                </a:solidFill>
              </a:rPr>
              <a:t>Other—8%</a:t>
            </a:r>
          </a:p>
          <a:p>
            <a:endParaRPr lang="en-US" dirty="0">
              <a:solidFill>
                <a:schemeClr val="tx1"/>
              </a:solidFill>
            </a:endParaRPr>
          </a:p>
          <a:p>
            <a:r>
              <a:rPr lang="en-US" dirty="0">
                <a:solidFill>
                  <a:schemeClr val="tx1"/>
                </a:solidFill>
              </a:rPr>
              <a:t>The disabled are the most overtly discriminated against in the housing process. FHA says that landlords must rent to the disabled and can be required to make structural modifications or reserve parking spots at the expense of the renter.</a:t>
            </a:r>
          </a:p>
        </p:txBody>
      </p:sp>
      <p:pic>
        <p:nvPicPr>
          <p:cNvPr id="12292" name="Picture 4" descr="Image result for disabled">
            <a:extLst>
              <a:ext uri="{FF2B5EF4-FFF2-40B4-BE49-F238E27FC236}">
                <a16:creationId xmlns:a16="http://schemas.microsoft.com/office/drawing/2014/main" id="{C4F09A6D-3B3A-4FEF-895F-56F2F4181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
            <a:ext cx="3657600" cy="33909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Image result for housing discrimination">
            <a:extLst>
              <a:ext uri="{FF2B5EF4-FFF2-40B4-BE49-F238E27FC236}">
                <a16:creationId xmlns:a16="http://schemas.microsoft.com/office/drawing/2014/main" id="{8B371929-0787-4C42-9ED5-1B35C154C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3390901"/>
            <a:ext cx="3657600" cy="3467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7399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1489</TotalTime>
  <Words>1466</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Slice</vt:lpstr>
      <vt:lpstr>Chapter 11 – HOUSING DISCRIMINATION (&amp; RESIDENTIAL SEGREGATION)</vt:lpstr>
      <vt:lpstr>DEFINITION</vt:lpstr>
      <vt:lpstr>HISTORY: 1930s-1950s</vt:lpstr>
      <vt:lpstr>HISTORY: 1960s-1970s</vt:lpstr>
      <vt:lpstr>HISTORY: 1980S-1990S</vt:lpstr>
      <vt:lpstr>HISTORY: 2000-PRESENT</vt:lpstr>
      <vt:lpstr>OBAMA HUD: AFFH RULE</vt:lpstr>
      <vt:lpstr>HISTORY: 2000-PRESENT</vt:lpstr>
      <vt:lpstr>2014 HOUSING DISCRIMINATION COMPLAINTS BY TYPE (APPROX.)</vt:lpstr>
      <vt:lpstr>Current POLICIES CONTRIBUTING TO RESIDENTIAL SEGREGATION</vt:lpstr>
      <vt:lpstr>PRIVATE ACTORS CONTRIBUTING TO RESIDENTIAL SEGREGATION</vt:lpstr>
      <vt:lpstr>WHAT SHOULD BE DONE</vt:lpstr>
      <vt:lpstr>Works CITED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joshfeatherman@gmail.com</dc:creator>
  <cp:lastModifiedBy>Theodore J. Davis, Jr.</cp:lastModifiedBy>
  <cp:revision>9</cp:revision>
  <dcterms:created xsi:type="dcterms:W3CDTF">2018-11-27T20:42:48Z</dcterms:created>
  <dcterms:modified xsi:type="dcterms:W3CDTF">2018-12-01T15:16:33Z</dcterms:modified>
</cp:coreProperties>
</file>