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Slab" panose="020B0604020202020204" charset="0"/>
      <p:regular r:id="rId16"/>
      <p:bold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8126990f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8126990f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8126990f3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8126990f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8126990f3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8126990f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8126990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8126990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8126990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8126990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8126990f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8126990f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8126990f3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8126990f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126990f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126990f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8126990f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8126990f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8126990f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8126990f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8126990f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8126990f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8126990f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8126990f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Chapter 6: Racial Profiling</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Grant Morsberger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Black Lives Matter</a:t>
            </a:r>
            <a:endParaRPr/>
          </a:p>
        </p:txBody>
      </p:sp>
      <p:sp>
        <p:nvSpPr>
          <p:cNvPr id="126" name="Google Shape;126;p22"/>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Black Lives Matter, or BLM, is a protest movement meant to highlight and protest the injustices towards blacks by police, often because of racial profiling. The movement was born shortly after Michael Brown was killed in 2014.</a:t>
            </a:r>
            <a:endParaRPr/>
          </a:p>
        </p:txBody>
      </p:sp>
      <p:pic>
        <p:nvPicPr>
          <p:cNvPr id="127" name="Google Shape;127;p22"/>
          <p:cNvPicPr preferRelativeResize="0"/>
          <p:nvPr/>
        </p:nvPicPr>
        <p:blipFill>
          <a:blip r:embed="rId3">
            <a:alphaModFix/>
          </a:blip>
          <a:stretch>
            <a:fillRect/>
          </a:stretch>
        </p:blipFill>
        <p:spPr>
          <a:xfrm>
            <a:off x="4572000" y="974913"/>
            <a:ext cx="4528000" cy="319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Outlook</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the Police and Government regain the people's trust?</a:t>
            </a:r>
            <a:endParaRPr/>
          </a:p>
          <a:p>
            <a:pPr marL="0" lvl="0" indent="0" algn="l" rtl="0">
              <a:spcBef>
                <a:spcPts val="1600"/>
              </a:spcBef>
              <a:spcAft>
                <a:spcPts val="0"/>
              </a:spcAft>
              <a:buNone/>
            </a:pPr>
            <a:r>
              <a:rPr lang="en"/>
              <a:t>Police departments must step outside traditional policing and become more of a social actor in communities.</a:t>
            </a:r>
            <a:endParaRPr/>
          </a:p>
          <a:p>
            <a:pPr marL="0" lvl="0" indent="0" algn="l" rtl="0">
              <a:spcBef>
                <a:spcPts val="1600"/>
              </a:spcBef>
              <a:spcAft>
                <a:spcPts val="1600"/>
              </a:spcAft>
              <a:buNone/>
            </a:pPr>
            <a:r>
              <a:rPr lang="en"/>
              <a:t>We need progressive thoughtful leaders that will listen to what people say and make significant changes to policing as a whole.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Image Sources</a:t>
            </a:r>
            <a:endParaRPr/>
          </a:p>
        </p:txBody>
      </p:sp>
      <p:sp>
        <p:nvSpPr>
          <p:cNvPr id="139" name="Google Shape;139;p24"/>
          <p:cNvSpPr txBox="1">
            <a:spLocks noGrp="1"/>
          </p:cNvSpPr>
          <p:nvPr>
            <p:ph type="body" idx="1"/>
          </p:nvPr>
        </p:nvSpPr>
        <p:spPr>
          <a:xfrm>
            <a:off x="387900" y="1144125"/>
            <a:ext cx="8368200" cy="34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00000"/>
                </a:solidFill>
                <a:latin typeface="Times New Roman"/>
                <a:ea typeface="Times New Roman"/>
                <a:cs typeface="Times New Roman"/>
                <a:sym typeface="Times New Roman"/>
              </a:rPr>
              <a:t>Image Sources Cited</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“Death of Freddie Gray.” </a:t>
            </a:r>
            <a:r>
              <a:rPr lang="en" sz="1200" i="1">
                <a:solidFill>
                  <a:srgbClr val="000000"/>
                </a:solidFill>
                <a:latin typeface="Times New Roman"/>
                <a:ea typeface="Times New Roman"/>
                <a:cs typeface="Times New Roman"/>
                <a:sym typeface="Times New Roman"/>
              </a:rPr>
              <a:t>Wikipedia</a:t>
            </a:r>
            <a:r>
              <a:rPr lang="en" sz="1200">
                <a:solidFill>
                  <a:srgbClr val="000000"/>
                </a:solidFill>
                <a:latin typeface="Times New Roman"/>
                <a:ea typeface="Times New Roman"/>
                <a:cs typeface="Times New Roman"/>
                <a:sym typeface="Times New Roman"/>
              </a:rPr>
              <a:t>, Wikimedia Foundation, 2 Oct. 2018, en.wikipedia.org/wiki/Death_of_Freddie_Gray.</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Gottfried, Mara H., and Jaime DeLage. “Mark Dayton: Black Lives Matter's 'Pigs' Chant a 'Terrible Thing to Say'.” </a:t>
            </a:r>
            <a:r>
              <a:rPr lang="en" sz="1200" i="1">
                <a:solidFill>
                  <a:srgbClr val="000000"/>
                </a:solidFill>
                <a:latin typeface="Times New Roman"/>
                <a:ea typeface="Times New Roman"/>
                <a:cs typeface="Times New Roman"/>
                <a:sym typeface="Times New Roman"/>
              </a:rPr>
              <a:t>Twin Cities</a:t>
            </a:r>
            <a:r>
              <a:rPr lang="en" sz="1200">
                <a:solidFill>
                  <a:srgbClr val="000000"/>
                </a:solidFill>
                <a:latin typeface="Times New Roman"/>
                <a:ea typeface="Times New Roman"/>
                <a:cs typeface="Times New Roman"/>
                <a:sym typeface="Times New Roman"/>
              </a:rPr>
              <a:t>, Twin Cities, 28 Oct. 2015, www.twincities.com/2015/09/01/mark-dayton-black-lives-matters-pigs-chant-a-terrible-thing-to-say/.</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Herman, Anna. “Does Racial Profiling Affect Criminal Charges.” </a:t>
            </a:r>
            <a:r>
              <a:rPr lang="en" sz="1200" i="1">
                <a:solidFill>
                  <a:srgbClr val="000000"/>
                </a:solidFill>
                <a:latin typeface="Times New Roman"/>
                <a:ea typeface="Times New Roman"/>
                <a:cs typeface="Times New Roman"/>
                <a:sym typeface="Times New Roman"/>
              </a:rPr>
              <a:t>Jacqui Ford Law</a:t>
            </a:r>
            <a:r>
              <a:rPr lang="en" sz="1200">
                <a:solidFill>
                  <a:srgbClr val="000000"/>
                </a:solidFill>
                <a:latin typeface="Times New Roman"/>
                <a:ea typeface="Times New Roman"/>
                <a:cs typeface="Times New Roman"/>
                <a:sym typeface="Times New Roman"/>
              </a:rPr>
              <a:t>, Admin Https://Fordlawokc.com/Wp-Content/Uploads/2017/03/Logo-Dk-Teal.png, 28 Mar. 2017, fordlawokc.com/does-racial-profiling-affect-criminal-charges/.</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“Japanese Internment Camps.” </a:t>
            </a:r>
            <a:r>
              <a:rPr lang="en" sz="1200" i="1">
                <a:solidFill>
                  <a:srgbClr val="000000"/>
                </a:solidFill>
                <a:latin typeface="Times New Roman"/>
                <a:ea typeface="Times New Roman"/>
                <a:cs typeface="Times New Roman"/>
                <a:sym typeface="Times New Roman"/>
              </a:rPr>
              <a:t>Childhood Left at the Station: A Tribute to the Children of the Kindertransport - Los Angeles Museum of the Holocaust</a:t>
            </a:r>
            <a:r>
              <a:rPr lang="en" sz="1200">
                <a:solidFill>
                  <a:srgbClr val="000000"/>
                </a:solidFill>
                <a:latin typeface="Times New Roman"/>
                <a:ea typeface="Times New Roman"/>
                <a:cs typeface="Times New Roman"/>
                <a:sym typeface="Times New Roman"/>
              </a:rPr>
              <a:t>, www.lamoth.org/visitor-information/guide-to-the-museum/museum-panels/room-3-war-ghettoization-exter/japanese-internment-camps/.</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Jr., Richard A. Oppel. “Cleveland Mayor Apologizes for Language Used to Blame Tamir Rice for His Death.” </a:t>
            </a:r>
            <a:r>
              <a:rPr lang="en" sz="1200" i="1">
                <a:solidFill>
                  <a:srgbClr val="000000"/>
                </a:solidFill>
                <a:latin typeface="Times New Roman"/>
                <a:ea typeface="Times New Roman"/>
                <a:cs typeface="Times New Roman"/>
                <a:sym typeface="Times New Roman"/>
              </a:rPr>
              <a:t>The New York Times</a:t>
            </a:r>
            <a:r>
              <a:rPr lang="en" sz="1200">
                <a:solidFill>
                  <a:srgbClr val="000000"/>
                </a:solidFill>
                <a:latin typeface="Times New Roman"/>
                <a:ea typeface="Times New Roman"/>
                <a:cs typeface="Times New Roman"/>
                <a:sym typeface="Times New Roman"/>
              </a:rPr>
              <a:t>, The New York Times, 21 Dec. 2017, www.nytimes.com/2015/03/03/us/cleveland-mayor-apologizes-for-language-used-to-blame-tamir-rice-for-his-death.html.</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“NYPD's 'Stop, Question and Frisk' Policy Is Racial Profiling,Critics Say.” </a:t>
            </a:r>
            <a:r>
              <a:rPr lang="en" sz="1200" i="1">
                <a:solidFill>
                  <a:srgbClr val="000000"/>
                </a:solidFill>
                <a:latin typeface="Times New Roman"/>
                <a:ea typeface="Times New Roman"/>
                <a:cs typeface="Times New Roman"/>
                <a:sym typeface="Times New Roman"/>
              </a:rPr>
              <a:t>CNN</a:t>
            </a:r>
            <a:r>
              <a:rPr lang="en" sz="1200">
                <a:solidFill>
                  <a:srgbClr val="000000"/>
                </a:solidFill>
                <a:latin typeface="Times New Roman"/>
                <a:ea typeface="Times New Roman"/>
                <a:cs typeface="Times New Roman"/>
                <a:sym typeface="Times New Roman"/>
              </a:rPr>
              <a:t>, Cable News Network, 3 Apr. 2012, inamerica.blogs.cnn.com/2012/04/03/nypds-stop-question-and-frisk-policy-is-racial-profilingcritics-say/.</a:t>
            </a:r>
            <a:endParaRPr sz="1200">
              <a:solidFill>
                <a:srgbClr val="000000"/>
              </a:solidFill>
              <a:latin typeface="Times New Roman"/>
              <a:ea typeface="Times New Roman"/>
              <a:cs typeface="Times New Roman"/>
              <a:sym typeface="Times New Roman"/>
            </a:endParaRPr>
          </a:p>
          <a:p>
            <a:pPr marL="355600" lvl="0" indent="-342900" algn="l" rtl="0">
              <a:spcBef>
                <a:spcPts val="0"/>
              </a:spcBef>
              <a:spcAft>
                <a:spcPts val="0"/>
              </a:spcAft>
              <a:buNone/>
            </a:pPr>
            <a:r>
              <a:rPr lang="en" sz="1200">
                <a:solidFill>
                  <a:srgbClr val="000000"/>
                </a:solidFill>
                <a:latin typeface="Times New Roman"/>
                <a:ea typeface="Times New Roman"/>
                <a:cs typeface="Times New Roman"/>
                <a:sym typeface="Times New Roman"/>
              </a:rPr>
              <a:t>“Trayvon Martin.” </a:t>
            </a:r>
            <a:r>
              <a:rPr lang="en" sz="1200" i="1">
                <a:solidFill>
                  <a:srgbClr val="000000"/>
                </a:solidFill>
                <a:latin typeface="Times New Roman"/>
                <a:ea typeface="Times New Roman"/>
                <a:cs typeface="Times New Roman"/>
                <a:sym typeface="Times New Roman"/>
              </a:rPr>
              <a:t>Biography.com</a:t>
            </a:r>
            <a:r>
              <a:rPr lang="en" sz="1200">
                <a:solidFill>
                  <a:srgbClr val="000000"/>
                </a:solidFill>
                <a:latin typeface="Times New Roman"/>
                <a:ea typeface="Times New Roman"/>
                <a:cs typeface="Times New Roman"/>
                <a:sym typeface="Times New Roman"/>
              </a:rPr>
              <a:t>, A&amp;E Networks Television, 1 Aug. 2018, www.biography.com/people/trayvon-martin-21283721.</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5" name="Google Shape;145;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r>
              <a:rPr lang="en-US" dirty="0"/>
              <a:t>Q1: Is there a federal mandate requiring police officers to wear body cameras?A1: No, the body camera decision remains up to the states discretion.</a:t>
            </a:r>
          </a:p>
          <a:p>
            <a:r>
              <a:rPr lang="en-US" dirty="0"/>
              <a:t/>
            </a:r>
            <a:br>
              <a:rPr lang="en-US" dirty="0"/>
            </a:br>
            <a:endParaRPr lang="en-US" dirty="0"/>
          </a:p>
          <a:p>
            <a:r>
              <a:rPr lang="en-US" dirty="0"/>
              <a:t>Q2: Did the Supreme Court allow the use of Drug Courier Profiles?</a:t>
            </a:r>
          </a:p>
          <a:p>
            <a:r>
              <a:rPr lang="en-US" dirty="0"/>
              <a:t>A2: Yes, the use of Drug courier profiles is deemed constitutional.</a:t>
            </a:r>
          </a:p>
          <a:p>
            <a:r>
              <a:rPr lang="en-US" dirty="0"/>
              <a:t/>
            </a:r>
            <a:br>
              <a:rPr lang="en-US" dirty="0"/>
            </a:br>
            <a:endParaRPr lang="en-US" dirty="0"/>
          </a:p>
          <a:p>
            <a:r>
              <a:rPr lang="en-US" dirty="0"/>
              <a:t>Q3: What was the largest example of Racial Profiling in the last Century?</a:t>
            </a:r>
          </a:p>
          <a:p>
            <a:r>
              <a:rPr lang="en-US"/>
              <a:t>A3: Japanese Interment camps.</a:t>
            </a: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Racial Profiling?</a:t>
            </a:r>
            <a:endParaRPr/>
          </a:p>
        </p:txBody>
      </p:sp>
      <p:sp>
        <p:nvSpPr>
          <p:cNvPr id="70" name="Google Shape;70;p14"/>
          <p:cNvSpPr txBox="1">
            <a:spLocks noGrp="1"/>
          </p:cNvSpPr>
          <p:nvPr>
            <p:ph type="body" idx="1"/>
          </p:nvPr>
        </p:nvSpPr>
        <p:spPr>
          <a:xfrm>
            <a:off x="387900" y="1240550"/>
            <a:ext cx="404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By definition, Racial Profiling is the use of race or ethnicity as grounds for suspecting someone of having committed an offense.</a:t>
            </a:r>
            <a:br>
              <a:rPr lang="en" sz="2400"/>
            </a:br>
            <a:endParaRPr sz="2400"/>
          </a:p>
        </p:txBody>
      </p:sp>
      <p:pic>
        <p:nvPicPr>
          <p:cNvPr id="71" name="Google Shape;71;p14"/>
          <p:cNvPicPr preferRelativeResize="0"/>
          <p:nvPr/>
        </p:nvPicPr>
        <p:blipFill>
          <a:blip r:embed="rId3">
            <a:alphaModFix/>
          </a:blip>
          <a:stretch>
            <a:fillRect/>
          </a:stretch>
        </p:blipFill>
        <p:spPr>
          <a:xfrm>
            <a:off x="5380780" y="1301800"/>
            <a:ext cx="3451525" cy="2585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 A difficult History</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Continental Congress orders arrest of dozens of Quakers on the basis that they were supposedly disloyal to the cause. No hearings were held and no evidence was offered.</a:t>
            </a:r>
            <a:endParaRPr/>
          </a:p>
          <a:p>
            <a:pPr marL="457200" lvl="0" indent="-342900" algn="l" rtl="0">
              <a:spcBef>
                <a:spcPts val="0"/>
              </a:spcBef>
              <a:spcAft>
                <a:spcPts val="0"/>
              </a:spcAft>
              <a:buSzPts val="1800"/>
              <a:buChar char="●"/>
            </a:pPr>
            <a:r>
              <a:rPr lang="en"/>
              <a:t>Pre- Civil War, African-Americans made up 1/6th of the United States population. Most were slaves, but those that were free were often still assumed to be slaves and some were sold back into slavery because courts at the time operated on the assumption that African-Americans were all slaves.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 Continued</a:t>
            </a:r>
            <a:endParaRPr/>
          </a:p>
        </p:txBody>
      </p:sp>
      <p:sp>
        <p:nvSpPr>
          <p:cNvPr id="83" name="Google Shape;83;p16"/>
          <p:cNvSpPr txBox="1">
            <a:spLocks noGrp="1"/>
          </p:cNvSpPr>
          <p:nvPr>
            <p:ph type="body" idx="1"/>
          </p:nvPr>
        </p:nvSpPr>
        <p:spPr>
          <a:xfrm>
            <a:off x="387900" y="1489825"/>
            <a:ext cx="58353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During World War II, an estimated 110,000 Japanese people, most of whom were American citizens, were placed into internment camps, simply because they were Japanese. This is one of the largest scale incidents of blatant racial profiling on American soil.</a:t>
            </a:r>
            <a:endParaRPr/>
          </a:p>
        </p:txBody>
      </p:sp>
      <p:pic>
        <p:nvPicPr>
          <p:cNvPr id="84" name="Google Shape;84;p16"/>
          <p:cNvPicPr preferRelativeResize="0"/>
          <p:nvPr/>
        </p:nvPicPr>
        <p:blipFill>
          <a:blip r:embed="rId3">
            <a:alphaModFix/>
          </a:blip>
          <a:stretch>
            <a:fillRect/>
          </a:stretch>
        </p:blipFill>
        <p:spPr>
          <a:xfrm>
            <a:off x="6053975" y="1966625"/>
            <a:ext cx="2800925" cy="280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Government Actions Regarding Racial Profiling: A Chronology</a:t>
            </a:r>
            <a:endParaRPr/>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1968: Supreme Court issues limited stop and frisk authority.</a:t>
            </a:r>
            <a:endParaRPr/>
          </a:p>
          <a:p>
            <a:pPr marL="0" lvl="0" indent="0" algn="l" rtl="0">
              <a:spcBef>
                <a:spcPts val="1600"/>
              </a:spcBef>
              <a:spcAft>
                <a:spcPts val="0"/>
              </a:spcAft>
              <a:buNone/>
            </a:pPr>
            <a:r>
              <a:rPr lang="en"/>
              <a:t>1970: FBI develops “Profiles” of airplane hijackers and serial killers.</a:t>
            </a:r>
            <a:endParaRPr/>
          </a:p>
          <a:p>
            <a:pPr marL="0" lvl="0" indent="0" algn="l" rtl="0">
              <a:spcBef>
                <a:spcPts val="1600"/>
              </a:spcBef>
              <a:spcAft>
                <a:spcPts val="0"/>
              </a:spcAft>
              <a:buNone/>
            </a:pPr>
            <a:r>
              <a:rPr lang="en"/>
              <a:t>1975: Supreme Court allows use of race and ethnicity as grounds for stoppage at border checkpoints.</a:t>
            </a:r>
            <a:endParaRPr/>
          </a:p>
          <a:p>
            <a:pPr marL="0" lvl="0" indent="0" algn="l" rtl="0">
              <a:spcBef>
                <a:spcPts val="1600"/>
              </a:spcBef>
              <a:spcAft>
                <a:spcPts val="0"/>
              </a:spcAft>
              <a:buNone/>
            </a:pPr>
            <a:r>
              <a:rPr lang="en"/>
              <a:t>1980s: Racial Profiling emerges in the public as an issue.</a:t>
            </a:r>
            <a:endParaRPr/>
          </a:p>
          <a:p>
            <a:pPr marL="0" lvl="0" indent="0" algn="l" rtl="0">
              <a:spcBef>
                <a:spcPts val="1600"/>
              </a:spcBef>
              <a:spcAft>
                <a:spcPts val="0"/>
              </a:spcAft>
              <a:buNone/>
            </a:pPr>
            <a:r>
              <a:rPr lang="en"/>
              <a:t>1989: Supreme Court approves use of drug courier profiles.</a:t>
            </a:r>
            <a:endParaRPr/>
          </a:p>
          <a:p>
            <a:pPr marL="0" lvl="0" indent="0" algn="l" rtl="0">
              <a:spcBef>
                <a:spcPts val="1600"/>
              </a:spcBef>
              <a:spcAft>
                <a:spcPts val="1600"/>
              </a:spcAft>
              <a:buNone/>
            </a:pPr>
            <a:r>
              <a:rPr lang="en"/>
              <a:t>1995: Maryland State Police agree to prohibit stops based on racial drug courier profiles.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Chronology Continued</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1996: Supreme Court allows traffic stops even if real intent is drug enforcement.</a:t>
            </a:r>
            <a:endParaRPr/>
          </a:p>
          <a:p>
            <a:pPr marL="0" lvl="0" indent="0" algn="l" rtl="0">
              <a:spcBef>
                <a:spcPts val="1600"/>
              </a:spcBef>
              <a:spcAft>
                <a:spcPts val="0"/>
              </a:spcAft>
              <a:buNone/>
            </a:pPr>
            <a:r>
              <a:rPr lang="en"/>
              <a:t>1999: President Bill Clinton orders law enforcement agencies to gather race and ethnicity data to protect citizens against racial profiling.</a:t>
            </a:r>
            <a:endParaRPr/>
          </a:p>
          <a:p>
            <a:pPr marL="0" lvl="0" indent="0" algn="l" rtl="0">
              <a:spcBef>
                <a:spcPts val="1600"/>
              </a:spcBef>
              <a:spcAft>
                <a:spcPts val="0"/>
              </a:spcAft>
              <a:buNone/>
            </a:pPr>
            <a:r>
              <a:rPr lang="en"/>
              <a:t>2001: Muslims and Arabs face widespread public suspicion, singled out in public transportation safety checks.</a:t>
            </a:r>
            <a:endParaRPr/>
          </a:p>
          <a:p>
            <a:pPr marL="0" lvl="0" indent="0" algn="l" rtl="0">
              <a:spcBef>
                <a:spcPts val="1600"/>
              </a:spcBef>
              <a:spcAft>
                <a:spcPts val="1600"/>
              </a:spcAft>
              <a:buNone/>
            </a:pPr>
            <a:r>
              <a:rPr lang="en"/>
              <a:t>2003: Racial and ethnic profiling is banned in all federal law enforcement agencies, with the exception of national security related investigations.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Chronology Continued</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2013: NYPD found guilty of racial profiling and Fourth Amendment violations in regard to stop and frisk policies.</a:t>
            </a:r>
            <a:endParaRPr/>
          </a:p>
          <a:p>
            <a:pPr marL="0" lvl="0" indent="0" algn="l" rtl="0">
              <a:spcBef>
                <a:spcPts val="1600"/>
              </a:spcBef>
              <a:spcAft>
                <a:spcPts val="1600"/>
              </a:spcAft>
              <a:buNone/>
            </a:pPr>
            <a:endParaRPr/>
          </a:p>
        </p:txBody>
      </p:sp>
      <p:pic>
        <p:nvPicPr>
          <p:cNvPr id="103" name="Google Shape;103;p19"/>
          <p:cNvPicPr preferRelativeResize="0"/>
          <p:nvPr/>
        </p:nvPicPr>
        <p:blipFill>
          <a:blip r:embed="rId3">
            <a:alphaModFix/>
          </a:blip>
          <a:stretch>
            <a:fillRect/>
          </a:stretch>
        </p:blipFill>
        <p:spPr>
          <a:xfrm>
            <a:off x="4958600" y="2571750"/>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Pressure for Change</a:t>
            </a:r>
            <a:endParaRPr/>
          </a:p>
        </p:txBody>
      </p:sp>
      <p:sp>
        <p:nvSpPr>
          <p:cNvPr id="109" name="Google Shape;109;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NAACP representative calls for police forces to re-examine their use of force policies.</a:t>
            </a:r>
            <a:endParaRPr/>
          </a:p>
          <a:p>
            <a:pPr marL="0" lvl="0" indent="0" algn="l" rtl="0">
              <a:spcBef>
                <a:spcPts val="1600"/>
              </a:spcBef>
              <a:spcAft>
                <a:spcPts val="0"/>
              </a:spcAft>
              <a:buNone/>
            </a:pPr>
            <a:r>
              <a:rPr lang="en"/>
              <a:t>Federal guidance prompted by President Obama to help departments institute the use of body cameras by all officers. Not yet a federal mandate.</a:t>
            </a:r>
            <a:endParaRPr/>
          </a:p>
          <a:p>
            <a:pPr marL="0" lvl="0" indent="0" algn="l" rtl="0">
              <a:spcBef>
                <a:spcPts val="1600"/>
              </a:spcBef>
              <a:spcAft>
                <a:spcPts val="1600"/>
              </a:spcAft>
              <a:buNone/>
            </a:pPr>
            <a:r>
              <a:rPr lang="en"/>
              <a:t>Calls for banning of military-style equipment to local police forces, especially after the use of the equipment during the unrest in Ferguson, after the shooting death of Michael Brown.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Modern Examples of Racial Profiling</a:t>
            </a:r>
            <a:endParaRPr/>
          </a:p>
        </p:txBody>
      </p:sp>
      <p:pic>
        <p:nvPicPr>
          <p:cNvPr id="115" name="Google Shape;115;p21"/>
          <p:cNvPicPr preferRelativeResize="0"/>
          <p:nvPr/>
        </p:nvPicPr>
        <p:blipFill>
          <a:blip r:embed="rId3">
            <a:alphaModFix/>
          </a:blip>
          <a:stretch>
            <a:fillRect/>
          </a:stretch>
        </p:blipFill>
        <p:spPr>
          <a:xfrm>
            <a:off x="387888" y="1500175"/>
            <a:ext cx="2143125" cy="2143125"/>
          </a:xfrm>
          <a:prstGeom prst="rect">
            <a:avLst/>
          </a:prstGeom>
          <a:noFill/>
          <a:ln>
            <a:noFill/>
          </a:ln>
        </p:spPr>
      </p:pic>
      <p:pic>
        <p:nvPicPr>
          <p:cNvPr id="116" name="Google Shape;116;p21"/>
          <p:cNvPicPr preferRelativeResize="0"/>
          <p:nvPr/>
        </p:nvPicPr>
        <p:blipFill>
          <a:blip r:embed="rId4">
            <a:alphaModFix/>
          </a:blip>
          <a:stretch>
            <a:fillRect/>
          </a:stretch>
        </p:blipFill>
        <p:spPr>
          <a:xfrm>
            <a:off x="3034263" y="1483650"/>
            <a:ext cx="2066925" cy="2209800"/>
          </a:xfrm>
          <a:prstGeom prst="rect">
            <a:avLst/>
          </a:prstGeom>
          <a:noFill/>
          <a:ln>
            <a:noFill/>
          </a:ln>
        </p:spPr>
      </p:pic>
      <p:pic>
        <p:nvPicPr>
          <p:cNvPr id="117" name="Google Shape;117;p21"/>
          <p:cNvPicPr preferRelativeResize="0"/>
          <p:nvPr/>
        </p:nvPicPr>
        <p:blipFill>
          <a:blip r:embed="rId5">
            <a:alphaModFix/>
          </a:blip>
          <a:stretch>
            <a:fillRect/>
          </a:stretch>
        </p:blipFill>
        <p:spPr>
          <a:xfrm>
            <a:off x="5761500" y="1483650"/>
            <a:ext cx="1924050" cy="2273950"/>
          </a:xfrm>
          <a:prstGeom prst="rect">
            <a:avLst/>
          </a:prstGeom>
          <a:noFill/>
          <a:ln>
            <a:noFill/>
          </a:ln>
        </p:spPr>
      </p:pic>
      <p:sp>
        <p:nvSpPr>
          <p:cNvPr id="118" name="Google Shape;118;p21"/>
          <p:cNvSpPr txBox="1"/>
          <p:nvPr/>
        </p:nvSpPr>
        <p:spPr>
          <a:xfrm>
            <a:off x="420225" y="3882850"/>
            <a:ext cx="19239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Trayvon Martin</a:t>
            </a:r>
            <a:endParaRPr/>
          </a:p>
        </p:txBody>
      </p:sp>
      <p:sp>
        <p:nvSpPr>
          <p:cNvPr id="119" name="Google Shape;119;p21"/>
          <p:cNvSpPr txBox="1"/>
          <p:nvPr/>
        </p:nvSpPr>
        <p:spPr>
          <a:xfrm>
            <a:off x="3160050" y="3916450"/>
            <a:ext cx="19239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Tamir Rice</a:t>
            </a:r>
            <a:endParaRPr/>
          </a:p>
        </p:txBody>
      </p:sp>
      <p:sp>
        <p:nvSpPr>
          <p:cNvPr id="120" name="Google Shape;120;p21"/>
          <p:cNvSpPr txBox="1"/>
          <p:nvPr/>
        </p:nvSpPr>
        <p:spPr>
          <a:xfrm>
            <a:off x="5899875" y="3916450"/>
            <a:ext cx="1923900" cy="4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Freddie Gray</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On-screen Show (16:9)</PresentationFormat>
  <Paragraphs>53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Roboto Slab</vt:lpstr>
      <vt:lpstr>Roboto</vt:lpstr>
      <vt:lpstr>Marina</vt:lpstr>
      <vt:lpstr>Chapter 6: Racial Profiling</vt:lpstr>
      <vt:lpstr>What is Racial Profiling?</vt:lpstr>
      <vt:lpstr>Background: A difficult History</vt:lpstr>
      <vt:lpstr>Background: Continued</vt:lpstr>
      <vt:lpstr>Government Actions Regarding Racial Profiling: A Chronology</vt:lpstr>
      <vt:lpstr>Chronology Continued</vt:lpstr>
      <vt:lpstr>Chronology Continued</vt:lpstr>
      <vt:lpstr>Pressure for Change</vt:lpstr>
      <vt:lpstr>Modern Examples of Racial Profiling</vt:lpstr>
      <vt:lpstr>Black Lives Matter</vt:lpstr>
      <vt:lpstr>Outlook</vt:lpstr>
      <vt:lpstr>Image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Racial Profiling</dc:title>
  <cp:lastModifiedBy>Theodore J. Davis, Jr.</cp:lastModifiedBy>
  <cp:revision>1</cp:revision>
  <dcterms:modified xsi:type="dcterms:W3CDTF">2018-12-01T15:17:57Z</dcterms:modified>
</cp:coreProperties>
</file>