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2" r:id="rId3"/>
    <p:sldId id="271" r:id="rId4"/>
    <p:sldId id="257" r:id="rId5"/>
    <p:sldId id="261" r:id="rId6"/>
    <p:sldId id="262" r:id="rId7"/>
    <p:sldId id="263" r:id="rId8"/>
    <p:sldId id="264" r:id="rId9"/>
    <p:sldId id="265" r:id="rId10"/>
    <p:sldId id="267" r:id="rId11"/>
    <p:sldId id="268"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9" d="100"/>
          <a:sy n="79" d="100"/>
        </p:scale>
        <p:origin x="120" y="7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2B62DA5-06E5-4674-848F-A6A1867F51C7}" type="datetimeFigureOut">
              <a:rPr lang="en-US" smtClean="0"/>
              <a:t>12/1/2018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F41B6FF-BB58-4CF8-B0A8-F074FCBFD064}"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0659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62DA5-06E5-4674-848F-A6A1867F51C7}" type="datetimeFigureOut">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1B6FF-BB58-4CF8-B0A8-F074FCBFD064}" type="slidenum">
              <a:rPr lang="en-US" smtClean="0"/>
              <a:t>‹#›</a:t>
            </a:fld>
            <a:endParaRPr lang="en-US" dirty="0"/>
          </a:p>
        </p:txBody>
      </p:sp>
    </p:spTree>
    <p:extLst>
      <p:ext uri="{BB962C8B-B14F-4D97-AF65-F5344CB8AC3E}">
        <p14:creationId xmlns:p14="http://schemas.microsoft.com/office/powerpoint/2010/main" val="417745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62DA5-06E5-4674-848F-A6A1867F51C7}" type="datetimeFigureOut">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1B6FF-BB58-4CF8-B0A8-F074FCBFD064}" type="slidenum">
              <a:rPr lang="en-US" smtClean="0"/>
              <a:t>‹#›</a:t>
            </a:fld>
            <a:endParaRPr lang="en-US" dirty="0"/>
          </a:p>
        </p:txBody>
      </p:sp>
    </p:spTree>
    <p:extLst>
      <p:ext uri="{BB962C8B-B14F-4D97-AF65-F5344CB8AC3E}">
        <p14:creationId xmlns:p14="http://schemas.microsoft.com/office/powerpoint/2010/main" val="121475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62DA5-06E5-4674-848F-A6A1867F51C7}" type="datetimeFigureOut">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1B6FF-BB58-4CF8-B0A8-F074FCBFD064}" type="slidenum">
              <a:rPr lang="en-US" smtClean="0"/>
              <a:t>‹#›</a:t>
            </a:fld>
            <a:endParaRPr lang="en-US" dirty="0"/>
          </a:p>
        </p:txBody>
      </p:sp>
    </p:spTree>
    <p:extLst>
      <p:ext uri="{BB962C8B-B14F-4D97-AF65-F5344CB8AC3E}">
        <p14:creationId xmlns:p14="http://schemas.microsoft.com/office/powerpoint/2010/main" val="63353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2B62DA5-06E5-4674-848F-A6A1867F51C7}" type="datetimeFigureOut">
              <a:rPr lang="en-US" smtClean="0"/>
              <a:t>12/1/2018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F41B6FF-BB58-4CF8-B0A8-F074FCBFD064}"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40614722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62DA5-06E5-4674-848F-A6A1867F51C7}" type="datetimeFigureOut">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41B6FF-BB58-4CF8-B0A8-F074FCBFD064}" type="slidenum">
              <a:rPr lang="en-US" smtClean="0"/>
              <a:t>‹#›</a:t>
            </a:fld>
            <a:endParaRPr lang="en-US" dirty="0"/>
          </a:p>
        </p:txBody>
      </p:sp>
    </p:spTree>
    <p:extLst>
      <p:ext uri="{BB962C8B-B14F-4D97-AF65-F5344CB8AC3E}">
        <p14:creationId xmlns:p14="http://schemas.microsoft.com/office/powerpoint/2010/main" val="214327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62DA5-06E5-4674-848F-A6A1867F51C7}" type="datetimeFigureOut">
              <a:rPr lang="en-US" smtClean="0"/>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41B6FF-BB58-4CF8-B0A8-F074FCBFD064}" type="slidenum">
              <a:rPr lang="en-US" smtClean="0"/>
              <a:t>‹#›</a:t>
            </a:fld>
            <a:endParaRPr lang="en-US" dirty="0"/>
          </a:p>
        </p:txBody>
      </p:sp>
    </p:spTree>
    <p:extLst>
      <p:ext uri="{BB962C8B-B14F-4D97-AF65-F5344CB8AC3E}">
        <p14:creationId xmlns:p14="http://schemas.microsoft.com/office/powerpoint/2010/main" val="310856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62DA5-06E5-4674-848F-A6A1867F51C7}" type="datetimeFigureOut">
              <a:rPr lang="en-US" smtClean="0"/>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41B6FF-BB58-4CF8-B0A8-F074FCBFD064}" type="slidenum">
              <a:rPr lang="en-US" smtClean="0"/>
              <a:t>‹#›</a:t>
            </a:fld>
            <a:endParaRPr lang="en-US" dirty="0"/>
          </a:p>
        </p:txBody>
      </p:sp>
    </p:spTree>
    <p:extLst>
      <p:ext uri="{BB962C8B-B14F-4D97-AF65-F5344CB8AC3E}">
        <p14:creationId xmlns:p14="http://schemas.microsoft.com/office/powerpoint/2010/main" val="1782883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62DA5-06E5-4674-848F-A6A1867F51C7}" type="datetimeFigureOut">
              <a:rPr lang="en-US" smtClean="0"/>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41B6FF-BB58-4CF8-B0A8-F074FCBFD064}" type="slidenum">
              <a:rPr lang="en-US" smtClean="0"/>
              <a:t>‹#›</a:t>
            </a:fld>
            <a:endParaRPr lang="en-US" dirty="0"/>
          </a:p>
        </p:txBody>
      </p:sp>
    </p:spTree>
    <p:extLst>
      <p:ext uri="{BB962C8B-B14F-4D97-AF65-F5344CB8AC3E}">
        <p14:creationId xmlns:p14="http://schemas.microsoft.com/office/powerpoint/2010/main" val="97770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2B62DA5-06E5-4674-848F-A6A1867F51C7}" type="datetimeFigureOut">
              <a:rPr lang="en-US" smtClean="0"/>
              <a:t>12/1/2018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F41B6FF-BB58-4CF8-B0A8-F074FCBFD064}"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1882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2B62DA5-06E5-4674-848F-A6A1867F51C7}" type="datetimeFigureOut">
              <a:rPr lang="en-US" smtClean="0"/>
              <a:t>12/1/2018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F41B6FF-BB58-4CF8-B0A8-F074FCBFD064}"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337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2B62DA5-06E5-4674-848F-A6A1867F51C7}" type="datetimeFigureOut">
              <a:rPr lang="en-US" smtClean="0"/>
              <a:t>12/1/2018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F41B6FF-BB58-4CF8-B0A8-F074FCBFD064}"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35297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latin typeface="AR CENA" panose="02000000000000000000" pitchFamily="2" charset="0"/>
              </a:rPr>
              <a:t>Chapter 10: Stratification and Social Class</a:t>
            </a:r>
          </a:p>
        </p:txBody>
      </p:sp>
      <p:sp>
        <p:nvSpPr>
          <p:cNvPr id="3" name="Subtitle 2"/>
          <p:cNvSpPr>
            <a:spLocks noGrp="1"/>
          </p:cNvSpPr>
          <p:nvPr>
            <p:ph type="subTitle" idx="1"/>
          </p:nvPr>
        </p:nvSpPr>
        <p:spPr/>
        <p:txBody>
          <a:bodyPr>
            <a:noAutofit/>
          </a:bodyPr>
          <a:lstStyle/>
          <a:p>
            <a:r>
              <a:rPr lang="en-US" sz="7200" dirty="0">
                <a:latin typeface="AR CENA" panose="02000000000000000000" pitchFamily="2" charset="0"/>
              </a:rPr>
              <a:t>By: Ariel Waters </a:t>
            </a:r>
          </a:p>
        </p:txBody>
      </p:sp>
    </p:spTree>
    <p:extLst>
      <p:ext uri="{BB962C8B-B14F-4D97-AF65-F5344CB8AC3E}">
        <p14:creationId xmlns:p14="http://schemas.microsoft.com/office/powerpoint/2010/main" val="418389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 CENA" panose="02000000000000000000" pitchFamily="2" charset="0"/>
              </a:rPr>
              <a:t>Urban Social Class Diversity</a:t>
            </a:r>
          </a:p>
        </p:txBody>
      </p:sp>
      <p:sp>
        <p:nvSpPr>
          <p:cNvPr id="3" name="Content Placeholder 2"/>
          <p:cNvSpPr>
            <a:spLocks noGrp="1"/>
          </p:cNvSpPr>
          <p:nvPr>
            <p:ph idx="1"/>
          </p:nvPr>
        </p:nvSpPr>
        <p:spPr/>
        <p:txBody>
          <a:bodyPr>
            <a:noAutofit/>
          </a:bodyPr>
          <a:lstStyle/>
          <a:p>
            <a:r>
              <a:rPr lang="en-US" sz="1400" dirty="0"/>
              <a:t>Upper-Class Urban Neighborhoods-This class have several homes and alternate where they live at different times of the year. </a:t>
            </a:r>
          </a:p>
          <a:p>
            <a:r>
              <a:rPr lang="en-US" sz="1400" dirty="0"/>
              <a:t>Middle-Class Urban Neighborhoods-Has changed from 1970s from industrial to service sector, made up of well-paying, professional positions that brought young (late 20s to early 40s, urban professional (yuppies) usually single or married with or without children, Dinks (dual income, no kids) young professional couples without children. Made up of African American college graduates entering the labor market aka (buppies) a new group of black urban professionals. </a:t>
            </a:r>
          </a:p>
          <a:p>
            <a:r>
              <a:rPr lang="en-US" sz="1400" dirty="0"/>
              <a:t>Working-Class Urban Neighborhoods-most of these neighborhoods gemenischaft community, with shared values, intimacy, a strong sense of belonging, and a strong support network. Aka urban villages.</a:t>
            </a:r>
          </a:p>
          <a:p>
            <a:r>
              <a:rPr lang="en-US" sz="1400" dirty="0"/>
              <a:t>Mixed-Income Urban Neighborhoods-Keys to quality of life in this neighborhood are household income levels and the desire and ability of residents to remain there. </a:t>
            </a:r>
          </a:p>
          <a:p>
            <a:r>
              <a:rPr lang="en-US" sz="1400" dirty="0"/>
              <a:t>Low-Income Urban Neighborhoods-usually high population density and substandard housing are most often located near the central business district, they came to be inner-city neighborhoods as well as ghettos or slums. These “truly disadvantaged” are poor people who rely on welfare assistance and the underground economy in order to survive</a:t>
            </a:r>
          </a:p>
          <a:p>
            <a:r>
              <a:rPr lang="en-US" sz="1400" dirty="0"/>
              <a:t>The Homeless- is a complex, no stereotype gives a complete picture of the homeless. Efforts to revitalize cities with new construction on the edges of the central business districts or downtowns destroyed many of the old single-room occupancy hotels that once provided housing to people living on the edge of poverty. </a:t>
            </a:r>
          </a:p>
        </p:txBody>
      </p:sp>
    </p:spTree>
    <p:extLst>
      <p:ext uri="{BB962C8B-B14F-4D97-AF65-F5344CB8AC3E}">
        <p14:creationId xmlns:p14="http://schemas.microsoft.com/office/powerpoint/2010/main" val="41167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 CENA" panose="02000000000000000000" pitchFamily="2" charset="0"/>
              </a:rPr>
              <a:t>Suburban Social Class Diversity</a:t>
            </a:r>
          </a:p>
        </p:txBody>
      </p:sp>
      <p:sp>
        <p:nvSpPr>
          <p:cNvPr id="3" name="Content Placeholder 2"/>
          <p:cNvSpPr>
            <a:spLocks noGrp="1"/>
          </p:cNvSpPr>
          <p:nvPr>
            <p:ph idx="1"/>
          </p:nvPr>
        </p:nvSpPr>
        <p:spPr/>
        <p:txBody>
          <a:bodyPr>
            <a:normAutofit fontScale="85000" lnSpcReduction="10000"/>
          </a:bodyPr>
          <a:lstStyle/>
          <a:p>
            <a:r>
              <a:rPr lang="en-US" dirty="0"/>
              <a:t>Upper-Income Suburbs-“Resemble old aristocratic ones of yesteryear. Families have large houses on large properties with swimming pools and center their social lives on churches or temples and exclusive country clubs”(Macionis, 2017). </a:t>
            </a:r>
          </a:p>
          <a:p>
            <a:r>
              <a:rPr lang="en-US" dirty="0"/>
              <a:t>Middle-Income Suburbs-Life centers on family and child centered activities. Parents raise their children in a place of socioeconomic homogeneity, away from what they see as the evils of the city. </a:t>
            </a:r>
          </a:p>
          <a:p>
            <a:r>
              <a:rPr lang="en-US" dirty="0"/>
              <a:t>Working-Class Suburbs-In early twentieth century as home for both factories and their workers. Then moved to become blue collar workers with the opportunity to live in their own homes and work nearby. </a:t>
            </a:r>
          </a:p>
          <a:p>
            <a:r>
              <a:rPr lang="en-US" dirty="0"/>
              <a:t>Suburban Cosmopolitan Centers-composed of academics, professionals, writers, actors, artists, and students, these communities resemble the university areas, bohemian enclaves, and cosmopolite residential neighborhoods of central cities. </a:t>
            </a:r>
          </a:p>
          <a:p>
            <a:r>
              <a:rPr lang="en-US" dirty="0"/>
              <a:t>Minority Suburbs-The rise in black suburbanization rests on the group’s increasing percentage of college graduates and their economic progress. </a:t>
            </a:r>
          </a:p>
          <a:p>
            <a:endParaRPr lang="en-US" dirty="0"/>
          </a:p>
        </p:txBody>
      </p:sp>
    </p:spTree>
    <p:extLst>
      <p:ext uri="{BB962C8B-B14F-4D97-AF65-F5344CB8AC3E}">
        <p14:creationId xmlns:p14="http://schemas.microsoft.com/office/powerpoint/2010/main" val="55433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End</a:t>
            </a:r>
          </a:p>
        </p:txBody>
      </p:sp>
      <p:sp>
        <p:nvSpPr>
          <p:cNvPr id="4" name="Rectangle 1"/>
          <p:cNvSpPr>
            <a:spLocks noGrp="1" noChangeArrowheads="1"/>
          </p:cNvSpPr>
          <p:nvPr>
            <p:ph idx="1"/>
          </p:nvPr>
        </p:nvSpPr>
        <p:spPr bwMode="auto">
          <a:xfrm>
            <a:off x="1934817" y="1959041"/>
            <a:ext cx="8653670" cy="12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 CENA" panose="02000000000000000000" pitchFamily="2" charset="0"/>
                <a:ea typeface="Calibri" panose="020F0502020204030204" pitchFamily="34" charset="0"/>
                <a:cs typeface="Times New Roman" panose="02020603050405020304" pitchFamily="18" charset="0"/>
              </a:rPr>
              <a:t>Reference: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AR CENA" panose="02000000000000000000" pitchFamily="2" charset="0"/>
                <a:ea typeface="Calibri" panose="020F0502020204030204" pitchFamily="34" charset="0"/>
                <a:cs typeface="Times New Roman" panose="02020603050405020304" pitchFamily="18" charset="0"/>
              </a:rPr>
              <a:t>Macionis</a:t>
            </a:r>
            <a:r>
              <a:rPr kumimoji="0" lang="en-US" altLang="en-US" sz="2800" b="0" i="0" u="none" strike="noStrike" cap="none" normalizeH="0" baseline="0" dirty="0">
                <a:ln>
                  <a:noFill/>
                </a:ln>
                <a:solidFill>
                  <a:schemeClr val="tx1"/>
                </a:solidFill>
                <a:effectLst/>
                <a:latin typeface="AR CENA" panose="02000000000000000000" pitchFamily="2" charset="0"/>
                <a:ea typeface="Calibri" panose="020F0502020204030204" pitchFamily="34" charset="0"/>
                <a:cs typeface="Times New Roman" panose="02020603050405020304" pitchFamily="18" charset="0"/>
              </a:rPr>
              <a:t>, J. J. (2017). </a:t>
            </a:r>
            <a:r>
              <a:rPr kumimoji="0" lang="en-US" altLang="en-US" sz="2800" b="0" i="1" u="none" strike="noStrike" cap="none" normalizeH="0" baseline="0" dirty="0">
                <a:ln>
                  <a:noFill/>
                </a:ln>
                <a:solidFill>
                  <a:schemeClr val="tx1"/>
                </a:solidFill>
                <a:effectLst/>
                <a:latin typeface="AR CENA" panose="02000000000000000000" pitchFamily="2" charset="0"/>
                <a:ea typeface="Calibri" panose="020F0502020204030204" pitchFamily="34" charset="0"/>
                <a:cs typeface="Times New Roman" panose="02020603050405020304" pitchFamily="18" charset="0"/>
              </a:rPr>
              <a:t>Cities and urban life .</a:t>
            </a:r>
            <a:r>
              <a:rPr kumimoji="0" lang="en-US" altLang="en-US" sz="2800" b="0" i="0" u="none" strike="noStrike" cap="none" normalizeH="0" baseline="0" dirty="0">
                <a:ln>
                  <a:noFill/>
                </a:ln>
                <a:solidFill>
                  <a:schemeClr val="tx1"/>
                </a:solidFill>
                <a:effectLst/>
                <a:latin typeface="AR CENA" panose="02000000000000000000" pitchFamily="2" charset="0"/>
                <a:ea typeface="Calibri" panose="020F0502020204030204" pitchFamily="34" charset="0"/>
                <a:cs typeface="Times New Roman" panose="02020603050405020304" pitchFamily="18" charset="0"/>
              </a:rPr>
              <a:t> Pearson .</a:t>
            </a:r>
            <a:endParaRPr kumimoji="0" lang="en-US" altLang="en-US" sz="2800" b="0" i="0" u="none" strike="noStrike" cap="none" normalizeH="0" baseline="0" dirty="0">
              <a:ln>
                <a:noFill/>
              </a:ln>
              <a:solidFill>
                <a:schemeClr val="tx1"/>
              </a:solidFill>
              <a:effectLst/>
              <a:latin typeface="AR CENA" panose="02000000000000000000" pitchFamily="2"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0135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smtClean="0"/>
              <a:t>Who </a:t>
            </a:r>
            <a:r>
              <a:rPr lang="en-US" dirty="0"/>
              <a:t>were the two influential socialists in the creation of social stratification?</a:t>
            </a:r>
          </a:p>
          <a:p>
            <a:pPr lvl="1"/>
            <a:r>
              <a:rPr lang="en-US" dirty="0"/>
              <a:t>Karl Marx and Max Weber </a:t>
            </a:r>
          </a:p>
          <a:p>
            <a:pPr lvl="0"/>
            <a:r>
              <a:rPr lang="en-US" dirty="0"/>
              <a:t>What are three measurable indicators of social stratification?</a:t>
            </a:r>
          </a:p>
          <a:p>
            <a:pPr lvl="1"/>
            <a:r>
              <a:rPr lang="en-US" dirty="0"/>
              <a:t>Income Distribution</a:t>
            </a:r>
          </a:p>
          <a:p>
            <a:pPr lvl="1"/>
            <a:r>
              <a:rPr lang="en-US" dirty="0"/>
              <a:t>Wealth </a:t>
            </a:r>
          </a:p>
          <a:p>
            <a:pPr lvl="1"/>
            <a:r>
              <a:rPr lang="en-US" dirty="0"/>
              <a:t>Poverty </a:t>
            </a:r>
          </a:p>
          <a:p>
            <a:endParaRPr lang="en-US" dirty="0"/>
          </a:p>
        </p:txBody>
      </p:sp>
    </p:spTree>
    <p:extLst>
      <p:ext uri="{BB962C8B-B14F-4D97-AF65-F5344CB8AC3E}">
        <p14:creationId xmlns:p14="http://schemas.microsoft.com/office/powerpoint/2010/main" val="202763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 CENA" panose="02000000000000000000" pitchFamily="2" charset="0"/>
              </a:rPr>
              <a:t>Two Influential Socialist </a:t>
            </a:r>
          </a:p>
        </p:txBody>
      </p:sp>
      <p:sp>
        <p:nvSpPr>
          <p:cNvPr id="3" name="Content Placeholder 2"/>
          <p:cNvSpPr>
            <a:spLocks noGrp="1"/>
          </p:cNvSpPr>
          <p:nvPr>
            <p:ph idx="1"/>
          </p:nvPr>
        </p:nvSpPr>
        <p:spPr/>
        <p:txBody>
          <a:bodyPr/>
          <a:lstStyle/>
          <a:p>
            <a:r>
              <a:rPr lang="en-US" dirty="0"/>
              <a:t>Karl Marx and Max Weber </a:t>
            </a:r>
          </a:p>
        </p:txBody>
      </p:sp>
      <p:pic>
        <p:nvPicPr>
          <p:cNvPr id="4" name="Picture 3" descr="Incorporating the Rentier Sectors into a Financial Model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0" y="3313042"/>
            <a:ext cx="2943087" cy="2338457"/>
          </a:xfrm>
          <a:prstGeom prst="rect">
            <a:avLst/>
          </a:prstGeom>
        </p:spPr>
      </p:pic>
      <p:pic>
        <p:nvPicPr>
          <p:cNvPr id="5" name="Picture 4" descr="redecastorphoto: A lógica da mudança de regime: Quem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861" y="2374899"/>
            <a:ext cx="2286000" cy="3276600"/>
          </a:xfrm>
          <a:prstGeom prst="rect">
            <a:avLst/>
          </a:prstGeom>
        </p:spPr>
      </p:pic>
    </p:spTree>
    <p:extLst>
      <p:ext uri="{BB962C8B-B14F-4D97-AF65-F5344CB8AC3E}">
        <p14:creationId xmlns:p14="http://schemas.microsoft.com/office/powerpoint/2010/main" val="329409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 CENA" panose="02000000000000000000" pitchFamily="2" charset="0"/>
              </a:rPr>
              <a:t>Social Stratification</a:t>
            </a:r>
          </a:p>
        </p:txBody>
      </p:sp>
      <p:sp>
        <p:nvSpPr>
          <p:cNvPr id="3" name="Content Placeholder 2"/>
          <p:cNvSpPr>
            <a:spLocks noGrp="1"/>
          </p:cNvSpPr>
          <p:nvPr>
            <p:ph idx="1"/>
          </p:nvPr>
        </p:nvSpPr>
        <p:spPr/>
        <p:txBody>
          <a:bodyPr/>
          <a:lstStyle/>
          <a:p>
            <a:r>
              <a:rPr lang="en-US" dirty="0"/>
              <a:t>“The hierarchical ranking with a society of various social class groups according to wealth, power and prestige” (Macionis, 2017). </a:t>
            </a:r>
          </a:p>
          <a:p>
            <a:endParaRPr lang="en-US" dirty="0"/>
          </a:p>
          <a:p>
            <a:endParaRPr lang="en-US" dirty="0"/>
          </a:p>
        </p:txBody>
      </p:sp>
      <p:pic>
        <p:nvPicPr>
          <p:cNvPr id="4" name="Picture 3" descr="wmtc: 04.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7874" y="3045898"/>
            <a:ext cx="5120640" cy="3812102"/>
          </a:xfrm>
          <a:prstGeom prst="rect">
            <a:avLst/>
          </a:prstGeom>
        </p:spPr>
      </p:pic>
    </p:spTree>
    <p:extLst>
      <p:ext uri="{BB962C8B-B14F-4D97-AF65-F5344CB8AC3E}">
        <p14:creationId xmlns:p14="http://schemas.microsoft.com/office/powerpoint/2010/main" val="287718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 CENA" panose="02000000000000000000" pitchFamily="2" charset="0"/>
              </a:rPr>
              <a:t>Social Class Distinctions: </a:t>
            </a:r>
          </a:p>
        </p:txBody>
      </p:sp>
      <p:sp>
        <p:nvSpPr>
          <p:cNvPr id="3" name="Content Placeholder 2"/>
          <p:cNvSpPr>
            <a:spLocks noGrp="1"/>
          </p:cNvSpPr>
          <p:nvPr>
            <p:ph idx="1"/>
          </p:nvPr>
        </p:nvSpPr>
        <p:spPr/>
        <p:txBody>
          <a:bodyPr>
            <a:normAutofit fontScale="92500" lnSpcReduction="20000"/>
          </a:bodyPr>
          <a:lstStyle/>
          <a:p>
            <a:r>
              <a:rPr lang="en-US" dirty="0"/>
              <a:t>Upper Class</a:t>
            </a:r>
          </a:p>
          <a:p>
            <a:pPr lvl="1"/>
            <a:r>
              <a:rPr lang="en-US" dirty="0"/>
              <a:t>Contains 1 to 3 percent of the total population; old vs new money-mutigenerational or inherited wealth vs first generation, self-earned wealth</a:t>
            </a:r>
          </a:p>
          <a:p>
            <a:r>
              <a:rPr lang="en-US" dirty="0"/>
              <a:t>Middle Class</a:t>
            </a:r>
          </a:p>
          <a:p>
            <a:pPr lvl="1"/>
            <a:r>
              <a:rPr lang="en-US" dirty="0"/>
              <a:t>Contains 40 to 50 percent of the total population; less than half are upper middle class income ranging from 100,000 to about 200,000 annually; the other portion earn an income of 50,000 to 90,000 annually</a:t>
            </a:r>
          </a:p>
          <a:p>
            <a:r>
              <a:rPr lang="en-US" dirty="0"/>
              <a:t>Working Class</a:t>
            </a:r>
          </a:p>
          <a:p>
            <a:pPr lvl="1"/>
            <a:r>
              <a:rPr lang="en-US" dirty="0"/>
              <a:t>Contains one third of society earning 30,000 to 50,000 annually </a:t>
            </a:r>
          </a:p>
          <a:p>
            <a:r>
              <a:rPr lang="en-US" dirty="0"/>
              <a:t>Lower Class</a:t>
            </a:r>
          </a:p>
          <a:p>
            <a:pPr lvl="1"/>
            <a:r>
              <a:rPr lang="en-US" dirty="0"/>
              <a:t>Contains 20 percent of population and is comprised of poor whites, and other racial and ethnic groups </a:t>
            </a:r>
          </a:p>
          <a:p>
            <a:endParaRPr lang="en-US" dirty="0"/>
          </a:p>
          <a:p>
            <a:endParaRPr lang="en-US" dirty="0"/>
          </a:p>
          <a:p>
            <a:pPr lvl="1"/>
            <a:endParaRPr lang="en-US" dirty="0"/>
          </a:p>
        </p:txBody>
      </p:sp>
    </p:spTree>
    <p:extLst>
      <p:ext uri="{BB962C8B-B14F-4D97-AF65-F5344CB8AC3E}">
        <p14:creationId xmlns:p14="http://schemas.microsoft.com/office/powerpoint/2010/main" val="1457674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 CENA" panose="02000000000000000000" pitchFamily="2" charset="0"/>
              </a:rPr>
              <a:t>Measurable Indicators of Social Stratification:</a:t>
            </a:r>
          </a:p>
        </p:txBody>
      </p:sp>
      <p:sp>
        <p:nvSpPr>
          <p:cNvPr id="3" name="Content Placeholder 2"/>
          <p:cNvSpPr>
            <a:spLocks noGrp="1"/>
          </p:cNvSpPr>
          <p:nvPr>
            <p:ph idx="1"/>
          </p:nvPr>
        </p:nvSpPr>
        <p:spPr/>
        <p:txBody>
          <a:bodyPr/>
          <a:lstStyle/>
          <a:p>
            <a:r>
              <a:rPr lang="en-US" dirty="0"/>
              <a:t>INCOME DISTRIBUTION</a:t>
            </a:r>
          </a:p>
          <a:p>
            <a:r>
              <a:rPr lang="en-US" dirty="0"/>
              <a:t>WEALTH</a:t>
            </a:r>
          </a:p>
          <a:p>
            <a:r>
              <a:rPr lang="en-US" dirty="0"/>
              <a:t>POVERTY </a:t>
            </a:r>
          </a:p>
        </p:txBody>
      </p:sp>
      <p:pic>
        <p:nvPicPr>
          <p:cNvPr id="4" name="Picture 3" descr="Other Food: daily devos: Should pastors get pai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713" y="2576512"/>
            <a:ext cx="3048000" cy="3000375"/>
          </a:xfrm>
          <a:prstGeom prst="rect">
            <a:avLst/>
          </a:prstGeom>
        </p:spPr>
      </p:pic>
    </p:spTree>
    <p:extLst>
      <p:ext uri="{BB962C8B-B14F-4D97-AF65-F5344CB8AC3E}">
        <p14:creationId xmlns:p14="http://schemas.microsoft.com/office/powerpoint/2010/main" val="4163683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 CENA" panose="02000000000000000000" pitchFamily="2" charset="0"/>
              </a:rPr>
              <a:t>Incomes Within and Outside Cities </a:t>
            </a:r>
          </a:p>
        </p:txBody>
      </p:sp>
      <p:sp>
        <p:nvSpPr>
          <p:cNvPr id="3" name="Content Placeholder 2"/>
          <p:cNvSpPr>
            <a:spLocks noGrp="1"/>
          </p:cNvSpPr>
          <p:nvPr>
            <p:ph idx="1"/>
          </p:nvPr>
        </p:nvSpPr>
        <p:spPr/>
        <p:txBody>
          <a:bodyPr/>
          <a:lstStyle/>
          <a:p>
            <a:r>
              <a:rPr lang="en-US" dirty="0"/>
              <a:t>“When comparing income data by residence, it was found that in metropolitan areas, those living outside central cities are better off than those living with central cities” (</a:t>
            </a:r>
            <a:r>
              <a:rPr lang="en-US" dirty="0" err="1"/>
              <a:t>Macionis</a:t>
            </a:r>
            <a:r>
              <a:rPr lang="en-US" dirty="0"/>
              <a:t>, 2017). </a:t>
            </a:r>
          </a:p>
        </p:txBody>
      </p:sp>
      <p:pic>
        <p:nvPicPr>
          <p:cNvPr id="4" name="Picture 3" descr="Bad Grandpa: The Ugly Forefather of New York’s… — ProPublic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150" y="3422837"/>
            <a:ext cx="6096003" cy="3200400"/>
          </a:xfrm>
          <a:prstGeom prst="rect">
            <a:avLst/>
          </a:prstGeom>
        </p:spPr>
      </p:pic>
    </p:spTree>
    <p:extLst>
      <p:ext uri="{BB962C8B-B14F-4D97-AF65-F5344CB8AC3E}">
        <p14:creationId xmlns:p14="http://schemas.microsoft.com/office/powerpoint/2010/main" val="3497277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 CENA" panose="02000000000000000000" pitchFamily="2" charset="0"/>
              </a:rPr>
              <a:t>Wealth and Net Worth </a:t>
            </a:r>
          </a:p>
        </p:txBody>
      </p:sp>
      <p:sp>
        <p:nvSpPr>
          <p:cNvPr id="3" name="Content Placeholder 2"/>
          <p:cNvSpPr>
            <a:spLocks noGrp="1"/>
          </p:cNvSpPr>
          <p:nvPr>
            <p:ph idx="1"/>
          </p:nvPr>
        </p:nvSpPr>
        <p:spPr/>
        <p:txBody>
          <a:bodyPr/>
          <a:lstStyle/>
          <a:p>
            <a:r>
              <a:rPr lang="en-US" dirty="0"/>
              <a:t>Wealth- “refers to either marketable assets, such as real estate and other property, bank accounts, and stocks, bonds, and other securities. Financial assets (all of the preceding minus owner-occupied housing)” </a:t>
            </a:r>
            <a:r>
              <a:rPr lang="en-US" dirty="0">
                <a:solidFill>
                  <a:srgbClr val="373545"/>
                </a:solidFill>
              </a:rPr>
              <a:t>(Macionis, 2017)</a:t>
            </a:r>
            <a:r>
              <a:rPr lang="en-US" dirty="0"/>
              <a:t>. </a:t>
            </a:r>
          </a:p>
          <a:p>
            <a:r>
              <a:rPr lang="en-US" dirty="0"/>
              <a:t>Net Worth- “refers to all of one’s assets minus all liabilities (what one owes)” (Macionis, 2017). </a:t>
            </a:r>
          </a:p>
          <a:p>
            <a:pPr lvl="1"/>
            <a:r>
              <a:rPr lang="en-US" dirty="0"/>
              <a:t>Net worth is a more accurate indicator of economic well-being. </a:t>
            </a:r>
          </a:p>
        </p:txBody>
      </p:sp>
    </p:spTree>
    <p:extLst>
      <p:ext uri="{BB962C8B-B14F-4D97-AF65-F5344CB8AC3E}">
        <p14:creationId xmlns:p14="http://schemas.microsoft.com/office/powerpoint/2010/main" val="427773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 CENA" panose="02000000000000000000" pitchFamily="2" charset="0"/>
              </a:rPr>
              <a:t>Poverty Nationwide</a:t>
            </a:r>
          </a:p>
        </p:txBody>
      </p:sp>
      <p:sp>
        <p:nvSpPr>
          <p:cNvPr id="3" name="Content Placeholder 2"/>
          <p:cNvSpPr>
            <a:spLocks noGrp="1"/>
          </p:cNvSpPr>
          <p:nvPr>
            <p:ph idx="1"/>
          </p:nvPr>
        </p:nvSpPr>
        <p:spPr/>
        <p:txBody>
          <a:bodyPr/>
          <a:lstStyle/>
          <a:p>
            <a:r>
              <a:rPr lang="en-US" dirty="0"/>
              <a:t>“In 2013, the poverty threshold for a U.S. family of four was $27,376” (Macionis, 2017). </a:t>
            </a:r>
          </a:p>
        </p:txBody>
      </p:sp>
    </p:spTree>
    <p:extLst>
      <p:ext uri="{BB962C8B-B14F-4D97-AF65-F5344CB8AC3E}">
        <p14:creationId xmlns:p14="http://schemas.microsoft.com/office/powerpoint/2010/main" val="1571465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 CENA" panose="02000000000000000000" pitchFamily="2" charset="0"/>
              </a:rPr>
              <a:t>Poverty Within and Outside Cities </a:t>
            </a:r>
          </a:p>
        </p:txBody>
      </p:sp>
      <p:sp>
        <p:nvSpPr>
          <p:cNvPr id="3" name="Content Placeholder 2"/>
          <p:cNvSpPr>
            <a:spLocks noGrp="1"/>
          </p:cNvSpPr>
          <p:nvPr>
            <p:ph idx="1"/>
          </p:nvPr>
        </p:nvSpPr>
        <p:spPr/>
        <p:txBody>
          <a:bodyPr/>
          <a:lstStyle/>
          <a:p>
            <a:r>
              <a:rPr lang="en-US" dirty="0"/>
              <a:t>“In 2013, more U.S. city residents- 19.1 percent, nearly one in five-lived in poverty compared with those living outside central cities, where the poverty rate was 11.1 percent (one in nine)” (Macionis, 2017).  </a:t>
            </a:r>
          </a:p>
          <a:p>
            <a:r>
              <a:rPr lang="en-US" dirty="0"/>
              <a:t>“In non-metropolitan areas, 16.1 percent (about on in six) lived in poverty. In absolute numbers, this translated to about 19.9 million in central cities, 18.1 million outside central cities, and 8.5 million in non-metropolitan areas” (Macionis, 2017).</a:t>
            </a:r>
          </a:p>
        </p:txBody>
      </p:sp>
    </p:spTree>
    <p:extLst>
      <p:ext uri="{BB962C8B-B14F-4D97-AF65-F5344CB8AC3E}">
        <p14:creationId xmlns:p14="http://schemas.microsoft.com/office/powerpoint/2010/main" val="1420811929"/>
      </p:ext>
    </p:extLst>
  </p:cSld>
  <p:clrMapOvr>
    <a:masterClrMapping/>
  </p:clrMapOvr>
</p:sld>
</file>

<file path=ppt/theme/theme1.xml><?xml version="1.0" encoding="utf-8"?>
<a:theme xmlns:a="http://schemas.openxmlformats.org/drawingml/2006/main" name="Crop">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docProps/app.xml><?xml version="1.0" encoding="utf-8"?>
<Properties xmlns="http://schemas.openxmlformats.org/officeDocument/2006/extended-properties" xmlns:vt="http://schemas.openxmlformats.org/officeDocument/2006/docPropsVTypes">
  <Template>TM10001105[[fn=Crop]]</Template>
  <TotalTime>300</TotalTime>
  <Words>881</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 CENA</vt:lpstr>
      <vt:lpstr>Arial</vt:lpstr>
      <vt:lpstr>Calibri</vt:lpstr>
      <vt:lpstr>Franklin Gothic Book</vt:lpstr>
      <vt:lpstr>Times New Roman</vt:lpstr>
      <vt:lpstr>Crop</vt:lpstr>
      <vt:lpstr>Chapter 10: Stratification and Social Class</vt:lpstr>
      <vt:lpstr>Two Influential Socialist </vt:lpstr>
      <vt:lpstr>Social Stratification</vt:lpstr>
      <vt:lpstr>Social Class Distinctions: </vt:lpstr>
      <vt:lpstr>Measurable Indicators of Social Stratification:</vt:lpstr>
      <vt:lpstr>Incomes Within and Outside Cities </vt:lpstr>
      <vt:lpstr>Wealth and Net Worth </vt:lpstr>
      <vt:lpstr>Poverty Nationwide</vt:lpstr>
      <vt:lpstr>Poverty Within and Outside Cities </vt:lpstr>
      <vt:lpstr>Urban Social Class Diversity</vt:lpstr>
      <vt:lpstr>Suburban Social Class Diversity</vt:lpstr>
      <vt:lpstr>The 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Stratification and Social Class</dc:title>
  <dc:creator>Ariel Waters</dc:creator>
  <cp:lastModifiedBy>Theodore J. Davis, Jr.</cp:lastModifiedBy>
  <cp:revision>21</cp:revision>
  <dcterms:created xsi:type="dcterms:W3CDTF">2018-11-19T20:52:07Z</dcterms:created>
  <dcterms:modified xsi:type="dcterms:W3CDTF">2018-12-01T15:13:25Z</dcterms:modified>
</cp:coreProperties>
</file>