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76" r:id="rId4"/>
    <p:sldId id="277" r:id="rId5"/>
    <p:sldId id="476" r:id="rId6"/>
    <p:sldId id="278" r:id="rId7"/>
    <p:sldId id="279" r:id="rId8"/>
    <p:sldId id="280" r:id="rId9"/>
    <p:sldId id="385" r:id="rId10"/>
    <p:sldId id="386" r:id="rId11"/>
    <p:sldId id="388" r:id="rId12"/>
    <p:sldId id="384" r:id="rId13"/>
    <p:sldId id="258" r:id="rId14"/>
    <p:sldId id="283" r:id="rId15"/>
    <p:sldId id="389" r:id="rId16"/>
    <p:sldId id="390" r:id="rId17"/>
    <p:sldId id="477" r:id="rId18"/>
    <p:sldId id="392" r:id="rId19"/>
    <p:sldId id="391" r:id="rId20"/>
    <p:sldId id="269" r:id="rId21"/>
    <p:sldId id="287" r:id="rId22"/>
    <p:sldId id="288" r:id="rId23"/>
    <p:sldId id="289" r:id="rId24"/>
    <p:sldId id="446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1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EF3C-EF73-477D-BAF0-7545B8C20AE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51F02-7E25-4EA6-ACAC-17A3AED9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</a:t>
            </a:r>
            <a:r>
              <a:rPr lang="en-US" baseline="0" dirty="0" smtClean="0"/>
              <a:t> it to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1F02-7E25-4EA6-ACAC-17A3AED921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050"/>
          </a:xfrm>
        </p:spPr>
        <p:txBody>
          <a:bodyPr/>
          <a:lstStyle/>
          <a:p>
            <a:r>
              <a:rPr lang="en-US" dirty="0" smtClean="0"/>
              <a:t>Add first node to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050"/>
            <a:ext cx="8596668" cy="5010149"/>
          </a:xfrm>
        </p:spPr>
        <p:txBody>
          <a:bodyPr/>
          <a:lstStyle/>
          <a:p>
            <a:r>
              <a:rPr lang="en-US" dirty="0" smtClean="0"/>
              <a:t>Create a brand new </a:t>
            </a:r>
            <a:r>
              <a:rPr lang="en-US" dirty="0" smtClean="0"/>
              <a:t>node (this is just creating a node):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*n = new 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(x) </a:t>
            </a:r>
            <a:r>
              <a:rPr lang="en-US" dirty="0" smtClean="0"/>
              <a:t>//where x is the data part of the node (assume x is 3)</a:t>
            </a:r>
          </a:p>
          <a:p>
            <a:r>
              <a:rPr lang="en-US" dirty="0" smtClean="0"/>
              <a:t>Set the first pointer to point to the new node</a:t>
            </a:r>
          </a:p>
          <a:p>
            <a:r>
              <a:rPr lang="en-US" dirty="0" smtClean="0"/>
              <a:t>Set the last pointer to point to the new node</a:t>
            </a:r>
          </a:p>
          <a:p>
            <a:r>
              <a:rPr lang="en-US" dirty="0" smtClean="0"/>
              <a:t>Increase the size of the list by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How would you add to the end of the list?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068570" y="35877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13200" y="35877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95650" y="37332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9144" y="37332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84594" y="4331440"/>
            <a:ext cx="411056" cy="4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6028" y="478406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59953" y="4331441"/>
            <a:ext cx="400897" cy="4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27420" y="4784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82931" y="2918413"/>
            <a:ext cx="5182307" cy="3038875"/>
          </a:xfrm>
          <a:prstGeom prst="rect">
            <a:avLst/>
          </a:prstGeom>
          <a:solidFill>
            <a:srgbClr val="FFFFC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Code: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sz="1700" b="1" dirty="0" smtClean="0">
                <a:solidFill>
                  <a:srgbClr val="FF0000"/>
                </a:solidFill>
              </a:rPr>
              <a:t>void SLL::</a:t>
            </a:r>
            <a:r>
              <a:rPr lang="en-US" sz="1700" b="1" dirty="0" err="1" smtClean="0">
                <a:solidFill>
                  <a:srgbClr val="FF0000"/>
                </a:solidFill>
              </a:rPr>
              <a:t>addFirst</a:t>
            </a:r>
            <a:r>
              <a:rPr lang="en-US" sz="1700" b="1" dirty="0" smtClean="0">
                <a:solidFill>
                  <a:srgbClr val="FF0000"/>
                </a:solidFill>
              </a:rPr>
              <a:t>(</a:t>
            </a:r>
            <a:r>
              <a:rPr lang="en-US" sz="1700" b="1" dirty="0" err="1" smtClean="0">
                <a:solidFill>
                  <a:srgbClr val="FF0000"/>
                </a:solidFill>
              </a:rPr>
              <a:t>int</a:t>
            </a:r>
            <a:r>
              <a:rPr lang="en-US" sz="1700" b="1" dirty="0" smtClean="0">
                <a:solidFill>
                  <a:srgbClr val="FF0000"/>
                </a:solidFill>
              </a:rPr>
              <a:t> x) </a:t>
            </a:r>
            <a:r>
              <a:rPr lang="en-US" sz="1700" b="1" dirty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size++;  // the linked list’s size goes up by one</a:t>
            </a:r>
            <a:endParaRPr lang="en-US" sz="17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first </a:t>
            </a:r>
            <a:r>
              <a:rPr lang="en-US" sz="1700" dirty="0">
                <a:solidFill>
                  <a:srgbClr val="FF0000"/>
                </a:solidFill>
              </a:rPr>
              <a:t>= </a:t>
            </a:r>
            <a:r>
              <a:rPr lang="en-US" sz="1700" b="1" dirty="0">
                <a:solidFill>
                  <a:srgbClr val="FF0000"/>
                </a:solidFill>
              </a:rPr>
              <a:t>new </a:t>
            </a:r>
            <a:r>
              <a:rPr lang="en-US" sz="1700" b="1" dirty="0" err="1" smtClean="0">
                <a:solidFill>
                  <a:srgbClr val="FF0000"/>
                </a:solidFill>
              </a:rPr>
              <a:t>SNode</a:t>
            </a:r>
            <a:r>
              <a:rPr lang="en-US" sz="1700" b="1" dirty="0" smtClean="0">
                <a:solidFill>
                  <a:srgbClr val="FF0000"/>
                </a:solidFill>
              </a:rPr>
              <a:t> (x); </a:t>
            </a:r>
            <a:r>
              <a:rPr lang="en-US" sz="1700" dirty="0" smtClean="0">
                <a:solidFill>
                  <a:srgbClr val="FF0000"/>
                </a:solidFill>
              </a:rPr>
              <a:t>// makes a new node, 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        //then sets first to point to the new node</a:t>
            </a:r>
            <a:endParaRPr lang="en-US" sz="17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>
                <a:solidFill>
                  <a:srgbClr val="FF0000"/>
                </a:solidFill>
              </a:rPr>
              <a:t>last = first</a:t>
            </a:r>
            <a:r>
              <a:rPr lang="en-US" sz="1700" dirty="0" smtClean="0">
                <a:solidFill>
                  <a:srgbClr val="FF0000"/>
                </a:solidFill>
              </a:rPr>
              <a:t>; // there’s only one node – last and 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                 //first point to the same node</a:t>
            </a:r>
            <a:endParaRPr lang="en-US" sz="17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>
                <a:solidFill>
                  <a:srgbClr val="FF0000"/>
                </a:solidFill>
              </a:rPr>
              <a:t>//</a:t>
            </a:r>
            <a:r>
              <a:rPr lang="en-US" sz="1700" u="sng" dirty="0" err="1">
                <a:solidFill>
                  <a:srgbClr val="FF0000"/>
                </a:solidFill>
              </a:rPr>
              <a:t>cout</a:t>
            </a:r>
            <a:r>
              <a:rPr lang="en-US" sz="1700" u="sng" dirty="0">
                <a:solidFill>
                  <a:srgbClr val="FF0000"/>
                </a:solidFill>
              </a:rPr>
              <a:t> &lt;&lt; " added first ";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54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79"/>
            <a:ext cx="8596668" cy="9080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 to the end of the list? push(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856862"/>
            <a:ext cx="8596668" cy="599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new node: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*n = new 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(x) </a:t>
            </a:r>
            <a:r>
              <a:rPr lang="en-US" dirty="0" smtClean="0"/>
              <a:t>//where x is the data part of the node (assume x is 7)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the last node in the list’s next pointer to the new node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last-&gt;next = 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the last pointer to point to the new node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last = n;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Increase the size of the list by one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size +=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How would you print the list?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296920" y="14668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41550" y="14668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1612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7494" y="16123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3876" y="1772529"/>
            <a:ext cx="415946" cy="29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874" y="19690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214620" y="1772529"/>
            <a:ext cx="428713" cy="2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7144" y="18803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53020" y="14541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597650" y="14541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0100" y="1599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3594" y="15996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49320" y="29654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393950" y="29654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6400" y="31109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71494" y="2628384"/>
            <a:ext cx="439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</a:t>
            </a:r>
            <a:endParaRPr lang="en-US" sz="5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92917" y="3303547"/>
            <a:ext cx="321175" cy="24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2274" y="34676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366240" y="3378942"/>
            <a:ext cx="394358" cy="12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9544" y="33789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05420" y="29527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750050" y="29527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32500" y="30982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5994" y="30982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1266" y="3258806"/>
            <a:ext cx="2914154" cy="3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36620" y="44259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81250" y="44259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63700" y="45714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58794" y="4088884"/>
            <a:ext cx="439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</a:t>
            </a:r>
            <a:endParaRPr lang="en-US" sz="5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33576" y="4571484"/>
            <a:ext cx="411056" cy="4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9574" y="49281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804785" y="5107173"/>
            <a:ext cx="400897" cy="4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9494" y="54744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92720" y="44132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737350" y="44132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9800" y="4558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13294" y="45587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878566" y="4719306"/>
            <a:ext cx="2914154" cy="3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7886363" y="1908192"/>
            <a:ext cx="4173845" cy="3038875"/>
          </a:xfrm>
          <a:prstGeom prst="rect">
            <a:avLst/>
          </a:prstGeom>
          <a:solidFill>
            <a:srgbClr val="FFFFC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Code: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sz="1700" b="1" dirty="0" smtClean="0">
                <a:solidFill>
                  <a:srgbClr val="FF0000"/>
                </a:solidFill>
              </a:rPr>
              <a:t>void SLL::push(</a:t>
            </a:r>
            <a:r>
              <a:rPr lang="en-US" sz="1700" b="1" dirty="0" err="1" smtClean="0">
                <a:solidFill>
                  <a:srgbClr val="FF0000"/>
                </a:solidFill>
              </a:rPr>
              <a:t>int</a:t>
            </a:r>
            <a:r>
              <a:rPr lang="en-US" sz="1700" b="1" dirty="0" smtClean="0">
                <a:solidFill>
                  <a:srgbClr val="FF0000"/>
                </a:solidFill>
              </a:rPr>
              <a:t> x) </a:t>
            </a:r>
            <a:r>
              <a:rPr lang="en-US" sz="1700" b="1" dirty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err="1" smtClean="0">
                <a:solidFill>
                  <a:srgbClr val="FF0000"/>
                </a:solidFill>
              </a:rPr>
              <a:t>Snode</a:t>
            </a:r>
            <a:r>
              <a:rPr lang="en-US" sz="1700" dirty="0" smtClean="0">
                <a:solidFill>
                  <a:srgbClr val="FF0000"/>
                </a:solidFill>
              </a:rPr>
              <a:t> *n </a:t>
            </a:r>
            <a:r>
              <a:rPr lang="en-US" sz="1700" dirty="0">
                <a:solidFill>
                  <a:srgbClr val="FF0000"/>
                </a:solidFill>
              </a:rPr>
              <a:t>= </a:t>
            </a:r>
            <a:r>
              <a:rPr lang="en-US" sz="1700" b="1" dirty="0">
                <a:solidFill>
                  <a:srgbClr val="FF0000"/>
                </a:solidFill>
              </a:rPr>
              <a:t>new </a:t>
            </a:r>
            <a:r>
              <a:rPr lang="en-US" sz="1700" b="1" dirty="0" err="1" smtClean="0">
                <a:solidFill>
                  <a:srgbClr val="FF0000"/>
                </a:solidFill>
              </a:rPr>
              <a:t>SNode</a:t>
            </a:r>
            <a:r>
              <a:rPr lang="en-US" sz="1700" b="1" dirty="0" smtClean="0">
                <a:solidFill>
                  <a:srgbClr val="FF0000"/>
                </a:solidFill>
              </a:rPr>
              <a:t> (x); 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last-&gt;next = n; // makes the old                    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                      //last’s next point to 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                      //the new node n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last = n; // makes last point to the 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             //new last (n)</a:t>
            </a:r>
          </a:p>
          <a:p>
            <a:pPr marL="400050" lvl="1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size += 1; // list size grew by one</a:t>
            </a:r>
            <a:endParaRPr lang="en-US" sz="1700" u="sng" dirty="0">
              <a:solidFill>
                <a:srgbClr val="FF0000"/>
              </a:solidFill>
            </a:endParaRPr>
          </a:p>
          <a:p>
            <a:pPr marL="0" indent="0">
              <a:spcBef>
                <a:spcPts val="7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-50951"/>
            <a:ext cx="8596668" cy="13208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printSLL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23" y="816479"/>
            <a:ext cx="4811097" cy="46109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SLL::</a:t>
            </a:r>
            <a:r>
              <a:rPr lang="en-US" dirty="0" err="1">
                <a:solidFill>
                  <a:srgbClr val="FF0000"/>
                </a:solidFill>
              </a:rPr>
              <a:t>printSLL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while (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!= NULL)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-&gt;data &lt;&lt; </a:t>
            </a:r>
            <a:r>
              <a:rPr lang="en-US" dirty="0" smtClean="0">
                <a:solidFill>
                  <a:srgbClr val="FF0000"/>
                </a:solidFill>
              </a:rPr>
              <a:t>“, ”;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9298" y="5251793"/>
            <a:ext cx="7678738" cy="838200"/>
            <a:chOff x="816" y="1728"/>
            <a:chExt cx="4837" cy="52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3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21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7259811" y="6181062"/>
            <a:ext cx="846759" cy="38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3850" y="5092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092455" y="64881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48949" y="517151"/>
            <a:ext cx="4811097" cy="4610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Remember: what connects each node to the next node is the *next pointer!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Make a temp </a:t>
            </a:r>
            <a:r>
              <a:rPr lang="en-US" dirty="0" smtClean="0">
                <a:solidFill>
                  <a:schemeClr val="tx1"/>
                </a:solidFill>
              </a:rPr>
              <a:t>address – this holds the address of a node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Start the temp address pointing </a:t>
            </a:r>
            <a:r>
              <a:rPr lang="en-US" dirty="0" smtClean="0">
                <a:solidFill>
                  <a:schemeClr val="tx1"/>
                </a:solidFill>
              </a:rPr>
              <a:t>to the first node in the list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Print out the data in that node.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Set the temp pointer to the next </a:t>
            </a:r>
            <a:r>
              <a:rPr lang="en-US" dirty="0" smtClean="0">
                <a:solidFill>
                  <a:schemeClr val="tx1"/>
                </a:solidFill>
              </a:rPr>
              <a:t>node in </a:t>
            </a:r>
            <a:r>
              <a:rPr lang="en-US" dirty="0" smtClean="0">
                <a:solidFill>
                  <a:schemeClr val="tx1"/>
                </a:solidFill>
              </a:rPr>
              <a:t>the list (by setting temp </a:t>
            </a:r>
            <a:r>
              <a:rPr lang="en-US" dirty="0" smtClean="0">
                <a:solidFill>
                  <a:schemeClr val="tx1"/>
                </a:solidFill>
              </a:rPr>
              <a:t>to hold the address of the </a:t>
            </a:r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smtClean="0">
                <a:solidFill>
                  <a:schemeClr val="tx1"/>
                </a:solidFill>
              </a:rPr>
              <a:t>node in the list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Also known as making the temp pointer point to the next node in the list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 smtClean="0">
                <a:solidFill>
                  <a:schemeClr val="tx1"/>
                </a:solidFill>
              </a:rPr>
              <a:t>making the </a:t>
            </a:r>
            <a:r>
              <a:rPr lang="en-US" dirty="0" smtClean="0">
                <a:solidFill>
                  <a:schemeClr val="tx1"/>
                </a:solidFill>
              </a:rPr>
              <a:t>temp pointer point to the next node in the list </a:t>
            </a:r>
            <a:r>
              <a:rPr lang="en-US" dirty="0" smtClean="0">
                <a:solidFill>
                  <a:schemeClr val="tx1"/>
                </a:solidFill>
              </a:rPr>
              <a:t>until </a:t>
            </a:r>
            <a:r>
              <a:rPr lang="en-US" dirty="0" smtClean="0">
                <a:solidFill>
                  <a:schemeClr val="tx1"/>
                </a:solidFill>
              </a:rPr>
              <a:t>you hit the end of the list</a:t>
            </a:r>
          </a:p>
          <a:p>
            <a:pPr lvl="1"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Count could start at 0 and continue incrementing until it hits the size of the list</a:t>
            </a:r>
          </a:p>
          <a:p>
            <a:pPr lvl="1"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 (as seen) continue until the temp pointer is actually NULL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1152525" y="1791593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1838325" y="17915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981325" y="1791593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3667125" y="17915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4886325" y="1791593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5572125" y="17915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6650038" y="1791593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7400925" y="17915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771525" y="13343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771525" y="186779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>
            <a:off x="2143125" y="194399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>
            <a:off x="3971925" y="194399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5876925" y="194399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1136651" y="1756668"/>
            <a:ext cx="10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7        </a:t>
            </a:r>
            <a:r>
              <a:rPr kumimoji="1" lang="en-US" altLang="zh-TW" dirty="0">
                <a:ea typeface="PMingLiU" panose="02020500000000000000" pitchFamily="18" charset="-120"/>
                <a:sym typeface="Wingdings" panose="05000000000000000000" pitchFamily="2" charset="2"/>
              </a:rPr>
              <a:t>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2965451" y="1756668"/>
            <a:ext cx="10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4        </a:t>
            </a:r>
            <a:r>
              <a:rPr kumimoji="1" lang="en-US" altLang="zh-TW" dirty="0" smtClean="0">
                <a:ea typeface="PMingLiU" panose="02020500000000000000" pitchFamily="18" charset="-120"/>
                <a:sym typeface="Wingdings" panose="05000000000000000000" pitchFamily="2" charset="2"/>
              </a:rPr>
              <a:t>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4870451" y="1756668"/>
            <a:ext cx="10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3        </a:t>
            </a:r>
            <a:r>
              <a:rPr kumimoji="1" lang="en-US" altLang="zh-TW" dirty="0">
                <a:ea typeface="PMingLiU" panose="02020500000000000000" pitchFamily="18" charset="-120"/>
                <a:sym typeface="Wingdings" panose="05000000000000000000" pitchFamily="2" charset="2"/>
              </a:rPr>
              <a:t>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85362" name="Text Box 18"/>
          <p:cNvSpPr txBox="1">
            <a:spLocks noChangeArrowheads="1"/>
          </p:cNvSpPr>
          <p:nvPr/>
        </p:nvSpPr>
        <p:spPr bwMode="auto">
          <a:xfrm>
            <a:off x="6546850" y="1756668"/>
            <a:ext cx="28242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8                          </a:t>
            </a:r>
            <a:r>
              <a:rPr kumimoji="1" lang="en-US" altLang="zh-TW" sz="2000" dirty="0" smtClean="0">
                <a:ea typeface="PMingLiU" panose="02020500000000000000" pitchFamily="18" charset="-120"/>
              </a:rPr>
              <a:t>NULL</a:t>
            </a:r>
            <a:endParaRPr kumimoji="1" lang="en-US" altLang="zh-TW" sz="2000" dirty="0">
              <a:ea typeface="PMingLiU" panose="02020500000000000000" pitchFamily="18" charset="-120"/>
            </a:endParaRPr>
          </a:p>
        </p:txBody>
      </p:sp>
      <p:grpSp>
        <p:nvGrpSpPr>
          <p:cNvPr id="185364" name="Group 20"/>
          <p:cNvGrpSpPr>
            <a:grpSpLocks/>
          </p:cNvGrpSpPr>
          <p:nvPr/>
        </p:nvGrpSpPr>
        <p:grpSpPr bwMode="auto">
          <a:xfrm>
            <a:off x="4260850" y="2671069"/>
            <a:ext cx="1187450" cy="415925"/>
            <a:chOff x="2304" y="2496"/>
            <a:chExt cx="682" cy="262"/>
          </a:xfrm>
        </p:grpSpPr>
        <p:sp>
          <p:nvSpPr>
            <p:cNvPr id="185365" name="Rectangle 21"/>
            <p:cNvSpPr>
              <a:spLocks noChangeArrowheads="1"/>
            </p:cNvSpPr>
            <p:nvPr/>
          </p:nvSpPr>
          <p:spPr bwMode="auto">
            <a:xfrm>
              <a:off x="2314" y="251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6" name="Line 22"/>
            <p:cNvSpPr>
              <a:spLocks noChangeShapeType="1"/>
            </p:cNvSpPr>
            <p:nvPr/>
          </p:nvSpPr>
          <p:spPr bwMode="auto">
            <a:xfrm>
              <a:off x="2746" y="25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2304" y="2496"/>
              <a:ext cx="6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9         </a:t>
              </a:r>
              <a:r>
                <a:rPr kumimoji="1" lang="en-US" altLang="zh-TW" dirty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</p:grpSp>
      <p:sp>
        <p:nvSpPr>
          <p:cNvPr id="185368" name="Line 24"/>
          <p:cNvSpPr>
            <a:spLocks noChangeShapeType="1"/>
          </p:cNvSpPr>
          <p:nvPr/>
        </p:nvSpPr>
        <p:spPr bwMode="auto">
          <a:xfrm>
            <a:off x="3879850" y="2191643"/>
            <a:ext cx="0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9" name="Line 25"/>
          <p:cNvSpPr>
            <a:spLocks noChangeShapeType="1"/>
          </p:cNvSpPr>
          <p:nvPr/>
        </p:nvSpPr>
        <p:spPr bwMode="auto">
          <a:xfrm>
            <a:off x="3890963" y="2836168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>
            <a:off x="5365750" y="2904431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 flipV="1">
            <a:off x="5749925" y="2269431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3681413" y="1812231"/>
            <a:ext cx="3540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5040314" y="2729807"/>
            <a:ext cx="3889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692150" y="-9949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0" dirty="0">
                <a:solidFill>
                  <a:srgbClr val="FF0000"/>
                </a:solidFill>
              </a:rPr>
              <a:t>void </a:t>
            </a:r>
            <a:r>
              <a:rPr lang="en-US" sz="4000" dirty="0" err="1" smtClean="0">
                <a:solidFill>
                  <a:srgbClr val="FF0000"/>
                </a:solidFill>
              </a:rPr>
              <a:t>addAtK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dirty="0" err="1" smtClean="0">
                <a:solidFill>
                  <a:srgbClr val="FF0000"/>
                </a:solidFill>
              </a:rPr>
              <a:t>x,k</a:t>
            </a:r>
            <a:r>
              <a:rPr lang="en-US" sz="4000" dirty="0" smtClean="0">
                <a:solidFill>
                  <a:srgbClr val="FF0000"/>
                </a:solidFill>
              </a:rPr>
              <a:t>); </a:t>
            </a:r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4669510" y="185132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smtClean="0"/>
              <a:t>Adds value </a:t>
            </a:r>
            <a:r>
              <a:rPr lang="en-US" altLang="en-US" dirty="0" smtClean="0"/>
              <a:t>x at location k</a:t>
            </a:r>
          </a:p>
          <a:p>
            <a:r>
              <a:rPr lang="en-US" altLang="en-US" dirty="0" smtClean="0"/>
              <a:t>Inserting </a:t>
            </a:r>
            <a:r>
              <a:rPr lang="en-US" altLang="en-US" dirty="0" smtClean="0"/>
              <a:t>node with data, x= 9  at </a:t>
            </a:r>
            <a:r>
              <a:rPr lang="en-US" altLang="en-US" dirty="0" smtClean="0"/>
              <a:t>location </a:t>
            </a:r>
            <a:r>
              <a:rPr lang="en-US" altLang="en-US" dirty="0" smtClean="0"/>
              <a:t>k </a:t>
            </a:r>
            <a:r>
              <a:rPr lang="en-US" altLang="en-US" dirty="0" smtClean="0"/>
              <a:t>= </a:t>
            </a:r>
            <a:r>
              <a:rPr lang="en-US" altLang="en-US" dirty="0"/>
              <a:t>2;</a:t>
            </a: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7821613" y="194399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1463" y="11407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7189" y="98887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92150" y="4209084"/>
            <a:ext cx="10291870" cy="236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Would this </a:t>
            </a:r>
            <a:r>
              <a:rPr lang="en-US" altLang="en-US" dirty="0" smtClean="0"/>
              <a:t>work? (hint: no!!! – garbage is created here!!! As well as a strange loop)</a:t>
            </a:r>
          </a:p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SNode</a:t>
            </a:r>
            <a:r>
              <a:rPr lang="en-US" sz="1600" dirty="0" smtClean="0">
                <a:solidFill>
                  <a:srgbClr val="FF0000"/>
                </a:solidFill>
              </a:rPr>
              <a:t> *n = new </a:t>
            </a:r>
            <a:r>
              <a:rPr lang="en-US" sz="1600" dirty="0" err="1" smtClean="0">
                <a:solidFill>
                  <a:srgbClr val="FF0000"/>
                </a:solidFill>
              </a:rPr>
              <a:t>SNode</a:t>
            </a:r>
            <a:r>
              <a:rPr lang="en-US" sz="1600" dirty="0" smtClean="0">
                <a:solidFill>
                  <a:srgbClr val="FF0000"/>
                </a:solidFill>
              </a:rPr>
              <a:t>(9);</a:t>
            </a:r>
          </a:p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node4-</a:t>
            </a:r>
            <a:r>
              <a:rPr lang="en-US" sz="1600" dirty="0">
                <a:solidFill>
                  <a:srgbClr val="FF0000"/>
                </a:solidFill>
              </a:rPr>
              <a:t>&gt;next = n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pPr marL="1257300" lvl="3">
              <a:spcBef>
                <a:spcPts val="100"/>
              </a:spcBef>
            </a:pPr>
            <a:r>
              <a:rPr lang="en-US" sz="1600" dirty="0">
                <a:solidFill>
                  <a:srgbClr val="FF0000"/>
                </a:solidFill>
              </a:rPr>
              <a:t>n-&gt;next = node4-&gt;</a:t>
            </a:r>
            <a:r>
              <a:rPr lang="en-US" sz="1600" dirty="0" smtClean="0">
                <a:solidFill>
                  <a:srgbClr val="FF0000"/>
                </a:solidFill>
              </a:rPr>
              <a:t>next;</a:t>
            </a:r>
            <a:endParaRPr lang="en-US" altLang="en-US" dirty="0" smtClean="0"/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How do we get to the kth position in the list?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Loop!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Do we loop to the kth position or the k-1th position? Why?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1114" y="3167373"/>
            <a:ext cx="3837084" cy="9363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SNode</a:t>
            </a:r>
            <a:r>
              <a:rPr lang="en-US" sz="1600" dirty="0" smtClean="0">
                <a:solidFill>
                  <a:srgbClr val="FF0000"/>
                </a:solidFill>
              </a:rPr>
              <a:t> *n = new </a:t>
            </a:r>
            <a:r>
              <a:rPr lang="en-US" sz="1600" dirty="0" err="1" smtClean="0">
                <a:solidFill>
                  <a:srgbClr val="FF0000"/>
                </a:solidFill>
              </a:rPr>
              <a:t>SNode</a:t>
            </a:r>
            <a:r>
              <a:rPr lang="en-US" sz="1600" dirty="0" smtClean="0">
                <a:solidFill>
                  <a:srgbClr val="FF0000"/>
                </a:solidFill>
              </a:rPr>
              <a:t>(9);</a:t>
            </a:r>
          </a:p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n-&gt;next = node4-&gt;next;</a:t>
            </a:r>
          </a:p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node4-&gt;next = n;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6900546" y="1510050"/>
            <a:ext cx="119232" cy="24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7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7" grpId="0" animBg="1"/>
      <p:bldP spid="185368" grpId="0" animBg="1"/>
      <p:bldP spid="185369" grpId="0" animBg="1"/>
      <p:bldP spid="185370" grpId="0" animBg="1"/>
      <p:bldP spid="1853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06" y="168656"/>
            <a:ext cx="2646022" cy="771787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addAtK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x,k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63" y="1244600"/>
            <a:ext cx="9759046" cy="5346699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SLL::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addAtK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first;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(k==0)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addAtFront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size++;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(k &lt; size  &amp;&amp; k &gt;= 0)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for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k-1;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what type is the next field?  ALWAYS keep this in mind…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*tmp2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 = new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-&gt;next-&gt;next = tmp2;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size++;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altLang="en-US" dirty="0"/>
              <a:t>What if we did this with an array?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9242"/>
            <a:ext cx="9317566" cy="882650"/>
          </a:xfrm>
        </p:spPr>
        <p:txBody>
          <a:bodyPr/>
          <a:lstStyle/>
          <a:p>
            <a:r>
              <a:rPr lang="en-US" dirty="0" smtClean="0"/>
              <a:t>Pop: Removing the last value from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9" y="771787"/>
            <a:ext cx="9010395" cy="29203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Does the last pointer help us?</a:t>
            </a:r>
            <a:endParaRPr lang="en-US" dirty="0"/>
          </a:p>
          <a:p>
            <a:r>
              <a:rPr lang="en-US" dirty="0" smtClean="0"/>
              <a:t>Steps?</a:t>
            </a:r>
          </a:p>
          <a:p>
            <a:pPr lvl="1"/>
            <a:r>
              <a:rPr lang="en-US" dirty="0" smtClean="0"/>
              <a:t>Loop through the list to find </a:t>
            </a:r>
            <a:r>
              <a:rPr lang="en-US" dirty="0" smtClean="0"/>
              <a:t>the value BEFORE the last value in the </a:t>
            </a:r>
            <a:r>
              <a:rPr lang="en-US" dirty="0" smtClean="0"/>
              <a:t>list using a </a:t>
            </a:r>
            <a:r>
              <a:rPr lang="en-US" dirty="0" err="1" smtClean="0"/>
              <a:t>tmp</a:t>
            </a:r>
            <a:r>
              <a:rPr lang="en-US" dirty="0" smtClean="0"/>
              <a:t> pointer</a:t>
            </a:r>
            <a:endParaRPr lang="en-US" dirty="0" smtClean="0"/>
          </a:p>
          <a:p>
            <a:pPr lvl="1"/>
            <a:r>
              <a:rPr lang="en-US" dirty="0" smtClean="0"/>
              <a:t>Have a variable hold </a:t>
            </a:r>
            <a:r>
              <a:rPr lang="en-US" dirty="0" smtClean="0"/>
              <a:t>the data in the last </a:t>
            </a:r>
            <a:r>
              <a:rPr lang="en-US" dirty="0" smtClean="0"/>
              <a:t>node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= last-&gt;data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Delete the last </a:t>
            </a:r>
            <a:r>
              <a:rPr lang="en-US" dirty="0" smtClean="0"/>
              <a:t>node (</a:t>
            </a:r>
            <a:r>
              <a:rPr lang="en-US" dirty="0" smtClean="0">
                <a:solidFill>
                  <a:srgbClr val="FF0000"/>
                </a:solidFill>
              </a:rPr>
              <a:t>delete last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Set the last pointer to point to the value before the last </a:t>
            </a:r>
            <a:r>
              <a:rPr lang="en-US" dirty="0" smtClean="0"/>
              <a:t>node (</a:t>
            </a:r>
            <a:r>
              <a:rPr lang="en-US" dirty="0" smtClean="0">
                <a:solidFill>
                  <a:srgbClr val="FF0000"/>
                </a:solidFill>
              </a:rPr>
              <a:t>last =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Make the last node’s next pointer point to </a:t>
            </a:r>
            <a:r>
              <a:rPr lang="en-US" dirty="0" smtClean="0"/>
              <a:t>NULL (</a:t>
            </a:r>
            <a:r>
              <a:rPr lang="en-US" dirty="0" smtClean="0">
                <a:solidFill>
                  <a:srgbClr val="FF0000"/>
                </a:solidFill>
              </a:rPr>
              <a:t>last-&gt;next = NULL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Decrease the size</a:t>
            </a:r>
          </a:p>
          <a:p>
            <a:pPr lvl="1"/>
            <a:r>
              <a:rPr lang="en-US" dirty="0" smtClean="0"/>
              <a:t>Return the value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53279" y="3808885"/>
            <a:ext cx="7678738" cy="838200"/>
            <a:chOff x="816" y="1728"/>
            <a:chExt cx="4837" cy="5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26" name="Straight Arrow Connector 25"/>
          <p:cNvCxnSpPr>
            <a:stCxn id="28" idx="1"/>
          </p:cNvCxnSpPr>
          <p:nvPr/>
        </p:nvCxnSpPr>
        <p:spPr>
          <a:xfrm flipH="1">
            <a:off x="8282680" y="3828974"/>
            <a:ext cx="843756" cy="4212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57831" y="3649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26436" y="3644308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05679" y="4514959"/>
            <a:ext cx="7678738" cy="838200"/>
            <a:chOff x="816" y="1728"/>
            <a:chExt cx="4837" cy="528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4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45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8922926" y="4601048"/>
            <a:ext cx="982179" cy="3170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99838" y="45488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734295" y="43057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453879" y="3894974"/>
            <a:ext cx="457200" cy="2901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79644" y="35799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912938" y="4815215"/>
            <a:ext cx="887267" cy="746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997414" y="4793915"/>
            <a:ext cx="706510" cy="767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481442" y="4863085"/>
            <a:ext cx="153194" cy="741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71985" y="463001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604343" y="5186079"/>
            <a:ext cx="5791200" cy="838200"/>
            <a:chOff x="816" y="1728"/>
            <a:chExt cx="3648" cy="528"/>
          </a:xfrm>
        </p:grpSpPr>
        <p:grpSp>
          <p:nvGrpSpPr>
            <p:cNvPr id="72" name="Group 71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80" name="Group 79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89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87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86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H="1">
            <a:off x="6557343" y="5518067"/>
            <a:ext cx="327343" cy="781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08895" y="50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820465" y="5289496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1756743" y="5892153"/>
            <a:ext cx="6526213" cy="838200"/>
            <a:chOff x="816" y="1728"/>
            <a:chExt cx="4111" cy="528"/>
          </a:xfrm>
        </p:grpSpPr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16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05" name="Group 104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114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111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3333" y="2020"/>
              <a:ext cx="15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NULL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 flipH="1">
            <a:off x="6961017" y="6218766"/>
            <a:ext cx="329751" cy="1348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50902" y="59260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187119" y="60352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250164" y="5561900"/>
            <a:ext cx="154779" cy="4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657230" y="5293447"/>
            <a:ext cx="79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6273200" y="6217042"/>
            <a:ext cx="50249" cy="1225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658982" y="600720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0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52" grpId="0"/>
      <p:bldP spid="53" grpId="0"/>
      <p:bldP spid="57" grpId="0"/>
      <p:bldP spid="68" grpId="0"/>
      <p:bldP spid="94" grpId="0"/>
      <p:bldP spid="95" grpId="0"/>
      <p:bldP spid="119" grpId="0"/>
      <p:bldP spid="120" grpId="0"/>
      <p:bldP spid="122" grpId="0"/>
      <p:bldP spid="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4224"/>
            <a:ext cx="8596668" cy="872455"/>
          </a:xfrm>
        </p:spPr>
        <p:txBody>
          <a:bodyPr/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8899"/>
            <a:ext cx="8596668" cy="579679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SLL::pop()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if (size &gt; 0)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first;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size-1;i++)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-&gt;next;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 = last-&gt;data;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delete last;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last = 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last-&gt;next = NULL;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size --;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return x;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else {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return -1;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reset the last pointer, we always have to loop through the entire linked list to find the node before the current last node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Because this node will become the new last node when the last node is deleted.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Currently we have no way of going backwards in the list.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4216"/>
          </a:xfrm>
        </p:spPr>
        <p:txBody>
          <a:bodyPr/>
          <a:lstStyle/>
          <a:p>
            <a:r>
              <a:rPr lang="en-US" dirty="0" err="1" smtClean="0"/>
              <a:t>RemoveKth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Remove the third node (8):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10914"/>
            <a:ext cx="8596668" cy="2463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remove the node with 8 in it:</a:t>
            </a:r>
          </a:p>
          <a:p>
            <a:pPr lvl="1"/>
            <a:r>
              <a:rPr lang="en-US" dirty="0" smtClean="0"/>
              <a:t>Loop to the node before it (the one with 3 in it) – </a:t>
            </a:r>
            <a:r>
              <a:rPr lang="en-US" dirty="0" err="1" smtClean="0"/>
              <a:t>tmp</a:t>
            </a:r>
            <a:r>
              <a:rPr lang="en-US" dirty="0" smtClean="0"/>
              <a:t> now points to 3 node</a:t>
            </a:r>
          </a:p>
          <a:p>
            <a:pPr lvl="2"/>
            <a:r>
              <a:rPr lang="en-US" dirty="0" smtClean="0"/>
              <a:t>Set a second temp pointer to node with 8 (tmp2 now points to 8 node)</a:t>
            </a:r>
          </a:p>
          <a:p>
            <a:pPr lvl="1"/>
            <a:r>
              <a:rPr lang="en-US" dirty="0" smtClean="0"/>
              <a:t>Make 3’s next pointer point to 8’s next pointer  (or 3’s </a:t>
            </a:r>
            <a:r>
              <a:rPr lang="en-US" dirty="0" err="1" smtClean="0"/>
              <a:t>next’s</a:t>
            </a:r>
            <a:r>
              <a:rPr lang="en-US" dirty="0" smtClean="0"/>
              <a:t> next pointer)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tmp</a:t>
            </a:r>
            <a:r>
              <a:rPr lang="en-US" dirty="0" smtClean="0"/>
              <a:t>-&gt;next = tmp2-&gt;next) </a:t>
            </a:r>
          </a:p>
          <a:p>
            <a:pPr lvl="1"/>
            <a:r>
              <a:rPr lang="en-US" dirty="0" smtClean="0"/>
              <a:t>Delete tmp2 (the 8 node)</a:t>
            </a:r>
          </a:p>
          <a:p>
            <a:pPr lvl="1"/>
            <a:r>
              <a:rPr lang="en-US" dirty="0" smtClean="0"/>
              <a:t>Decrease the size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6895" y="2754150"/>
            <a:ext cx="1073188" cy="4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1693489" y="2754150"/>
            <a:ext cx="0" cy="49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60258" y="2747762"/>
            <a:ext cx="1073188" cy="4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0"/>
          </p:cNvCxnSpPr>
          <p:nvPr/>
        </p:nvCxnSpPr>
        <p:spPr>
          <a:xfrm>
            <a:off x="3196852" y="2747762"/>
            <a:ext cx="0" cy="49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77063" y="2754150"/>
            <a:ext cx="1073188" cy="4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0"/>
          </p:cNvCxnSpPr>
          <p:nvPr/>
        </p:nvCxnSpPr>
        <p:spPr>
          <a:xfrm>
            <a:off x="4713657" y="2754150"/>
            <a:ext cx="0" cy="49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1201" y="2747762"/>
            <a:ext cx="1073188" cy="4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0"/>
          </p:cNvCxnSpPr>
          <p:nvPr/>
        </p:nvCxnSpPr>
        <p:spPr>
          <a:xfrm>
            <a:off x="6327795" y="2747762"/>
            <a:ext cx="0" cy="49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26151" y="2765101"/>
            <a:ext cx="1073188" cy="4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</p:cNvCxnSpPr>
          <p:nvPr/>
        </p:nvCxnSpPr>
        <p:spPr>
          <a:xfrm>
            <a:off x="7862745" y="2765101"/>
            <a:ext cx="0" cy="49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2009490" y="2988682"/>
            <a:ext cx="650768" cy="2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01127" y="2983207"/>
            <a:ext cx="650768" cy="2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07713" y="2994157"/>
            <a:ext cx="650768" cy="2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07302" y="3000089"/>
            <a:ext cx="650768" cy="2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9872" y="28268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73130" y="2815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02582" y="2815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97917" y="2815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8070" y="28268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60258" y="19483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2958577" y="2317676"/>
            <a:ext cx="121047" cy="419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9843" y="19428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tmp2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4609076" y="2312205"/>
            <a:ext cx="0" cy="447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541386" y="3128958"/>
            <a:ext cx="6705" cy="43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32977" y="3542616"/>
            <a:ext cx="2440738" cy="2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2"/>
          </p:cNvCxnSpPr>
          <p:nvPr/>
        </p:nvCxnSpPr>
        <p:spPr>
          <a:xfrm flipV="1">
            <a:off x="5973715" y="3185211"/>
            <a:ext cx="77449" cy="373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244140" y="2569482"/>
            <a:ext cx="1138030" cy="862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070221" y="2501827"/>
            <a:ext cx="1196164" cy="953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1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en-US" dirty="0" err="1" smtClean="0"/>
              <a:t>RemoveKth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29" y="1333850"/>
            <a:ext cx="9378088" cy="53461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SLL::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remKth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(k &lt; size &amp;&amp; k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for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k -1;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-&gt;next-&gt;data;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*tmp2=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delete tmp2;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loop to the node BEFORE the node to be removed. 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loop to the kth node, there’s no way to connect the node before the kth node to the node after the kth 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196"/>
          </a:xfrm>
        </p:spPr>
        <p:txBody>
          <a:bodyPr/>
          <a:lstStyle/>
          <a:p>
            <a:r>
              <a:rPr lang="en-US" dirty="0" smtClean="0"/>
              <a:t>How would you reverse 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UGH!</a:t>
            </a:r>
          </a:p>
        </p:txBody>
      </p:sp>
    </p:spTree>
    <p:extLst>
      <p:ext uri="{BB962C8B-B14F-4D97-AF65-F5344CB8AC3E}">
        <p14:creationId xmlns:p14="http://schemas.microsoft.com/office/powerpoint/2010/main" val="40829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440"/>
            <a:ext cx="8596668" cy="772160"/>
          </a:xfrm>
        </p:spPr>
        <p:txBody>
          <a:bodyPr/>
          <a:lstStyle/>
          <a:p>
            <a:r>
              <a:rPr lang="en-US" dirty="0" smtClean="0"/>
              <a:t>ADT (brief intro):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760"/>
            <a:ext cx="9655386" cy="5222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Abstract Data Type</a:t>
            </a:r>
          </a:p>
          <a:p>
            <a:pPr lvl="1"/>
            <a:r>
              <a:rPr lang="en-US" sz="2000" dirty="0" smtClean="0"/>
              <a:t>A DESCRIPTION of a data type</a:t>
            </a:r>
          </a:p>
          <a:p>
            <a:pPr lvl="1"/>
            <a:r>
              <a:rPr lang="en-US" sz="2000" dirty="0" smtClean="0"/>
              <a:t>The data type can be anything: lists, sets, trees, stacks, etc.</a:t>
            </a:r>
          </a:p>
          <a:p>
            <a:pPr lvl="1"/>
            <a:r>
              <a:rPr lang="en-US" sz="2000" dirty="0" smtClean="0"/>
              <a:t>What we want to do at the ADT level is describe what it is and what it should do</a:t>
            </a:r>
          </a:p>
          <a:p>
            <a:pPr lvl="2"/>
            <a:r>
              <a:rPr lang="en-US" sz="1800" dirty="0" smtClean="0"/>
              <a:t>We don’t worry about HOW it does it</a:t>
            </a:r>
          </a:p>
          <a:p>
            <a:pPr lvl="2"/>
            <a:r>
              <a:rPr lang="en-US" sz="1800" dirty="0" smtClean="0"/>
              <a:t>There’s no definite rule for what operations must be supported for each type </a:t>
            </a:r>
          </a:p>
          <a:p>
            <a:pPr lvl="3"/>
            <a:r>
              <a:rPr lang="en-US" sz="1600" dirty="0" smtClean="0"/>
              <a:t>Use what makes sense.</a:t>
            </a:r>
          </a:p>
        </p:txBody>
      </p:sp>
    </p:spTree>
    <p:extLst>
      <p:ext uri="{BB962C8B-B14F-4D97-AF65-F5344CB8AC3E}">
        <p14:creationId xmlns:p14="http://schemas.microsoft.com/office/powerpoint/2010/main" val="11739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Linked </a:t>
            </a:r>
            <a:r>
              <a:rPr lang="en-US" altLang="en-US" dirty="0" smtClean="0"/>
              <a:t>List (as we’ve seen so far…)</a:t>
            </a:r>
            <a:endParaRPr lang="en-US" alt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can insert a node only </a:t>
            </a:r>
            <a:r>
              <a:rPr lang="en-US" altLang="en-US" b="1" i="1" dirty="0"/>
              <a:t>after </a:t>
            </a:r>
            <a:r>
              <a:rPr lang="en-US" altLang="en-US" dirty="0"/>
              <a:t>a node we have a pointer to.  </a:t>
            </a:r>
          </a:p>
          <a:p>
            <a:r>
              <a:rPr lang="en-US" altLang="en-US" dirty="0"/>
              <a:t>We can remove a node only if we have a pointer to its predecessor node </a:t>
            </a:r>
          </a:p>
          <a:p>
            <a:r>
              <a:rPr lang="en-US" altLang="en-US" dirty="0"/>
              <a:t>We can traverse the list in only the forward direction</a:t>
            </a:r>
          </a:p>
          <a:p>
            <a:pPr>
              <a:buFontTx/>
              <a:buNone/>
            </a:pPr>
            <a:r>
              <a:rPr lang="en-US" altLang="en-US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17852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9102"/>
            <a:ext cx="8596668" cy="682256"/>
          </a:xfrm>
        </p:spPr>
        <p:txBody>
          <a:bodyPr/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7943"/>
            <a:ext cx="6927521" cy="49134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we implement  pop?</a:t>
            </a:r>
          </a:p>
          <a:p>
            <a:r>
              <a:rPr lang="en-US" dirty="0" smtClean="0"/>
              <a:t>How many steps</a:t>
            </a:r>
            <a:r>
              <a:rPr lang="en-US" dirty="0" smtClean="0"/>
              <a:t>? (must traverse the entire list!)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pop again…</a:t>
            </a:r>
          </a:p>
          <a:p>
            <a:pPr lvl="1"/>
            <a:r>
              <a:rPr lang="en-US" dirty="0" smtClean="0"/>
              <a:t>Where is the last pointer still pointing?</a:t>
            </a:r>
          </a:p>
          <a:p>
            <a:pPr lvl="1"/>
            <a:r>
              <a:rPr lang="en-US" dirty="0" smtClean="0"/>
              <a:t>Is there a better way?  (More than one…)</a:t>
            </a:r>
          </a:p>
          <a:p>
            <a:endParaRPr lang="en-US" dirty="0" smtClean="0"/>
          </a:p>
          <a:p>
            <a:r>
              <a:rPr lang="en-US" i="1" dirty="0" smtClean="0"/>
              <a:t>What about arrays – will that work better?</a:t>
            </a:r>
          </a:p>
          <a:p>
            <a:r>
              <a:rPr lang="en-US" dirty="0" smtClean="0"/>
              <a:t>Aside: if there are n nodes in the list, how many steps will it take EACH TIME you want to pop the last node?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3798" y="2367912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81311" y="2624200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90316" y="2625901"/>
            <a:ext cx="253482" cy="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275" y="2488764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71921" y="2376383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8036" y="2439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3572" y="2359971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61085" y="2616259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1695" y="2368442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7810" y="243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09101" y="2357347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46614" y="2613635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37224" y="2365818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3339" y="24289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4257" y="2457072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586289" y="2355186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3802" y="2611474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14412" y="2363657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527" y="2426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39302" y="1700182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54503" y="1945759"/>
            <a:ext cx="350874" cy="39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en-US" dirty="0" smtClean="0"/>
              <a:t>Solution: Doubly-linked </a:t>
            </a:r>
            <a:r>
              <a:rPr lang="en-US" dirty="0" smtClean="0"/>
              <a:t>list: 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16" y="1408814"/>
            <a:ext cx="8596668" cy="45687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node class, add a pointer to the previous node as well as the next node</a:t>
            </a:r>
          </a:p>
          <a:p>
            <a:r>
              <a:rPr lang="en-US" dirty="0" smtClean="0"/>
              <a:t>Now </a:t>
            </a:r>
            <a:r>
              <a:rPr lang="en-US" dirty="0" smtClean="0"/>
              <a:t>what do we need to do?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DLL::pop() {</a:t>
            </a:r>
            <a:endParaRPr lang="en-US" dirty="0">
              <a:solidFill>
                <a:srgbClr val="FF0000"/>
              </a:solidFill>
            </a:endParaRP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DNode</a:t>
            </a:r>
            <a:r>
              <a:rPr lang="en-US" sz="1800" dirty="0" smtClean="0">
                <a:solidFill>
                  <a:srgbClr val="FF0000"/>
                </a:solidFill>
              </a:rPr>
              <a:t> *temp = last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x = temp-&gt;data;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last = last-&gt;</a:t>
            </a:r>
            <a:r>
              <a:rPr lang="en-US" sz="1800" dirty="0" err="1" smtClean="0">
                <a:solidFill>
                  <a:srgbClr val="FF0000"/>
                </a:solidFill>
              </a:rPr>
              <a:t>prev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delete temp;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last-&gt;next = NULL;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size-</a:t>
            </a:r>
            <a:r>
              <a:rPr lang="en-US" sz="1800" dirty="0" smtClean="0">
                <a:solidFill>
                  <a:srgbClr val="FF0000"/>
                </a:solidFill>
              </a:rPr>
              <a:t>-;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Return x;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85750"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Now how many steps?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0590" y="1721114"/>
            <a:ext cx="2282997" cy="3370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friend class LL;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data;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*next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*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size;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x);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};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3798" y="2367912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5609" y="2552467"/>
            <a:ext cx="407963" cy="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0316" y="2477045"/>
            <a:ext cx="253482" cy="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275" y="2339908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63308" y="2376383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7266" y="2439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23572" y="2359971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44172" y="2552467"/>
            <a:ext cx="359174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64345" y="2368442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1727" y="2410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9101" y="2357347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65078" y="2546220"/>
            <a:ext cx="423797" cy="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4562" y="2365818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3203" y="24289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4257" y="2457072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586289" y="2355186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4162" y="2613175"/>
            <a:ext cx="3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32378" y="2363657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1657" y="2426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9302" y="1700182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54503" y="1945759"/>
            <a:ext cx="350874" cy="39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4075" y="2385244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88558" y="2764849"/>
            <a:ext cx="3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1948" y="260676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812251" y="2760651"/>
            <a:ext cx="3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74485" y="2371988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4065" y="2364051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090450" y="2760651"/>
            <a:ext cx="338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79732" y="2355186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365347" y="2760651"/>
            <a:ext cx="39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6252" y="3252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46" idx="3"/>
            <a:endCxn id="20" idx="2"/>
          </p:cNvCxnSpPr>
          <p:nvPr/>
        </p:nvCxnSpPr>
        <p:spPr>
          <a:xfrm flipV="1">
            <a:off x="5677699" y="2871163"/>
            <a:ext cx="436713" cy="53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975668" y="1945759"/>
            <a:ext cx="189410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27806" y="2363657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524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/>
      <p:bldP spid="46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69" y="88667"/>
            <a:ext cx="6941831" cy="818476"/>
          </a:xfrm>
        </p:spPr>
        <p:txBody>
          <a:bodyPr/>
          <a:lstStyle/>
          <a:p>
            <a:r>
              <a:rPr lang="en-US" dirty="0"/>
              <a:t>Inserting </a:t>
            </a:r>
            <a:r>
              <a:rPr lang="en-US" dirty="0" smtClean="0"/>
              <a:t>6 into the ordered list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68" y="3131515"/>
            <a:ext cx="9314917" cy="356682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*temp = first;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while (temp-&gt;data &lt; 6) {  // left out check for end of list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temp = temp-&gt;next;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*n = new 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(6);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n-&gt;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= temp-&gt;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temp-&gt;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-&gt;next = 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-&gt;next = temp;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temp-&gt;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= 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size ++;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Easier with a doubly-linked list?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8603" y="1424068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0414" y="1608623"/>
            <a:ext cx="407963" cy="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55121" y="1533201"/>
            <a:ext cx="253482" cy="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3080" y="1396064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28113" y="1432539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2071" y="14956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88377" y="1416127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08977" y="1608623"/>
            <a:ext cx="359174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9150" y="1424598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6532" y="14664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73906" y="1413503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29883" y="1602376"/>
            <a:ext cx="423797" cy="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09367" y="1421974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8008" y="14851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49062" y="1513228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751094" y="1411342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68967" y="1669331"/>
            <a:ext cx="3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97183" y="1419813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56462" y="1482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2767" y="744379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19308" y="1001915"/>
            <a:ext cx="350874" cy="39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48880" y="1441400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53363" y="1821005"/>
            <a:ext cx="3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06753" y="166291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77056" y="1816807"/>
            <a:ext cx="3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39290" y="1428144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8870" y="1420207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255255" y="1816807"/>
            <a:ext cx="338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44537" y="1411342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30152" y="1816807"/>
            <a:ext cx="39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20257" y="2195848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661030" y="2204319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88412" y="224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271170" y="2207865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19035" y="2309433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38940" y="2465536"/>
            <a:ext cx="3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20346" y="2451575"/>
            <a:ext cx="3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73736" y="229348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256561" y="7761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661030" y="1034463"/>
            <a:ext cx="340999" cy="35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0446" y="280110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51" idx="3"/>
            <a:endCxn id="38" idx="2"/>
          </p:cNvCxnSpPr>
          <p:nvPr/>
        </p:nvCxnSpPr>
        <p:spPr>
          <a:xfrm flipV="1">
            <a:off x="4252896" y="2711825"/>
            <a:ext cx="195484" cy="24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3" y="80866"/>
            <a:ext cx="12030269" cy="67118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bool </a:t>
            </a:r>
            <a:r>
              <a:rPr lang="en-US" dirty="0" smtClean="0">
                <a:solidFill>
                  <a:srgbClr val="FF0000"/>
                </a:solidFill>
              </a:rPr>
              <a:t>LL::delete(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x)  { </a:t>
            </a:r>
            <a:r>
              <a:rPr lang="en-US" dirty="0" smtClean="0">
                <a:solidFill>
                  <a:srgbClr val="FF0000"/>
                </a:solidFill>
              </a:rPr>
              <a:t>  // deleting the node with x as the data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DNode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for (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first; 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!= </a:t>
            </a:r>
            <a:r>
              <a:rPr lang="en-US" dirty="0" smtClean="0">
                <a:solidFill>
                  <a:srgbClr val="FF0000"/>
                </a:solidFill>
              </a:rPr>
              <a:t>NULL;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-&gt;next)  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if (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-&gt;data==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	if (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== </a:t>
            </a:r>
            <a:r>
              <a:rPr lang="en-US" dirty="0">
                <a:solidFill>
                  <a:srgbClr val="FF0000"/>
                </a:solidFill>
              </a:rPr>
              <a:t>NULL)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		first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-&gt;next;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	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else if(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-&gt;next== </a:t>
            </a:r>
            <a:r>
              <a:rPr lang="en-US" dirty="0">
                <a:solidFill>
                  <a:srgbClr val="FF0000"/>
                </a:solidFill>
              </a:rPr>
              <a:t>NULL)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-&gt;next = NULL;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	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else </a:t>
            </a:r>
            <a:r>
              <a:rPr lang="en-US" dirty="0">
                <a:solidFill>
                  <a:srgbClr val="FF0000"/>
                </a:solidFill>
              </a:rPr>
              <a:t>{ /* Remove from middle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-&gt;next=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-&gt;next; </a:t>
            </a:r>
            <a:r>
              <a:rPr lang="en-US" dirty="0">
                <a:solidFill>
                  <a:srgbClr val="FF0000"/>
                </a:solidFill>
              </a:rPr>
              <a:t>/* Fix previous node's next to  skip over the removed node. 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-&gt;next-&gt;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/* </a:t>
            </a:r>
            <a:r>
              <a:rPr lang="en-US" dirty="0">
                <a:solidFill>
                  <a:srgbClr val="FF0000"/>
                </a:solidFill>
              </a:rPr>
              <a:t>Fix next node's 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to skip over the removed node.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		 	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			delete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	return </a:t>
            </a:r>
            <a:r>
              <a:rPr lang="en-US" dirty="0">
                <a:solidFill>
                  <a:srgbClr val="FF0000"/>
                </a:solidFill>
              </a:rPr>
              <a:t>true;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	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	return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40" y="99526"/>
            <a:ext cx="8596668" cy="703943"/>
          </a:xfrm>
        </p:spPr>
        <p:txBody>
          <a:bodyPr/>
          <a:lstStyle/>
          <a:p>
            <a:r>
              <a:rPr lang="en-US" dirty="0" smtClean="0"/>
              <a:t>Doubly-linked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958" y="665584"/>
            <a:ext cx="8372043" cy="5375779"/>
          </a:xfrm>
        </p:spPr>
        <p:txBody>
          <a:bodyPr>
            <a:normAutofit/>
          </a:bodyPr>
          <a:lstStyle/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A bit more memory (now we’ve got that </a:t>
            </a:r>
            <a:r>
              <a:rPr lang="en-US" dirty="0" err="1" smtClean="0"/>
              <a:t>prev</a:t>
            </a:r>
            <a:r>
              <a:rPr lang="en-US" dirty="0" smtClean="0"/>
              <a:t> pointer space for each node)</a:t>
            </a:r>
          </a:p>
          <a:p>
            <a:pPr lvl="1"/>
            <a:r>
              <a:rPr lang="en-US" dirty="0" smtClean="0"/>
              <a:t>Must manage more pointers when performing operations on the linked list (e.g., insert, remove, etc.)</a:t>
            </a:r>
          </a:p>
          <a:p>
            <a:pPr lvl="1"/>
            <a:r>
              <a:rPr lang="en-US" dirty="0" smtClean="0"/>
              <a:t>FOR  EVERY CHANGE IN LIST: we must manage both the next AND the </a:t>
            </a:r>
            <a:r>
              <a:rPr lang="en-US" dirty="0" err="1" smtClean="0"/>
              <a:t>prev</a:t>
            </a:r>
            <a:r>
              <a:rPr lang="en-US" dirty="0" smtClean="0"/>
              <a:t> pointer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Makes pop() easier (O(1))</a:t>
            </a:r>
          </a:p>
          <a:p>
            <a:pPr lvl="1"/>
            <a:r>
              <a:rPr lang="en-US" dirty="0" smtClean="0"/>
              <a:t>Makes inserting in ordered lists, and inserting at index 1 a bit easier</a:t>
            </a:r>
          </a:p>
          <a:p>
            <a:pPr lvl="1"/>
            <a:r>
              <a:rPr lang="en-US" dirty="0" smtClean="0"/>
              <a:t>Makes traversing the list in reverse order easier</a:t>
            </a:r>
          </a:p>
          <a:p>
            <a:pPr lvl="2"/>
            <a:r>
              <a:rPr lang="en-US" dirty="0" smtClean="0"/>
              <a:t>Reversing the list is easy now</a:t>
            </a:r>
          </a:p>
          <a:p>
            <a:pPr lvl="1"/>
            <a:r>
              <a:rPr lang="en-US" dirty="0" smtClean="0"/>
              <a:t>Can go backwards and forwards from a node in a list</a:t>
            </a:r>
          </a:p>
          <a:p>
            <a:pPr lvl="2"/>
            <a:r>
              <a:rPr lang="en-US" dirty="0" smtClean="0"/>
              <a:t>We may need surrounding nodes</a:t>
            </a:r>
          </a:p>
          <a:p>
            <a:pPr lvl="2"/>
            <a:r>
              <a:rPr lang="en-US" dirty="0" smtClean="0"/>
              <a:t>We may need data that occurred “close to” a node with certain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721360"/>
          </a:xfrm>
        </p:spPr>
        <p:txBody>
          <a:bodyPr/>
          <a:lstStyle/>
          <a:p>
            <a:r>
              <a:rPr lang="en-US" dirty="0" smtClean="0"/>
              <a:t>Lists: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/>
          <a:lstStyle/>
          <a:p>
            <a:r>
              <a:rPr lang="en-US" dirty="0" smtClean="0"/>
              <a:t>Things we know about lists:</a:t>
            </a:r>
          </a:p>
          <a:p>
            <a:pPr lvl="1"/>
            <a:r>
              <a:rPr lang="en-US" dirty="0" smtClean="0"/>
              <a:t>The items have an order</a:t>
            </a:r>
          </a:p>
          <a:p>
            <a:pPr lvl="2"/>
            <a:r>
              <a:rPr lang="en-US" dirty="0" smtClean="0"/>
              <a:t>One comes after another  - this doesn’t mean they’re “ordered” in any purposeful way, but there’s a built in order to the elements in a list</a:t>
            </a:r>
          </a:p>
          <a:p>
            <a:pPr lvl="1"/>
            <a:r>
              <a:rPr lang="en-US" dirty="0" smtClean="0"/>
              <a:t>The list has a size (n elements in the list)</a:t>
            </a:r>
          </a:p>
          <a:p>
            <a:pPr lvl="1"/>
            <a:r>
              <a:rPr lang="en-US" dirty="0" smtClean="0"/>
              <a:t>Data in a list can be duplicated</a:t>
            </a:r>
          </a:p>
          <a:p>
            <a:pPr lvl="1"/>
            <a:r>
              <a:rPr lang="en-US" dirty="0" smtClean="0"/>
              <a:t>All elements in the list are of the same data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4640"/>
            <a:ext cx="8596668" cy="843280"/>
          </a:xfrm>
        </p:spPr>
        <p:txBody>
          <a:bodyPr/>
          <a:lstStyle/>
          <a:p>
            <a:r>
              <a:rPr lang="en-US" dirty="0" smtClean="0"/>
              <a:t>List operations we might want: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7921"/>
            <a:ext cx="8596668" cy="490344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push(x)-</a:t>
            </a:r>
            <a:r>
              <a:rPr lang="en-US" dirty="0">
                <a:solidFill>
                  <a:schemeClr val="tx1"/>
                </a:solidFill>
              </a:rPr>
              <a:t>add to end of list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solidFill>
                  <a:srgbClr val="FF0000"/>
                </a:solidFill>
              </a:rPr>
              <a:t>insert(</a:t>
            </a:r>
            <a:r>
              <a:rPr lang="en-US" dirty="0" err="1" smtClean="0">
                <a:solidFill>
                  <a:srgbClr val="FF0000"/>
                </a:solidFill>
              </a:rPr>
              <a:t>x,k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adds item x to list at kth position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remove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removes a </a:t>
            </a:r>
            <a:r>
              <a:rPr lang="en-US" dirty="0" smtClean="0">
                <a:solidFill>
                  <a:schemeClr val="tx1"/>
                </a:solidFill>
              </a:rPr>
              <a:t>node with data </a:t>
            </a:r>
            <a:r>
              <a:rPr lang="en-US" dirty="0">
                <a:solidFill>
                  <a:schemeClr val="tx1"/>
                </a:solidFill>
              </a:rPr>
              <a:t>from the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</a:p>
          <a:p>
            <a:pPr>
              <a:spcBef>
                <a:spcPts val="20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removekth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kth) </a:t>
            </a:r>
            <a:r>
              <a:rPr lang="en-US" dirty="0" smtClean="0">
                <a:solidFill>
                  <a:schemeClr val="tx1"/>
                </a:solidFill>
              </a:rPr>
              <a:t>– removes the node at the kth position from the list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>
                <a:solidFill>
                  <a:schemeClr val="tx1"/>
                </a:solidFill>
              </a:rPr>
              <a:t>– removes the last element from the list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size()  - </a:t>
            </a:r>
            <a:r>
              <a:rPr lang="en-US" dirty="0">
                <a:solidFill>
                  <a:schemeClr val="tx1"/>
                </a:solidFill>
              </a:rPr>
              <a:t>gives you number of elements in list</a:t>
            </a:r>
          </a:p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>
                <a:solidFill>
                  <a:srgbClr val="FF0000"/>
                </a:solidFill>
              </a:rPr>
              <a:t>() – </a:t>
            </a:r>
            <a:r>
              <a:rPr lang="en-US" dirty="0">
                <a:solidFill>
                  <a:schemeClr val="tx1"/>
                </a:solidFill>
              </a:rPr>
              <a:t>returns true </a:t>
            </a:r>
            <a:r>
              <a:rPr lang="en-US" dirty="0" err="1">
                <a:solidFill>
                  <a:schemeClr val="tx1"/>
                </a:solidFill>
              </a:rPr>
              <a:t>iff</a:t>
            </a:r>
            <a:r>
              <a:rPr lang="en-US" dirty="0">
                <a:solidFill>
                  <a:schemeClr val="tx1"/>
                </a:solidFill>
              </a:rPr>
              <a:t> the list is empty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find(x) – </a:t>
            </a:r>
            <a:r>
              <a:rPr lang="en-US" dirty="0">
                <a:solidFill>
                  <a:schemeClr val="tx1"/>
                </a:solidFill>
              </a:rPr>
              <a:t>return the position of x in the list (usually -1 if not in list)</a:t>
            </a:r>
          </a:p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FF0000"/>
                </a:solidFill>
              </a:rPr>
              <a:t>findkth</a:t>
            </a:r>
            <a:r>
              <a:rPr lang="en-US" dirty="0">
                <a:solidFill>
                  <a:srgbClr val="FF0000"/>
                </a:solidFill>
              </a:rPr>
              <a:t>(k) – </a:t>
            </a:r>
            <a:r>
              <a:rPr lang="en-US" dirty="0">
                <a:solidFill>
                  <a:schemeClr val="tx1"/>
                </a:solidFill>
              </a:rPr>
              <a:t>return the item at the kth position in the list</a:t>
            </a:r>
          </a:p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FF0000"/>
                </a:solidFill>
              </a:rPr>
              <a:t>printList</a:t>
            </a:r>
            <a:r>
              <a:rPr lang="en-US" dirty="0">
                <a:solidFill>
                  <a:srgbClr val="FF0000"/>
                </a:solidFill>
              </a:rPr>
              <a:t>() – </a:t>
            </a:r>
            <a:r>
              <a:rPr lang="en-US" dirty="0">
                <a:solidFill>
                  <a:schemeClr val="tx1"/>
                </a:solidFill>
              </a:rPr>
              <a:t>you figure it out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… I’m sure there are other things you’d want to be able to do with a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9581"/>
            <a:ext cx="8596668" cy="48717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Implementation of the ADT List</a:t>
            </a:r>
          </a:p>
          <a:p>
            <a:r>
              <a:rPr lang="en-US" dirty="0" smtClean="0"/>
              <a:t>All one type</a:t>
            </a:r>
          </a:p>
          <a:p>
            <a:r>
              <a:rPr lang="en-US" dirty="0" smtClean="0"/>
              <a:t>Sequential</a:t>
            </a:r>
          </a:p>
          <a:p>
            <a:r>
              <a:rPr lang="en-US" dirty="0" smtClean="0"/>
              <a:t>Has a size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Very easy to find the nth value in an array!</a:t>
            </a:r>
          </a:p>
          <a:p>
            <a:pPr lvl="1"/>
            <a:r>
              <a:rPr lang="en-US" dirty="0" smtClean="0"/>
              <a:t>Relatively easy to traverse 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Resizing!!!</a:t>
            </a:r>
          </a:p>
          <a:p>
            <a:pPr lvl="1"/>
            <a:r>
              <a:rPr lang="en-US" dirty="0" smtClean="0"/>
              <a:t>Adding elements</a:t>
            </a:r>
          </a:p>
          <a:p>
            <a:pPr lvl="1"/>
            <a:r>
              <a:rPr lang="en-US" dirty="0" smtClean="0"/>
              <a:t>Joining lists</a:t>
            </a:r>
          </a:p>
          <a:p>
            <a:pPr lvl="1"/>
            <a:r>
              <a:rPr lang="en-US" dirty="0" smtClean="0"/>
              <a:t>Removing elements  (esp. from the middle)</a:t>
            </a:r>
          </a:p>
          <a:p>
            <a:pPr lvl="1"/>
            <a:r>
              <a:rPr lang="en-US" dirty="0" smtClean="0"/>
              <a:t>Finding if element x is in the </a:t>
            </a:r>
            <a:r>
              <a:rPr lang="en-US" smtClean="0"/>
              <a:t>list </a:t>
            </a:r>
          </a:p>
          <a:p>
            <a:pPr lvl="3"/>
            <a:r>
              <a:rPr lang="en-US" smtClean="0"/>
              <a:t>(</a:t>
            </a:r>
            <a:r>
              <a:rPr lang="en-US" dirty="0" smtClean="0"/>
              <a:t>does the number 42 occur anywhere in our list of </a:t>
            </a:r>
            <a:r>
              <a:rPr lang="en-US" smtClean="0"/>
              <a:t>100000 random numbers?)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9" y="-14868"/>
            <a:ext cx="8596668" cy="866862"/>
          </a:xfrm>
        </p:spPr>
        <p:txBody>
          <a:bodyPr/>
          <a:lstStyle/>
          <a:p>
            <a:r>
              <a:rPr lang="en-US" dirty="0" smtClean="0"/>
              <a:t>Linked List (versus Array):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85" y="603456"/>
            <a:ext cx="9824577" cy="45649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dirty="0" smtClean="0"/>
              <a:t>Every element in a linked list consists of at a minimum 2 parts: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The data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A pointer to (aka the address of ) the element coming next in the list</a:t>
            </a:r>
          </a:p>
          <a:p>
            <a:pPr>
              <a:spcBef>
                <a:spcPts val="700"/>
              </a:spcBef>
            </a:pPr>
            <a:r>
              <a:rPr lang="en-US" dirty="0" smtClean="0"/>
              <a:t>No fixed size (no limit on the number of elements in the list)</a:t>
            </a:r>
          </a:p>
          <a:p>
            <a:pPr>
              <a:spcBef>
                <a:spcPts val="700"/>
              </a:spcBef>
            </a:pPr>
            <a:r>
              <a:rPr lang="en-US" dirty="0" smtClean="0"/>
              <a:t>No “wasted space”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No empty spaces in between elements in the </a:t>
            </a:r>
            <a:r>
              <a:rPr lang="en-US" dirty="0" smtClean="0"/>
              <a:t>list (in an array you could have an “empty space” at an index, wher</a:t>
            </a:r>
            <a:r>
              <a:rPr lang="en-US" dirty="0" smtClean="0"/>
              <a:t>e you either didn’t initialize or you removed something</a:t>
            </a:r>
            <a:endParaRPr lang="en-US" dirty="0" smtClean="0"/>
          </a:p>
          <a:p>
            <a:pPr>
              <a:spcBef>
                <a:spcPts val="700"/>
              </a:spcBef>
            </a:pPr>
            <a:r>
              <a:rPr lang="en-US" dirty="0" smtClean="0"/>
              <a:t>Sequential access (as opposed to random access, like an array</a:t>
            </a:r>
            <a:r>
              <a:rPr lang="en-US" dirty="0" smtClean="0"/>
              <a:t>)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This means that you have to start at the first node, and follow it to the second node, and follow that to the third node, etc., to find anything in a linked list,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As opposed to an array, where you can jump to any index in an array  (to get to </a:t>
            </a:r>
            <a:r>
              <a:rPr lang="en-US" dirty="0" err="1" smtClean="0"/>
              <a:t>arr</a:t>
            </a:r>
            <a:r>
              <a:rPr lang="en-US" dirty="0" smtClean="0"/>
              <a:t>[42], I don’t have to look at </a:t>
            </a:r>
            <a:r>
              <a:rPr lang="en-US" dirty="0" err="1" smtClean="0"/>
              <a:t>arr</a:t>
            </a:r>
            <a:r>
              <a:rPr lang="en-US" dirty="0" smtClean="0"/>
              <a:t>[41] first).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42798" y="5369438"/>
            <a:ext cx="7678738" cy="838200"/>
            <a:chOff x="816" y="1728"/>
            <a:chExt cx="4837" cy="5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1639721" y="5027617"/>
            <a:ext cx="1311827" cy="39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77321" y="473383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in a linked list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 rot="16200000">
            <a:off x="3304587" y="5075126"/>
            <a:ext cx="305498" cy="1124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1504449" y="5075125"/>
            <a:ext cx="305498" cy="1124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16200000">
            <a:off x="5287260" y="5059439"/>
            <a:ext cx="305498" cy="1124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7243245" y="4910877"/>
            <a:ext cx="301518" cy="1448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518854" y="5112881"/>
            <a:ext cx="494315" cy="25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57598" y="5093524"/>
            <a:ext cx="557168" cy="27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29636" y="4978342"/>
            <a:ext cx="1964369" cy="4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1" y="94908"/>
            <a:ext cx="8596668" cy="88364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smtClean="0"/>
              <a:t>implementation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432" y="718389"/>
            <a:ext cx="9934087" cy="589047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friend class </a:t>
            </a:r>
            <a:r>
              <a:rPr lang="en-US" dirty="0" smtClean="0">
                <a:solidFill>
                  <a:srgbClr val="FF0000"/>
                </a:solidFill>
              </a:rPr>
              <a:t>SLL;  // allows another class to access private members of the Node class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data;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}; //Node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::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x){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data = x;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next = NULL;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 //Constructor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::~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(next != NULL)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“deleting may cause memory leak.”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  //if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</a:t>
            </a:r>
            <a:r>
              <a:rPr lang="en-US" dirty="0" err="1" smtClean="0">
                <a:solidFill>
                  <a:srgbClr val="FF0000"/>
                </a:solidFill>
              </a:rPr>
              <a:t>destuctor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This is just the node’s class declaration and definition, not the linked list’s declaration and definition.</a:t>
            </a:r>
          </a:p>
          <a:p>
            <a:r>
              <a:rPr lang="en-US" dirty="0" smtClean="0"/>
              <a:t>This could just as easily have been a </a:t>
            </a:r>
            <a:r>
              <a:rPr lang="en-US" dirty="0" err="1" smtClean="0"/>
              <a:t>struct</a:t>
            </a:r>
            <a:r>
              <a:rPr lang="en-US" dirty="0" smtClean="0"/>
              <a:t> instead of a class (like in the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4" y="120650"/>
            <a:ext cx="8596668" cy="816528"/>
          </a:xfrm>
        </p:spPr>
        <p:txBody>
          <a:bodyPr/>
          <a:lstStyle/>
          <a:p>
            <a:r>
              <a:rPr lang="en-US" dirty="0" smtClean="0"/>
              <a:t>A list class (A list of nodes):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882650"/>
            <a:ext cx="4488527" cy="566076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#include "</a:t>
            </a:r>
            <a:r>
              <a:rPr lang="en-US" dirty="0" smtClean="0">
                <a:solidFill>
                  <a:srgbClr val="FF0000"/>
                </a:solidFill>
              </a:rPr>
              <a:t>SNode.hpp"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SLL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*first;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*last;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size;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SLL();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~SLL();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printSLL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addFirst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addAtFront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push(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addAtK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join(SLL *list2);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pop();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findKth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findK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remFirst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remKth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5168" y="909914"/>
            <a:ext cx="5996054" cy="5660763"/>
          </a:xfrm>
          <a:prstGeom prst="rect">
            <a:avLst/>
          </a:prstGeom>
          <a:solidFill>
            <a:srgbClr val="FFFFC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dirty="0" smtClean="0">
                <a:solidFill>
                  <a:schemeClr val="tx1"/>
                </a:solidFill>
              </a:rPr>
              <a:t>This is a class for a linked list.  The list consists of nodes.  The list itself keeps track of the first node in the list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chemeClr val="tx1"/>
                </a:solidFill>
              </a:rPr>
              <a:t>To get to the second node, you go to the first node and follow the pointer in the first node’s next field.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solidFill>
                  <a:schemeClr val="tx1"/>
                </a:solidFill>
              </a:rPr>
              <a:t>The class also has a last pointer 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solidFill>
                  <a:schemeClr val="tx1"/>
                </a:solidFill>
              </a:rPr>
              <a:t>That points to the last node in the linked list.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solidFill>
                  <a:schemeClr val="tx1"/>
                </a:solidFill>
              </a:rPr>
              <a:t>And the class has  size field that keeps track of the total number of nodes in the list at any time.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Linked List constructor: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4102733" cy="4612612"/>
          </a:xfrm>
        </p:spPr>
        <p:txBody>
          <a:bodyPr/>
          <a:lstStyle/>
          <a:p>
            <a:r>
              <a:rPr lang="en-US" dirty="0" smtClean="0"/>
              <a:t>Start with a Null list</a:t>
            </a:r>
          </a:p>
          <a:p>
            <a:pPr lvl="1"/>
            <a:r>
              <a:rPr lang="en-US" dirty="0" smtClean="0"/>
              <a:t>First pointer must point to NULL</a:t>
            </a:r>
          </a:p>
          <a:p>
            <a:pPr lvl="1"/>
            <a:r>
              <a:rPr lang="en-US" dirty="0" smtClean="0"/>
              <a:t>Last pointer must point to NULL</a:t>
            </a:r>
          </a:p>
          <a:p>
            <a:pPr lvl="1"/>
            <a:r>
              <a:rPr lang="en-US" dirty="0" smtClean="0"/>
              <a:t>Size must be set to 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SLL</a:t>
            </a:r>
            <a:r>
              <a:rPr lang="en-US" dirty="0">
                <a:solidFill>
                  <a:srgbClr val="FF0000"/>
                </a:solidFill>
              </a:rPr>
              <a:t>::SLL(){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first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last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size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How would you add a first node?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1473" y="1428750"/>
            <a:ext cx="4102733" cy="461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7382" y="1384948"/>
            <a:ext cx="5130496" cy="1829142"/>
          </a:xfrm>
          <a:prstGeom prst="rect">
            <a:avLst/>
          </a:prstGeom>
          <a:solidFill>
            <a:srgbClr val="FFFFC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dirty="0" smtClean="0">
                <a:solidFill>
                  <a:schemeClr val="tx1"/>
                </a:solidFill>
              </a:rPr>
              <a:t>When we first instantiate a linked lists, there are no nodes.  Since there are no nodes, we want to initialize the first and last pointer to NULL and the size to 0</a:t>
            </a:r>
          </a:p>
          <a:p>
            <a:pPr>
              <a:spcBef>
                <a:spcPts val="4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109990</TotalTime>
  <Words>2088</Words>
  <Application>Microsoft Office PowerPoint</Application>
  <PresentationFormat>Widescreen</PresentationFormat>
  <Paragraphs>477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PMingLiU</vt:lpstr>
      <vt:lpstr>Tahoma</vt:lpstr>
      <vt:lpstr>Trebuchet MS</vt:lpstr>
      <vt:lpstr>Wingdings</vt:lpstr>
      <vt:lpstr>Wingdings 3</vt:lpstr>
      <vt:lpstr>Facet</vt:lpstr>
      <vt:lpstr>Lists</vt:lpstr>
      <vt:lpstr>ADT (brief intro):</vt:lpstr>
      <vt:lpstr>Lists:</vt:lpstr>
      <vt:lpstr>List operations we might want:</vt:lpstr>
      <vt:lpstr>Arrays:</vt:lpstr>
      <vt:lpstr>Linked List (versus Array):</vt:lpstr>
      <vt:lpstr>Node implementation :</vt:lpstr>
      <vt:lpstr>A list class (A list of nodes):</vt:lpstr>
      <vt:lpstr>Linked List constructor:</vt:lpstr>
      <vt:lpstr>Add first node to list?</vt:lpstr>
      <vt:lpstr>Add to the end of the list? push(int x)</vt:lpstr>
      <vt:lpstr>printSLL() </vt:lpstr>
      <vt:lpstr>PowerPoint Presentation</vt:lpstr>
      <vt:lpstr>addAtK(x,k)</vt:lpstr>
      <vt:lpstr>Pop: Removing the last value from the list</vt:lpstr>
      <vt:lpstr>Pop()</vt:lpstr>
      <vt:lpstr>RemoveKth? Remove the third node (8):</vt:lpstr>
      <vt:lpstr>RemoveKth(int k)</vt:lpstr>
      <vt:lpstr>How would you reverse a list?</vt:lpstr>
      <vt:lpstr>Problems with Linked List (as we’ve seen so far…)</vt:lpstr>
      <vt:lpstr>Pop()</vt:lpstr>
      <vt:lpstr>Solution: Doubly-linked list: pop()</vt:lpstr>
      <vt:lpstr>Inserting 6 into the ordered list:</vt:lpstr>
      <vt:lpstr>PowerPoint Presentation</vt:lpstr>
      <vt:lpstr>Doubly-linked list: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Debra Yarrington</dc:creator>
  <cp:lastModifiedBy>Debra Yarrington</cp:lastModifiedBy>
  <cp:revision>493</cp:revision>
  <dcterms:created xsi:type="dcterms:W3CDTF">2015-03-06T02:43:46Z</dcterms:created>
  <dcterms:modified xsi:type="dcterms:W3CDTF">2018-09-25T01:00:22Z</dcterms:modified>
</cp:coreProperties>
</file>