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13"/>
  </p:notesMasterIdLst>
  <p:sldIdLst>
    <p:sldId id="338" r:id="rId2"/>
    <p:sldId id="340" r:id="rId3"/>
    <p:sldId id="372" r:id="rId4"/>
    <p:sldId id="339" r:id="rId5"/>
    <p:sldId id="344" r:id="rId6"/>
    <p:sldId id="345" r:id="rId7"/>
    <p:sldId id="371" r:id="rId8"/>
    <p:sldId id="346" r:id="rId9"/>
    <p:sldId id="347" r:id="rId10"/>
    <p:sldId id="379" r:id="rId11"/>
    <p:sldId id="34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33"/>
    <a:srgbClr val="FF5050"/>
    <a:srgbClr val="FF0000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94660"/>
  </p:normalViewPr>
  <p:slideViewPr>
    <p:cSldViewPr>
      <p:cViewPr varScale="1">
        <p:scale>
          <a:sx n="60" d="100"/>
          <a:sy n="60" d="100"/>
        </p:scale>
        <p:origin x="75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7C4FC-1476-44E8-A2C7-B3ADAC03D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32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FE149-88B2-4549-B936-07C79058E814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48A07-B594-413D-94DA-DE5DE2CD5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9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D74E-F1E4-4777-A951-F6BEF8D2AA50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3EC0D-ED11-408B-9663-94A84F110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1654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98240-9249-4393-AAA6-A5946B974043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5A20-DC29-4AAD-81A2-BBE437A28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483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B473-9687-4B0A-BEDE-F12001309AAE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B87B1-1CB2-4453-83D6-581FED541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270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9D0AA-CC47-4B92-A999-72A7949D820E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C2142-0657-42E1-9A8B-E534677A3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651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1DDF-FF3F-4B2C-8B6D-B637874974D5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BFB7-DE39-40EE-B187-D9C87FE5D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0185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C547-90A6-4A52-9DB2-984005F36C20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3F5DD-A52C-4723-BAC4-73D29C5F5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6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4CCA-4E13-49B3-9DAE-4C462FA53C2E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825D-6340-4634-BE67-16C05A124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2886-DCBF-497C-8591-A90AD06E32EA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0976-987F-47BE-80B7-D4CA8F342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74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1158D-BE46-4C3E-A072-9B166990ADC3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6702-A4DD-4A3A-BA9C-50649FDB0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9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DB08E-29D3-4D7D-9A7F-69D8D5C24EFF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7194A-280B-4340-BA01-C8B06AF3A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5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6BE9-92FF-4D3E-A82E-2AAEC975948F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BA83-4526-483B-8AFB-0A0BBB442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CCFC-9901-4ED6-B8CB-A47D9E9913B2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77F4-4355-44DE-AAFE-B2EBA579F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041F-024D-402C-9A44-CF4A06E07193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66B9A-79FE-4BFE-9C17-AD06561DB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FD88-9BEB-4783-A71C-DF98A8602EA4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82070-CD72-4F72-8242-38CFF2FF1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3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BA25D-C772-4342-A21E-9B5199B75A38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4910-A0C3-44D5-8A7E-1CDC3B528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3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CDB426-AF8D-4726-8D76-0D21392926F0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40EDA6-6827-4FEC-BFA9-D430F3DAE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6" r:id="rId11"/>
    <p:sldLayoutId id="2147484251" r:id="rId12"/>
    <p:sldLayoutId id="2147484257" r:id="rId13"/>
    <p:sldLayoutId id="2147484252" r:id="rId14"/>
    <p:sldLayoutId id="2147484253" r:id="rId15"/>
    <p:sldLayoutId id="2147484254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Noncomparison Based Sorting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6348413" cy="46704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the sorting algorithms we have seen assume binary comparisons as the basic primative</a:t>
            </a:r>
          </a:p>
          <a:p>
            <a:pPr lvl="1" eaLnBrk="1" hangingPunct="1"/>
            <a:r>
              <a:rPr lang="en-US" altLang="en-US" smtClean="0"/>
              <a:t>Is </a:t>
            </a:r>
            <a:r>
              <a:rPr lang="en-US" altLang="en-US" i="1" smtClean="0"/>
              <a:t>x</a:t>
            </a:r>
            <a:r>
              <a:rPr lang="en-US" altLang="en-US" smtClean="0"/>
              <a:t> before </a:t>
            </a:r>
            <a:r>
              <a:rPr lang="en-US" altLang="en-US" i="1" smtClean="0"/>
              <a:t>y</a:t>
            </a:r>
            <a:r>
              <a:rPr lang="en-US" altLang="en-US" smtClean="0"/>
              <a:t>?  </a:t>
            </a:r>
          </a:p>
          <a:p>
            <a:pPr eaLnBrk="1" hangingPunct="1"/>
            <a:r>
              <a:rPr lang="en-US" altLang="en-US" smtClean="0"/>
              <a:t>Suppose we had a set of n integers that range from 1…n, no two integers the same, and an array of length n.</a:t>
            </a:r>
          </a:p>
          <a:p>
            <a:pPr lvl="1" eaLnBrk="1" hangingPunct="1"/>
            <a:r>
              <a:rPr lang="en-US" altLang="en-US" smtClean="0"/>
              <a:t>How long would it take to sort this array?</a:t>
            </a:r>
          </a:p>
          <a:p>
            <a:pPr eaLnBrk="1" hangingPunct="1"/>
            <a:r>
              <a:rPr lang="en-US" altLang="en-US" smtClean="0"/>
              <a:t>What if we had a set of integers, all between 1…n in value, and we had duplicates?  </a:t>
            </a:r>
          </a:p>
          <a:p>
            <a:pPr lvl="1" eaLnBrk="1" hangingPunct="1"/>
            <a:r>
              <a:rPr lang="en-US" altLang="en-US" smtClean="0"/>
              <a:t>How can we tell how many of each integer we have?  </a:t>
            </a:r>
          </a:p>
          <a:p>
            <a:pPr lvl="1" eaLnBrk="1" hangingPunct="1"/>
            <a:r>
              <a:rPr lang="en-US" altLang="en-US" smtClean="0"/>
              <a:t>Can we write an algorithm that runs in O(n)?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6C5ABD-E7A9-4176-821B-858347C95BA9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705600" cy="990600"/>
          </a:xfrm>
        </p:spPr>
        <p:txBody>
          <a:bodyPr/>
          <a:lstStyle/>
          <a:p>
            <a:r>
              <a:rPr lang="en-US" altLang="en-US" smtClean="0"/>
              <a:t>Try: (missing left digits are 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r>
              <a:rPr lang="en-US" altLang="en-US" smtClean="0"/>
              <a:t>647, 315, 16, 14,359, 453,203,235</a:t>
            </a:r>
          </a:p>
          <a:p>
            <a:endParaRPr lang="en-US" altLang="en-US" smtClean="0"/>
          </a:p>
          <a:p>
            <a:r>
              <a:rPr lang="en-US" altLang="en-US" smtClean="0"/>
              <a:t>First Pass:</a:t>
            </a:r>
          </a:p>
          <a:p>
            <a:r>
              <a:rPr lang="en-US" altLang="en-US" smtClean="0"/>
              <a:t>453,203    14    315,235   16    647      359</a:t>
            </a:r>
          </a:p>
          <a:p>
            <a:endParaRPr lang="en-US" altLang="en-US" smtClean="0"/>
          </a:p>
          <a:p>
            <a:r>
              <a:rPr lang="en-US" altLang="en-US" smtClean="0"/>
              <a:t>Second Pass:</a:t>
            </a:r>
          </a:p>
          <a:p>
            <a:r>
              <a:rPr lang="en-US" altLang="en-US" smtClean="0"/>
              <a:t>203     14,315,16      235   647    453,359</a:t>
            </a:r>
          </a:p>
          <a:p>
            <a:endParaRPr lang="en-US" altLang="en-US" smtClean="0"/>
          </a:p>
          <a:p>
            <a:r>
              <a:rPr lang="en-US" altLang="en-US" smtClean="0"/>
              <a:t>Third Pass:</a:t>
            </a:r>
          </a:p>
          <a:p>
            <a:r>
              <a:rPr lang="en-US" altLang="en-US" smtClean="0"/>
              <a:t>14,16     203,235   315,359,   453   647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9BEA13-1D34-4D6D-BCC5-3799D9B46158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 Analysis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algorithm takes O(n) time per sort.</a:t>
            </a:r>
          </a:p>
          <a:p>
            <a:pPr lvl="1" eaLnBrk="1" hangingPunct="1">
              <a:defRPr/>
            </a:pPr>
            <a:r>
              <a:rPr lang="en-US" altLang="en-US" dirty="0" smtClean="0"/>
              <a:t>There are k = digit length bucket sorts (3 digits)</a:t>
            </a:r>
          </a:p>
          <a:p>
            <a:pPr lvl="1" eaLnBrk="1" hangingPunct="1">
              <a:defRPr/>
            </a:pPr>
            <a:r>
              <a:rPr lang="en-US" altLang="en-US" dirty="0" smtClean="0"/>
              <a:t>So the total time is O(n*k)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80A4B-C74C-4ABC-8E54-494E2E2A3E5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Bucketsort</a:t>
            </a:r>
            <a:r>
              <a:rPr lang="en-US" altLang="en-US" smtClean="0"/>
              <a:t>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6348413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we are sorting </a:t>
            </a:r>
            <a:r>
              <a:rPr lang="en-US" altLang="en-US" i="1" smtClean="0"/>
              <a:t>n</a:t>
            </a:r>
            <a:r>
              <a:rPr lang="en-US" altLang="en-US" smtClean="0"/>
              <a:t> numbers from </a:t>
            </a:r>
            <a:r>
              <a:rPr lang="en-US" altLang="en-US" i="1" smtClean="0"/>
              <a:t>0</a:t>
            </a:r>
            <a:r>
              <a:rPr lang="en-US" altLang="en-US" smtClean="0"/>
              <a:t> to </a:t>
            </a:r>
            <a:r>
              <a:rPr lang="en-US" altLang="en-US" i="1" smtClean="0"/>
              <a:t>m</a:t>
            </a:r>
            <a:r>
              <a:rPr lang="en-US" altLang="en-US" smtClean="0"/>
              <a:t>, where we know the numbers are approximately uniformly distributed.   </a:t>
            </a:r>
          </a:p>
          <a:p>
            <a:pPr eaLnBrk="1" hangingPunct="1"/>
            <a:r>
              <a:rPr lang="en-US" altLang="en-US" smtClean="0"/>
              <a:t>Interval = high – low + 1 / number of buckets</a:t>
            </a:r>
          </a:p>
          <a:p>
            <a:pPr eaLnBrk="1" hangingPunct="1"/>
            <a:r>
              <a:rPr lang="en-US" altLang="en-US" smtClean="0"/>
              <a:t>We can set up </a:t>
            </a:r>
            <a:r>
              <a:rPr lang="en-US" altLang="en-US" i="1" smtClean="0"/>
              <a:t>n</a:t>
            </a:r>
            <a:r>
              <a:rPr lang="en-US" altLang="en-US" smtClean="0"/>
              <a:t> buckets, each responsible for an interval of </a:t>
            </a:r>
            <a:r>
              <a:rPr lang="en-US" altLang="en-US" i="1" smtClean="0"/>
              <a:t>m</a:t>
            </a:r>
            <a:r>
              <a:rPr lang="en-US" altLang="en-US" smtClean="0"/>
              <a:t>/</a:t>
            </a:r>
            <a:r>
              <a:rPr lang="en-US" altLang="en-US" i="1" smtClean="0"/>
              <a:t>n</a:t>
            </a:r>
            <a:r>
              <a:rPr lang="en-US" altLang="en-US" smtClean="0"/>
              <a:t> numbers from </a:t>
            </a:r>
            <a:r>
              <a:rPr lang="en-US" altLang="en-US" i="1" smtClean="0"/>
              <a:t>1</a:t>
            </a:r>
            <a:r>
              <a:rPr lang="en-US" altLang="en-US" smtClean="0"/>
              <a:t> to </a:t>
            </a:r>
            <a:r>
              <a:rPr lang="en-US" altLang="en-US" i="1" smtClean="0"/>
              <a:t>m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Given an input number </a:t>
            </a:r>
            <a:r>
              <a:rPr lang="en-US" altLang="en-US" i="1" smtClean="0"/>
              <a:t>x</a:t>
            </a:r>
            <a:r>
              <a:rPr lang="en-US" altLang="en-US" smtClean="0"/>
              <a:t>, it belongs in bucket number  x – low /interval. 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0303E-A11A-4BB1-9743-6620A774B3A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75438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i="1" dirty="0" smtClean="0"/>
              <a:t>Example:</a:t>
            </a:r>
            <a:r>
              <a:rPr lang="en-US" altLang="en-US" dirty="0" smtClean="0"/>
              <a:t> </a:t>
            </a:r>
          </a:p>
          <a:p>
            <a:pPr lvl="1" eaLnBrk="1" hangingPunct="1">
              <a:defRPr/>
            </a:pPr>
            <a:r>
              <a:rPr lang="en-US" altLang="en-US" dirty="0" smtClean="0"/>
              <a:t>Array of numbers: 5,18,13,8,11,1       </a:t>
            </a:r>
            <a:r>
              <a:rPr lang="en-US" altLang="en-US" dirty="0" smtClean="0">
                <a:solidFill>
                  <a:srgbClr val="FF0000"/>
                </a:solidFill>
              </a:rPr>
              <a:t>6</a:t>
            </a:r>
            <a:r>
              <a:rPr lang="en-US" altLang="en-US" dirty="0" smtClean="0"/>
              <a:t> numbers, so </a:t>
            </a:r>
            <a:r>
              <a:rPr lang="en-US" altLang="en-US" dirty="0" smtClean="0">
                <a:solidFill>
                  <a:srgbClr val="FF0000"/>
                </a:solidFill>
              </a:rPr>
              <a:t>6</a:t>
            </a:r>
            <a:r>
              <a:rPr lang="en-US" altLang="en-US" dirty="0" smtClean="0"/>
              <a:t> buckets</a:t>
            </a:r>
          </a:p>
          <a:p>
            <a:pPr lvl="1" eaLnBrk="1" hangingPunct="1">
              <a:defRPr/>
            </a:pPr>
            <a:r>
              <a:rPr lang="en-US" altLang="en-US" dirty="0" smtClean="0"/>
              <a:t>Range each bucket will hold is calculated as follows: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i="1" dirty="0" smtClean="0"/>
              <a:t>Bucket range: </a:t>
            </a:r>
            <a:r>
              <a:rPr lang="en-US" altLang="en-US" i="1" dirty="0" smtClean="0">
                <a:solidFill>
                  <a:srgbClr val="FF0000"/>
                </a:solidFill>
              </a:rPr>
              <a:t>(high – low + 1)/n or (18-1 + 1)/6, 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i="1" dirty="0" smtClean="0"/>
              <a:t>	so bucket range is </a:t>
            </a:r>
            <a:r>
              <a:rPr lang="en-US" altLang="en-US" i="1" dirty="0" smtClean="0">
                <a:solidFill>
                  <a:srgbClr val="FF0000"/>
                </a:solidFill>
              </a:rPr>
              <a:t>3</a:t>
            </a:r>
          </a:p>
          <a:p>
            <a:pPr marL="857250" lvl="2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600" dirty="0" smtClean="0"/>
              <a:t>0      1      2       3         4        5     </a:t>
            </a:r>
          </a:p>
          <a:p>
            <a:pPr marL="857250" lvl="2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600" dirty="0" smtClean="0"/>
              <a:t>[   ]  [   ]  [   ]   [   ]     [   ]     [   ]  </a:t>
            </a:r>
          </a:p>
          <a:p>
            <a:pPr marL="857250" lvl="2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600" dirty="0" smtClean="0"/>
              <a:t>1-3   4-6   7-9   10-12  13-15  16-18</a:t>
            </a:r>
          </a:p>
          <a:p>
            <a:pPr eaLnBrk="1" hangingPunct="1">
              <a:defRPr/>
            </a:pPr>
            <a:r>
              <a:rPr lang="en-US" altLang="en-US" dirty="0" smtClean="0"/>
              <a:t>Now to find which bucket:</a:t>
            </a:r>
          </a:p>
          <a:p>
            <a:pPr marL="0" indent="0" eaLnBrk="1" hangingPunct="1"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arr</a:t>
            </a:r>
            <a:r>
              <a:rPr lang="en-US" altLang="en-US" dirty="0" smtClean="0">
                <a:solidFill>
                  <a:srgbClr val="FF0000"/>
                </a:solidFill>
              </a:rPr>
              <a:t>[n] – </a:t>
            </a:r>
            <a:r>
              <a:rPr lang="en-US" altLang="en-US" dirty="0" err="1" smtClean="0">
                <a:solidFill>
                  <a:srgbClr val="FF0000"/>
                </a:solidFill>
              </a:rPr>
              <a:t>arr</a:t>
            </a:r>
            <a:r>
              <a:rPr lang="en-US" altLang="en-US" dirty="0" smtClean="0">
                <a:solidFill>
                  <a:srgbClr val="FF0000"/>
                </a:solidFill>
              </a:rPr>
              <a:t>[smallest] )/ </a:t>
            </a:r>
            <a:r>
              <a:rPr lang="en-US" altLang="en-US" dirty="0" err="1" smtClean="0">
                <a:solidFill>
                  <a:srgbClr val="FF0000"/>
                </a:solidFill>
              </a:rPr>
              <a:t>bucketrange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(5-1)/3 (round down)</a:t>
            </a:r>
          </a:p>
          <a:p>
            <a:pPr lvl="1" eaLnBrk="1" hangingPunct="1">
              <a:defRPr/>
            </a:pPr>
            <a:r>
              <a:rPr lang="en-US" altLang="en-US" dirty="0" smtClean="0"/>
              <a:t>(18-1)/3</a:t>
            </a:r>
          </a:p>
          <a:p>
            <a:pPr lvl="1" eaLnBrk="1" hangingPunct="1">
              <a:defRPr/>
            </a:pPr>
            <a:r>
              <a:rPr lang="en-US" altLang="en-US" dirty="0" smtClean="0"/>
              <a:t>(13-1)/3…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dirty="0" smtClean="0"/>
              <a:t>   0       1       2         3          4         5       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dirty="0" smtClean="0"/>
              <a:t> [  1 ]  [ 5  ]  [8   ]   [11   ]   [13  ]   [18   ]  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dirty="0" smtClean="0"/>
              <a:t>1-3       4-6    7-9     10-12    13-15  16-18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26D95B-5574-4795-B3F6-52D83C6859B8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6500813" cy="4670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we use an array of buckets, each item gets mapped to the right bucket in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(1) time. </a:t>
            </a:r>
          </a:p>
          <a:p>
            <a:pPr eaLnBrk="1" hangingPunct="1"/>
            <a:r>
              <a:rPr lang="en-US" altLang="en-US" dirty="0" smtClean="0"/>
              <a:t>With uniformly distributed keys, the expected number of items per bucket is 1. Thus sorting each bucket takes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(1) time! </a:t>
            </a:r>
          </a:p>
          <a:p>
            <a:pPr eaLnBrk="1" hangingPunct="1"/>
            <a:r>
              <a:rPr lang="en-US" altLang="en-US" dirty="0" smtClean="0"/>
              <a:t>The total effort of bucketing, sorting buckets, and concatenating the sorted buckets together is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). </a:t>
            </a:r>
          </a:p>
          <a:p>
            <a:pPr marL="0" indent="0" eaLnBrk="1" hangingPunct="1">
              <a:buNone/>
            </a:pPr>
            <a:r>
              <a:rPr lang="en-US" altLang="en-US" i="1" dirty="0" smtClean="0"/>
              <a:t>And no comparisons!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DE015-2883-47A3-B06D-4BFE65503822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858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33CC33"/>
                </a:solidFill>
              </a:rPr>
              <a:t>Bucket sort with multiple entries in a bucket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6256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if we have multiple entries with the same key?</a:t>
            </a:r>
          </a:p>
          <a:p>
            <a:pPr eaLnBrk="1" hangingPunct="1"/>
            <a:r>
              <a:rPr lang="en-US" altLang="en-US" dirty="0" smtClean="0"/>
              <a:t>For example, what if we were sorting names? </a:t>
            </a:r>
          </a:p>
          <a:p>
            <a:pPr lvl="1" eaLnBrk="1" hangingPunct="1"/>
            <a:r>
              <a:rPr lang="en-US" altLang="en-US" dirty="0" smtClean="0"/>
              <a:t>All Smiths would end up in the same bucket</a:t>
            </a:r>
          </a:p>
          <a:p>
            <a:pPr lvl="1" eaLnBrk="1" hangingPunct="1"/>
            <a:r>
              <a:rPr lang="en-US" altLang="en-US" dirty="0" smtClean="0"/>
              <a:t>We have no idea how many Smiths there will be.</a:t>
            </a:r>
          </a:p>
          <a:p>
            <a:pPr lvl="1" eaLnBrk="1" hangingPunct="1"/>
            <a:r>
              <a:rPr lang="en-US" altLang="en-US" dirty="0" smtClean="0"/>
              <a:t>Solution?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What would be a worst case for </a:t>
            </a:r>
            <a:r>
              <a:rPr lang="en-US" altLang="en-US" dirty="0" err="1" smtClean="0"/>
              <a:t>bucketSort</a:t>
            </a:r>
            <a:r>
              <a:rPr lang="en-US" altLang="en-US" dirty="0" smtClean="0"/>
              <a:t> number-wise?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31440-5935-45CA-88BF-6F5AC8CB06E2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Bucket Sort with Linked Lists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6348413" cy="4670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make an array of linked lists.  </a:t>
            </a:r>
          </a:p>
          <a:p>
            <a:pPr lvl="1" eaLnBrk="1" hangingPunct="1"/>
            <a:r>
              <a:rPr lang="en-US" altLang="en-US" dirty="0" smtClean="0"/>
              <a:t>We move each new element into the list in the appropriate order. </a:t>
            </a:r>
          </a:p>
          <a:p>
            <a:pPr lvl="1" eaLnBrk="1" hangingPunct="1"/>
            <a:r>
              <a:rPr lang="en-US" altLang="en-US" dirty="0" smtClean="0"/>
              <a:t>(What type of sort is this?)</a:t>
            </a:r>
          </a:p>
          <a:p>
            <a:pPr lvl="1" eaLnBrk="1" hangingPunct="1"/>
            <a:r>
              <a:rPr lang="en-US" altLang="en-US" dirty="0" smtClean="0"/>
              <a:t>Then, when done, we just walk down the array and append each list.</a:t>
            </a:r>
          </a:p>
          <a:p>
            <a:pPr eaLnBrk="1" hangingPunct="1"/>
            <a:r>
              <a:rPr lang="en-US" altLang="en-US" dirty="0" smtClean="0"/>
              <a:t>Result – sorted array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When does </a:t>
            </a:r>
            <a:r>
              <a:rPr lang="en-US" altLang="en-US" b="1" dirty="0" err="1" smtClean="0"/>
              <a:t>BucketSort</a:t>
            </a:r>
            <a:r>
              <a:rPr lang="en-US" altLang="en-US" b="1" dirty="0" smtClean="0"/>
              <a:t> work best?  Worst?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80B11D-7871-4701-B98B-52C3ED8B0A1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6500813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BUCKET_SORT (A, range, B)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= length [</a:t>
            </a:r>
            <a:r>
              <a:rPr lang="en-US" altLang="en-US" i="1" dirty="0" smtClean="0">
                <a:solidFill>
                  <a:srgbClr val="FF0000"/>
                </a:solidFill>
              </a:rPr>
              <a:t>A</a:t>
            </a:r>
            <a:r>
              <a:rPr lang="en-US" alt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m </a:t>
            </a:r>
            <a:r>
              <a:rPr lang="en-US" altLang="en-US" dirty="0">
                <a:solidFill>
                  <a:srgbClr val="FF0000"/>
                </a:solidFill>
              </a:rPr>
              <a:t>=</a:t>
            </a:r>
            <a:r>
              <a:rPr lang="en-US" altLang="en-US" dirty="0" smtClean="0">
                <a:solidFill>
                  <a:srgbClr val="FF0000"/>
                </a:solidFill>
              </a:rPr>
              <a:t> range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for (</a:t>
            </a:r>
            <a:r>
              <a:rPr lang="en-US" altLang="en-US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 = 1; 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&lt;n; 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++) {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    Insert A[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] into </a:t>
            </a:r>
            <a:r>
              <a:rPr lang="en-US" altLang="en-US" i="1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solidFill>
                  <a:srgbClr val="FF0000"/>
                </a:solidFill>
              </a:rPr>
              <a:t>[(</a:t>
            </a:r>
            <a:r>
              <a:rPr lang="en-US" altLang="en-US" i="1" dirty="0" smtClean="0">
                <a:solidFill>
                  <a:srgbClr val="FF0000"/>
                </a:solidFill>
              </a:rPr>
              <a:t>A</a:t>
            </a:r>
            <a:r>
              <a:rPr lang="en-US" altLang="en-US" dirty="0" smtClean="0">
                <a:solidFill>
                  <a:srgbClr val="FF0000"/>
                </a:solidFill>
              </a:rPr>
              <a:t>[</a:t>
            </a:r>
            <a:r>
              <a:rPr lang="en-US" altLang="en-US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]*n)/m] using Insertion sort 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}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Concatenate the lists </a:t>
            </a:r>
            <a:r>
              <a:rPr lang="en-US" altLang="en-US" i="1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solidFill>
                  <a:srgbClr val="FF0000"/>
                </a:solidFill>
              </a:rPr>
              <a:t>[0], </a:t>
            </a:r>
            <a:r>
              <a:rPr lang="en-US" altLang="en-US" i="1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solidFill>
                  <a:srgbClr val="FF0000"/>
                </a:solidFill>
              </a:rPr>
              <a:t>[1], . . </a:t>
            </a:r>
            <a:r>
              <a:rPr lang="en-US" altLang="en-US" i="1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solidFill>
                  <a:srgbClr val="FF0000"/>
                </a:solidFill>
              </a:rPr>
              <a:t>[</a:t>
            </a: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-1] together in order. 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D3F50-5FCD-4AEE-8481-49AEE8E3748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we have very large key values?</a:t>
            </a:r>
          </a:p>
          <a:p>
            <a:pPr eaLnBrk="1" hangingPunct="1"/>
            <a:r>
              <a:rPr lang="en-US" altLang="en-US" smtClean="0"/>
              <a:t>Think about the decimal representation of a number:</a:t>
            </a:r>
          </a:p>
          <a:p>
            <a:pPr eaLnBrk="1" hangingPunct="1"/>
            <a:r>
              <a:rPr lang="en-US" altLang="en-US" smtClean="0"/>
              <a:t>x = a + 10*b + 100*c +1000*d +…</a:t>
            </a:r>
          </a:p>
          <a:p>
            <a:pPr eaLnBrk="1" hangingPunct="1"/>
            <a:r>
              <a:rPr lang="en-US" altLang="en-US" smtClean="0"/>
              <a:t>a,b,c,d,… are all single digit integers (0…9)</a:t>
            </a:r>
          </a:p>
          <a:p>
            <a:pPr eaLnBrk="1" hangingPunct="1"/>
            <a:r>
              <a:rPr lang="en-US" altLang="en-US" smtClean="0"/>
              <a:t>Now we can do a bucketsort on a,b,c,d</a:t>
            </a:r>
          </a:p>
          <a:p>
            <a:pPr eaLnBrk="1" hangingPunct="1"/>
            <a:r>
              <a:rPr lang="en-US" altLang="en-US" smtClean="0"/>
              <a:t>We do a bucketsort on a, then we do a bucketsort on b, then c, then d, etc. (smallest to largest).</a:t>
            </a:r>
          </a:p>
          <a:p>
            <a:pPr eaLnBrk="1" hangingPunct="1"/>
            <a:r>
              <a:rPr lang="en-US" altLang="en-US" smtClean="0"/>
              <a:t>Why smallest first?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CA9663-BD77-4787-B904-FEB43DCD323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 in action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Let’s try it: 427, 496, 834, 222, 333, 444, 595, 582, 767, 294</a:t>
            </a:r>
          </a:p>
          <a:p>
            <a:pPr eaLnBrk="1" hangingPunct="1"/>
            <a:r>
              <a:rPr lang="en-US" altLang="en-US" smtClean="0"/>
              <a:t>First pass:</a:t>
            </a:r>
          </a:p>
          <a:p>
            <a:pPr lvl="1" eaLnBrk="1" hangingPunct="1"/>
            <a:r>
              <a:rPr lang="en-US" altLang="en-US" smtClean="0"/>
              <a:t>222,582     333     834,444,294     595    496       427,767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Second Pass:</a:t>
            </a:r>
          </a:p>
          <a:p>
            <a:pPr eaLnBrk="1" hangingPunct="1"/>
            <a:r>
              <a:rPr lang="en-US" altLang="en-US" smtClean="0"/>
              <a:t>222,427    333,834     444     767     582      294,594,496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Third Pass:</a:t>
            </a:r>
          </a:p>
          <a:p>
            <a:pPr eaLnBrk="1" hangingPunct="1"/>
            <a:r>
              <a:rPr lang="en-US" altLang="en-US" smtClean="0"/>
              <a:t>222,294    333   427, 444, 496   582, 594    767   834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DA8A53-628C-4333-9A61-E33453549E55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49427</TotalTime>
  <Words>514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Noncomparison Based Sorting</vt:lpstr>
      <vt:lpstr>Bucketsort </vt:lpstr>
      <vt:lpstr>PowerPoint Presentation</vt:lpstr>
      <vt:lpstr>Analysis</vt:lpstr>
      <vt:lpstr>Bucket sort with multiple entries in a bucket</vt:lpstr>
      <vt:lpstr>Bucket Sort with Linked Lists</vt:lpstr>
      <vt:lpstr>Algorithm</vt:lpstr>
      <vt:lpstr>Radix Sort</vt:lpstr>
      <vt:lpstr>Radix Sort in action</vt:lpstr>
      <vt:lpstr>Try: (missing left digits are 0s)</vt:lpstr>
      <vt:lpstr>Radix Sort Analysis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Eliot Moss and Philip King</dc:creator>
  <cp:lastModifiedBy>Debra Yarrington</cp:lastModifiedBy>
  <cp:revision>191</cp:revision>
  <dcterms:created xsi:type="dcterms:W3CDTF">2004-06-18T19:36:09Z</dcterms:created>
  <dcterms:modified xsi:type="dcterms:W3CDTF">2018-12-06T15:08:39Z</dcterms:modified>
</cp:coreProperties>
</file>