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6" r:id="rId18"/>
    <p:sldId id="277" r:id="rId19"/>
    <p:sldId id="278" r:id="rId20"/>
    <p:sldId id="279" r:id="rId21"/>
    <p:sldId id="280" r:id="rId22"/>
    <p:sldId id="281" r:id="rId23"/>
    <p:sldId id="282" r:id="rId24"/>
    <p:sldId id="283" r:id="rId25"/>
    <p:sldId id="286" r:id="rId26"/>
    <p:sldId id="287" r:id="rId27"/>
    <p:sldId id="288" r:id="rId28"/>
    <p:sldId id="289"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4" autoAdjust="0"/>
    <p:restoredTop sz="94660"/>
  </p:normalViewPr>
  <p:slideViewPr>
    <p:cSldViewPr snapToGrid="0">
      <p:cViewPr varScale="1">
        <p:scale>
          <a:sx n="77" d="100"/>
          <a:sy n="77" d="100"/>
        </p:scale>
        <p:origin x="86"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053FC-F064-4D0B-96A0-4242C6858730}" type="datetimeFigureOut">
              <a:rPr lang="en-US" smtClean="0"/>
              <a:t>10/16/2018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EB21-D021-4CD5-958F-730FD1C78349}" type="slidenum">
              <a:rPr lang="en-US" smtClean="0"/>
              <a:t>‹#›</a:t>
            </a:fld>
            <a:endParaRPr lang="en-US"/>
          </a:p>
        </p:txBody>
      </p:sp>
    </p:spTree>
    <p:extLst>
      <p:ext uri="{BB962C8B-B14F-4D97-AF65-F5344CB8AC3E}">
        <p14:creationId xmlns:p14="http://schemas.microsoft.com/office/powerpoint/2010/main" val="395697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B1B88B-F030-42CF-9C7A-5578E69B1B32}" type="slidenum">
              <a:rPr lang="en-US" altLang="en-US" sz="1200"/>
              <a:pPr eaLnBrk="1" hangingPunct="1"/>
              <a:t>8</a:t>
            </a:fld>
            <a:endParaRPr lang="en-US" altLang="en-US" sz="1200"/>
          </a:p>
        </p:txBody>
      </p:sp>
    </p:spTree>
    <p:extLst>
      <p:ext uri="{BB962C8B-B14F-4D97-AF65-F5344CB8AC3E}">
        <p14:creationId xmlns:p14="http://schemas.microsoft.com/office/powerpoint/2010/main" val="276169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C51F02-7E25-4EA6-ACAC-17A3AED92199}" type="slidenum">
              <a:rPr lang="en-US" smtClean="0"/>
              <a:t>20</a:t>
            </a:fld>
            <a:endParaRPr lang="en-US"/>
          </a:p>
        </p:txBody>
      </p:sp>
    </p:spTree>
    <p:extLst>
      <p:ext uri="{BB962C8B-B14F-4D97-AF65-F5344CB8AC3E}">
        <p14:creationId xmlns:p14="http://schemas.microsoft.com/office/powerpoint/2010/main" val="202470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here.</a:t>
            </a:r>
            <a:endParaRPr lang="en-US" dirty="0"/>
          </a:p>
        </p:txBody>
      </p:sp>
      <p:sp>
        <p:nvSpPr>
          <p:cNvPr id="4" name="Slide Number Placeholder 3"/>
          <p:cNvSpPr>
            <a:spLocks noGrp="1"/>
          </p:cNvSpPr>
          <p:nvPr>
            <p:ph type="sldNum" sz="quarter" idx="10"/>
          </p:nvPr>
        </p:nvSpPr>
        <p:spPr/>
        <p:txBody>
          <a:bodyPr/>
          <a:lstStyle/>
          <a:p>
            <a:fld id="{91C51F02-7E25-4EA6-ACAC-17A3AED92199}" type="slidenum">
              <a:rPr lang="en-US" smtClean="0"/>
              <a:t>22</a:t>
            </a:fld>
            <a:endParaRPr lang="en-US"/>
          </a:p>
        </p:txBody>
      </p:sp>
    </p:spTree>
    <p:extLst>
      <p:ext uri="{BB962C8B-B14F-4D97-AF65-F5344CB8AC3E}">
        <p14:creationId xmlns:p14="http://schemas.microsoft.com/office/powerpoint/2010/main" val="362054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5035"/>
            <a:ext cx="8596668" cy="723153"/>
          </a:xfrm>
        </p:spPr>
        <p:txBody>
          <a:bodyPr/>
          <a:lstStyle/>
          <a:p>
            <a:r>
              <a:rPr lang="en-US" dirty="0" smtClean="0"/>
              <a:t>Find </a:t>
            </a:r>
            <a:r>
              <a:rPr lang="en-US" dirty="0" smtClean="0"/>
              <a:t>in a linked list?</a:t>
            </a:r>
            <a:endParaRPr lang="en-US" dirty="0"/>
          </a:p>
        </p:txBody>
      </p:sp>
      <p:sp>
        <p:nvSpPr>
          <p:cNvPr id="3" name="Content Placeholder 2"/>
          <p:cNvSpPr>
            <a:spLocks noGrp="1"/>
          </p:cNvSpPr>
          <p:nvPr>
            <p:ph idx="1"/>
          </p:nvPr>
        </p:nvSpPr>
        <p:spPr>
          <a:xfrm>
            <a:off x="677334" y="2962027"/>
            <a:ext cx="8596668" cy="3079335"/>
          </a:xfrm>
        </p:spPr>
        <p:txBody>
          <a:bodyPr/>
          <a:lstStyle/>
          <a:p>
            <a:r>
              <a:rPr lang="en-US" dirty="0" smtClean="0"/>
              <a:t>Find 3 in the list</a:t>
            </a:r>
          </a:p>
          <a:p>
            <a:r>
              <a:rPr lang="en-US" dirty="0" smtClean="0"/>
              <a:t>Find 6 in the list</a:t>
            </a:r>
          </a:p>
          <a:p>
            <a:pPr lvl="1"/>
            <a:r>
              <a:rPr lang="en-US" dirty="0" smtClean="0"/>
              <a:t>O(n)</a:t>
            </a:r>
          </a:p>
          <a:p>
            <a:r>
              <a:rPr lang="en-US" dirty="0" smtClean="0"/>
              <a:t>Is there a better way?</a:t>
            </a:r>
          </a:p>
          <a:p>
            <a:pPr lvl="1"/>
            <a:r>
              <a:rPr lang="en-US" dirty="0" smtClean="0"/>
              <a:t>Binary search tree!</a:t>
            </a:r>
            <a:endParaRPr lang="en-US" dirty="0"/>
          </a:p>
        </p:txBody>
      </p:sp>
      <p:sp>
        <p:nvSpPr>
          <p:cNvPr id="4" name="Rectangle 2"/>
          <p:cNvSpPr>
            <a:spLocks noChangeArrowheads="1"/>
          </p:cNvSpPr>
          <p:nvPr/>
        </p:nvSpPr>
        <p:spPr bwMode="auto">
          <a:xfrm>
            <a:off x="1152525" y="2229159"/>
            <a:ext cx="1066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3"/>
          <p:cNvSpPr>
            <a:spLocks noChangeShapeType="1"/>
          </p:cNvSpPr>
          <p:nvPr/>
        </p:nvSpPr>
        <p:spPr bwMode="auto">
          <a:xfrm>
            <a:off x="1838325" y="2229159"/>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
          <p:cNvSpPr>
            <a:spLocks noChangeArrowheads="1"/>
          </p:cNvSpPr>
          <p:nvPr/>
        </p:nvSpPr>
        <p:spPr bwMode="auto">
          <a:xfrm>
            <a:off x="2981325" y="2229159"/>
            <a:ext cx="1066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p:cNvSpPr>
            <a:spLocks noChangeShapeType="1"/>
          </p:cNvSpPr>
          <p:nvPr/>
        </p:nvSpPr>
        <p:spPr bwMode="auto">
          <a:xfrm>
            <a:off x="3667125" y="2229159"/>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p:cNvSpPr>
            <a:spLocks noChangeArrowheads="1"/>
          </p:cNvSpPr>
          <p:nvPr/>
        </p:nvSpPr>
        <p:spPr bwMode="auto">
          <a:xfrm>
            <a:off x="4886325" y="2229159"/>
            <a:ext cx="1066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a:off x="5572125" y="2229159"/>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p:cNvSpPr>
            <a:spLocks noChangeArrowheads="1"/>
          </p:cNvSpPr>
          <p:nvPr/>
        </p:nvSpPr>
        <p:spPr bwMode="auto">
          <a:xfrm>
            <a:off x="6650038" y="2229159"/>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p:cNvSpPr>
            <a:spLocks noChangeShapeType="1"/>
          </p:cNvSpPr>
          <p:nvPr/>
        </p:nvSpPr>
        <p:spPr bwMode="auto">
          <a:xfrm>
            <a:off x="7400925" y="2229159"/>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a:off x="771525" y="1771959"/>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a:off x="771525" y="230535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2143125" y="2381559"/>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3971925" y="2381559"/>
            <a:ext cx="838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a:off x="5876925" y="238155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5"/>
          <p:cNvSpPr txBox="1">
            <a:spLocks noChangeArrowheads="1"/>
          </p:cNvSpPr>
          <p:nvPr/>
        </p:nvSpPr>
        <p:spPr bwMode="auto">
          <a:xfrm>
            <a:off x="1136651" y="2194234"/>
            <a:ext cx="1032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dirty="0">
                <a:ea typeface="PMingLiU" panose="02020500000000000000" pitchFamily="18" charset="-120"/>
              </a:rPr>
              <a:t> </a:t>
            </a:r>
            <a:r>
              <a:rPr kumimoji="1" lang="en-US" altLang="zh-TW" dirty="0" smtClean="0">
                <a:ea typeface="PMingLiU" panose="02020500000000000000" pitchFamily="18" charset="-120"/>
              </a:rPr>
              <a:t>7        </a:t>
            </a:r>
            <a:r>
              <a:rPr kumimoji="1" lang="en-US" altLang="zh-TW" dirty="0">
                <a:ea typeface="PMingLiU" panose="02020500000000000000" pitchFamily="18" charset="-120"/>
                <a:sym typeface="Wingdings" panose="05000000000000000000" pitchFamily="2" charset="2"/>
              </a:rPr>
              <a:t></a:t>
            </a:r>
            <a:endParaRPr kumimoji="1" lang="en-US" altLang="zh-TW" dirty="0">
              <a:ea typeface="PMingLiU" panose="02020500000000000000" pitchFamily="18" charset="-120"/>
            </a:endParaRPr>
          </a:p>
        </p:txBody>
      </p:sp>
      <p:sp>
        <p:nvSpPr>
          <p:cNvPr id="18" name="Text Box 16"/>
          <p:cNvSpPr txBox="1">
            <a:spLocks noChangeArrowheads="1"/>
          </p:cNvSpPr>
          <p:nvPr/>
        </p:nvSpPr>
        <p:spPr bwMode="auto">
          <a:xfrm>
            <a:off x="2965451" y="2194234"/>
            <a:ext cx="1032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dirty="0">
                <a:ea typeface="PMingLiU" panose="02020500000000000000" pitchFamily="18" charset="-120"/>
              </a:rPr>
              <a:t> </a:t>
            </a:r>
            <a:r>
              <a:rPr kumimoji="1" lang="en-US" altLang="zh-TW" dirty="0" smtClean="0">
                <a:ea typeface="PMingLiU" panose="02020500000000000000" pitchFamily="18" charset="-120"/>
              </a:rPr>
              <a:t>4        </a:t>
            </a:r>
            <a:r>
              <a:rPr kumimoji="1" lang="en-US" altLang="zh-TW" dirty="0" smtClean="0">
                <a:ea typeface="PMingLiU" panose="02020500000000000000" pitchFamily="18" charset="-120"/>
                <a:sym typeface="Wingdings" panose="05000000000000000000" pitchFamily="2" charset="2"/>
              </a:rPr>
              <a:t></a:t>
            </a:r>
            <a:endParaRPr kumimoji="1" lang="en-US" altLang="zh-TW" dirty="0">
              <a:ea typeface="PMingLiU" panose="02020500000000000000" pitchFamily="18" charset="-120"/>
            </a:endParaRPr>
          </a:p>
        </p:txBody>
      </p:sp>
      <p:sp>
        <p:nvSpPr>
          <p:cNvPr id="19" name="Text Box 17"/>
          <p:cNvSpPr txBox="1">
            <a:spLocks noChangeArrowheads="1"/>
          </p:cNvSpPr>
          <p:nvPr/>
        </p:nvSpPr>
        <p:spPr bwMode="auto">
          <a:xfrm>
            <a:off x="4870451" y="2194234"/>
            <a:ext cx="1032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dirty="0">
                <a:ea typeface="PMingLiU" panose="02020500000000000000" pitchFamily="18" charset="-120"/>
              </a:rPr>
              <a:t> </a:t>
            </a:r>
            <a:r>
              <a:rPr kumimoji="1" lang="en-US" altLang="zh-TW" dirty="0" smtClean="0">
                <a:ea typeface="PMingLiU" panose="02020500000000000000" pitchFamily="18" charset="-120"/>
              </a:rPr>
              <a:t>3        </a:t>
            </a:r>
            <a:r>
              <a:rPr kumimoji="1" lang="en-US" altLang="zh-TW" dirty="0">
                <a:ea typeface="PMingLiU" panose="02020500000000000000" pitchFamily="18" charset="-120"/>
                <a:sym typeface="Wingdings" panose="05000000000000000000" pitchFamily="2" charset="2"/>
              </a:rPr>
              <a:t></a:t>
            </a:r>
            <a:endParaRPr kumimoji="1" lang="en-US" altLang="zh-TW" dirty="0">
              <a:ea typeface="PMingLiU" panose="02020500000000000000" pitchFamily="18" charset="-120"/>
            </a:endParaRPr>
          </a:p>
        </p:txBody>
      </p:sp>
      <p:sp>
        <p:nvSpPr>
          <p:cNvPr id="20" name="Text Box 18"/>
          <p:cNvSpPr txBox="1">
            <a:spLocks noChangeArrowheads="1"/>
          </p:cNvSpPr>
          <p:nvPr/>
        </p:nvSpPr>
        <p:spPr bwMode="auto">
          <a:xfrm>
            <a:off x="6546850" y="2194234"/>
            <a:ext cx="28242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TW" dirty="0">
                <a:ea typeface="PMingLiU" panose="02020500000000000000" pitchFamily="18" charset="-120"/>
              </a:rPr>
              <a:t> </a:t>
            </a:r>
            <a:r>
              <a:rPr kumimoji="1" lang="en-US" altLang="zh-TW" dirty="0" smtClean="0">
                <a:ea typeface="PMingLiU" panose="02020500000000000000" pitchFamily="18" charset="-120"/>
              </a:rPr>
              <a:t>8                          </a:t>
            </a:r>
            <a:r>
              <a:rPr kumimoji="1" lang="en-US" altLang="zh-TW" sz="2000" dirty="0" smtClean="0">
                <a:ea typeface="PMingLiU" panose="02020500000000000000" pitchFamily="18" charset="-120"/>
              </a:rPr>
              <a:t>NULL</a:t>
            </a:r>
            <a:endParaRPr kumimoji="1" lang="en-US" altLang="zh-TW" sz="2000" dirty="0">
              <a:ea typeface="PMingLiU" panose="02020500000000000000" pitchFamily="18" charset="-120"/>
            </a:endParaRPr>
          </a:p>
        </p:txBody>
      </p:sp>
      <p:sp>
        <p:nvSpPr>
          <p:cNvPr id="21" name="Rectangle 28"/>
          <p:cNvSpPr>
            <a:spLocks noChangeArrowheads="1"/>
          </p:cNvSpPr>
          <p:nvPr/>
        </p:nvSpPr>
        <p:spPr bwMode="auto">
          <a:xfrm>
            <a:off x="3681413" y="2249797"/>
            <a:ext cx="354012" cy="354012"/>
          </a:xfrm>
          <a:prstGeom prst="rect">
            <a:avLst/>
          </a:prstGeom>
          <a:noFill/>
          <a:ln w="9525">
            <a:noFill/>
            <a:miter lim="800000"/>
            <a:headEnd/>
            <a:tailEnd/>
          </a:ln>
          <a:effectLst/>
        </p:spPr>
        <p:txBody>
          <a:bodyPr wrap="none" anchor="ctr"/>
          <a:lstStyle/>
          <a:p>
            <a:endParaRPr lang="en-US"/>
          </a:p>
        </p:txBody>
      </p:sp>
      <p:sp>
        <p:nvSpPr>
          <p:cNvPr id="22" name="Line 14"/>
          <p:cNvSpPr>
            <a:spLocks noChangeShapeType="1"/>
          </p:cNvSpPr>
          <p:nvPr/>
        </p:nvSpPr>
        <p:spPr bwMode="auto">
          <a:xfrm>
            <a:off x="7821613" y="238155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Box 22"/>
          <p:cNvSpPr txBox="1"/>
          <p:nvPr/>
        </p:nvSpPr>
        <p:spPr>
          <a:xfrm>
            <a:off x="6621463" y="1578284"/>
            <a:ext cx="558166" cy="369332"/>
          </a:xfrm>
          <a:prstGeom prst="rect">
            <a:avLst/>
          </a:prstGeom>
          <a:noFill/>
        </p:spPr>
        <p:txBody>
          <a:bodyPr wrap="none" rtlCol="0">
            <a:spAutoFit/>
          </a:bodyPr>
          <a:lstStyle/>
          <a:p>
            <a:r>
              <a:rPr lang="en-US" dirty="0" smtClean="0"/>
              <a:t>last</a:t>
            </a:r>
            <a:endParaRPr lang="en-US" dirty="0"/>
          </a:p>
        </p:txBody>
      </p:sp>
      <p:sp>
        <p:nvSpPr>
          <p:cNvPr id="24" name="TextBox 23"/>
          <p:cNvSpPr txBox="1"/>
          <p:nvPr/>
        </p:nvSpPr>
        <p:spPr>
          <a:xfrm>
            <a:off x="527189" y="1426440"/>
            <a:ext cx="609462" cy="369332"/>
          </a:xfrm>
          <a:prstGeom prst="rect">
            <a:avLst/>
          </a:prstGeom>
          <a:noFill/>
        </p:spPr>
        <p:txBody>
          <a:bodyPr wrap="none" rtlCol="0">
            <a:spAutoFit/>
          </a:bodyPr>
          <a:lstStyle/>
          <a:p>
            <a:r>
              <a:rPr lang="en-US" dirty="0" smtClean="0"/>
              <a:t>first</a:t>
            </a:r>
            <a:endParaRPr lang="en-US" dirty="0"/>
          </a:p>
        </p:txBody>
      </p:sp>
      <p:cxnSp>
        <p:nvCxnSpPr>
          <p:cNvPr id="26" name="Straight Arrow Connector 25"/>
          <p:cNvCxnSpPr>
            <a:stCxn id="23" idx="2"/>
          </p:cNvCxnSpPr>
          <p:nvPr/>
        </p:nvCxnSpPr>
        <p:spPr>
          <a:xfrm>
            <a:off x="6900546" y="1947616"/>
            <a:ext cx="207920" cy="24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12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Class Definition for a Tree:</a:t>
            </a:r>
            <a:endParaRPr lang="en-US" dirty="0"/>
          </a:p>
        </p:txBody>
      </p:sp>
      <p:sp>
        <p:nvSpPr>
          <p:cNvPr id="3" name="Content Placeholder 2"/>
          <p:cNvSpPr>
            <a:spLocks noGrp="1"/>
          </p:cNvSpPr>
          <p:nvPr>
            <p:ph idx="1"/>
          </p:nvPr>
        </p:nvSpPr>
        <p:spPr>
          <a:xfrm>
            <a:off x="1953490" y="1584615"/>
            <a:ext cx="7320511" cy="4456748"/>
          </a:xfrm>
        </p:spPr>
        <p:txBody>
          <a:bodyPr>
            <a:normAutofit/>
          </a:bodyPr>
          <a:lstStyle/>
          <a:p>
            <a:pPr marL="0" indent="0">
              <a:spcBef>
                <a:spcPts val="300"/>
              </a:spcBef>
              <a:buNone/>
            </a:pPr>
            <a:r>
              <a:rPr lang="en-US" b="1" dirty="0"/>
              <a:t>class </a:t>
            </a:r>
            <a:r>
              <a:rPr lang="en-US" b="1" dirty="0" err="1" smtClean="0"/>
              <a:t>NodeT</a:t>
            </a:r>
            <a:r>
              <a:rPr lang="en-US" b="1" dirty="0" smtClean="0"/>
              <a:t> {</a:t>
            </a:r>
          </a:p>
          <a:p>
            <a:pPr marL="0" indent="0">
              <a:spcBef>
                <a:spcPts val="300"/>
              </a:spcBef>
              <a:buNone/>
            </a:pPr>
            <a:r>
              <a:rPr lang="en-US" dirty="0" smtClean="0"/>
              <a:t>	</a:t>
            </a:r>
            <a:r>
              <a:rPr lang="en-US" dirty="0" err="1" smtClean="0"/>
              <a:t>int</a:t>
            </a:r>
            <a:r>
              <a:rPr lang="en-US" dirty="0" smtClean="0"/>
              <a:t> </a:t>
            </a:r>
            <a:r>
              <a:rPr lang="en-US" dirty="0"/>
              <a:t>data</a:t>
            </a:r>
            <a:r>
              <a:rPr lang="en-US" dirty="0" smtClean="0"/>
              <a:t>;</a:t>
            </a:r>
            <a:endParaRPr lang="en-US" b="1" dirty="0"/>
          </a:p>
          <a:p>
            <a:pPr marL="0" indent="0">
              <a:spcBef>
                <a:spcPts val="300"/>
              </a:spcBef>
              <a:buNone/>
            </a:pPr>
            <a:r>
              <a:rPr lang="en-US" dirty="0" smtClean="0"/>
              <a:t>	</a:t>
            </a:r>
            <a:r>
              <a:rPr lang="en-US" dirty="0" err="1" smtClean="0"/>
              <a:t>NodeT</a:t>
            </a:r>
            <a:r>
              <a:rPr lang="en-US" dirty="0" smtClean="0"/>
              <a:t> </a:t>
            </a:r>
            <a:r>
              <a:rPr lang="en-US" dirty="0"/>
              <a:t>*left;</a:t>
            </a:r>
          </a:p>
          <a:p>
            <a:pPr marL="0" indent="0">
              <a:spcBef>
                <a:spcPts val="300"/>
              </a:spcBef>
              <a:buNone/>
            </a:pPr>
            <a:r>
              <a:rPr lang="en-US" dirty="0" smtClean="0"/>
              <a:t>	</a:t>
            </a:r>
            <a:r>
              <a:rPr lang="en-US" dirty="0" err="1" smtClean="0"/>
              <a:t>NodeT</a:t>
            </a:r>
            <a:r>
              <a:rPr lang="en-US" dirty="0" smtClean="0"/>
              <a:t> </a:t>
            </a:r>
            <a:r>
              <a:rPr lang="en-US" dirty="0"/>
              <a:t>*right;</a:t>
            </a:r>
          </a:p>
          <a:p>
            <a:pPr marL="0" indent="0">
              <a:spcBef>
                <a:spcPts val="300"/>
              </a:spcBef>
              <a:buNone/>
            </a:pPr>
            <a:r>
              <a:rPr lang="en-US" dirty="0" smtClean="0"/>
              <a:t>	</a:t>
            </a:r>
            <a:r>
              <a:rPr lang="en-US" dirty="0" err="1" smtClean="0"/>
              <a:t>NodeT</a:t>
            </a:r>
            <a:r>
              <a:rPr lang="en-US" dirty="0" smtClean="0"/>
              <a:t> </a:t>
            </a:r>
            <a:r>
              <a:rPr lang="en-US" dirty="0"/>
              <a:t>*parent</a:t>
            </a:r>
            <a:r>
              <a:rPr lang="en-US" dirty="0" smtClean="0"/>
              <a:t>;  </a:t>
            </a:r>
          </a:p>
          <a:p>
            <a:pPr marL="0" indent="0">
              <a:spcBef>
                <a:spcPts val="300"/>
              </a:spcBef>
              <a:buNone/>
            </a:pPr>
            <a:r>
              <a:rPr lang="en-US" dirty="0"/>
              <a:t>	</a:t>
            </a:r>
            <a:r>
              <a:rPr lang="en-US" dirty="0" smtClean="0"/>
              <a:t>//optional:</a:t>
            </a:r>
          </a:p>
          <a:p>
            <a:pPr marL="0" indent="0">
              <a:spcBef>
                <a:spcPts val="300"/>
              </a:spcBef>
              <a:buNone/>
            </a:pPr>
            <a:r>
              <a:rPr lang="en-US" dirty="0"/>
              <a:t>	</a:t>
            </a:r>
            <a:r>
              <a:rPr lang="en-US" dirty="0" err="1" smtClean="0"/>
              <a:t>int</a:t>
            </a:r>
            <a:r>
              <a:rPr lang="en-US" dirty="0" smtClean="0"/>
              <a:t> height; // height up from lowest descendent leaf </a:t>
            </a:r>
            <a:endParaRPr lang="en-US" dirty="0"/>
          </a:p>
          <a:p>
            <a:pPr marL="0" indent="0">
              <a:spcBef>
                <a:spcPts val="300"/>
              </a:spcBef>
              <a:buNone/>
            </a:pPr>
            <a:r>
              <a:rPr lang="en-US" b="1" dirty="0"/>
              <a:t>public:</a:t>
            </a:r>
          </a:p>
          <a:p>
            <a:pPr marL="0" indent="0">
              <a:spcBef>
                <a:spcPts val="300"/>
              </a:spcBef>
              <a:buNone/>
            </a:pPr>
            <a:r>
              <a:rPr lang="en-US" dirty="0"/>
              <a:t>	</a:t>
            </a:r>
            <a:r>
              <a:rPr lang="en-US" b="1" dirty="0" err="1" smtClean="0"/>
              <a:t>NodeT</a:t>
            </a:r>
            <a:r>
              <a:rPr lang="en-US" b="1" dirty="0" smtClean="0"/>
              <a:t>(</a:t>
            </a:r>
            <a:r>
              <a:rPr lang="en-US" b="1" dirty="0" err="1" smtClean="0"/>
              <a:t>int</a:t>
            </a:r>
            <a:r>
              <a:rPr lang="en-US" b="1" dirty="0" smtClean="0"/>
              <a:t> </a:t>
            </a:r>
            <a:r>
              <a:rPr lang="en-US" b="1" dirty="0"/>
              <a:t>x);</a:t>
            </a:r>
          </a:p>
          <a:p>
            <a:pPr marL="0" indent="0">
              <a:spcBef>
                <a:spcPts val="300"/>
              </a:spcBef>
              <a:buNone/>
            </a:pPr>
            <a:r>
              <a:rPr lang="en-US" b="1" dirty="0" smtClean="0"/>
              <a:t>	~</a:t>
            </a:r>
            <a:r>
              <a:rPr lang="en-US" b="1" dirty="0" err="1" smtClean="0"/>
              <a:t>NodeT</a:t>
            </a:r>
            <a:r>
              <a:rPr lang="en-US" b="1" dirty="0" smtClean="0"/>
              <a:t>();</a:t>
            </a:r>
            <a:endParaRPr lang="en-US" b="1" dirty="0"/>
          </a:p>
          <a:p>
            <a:pPr marL="0" indent="0">
              <a:spcBef>
                <a:spcPts val="300"/>
              </a:spcBef>
              <a:buNone/>
            </a:pPr>
            <a:r>
              <a:rPr lang="en-US" b="1" dirty="0" smtClean="0"/>
              <a:t>	void </a:t>
            </a:r>
            <a:r>
              <a:rPr lang="en-US" b="1" dirty="0" err="1" smtClean="0"/>
              <a:t>printNodeT</a:t>
            </a:r>
            <a:r>
              <a:rPr lang="en-US" b="1" dirty="0" smtClean="0"/>
              <a:t>();</a:t>
            </a:r>
            <a:endParaRPr lang="en-US" b="1" dirty="0"/>
          </a:p>
          <a:p>
            <a:pPr marL="0" indent="0">
              <a:spcBef>
                <a:spcPts val="300"/>
              </a:spcBef>
              <a:buNone/>
            </a:pPr>
            <a:r>
              <a:rPr lang="en-US" dirty="0"/>
              <a:t>};</a:t>
            </a:r>
          </a:p>
        </p:txBody>
      </p:sp>
    </p:spTree>
    <p:extLst>
      <p:ext uri="{BB962C8B-B14F-4D97-AF65-F5344CB8AC3E}">
        <p14:creationId xmlns:p14="http://schemas.microsoft.com/office/powerpoint/2010/main" val="220503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2363E56-EBA4-4F6D-848D-7226F610FF30}" type="slidenum">
              <a:rPr lang="en-US" altLang="en-US"/>
              <a:pPr/>
              <a:t>11</a:t>
            </a:fld>
            <a:endParaRPr lang="en-US" altLang="en-US"/>
          </a:p>
        </p:txBody>
      </p:sp>
      <p:sp>
        <p:nvSpPr>
          <p:cNvPr id="19458" name="Rectangle 2"/>
          <p:cNvSpPr>
            <a:spLocks noGrp="1" noChangeArrowheads="1"/>
          </p:cNvSpPr>
          <p:nvPr>
            <p:ph type="title"/>
          </p:nvPr>
        </p:nvSpPr>
        <p:spPr>
          <a:xfrm>
            <a:off x="693271" y="304800"/>
            <a:ext cx="9517529" cy="914400"/>
          </a:xfrm>
        </p:spPr>
        <p:txBody>
          <a:bodyPr/>
          <a:lstStyle/>
          <a:p>
            <a:pPr algn="l"/>
            <a:r>
              <a:rPr lang="en-US" altLang="en-US" b="1" dirty="0">
                <a:solidFill>
                  <a:schemeClr val="accent1">
                    <a:lumMod val="75000"/>
                  </a:schemeClr>
                </a:solidFill>
              </a:rPr>
              <a:t>Traversals of Binary Trees</a:t>
            </a:r>
          </a:p>
        </p:txBody>
      </p:sp>
      <p:sp>
        <p:nvSpPr>
          <p:cNvPr id="19459" name="Rectangle 3"/>
          <p:cNvSpPr>
            <a:spLocks noGrp="1" noChangeArrowheads="1"/>
          </p:cNvSpPr>
          <p:nvPr>
            <p:ph type="body" idx="1"/>
          </p:nvPr>
        </p:nvSpPr>
        <p:spPr>
          <a:xfrm>
            <a:off x="920376" y="1302871"/>
            <a:ext cx="9747624" cy="4823293"/>
          </a:xfrm>
        </p:spPr>
        <p:txBody>
          <a:bodyPr/>
          <a:lstStyle/>
          <a:p>
            <a:r>
              <a:rPr lang="en-US" altLang="en-US" dirty="0"/>
              <a:t>Can walk the tree and visit </a:t>
            </a:r>
            <a:r>
              <a:rPr lang="en-US" altLang="en-US" dirty="0" smtClean="0"/>
              <a:t>all the </a:t>
            </a:r>
            <a:r>
              <a:rPr lang="en-US" altLang="en-US" dirty="0"/>
              <a:t>nodes in the tree in order</a:t>
            </a:r>
          </a:p>
          <a:p>
            <a:pPr lvl="1"/>
            <a:r>
              <a:rPr lang="en-US" altLang="en-US" dirty="0"/>
              <a:t>This process is called </a:t>
            </a:r>
            <a:r>
              <a:rPr lang="en-US" altLang="en-US" b="1" i="1" u="sng" dirty="0"/>
              <a:t>tree traversal</a:t>
            </a:r>
          </a:p>
          <a:p>
            <a:r>
              <a:rPr lang="en-US" altLang="en-US" dirty="0"/>
              <a:t>Three kinds of binary tree traversal:</a:t>
            </a:r>
          </a:p>
          <a:p>
            <a:pPr lvl="1"/>
            <a:r>
              <a:rPr lang="en-US" altLang="en-US" b="1" i="1" u="sng" dirty="0" smtClean="0"/>
              <a:t>Pre</a:t>
            </a:r>
            <a:r>
              <a:rPr lang="en-US" altLang="en-US" dirty="0" smtClean="0"/>
              <a:t>order e.g., copying</a:t>
            </a:r>
            <a:endParaRPr lang="en-US" altLang="en-US" dirty="0"/>
          </a:p>
          <a:p>
            <a:pPr lvl="1"/>
            <a:r>
              <a:rPr lang="en-US" altLang="en-US" b="1" i="1" u="sng" dirty="0" err="1" smtClean="0"/>
              <a:t>In</a:t>
            </a:r>
            <a:r>
              <a:rPr lang="en-US" altLang="en-US" dirty="0" err="1" smtClean="0"/>
              <a:t>order</a:t>
            </a:r>
            <a:r>
              <a:rPr lang="en-US" altLang="en-US" dirty="0" smtClean="0"/>
              <a:t> – e.g., </a:t>
            </a:r>
            <a:r>
              <a:rPr lang="en-US" altLang="en-US" dirty="0" err="1" smtClean="0"/>
              <a:t>bst</a:t>
            </a:r>
            <a:endParaRPr lang="en-US" altLang="en-US" dirty="0"/>
          </a:p>
          <a:p>
            <a:pPr lvl="1"/>
            <a:r>
              <a:rPr lang="en-US" altLang="en-US" b="1" i="1" u="sng" dirty="0" err="1" smtClean="0"/>
              <a:t>Post</a:t>
            </a:r>
            <a:r>
              <a:rPr lang="en-US" altLang="en-US" dirty="0" err="1" smtClean="0"/>
              <a:t>order</a:t>
            </a:r>
            <a:r>
              <a:rPr lang="en-US" altLang="en-US" dirty="0" smtClean="0"/>
              <a:t> –e.g., deleting or freeing nodes</a:t>
            </a:r>
            <a:endParaRPr lang="en-US" altLang="en-US" dirty="0"/>
          </a:p>
          <a:p>
            <a:r>
              <a:rPr lang="en-US" altLang="en-US" dirty="0" smtClean="0"/>
              <a:t>order </a:t>
            </a:r>
            <a:r>
              <a:rPr lang="en-US" altLang="en-US" dirty="0"/>
              <a:t>in which we visit the subtree </a:t>
            </a:r>
            <a:r>
              <a:rPr lang="en-US" altLang="en-US" b="1" i="1" dirty="0"/>
              <a:t>root</a:t>
            </a:r>
            <a:r>
              <a:rPr lang="en-US" altLang="en-US" dirty="0"/>
              <a:t> </a:t>
            </a:r>
            <a:r>
              <a:rPr lang="en-US" altLang="en-US" dirty="0" smtClean="0"/>
              <a:t>with respect t</a:t>
            </a:r>
            <a:r>
              <a:rPr lang="en-US" altLang="en-US" dirty="0"/>
              <a:t>o</a:t>
            </a:r>
            <a:r>
              <a:rPr lang="en-US" altLang="en-US" dirty="0" smtClean="0"/>
              <a:t> </a:t>
            </a:r>
            <a:r>
              <a:rPr lang="en-US" altLang="en-US" dirty="0"/>
              <a:t>its </a:t>
            </a:r>
            <a:r>
              <a:rPr lang="en-US" altLang="en-US" b="1" i="1" dirty="0" smtClean="0"/>
              <a:t>children</a:t>
            </a:r>
          </a:p>
          <a:p>
            <a:endParaRPr lang="en-US" altLang="en-US" b="1" i="1" dirty="0"/>
          </a:p>
          <a:p>
            <a:r>
              <a:rPr lang="en-US" altLang="en-US" b="1" i="1" dirty="0" smtClean="0"/>
              <a:t>Why do we worry about traversing in different orders?</a:t>
            </a:r>
          </a:p>
          <a:p>
            <a:pPr lvl="1"/>
            <a:r>
              <a:rPr lang="en-US" altLang="en-US" b="1" i="1" dirty="0" smtClean="0"/>
              <a:t>Trees represent data – we may want to find or represent data in different ways depending on the data and the solution we are looking for</a:t>
            </a:r>
            <a:endParaRPr lang="en-US" altLang="en-US" b="1" i="1" dirty="0"/>
          </a:p>
        </p:txBody>
      </p:sp>
    </p:spTree>
    <p:extLst>
      <p:ext uri="{BB962C8B-B14F-4D97-AF65-F5344CB8AC3E}">
        <p14:creationId xmlns:p14="http://schemas.microsoft.com/office/powerpoint/2010/main" val="2911631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701D97FE-7C9A-486F-924A-A1CE744CD26C}" type="slidenum">
              <a:rPr lang="en-US" altLang="en-US"/>
              <a:pPr/>
              <a:t>12</a:t>
            </a:fld>
            <a:endParaRPr lang="en-US" altLang="en-US"/>
          </a:p>
        </p:txBody>
      </p:sp>
      <p:sp>
        <p:nvSpPr>
          <p:cNvPr id="60418" name="Rectangle 2"/>
          <p:cNvSpPr>
            <a:spLocks noGrp="1" noChangeArrowheads="1"/>
          </p:cNvSpPr>
          <p:nvPr>
            <p:ph type="title"/>
          </p:nvPr>
        </p:nvSpPr>
        <p:spPr>
          <a:xfrm>
            <a:off x="525929" y="274638"/>
            <a:ext cx="9684871" cy="868362"/>
          </a:xfrm>
        </p:spPr>
        <p:txBody>
          <a:bodyPr/>
          <a:lstStyle/>
          <a:p>
            <a:pPr algn="l"/>
            <a:r>
              <a:rPr lang="en-US" altLang="en-US" b="1" dirty="0">
                <a:solidFill>
                  <a:schemeClr val="accent1">
                    <a:lumMod val="75000"/>
                  </a:schemeClr>
                </a:solidFill>
              </a:rPr>
              <a:t>Tree Traversal: Preorder</a:t>
            </a:r>
          </a:p>
        </p:txBody>
      </p:sp>
      <p:sp>
        <p:nvSpPr>
          <p:cNvPr id="60421" name="Rectangle 5"/>
          <p:cNvSpPr>
            <a:spLocks noChangeArrowheads="1"/>
          </p:cNvSpPr>
          <p:nvPr/>
        </p:nvSpPr>
        <p:spPr bwMode="auto">
          <a:xfrm>
            <a:off x="1752600" y="3352800"/>
            <a:ext cx="22860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Preorder:</a:t>
            </a:r>
          </a:p>
          <a:p>
            <a:pPr algn="ctr"/>
            <a:r>
              <a:rPr lang="en-US" altLang="en-US" sz="2400"/>
              <a:t>a, b, d, g,e,h,</a:t>
            </a:r>
          </a:p>
          <a:p>
            <a:pPr algn="ctr"/>
            <a:r>
              <a:rPr lang="en-US" altLang="en-US" sz="2400"/>
              <a:t>c, f, i, j</a:t>
            </a:r>
          </a:p>
        </p:txBody>
      </p:sp>
      <p:pic>
        <p:nvPicPr>
          <p:cNvPr id="60422" name="Picture 6" descr="KWC08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219200"/>
            <a:ext cx="5467350" cy="485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8588" y="1143000"/>
            <a:ext cx="4529106" cy="1200329"/>
          </a:xfrm>
          <a:prstGeom prst="rect">
            <a:avLst/>
          </a:prstGeom>
        </p:spPr>
        <p:txBody>
          <a:bodyPr wrap="square">
            <a:spAutoFit/>
          </a:bodyPr>
          <a:lstStyle/>
          <a:p>
            <a:r>
              <a:rPr lang="en-US" altLang="en-US" dirty="0" smtClean="0"/>
              <a:t>Used for copying:</a:t>
            </a:r>
          </a:p>
          <a:p>
            <a:pPr marL="342900" indent="-342900">
              <a:buFont typeface="+mj-lt"/>
              <a:buAutoNum type="arabicPeriod"/>
            </a:pPr>
            <a:r>
              <a:rPr lang="en-US" altLang="en-US" dirty="0" smtClean="0"/>
              <a:t>Visit </a:t>
            </a:r>
            <a:r>
              <a:rPr lang="en-US" altLang="en-US" dirty="0"/>
              <a:t>root, </a:t>
            </a:r>
            <a:endParaRPr lang="en-US" altLang="en-US" dirty="0" smtClean="0"/>
          </a:p>
          <a:p>
            <a:pPr marL="342900" indent="-342900">
              <a:buFont typeface="+mj-lt"/>
              <a:buAutoNum type="arabicPeriod"/>
            </a:pPr>
            <a:r>
              <a:rPr lang="en-US" altLang="en-US" dirty="0" smtClean="0"/>
              <a:t>traverse </a:t>
            </a:r>
            <a:r>
              <a:rPr lang="en-US" altLang="en-US" dirty="0"/>
              <a:t>left, </a:t>
            </a:r>
            <a:endParaRPr lang="en-US" altLang="en-US" dirty="0" smtClean="0"/>
          </a:p>
          <a:p>
            <a:pPr marL="342900" indent="-342900">
              <a:buFont typeface="+mj-lt"/>
              <a:buAutoNum type="arabicPeriod"/>
            </a:pPr>
            <a:r>
              <a:rPr lang="en-US" altLang="en-US" dirty="0" smtClean="0"/>
              <a:t>traverse </a:t>
            </a:r>
            <a:r>
              <a:rPr lang="en-US" altLang="en-US" dirty="0"/>
              <a:t>right</a:t>
            </a:r>
          </a:p>
        </p:txBody>
      </p:sp>
      <p:sp>
        <p:nvSpPr>
          <p:cNvPr id="8"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3000593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22AF4C7B-D32E-42DE-95EC-3795134FEB37}" type="slidenum">
              <a:rPr lang="en-US" altLang="en-US"/>
              <a:pPr/>
              <a:t>13</a:t>
            </a:fld>
            <a:endParaRPr lang="en-US" altLang="en-US"/>
          </a:p>
        </p:txBody>
      </p:sp>
      <p:sp>
        <p:nvSpPr>
          <p:cNvPr id="62466" name="Rectangle 2"/>
          <p:cNvSpPr>
            <a:spLocks noGrp="1" noChangeArrowheads="1"/>
          </p:cNvSpPr>
          <p:nvPr>
            <p:ph type="title"/>
          </p:nvPr>
        </p:nvSpPr>
        <p:spPr>
          <a:xfrm>
            <a:off x="699247" y="274638"/>
            <a:ext cx="9511553" cy="792162"/>
          </a:xfrm>
        </p:spPr>
        <p:txBody>
          <a:bodyPr/>
          <a:lstStyle/>
          <a:p>
            <a:pPr algn="l"/>
            <a:r>
              <a:rPr lang="en-US" altLang="en-US" b="1" dirty="0">
                <a:solidFill>
                  <a:schemeClr val="accent1">
                    <a:lumMod val="75000"/>
                  </a:schemeClr>
                </a:solidFill>
              </a:rPr>
              <a:t>Tree Traversals: </a:t>
            </a:r>
            <a:r>
              <a:rPr lang="en-US" altLang="en-US" b="1" dirty="0" err="1">
                <a:solidFill>
                  <a:schemeClr val="accent1">
                    <a:lumMod val="75000"/>
                  </a:schemeClr>
                </a:solidFill>
              </a:rPr>
              <a:t>InOrder</a:t>
            </a:r>
            <a:r>
              <a:rPr lang="en-US" altLang="en-US" b="1" dirty="0">
                <a:solidFill>
                  <a:schemeClr val="accent1">
                    <a:lumMod val="75000"/>
                  </a:schemeClr>
                </a:solidFill>
              </a:rPr>
              <a:t> </a:t>
            </a:r>
          </a:p>
        </p:txBody>
      </p:sp>
      <p:sp>
        <p:nvSpPr>
          <p:cNvPr id="62468" name="Rectangle 4"/>
          <p:cNvSpPr>
            <a:spLocks noChangeArrowheads="1"/>
          </p:cNvSpPr>
          <p:nvPr/>
        </p:nvSpPr>
        <p:spPr bwMode="auto">
          <a:xfrm>
            <a:off x="1905000" y="2819400"/>
            <a:ext cx="2590800" cy="1752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err="1"/>
              <a:t>Inorder</a:t>
            </a:r>
            <a:r>
              <a:rPr lang="en-US" altLang="en-US" sz="2400" dirty="0"/>
              <a:t> (left, </a:t>
            </a:r>
          </a:p>
          <a:p>
            <a:pPr algn="ctr"/>
            <a:r>
              <a:rPr lang="en-US" altLang="en-US" sz="2400" dirty="0"/>
              <a:t>center, right)</a:t>
            </a:r>
          </a:p>
          <a:p>
            <a:pPr algn="ctr"/>
            <a:r>
              <a:rPr lang="en-US" altLang="en-US" sz="2400" dirty="0"/>
              <a:t>d, g, b, h, e,</a:t>
            </a:r>
          </a:p>
          <a:p>
            <a:pPr algn="ctr"/>
            <a:r>
              <a:rPr lang="en-US" altLang="en-US" sz="2400" dirty="0"/>
              <a:t>a, </a:t>
            </a:r>
            <a:r>
              <a:rPr lang="en-US" altLang="en-US" sz="2400" dirty="0" err="1"/>
              <a:t>i</a:t>
            </a:r>
            <a:r>
              <a:rPr lang="en-US" altLang="en-US" sz="2400" dirty="0"/>
              <a:t>, f, j, c</a:t>
            </a:r>
          </a:p>
        </p:txBody>
      </p:sp>
      <p:pic>
        <p:nvPicPr>
          <p:cNvPr id="62469" name="Picture 5" descr="KWC08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1219200"/>
            <a:ext cx="5467350" cy="485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99247" y="1066800"/>
            <a:ext cx="5955605" cy="1200329"/>
          </a:xfrm>
          <a:prstGeom prst="rect">
            <a:avLst/>
          </a:prstGeom>
        </p:spPr>
        <p:txBody>
          <a:bodyPr wrap="none">
            <a:spAutoFit/>
          </a:bodyPr>
          <a:lstStyle/>
          <a:p>
            <a:r>
              <a:rPr lang="en-US" altLang="en-US" dirty="0" smtClean="0"/>
              <a:t>Used for creating sorted list:</a:t>
            </a:r>
          </a:p>
          <a:p>
            <a:pPr marL="342900" indent="-342900">
              <a:buFont typeface="+mj-lt"/>
              <a:buAutoNum type="arabicPeriod"/>
            </a:pPr>
            <a:r>
              <a:rPr lang="en-US" altLang="en-US" dirty="0" smtClean="0"/>
              <a:t>Traverse left (go till no more lefts), </a:t>
            </a:r>
          </a:p>
          <a:p>
            <a:pPr marL="342900" indent="-342900">
              <a:buFont typeface="+mj-lt"/>
              <a:buAutoNum type="arabicPeriod"/>
            </a:pPr>
            <a:r>
              <a:rPr lang="en-US" altLang="en-US" dirty="0" smtClean="0"/>
              <a:t>visit </a:t>
            </a:r>
            <a:r>
              <a:rPr lang="en-US" altLang="en-US" dirty="0"/>
              <a:t>root, </a:t>
            </a:r>
            <a:endParaRPr lang="en-US" altLang="en-US" dirty="0" smtClean="0"/>
          </a:p>
          <a:p>
            <a:pPr marL="342900" indent="-342900">
              <a:buFont typeface="+mj-lt"/>
              <a:buAutoNum type="arabicPeriod"/>
            </a:pPr>
            <a:r>
              <a:rPr lang="en-US" altLang="en-US" dirty="0" smtClean="0"/>
              <a:t>traverse right (always go to the left if there’s a left)</a:t>
            </a:r>
            <a:endParaRPr lang="en-US" altLang="en-US" dirty="0"/>
          </a:p>
        </p:txBody>
      </p:sp>
      <p:sp>
        <p:nvSpPr>
          <p:cNvPr id="8"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2435891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86E68E1A-3959-4EC8-882D-4806D74DACB7}" type="slidenum">
              <a:rPr lang="en-US" altLang="en-US"/>
              <a:pPr/>
              <a:t>14</a:t>
            </a:fld>
            <a:endParaRPr lang="en-US" altLang="en-US"/>
          </a:p>
        </p:txBody>
      </p:sp>
      <p:sp>
        <p:nvSpPr>
          <p:cNvPr id="63490" name="Rectangle 2"/>
          <p:cNvSpPr>
            <a:spLocks noGrp="1" noChangeArrowheads="1"/>
          </p:cNvSpPr>
          <p:nvPr>
            <p:ph type="title"/>
          </p:nvPr>
        </p:nvSpPr>
        <p:spPr>
          <a:xfrm>
            <a:off x="782918" y="274638"/>
            <a:ext cx="9427882" cy="792162"/>
          </a:xfrm>
        </p:spPr>
        <p:txBody>
          <a:bodyPr/>
          <a:lstStyle/>
          <a:p>
            <a:pPr algn="l"/>
            <a:r>
              <a:rPr lang="en-US" altLang="en-US" b="1" dirty="0">
                <a:solidFill>
                  <a:schemeClr val="accent1">
                    <a:lumMod val="75000"/>
                  </a:schemeClr>
                </a:solidFill>
              </a:rPr>
              <a:t>Tree Traversal: </a:t>
            </a:r>
            <a:r>
              <a:rPr lang="en-US" altLang="en-US" b="1" dirty="0" err="1">
                <a:solidFill>
                  <a:schemeClr val="accent1">
                    <a:lumMod val="75000"/>
                  </a:schemeClr>
                </a:solidFill>
              </a:rPr>
              <a:t>Postorder</a:t>
            </a:r>
            <a:endParaRPr lang="en-US" altLang="en-US" b="1" dirty="0">
              <a:solidFill>
                <a:schemeClr val="accent1">
                  <a:lumMod val="75000"/>
                </a:schemeClr>
              </a:solidFill>
            </a:endParaRPr>
          </a:p>
        </p:txBody>
      </p:sp>
      <p:sp>
        <p:nvSpPr>
          <p:cNvPr id="63492" name="Rectangle 4"/>
          <p:cNvSpPr>
            <a:spLocks noChangeArrowheads="1"/>
          </p:cNvSpPr>
          <p:nvPr/>
        </p:nvSpPr>
        <p:spPr bwMode="auto">
          <a:xfrm>
            <a:off x="1752600" y="3352800"/>
            <a:ext cx="22860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Postorder:</a:t>
            </a:r>
          </a:p>
          <a:p>
            <a:pPr algn="ctr"/>
            <a:r>
              <a:rPr lang="en-US" altLang="en-US" sz="2400"/>
              <a:t>g, d, h, e, b,</a:t>
            </a:r>
          </a:p>
          <a:p>
            <a:pPr algn="ctr"/>
            <a:r>
              <a:rPr lang="en-US" altLang="en-US" sz="2400"/>
              <a:t>i, j, f, c, a</a:t>
            </a:r>
          </a:p>
        </p:txBody>
      </p:sp>
      <p:pic>
        <p:nvPicPr>
          <p:cNvPr id="63493" name="Picture 5" descr="KWC08_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19200"/>
            <a:ext cx="5467350" cy="485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66589" y="998071"/>
            <a:ext cx="4330262" cy="1200329"/>
          </a:xfrm>
          <a:prstGeom prst="rect">
            <a:avLst/>
          </a:prstGeom>
        </p:spPr>
        <p:txBody>
          <a:bodyPr wrap="square">
            <a:spAutoFit/>
          </a:bodyPr>
          <a:lstStyle/>
          <a:p>
            <a:r>
              <a:rPr lang="en-US" altLang="en-US" dirty="0" smtClean="0"/>
              <a:t>Used for deleting:</a:t>
            </a:r>
          </a:p>
          <a:p>
            <a:pPr marL="342900" indent="-342900">
              <a:buFont typeface="+mj-lt"/>
              <a:buAutoNum type="arabicPeriod"/>
            </a:pPr>
            <a:r>
              <a:rPr lang="en-US" altLang="en-US" dirty="0" smtClean="0"/>
              <a:t>Traverse </a:t>
            </a:r>
            <a:r>
              <a:rPr lang="en-US" altLang="en-US" dirty="0"/>
              <a:t>left, </a:t>
            </a:r>
            <a:endParaRPr lang="en-US" altLang="en-US" dirty="0" smtClean="0"/>
          </a:p>
          <a:p>
            <a:pPr marL="342900" indent="-342900">
              <a:buFont typeface="+mj-lt"/>
              <a:buAutoNum type="arabicPeriod"/>
            </a:pPr>
            <a:r>
              <a:rPr lang="en-US" altLang="en-US" dirty="0" smtClean="0"/>
              <a:t>traverse </a:t>
            </a:r>
            <a:r>
              <a:rPr lang="en-US" altLang="en-US" dirty="0"/>
              <a:t>right, </a:t>
            </a:r>
            <a:endParaRPr lang="en-US" altLang="en-US" dirty="0" smtClean="0"/>
          </a:p>
          <a:p>
            <a:pPr marL="342900" indent="-342900">
              <a:buFont typeface="+mj-lt"/>
              <a:buAutoNum type="arabicPeriod"/>
            </a:pPr>
            <a:r>
              <a:rPr lang="en-US" altLang="en-US" dirty="0" smtClean="0"/>
              <a:t>visit </a:t>
            </a:r>
            <a:r>
              <a:rPr lang="en-US" altLang="en-US" dirty="0"/>
              <a:t>root</a:t>
            </a:r>
          </a:p>
        </p:txBody>
      </p:sp>
      <p:sp>
        <p:nvSpPr>
          <p:cNvPr id="8"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3982733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1075"/>
            <a:ext cx="8596668" cy="628153"/>
          </a:xfrm>
        </p:spPr>
        <p:txBody>
          <a:bodyPr>
            <a:normAutofit fontScale="90000"/>
          </a:bodyPr>
          <a:lstStyle/>
          <a:p>
            <a:r>
              <a:rPr lang="en-US" dirty="0" smtClean="0"/>
              <a:t>Pre?  In?  Post?</a:t>
            </a:r>
            <a:endParaRPr lang="en-US" dirty="0"/>
          </a:p>
        </p:txBody>
      </p:sp>
      <p:sp>
        <p:nvSpPr>
          <p:cNvPr id="3" name="Content Placeholder 2"/>
          <p:cNvSpPr>
            <a:spLocks noGrp="1"/>
          </p:cNvSpPr>
          <p:nvPr>
            <p:ph idx="1"/>
          </p:nvPr>
        </p:nvSpPr>
        <p:spPr>
          <a:xfrm>
            <a:off x="677334" y="5237996"/>
            <a:ext cx="8596668" cy="1440074"/>
          </a:xfrm>
        </p:spPr>
        <p:txBody>
          <a:bodyPr>
            <a:normAutofit/>
          </a:bodyPr>
          <a:lstStyle/>
          <a:p>
            <a:pPr marL="0" indent="0">
              <a:spcBef>
                <a:spcPts val="100"/>
              </a:spcBef>
              <a:spcAft>
                <a:spcPts val="400"/>
              </a:spcAft>
              <a:buNone/>
            </a:pPr>
            <a:r>
              <a:rPr lang="en-US" sz="2200" dirty="0" smtClean="0">
                <a:solidFill>
                  <a:schemeClr val="tx1"/>
                </a:solidFill>
              </a:rPr>
              <a:t>PRE:  </a:t>
            </a:r>
            <a:r>
              <a:rPr lang="en-US" sz="2200" dirty="0" smtClean="0">
                <a:solidFill>
                  <a:srgbClr val="FF0000"/>
                </a:solidFill>
              </a:rPr>
              <a:t>36 16 15 11 21 23 48 40 44 41</a:t>
            </a:r>
          </a:p>
          <a:p>
            <a:pPr marL="0" indent="0">
              <a:spcBef>
                <a:spcPts val="100"/>
              </a:spcBef>
              <a:spcAft>
                <a:spcPts val="400"/>
              </a:spcAft>
              <a:buNone/>
            </a:pPr>
            <a:r>
              <a:rPr lang="en-US" sz="2200" dirty="0" smtClean="0">
                <a:solidFill>
                  <a:schemeClr val="tx1"/>
                </a:solidFill>
              </a:rPr>
              <a:t>IN: </a:t>
            </a:r>
            <a:r>
              <a:rPr lang="en-US" sz="2200" dirty="0" smtClean="0">
                <a:solidFill>
                  <a:srgbClr val="FF0000"/>
                </a:solidFill>
              </a:rPr>
              <a:t>11 15 16  21 23 36 40 41 44 48</a:t>
            </a:r>
          </a:p>
          <a:p>
            <a:pPr marL="0" indent="0">
              <a:spcBef>
                <a:spcPts val="100"/>
              </a:spcBef>
              <a:spcAft>
                <a:spcPts val="400"/>
              </a:spcAft>
              <a:buNone/>
            </a:pPr>
            <a:r>
              <a:rPr lang="en-US" sz="2200" dirty="0" smtClean="0">
                <a:solidFill>
                  <a:schemeClr val="tx1"/>
                </a:solidFill>
              </a:rPr>
              <a:t>POST: </a:t>
            </a:r>
            <a:r>
              <a:rPr lang="en-US" sz="2200" dirty="0" smtClean="0">
                <a:solidFill>
                  <a:srgbClr val="FF0000"/>
                </a:solidFill>
              </a:rPr>
              <a:t>11 15 23 21 16 41 44 40 48 36</a:t>
            </a:r>
            <a:endParaRPr lang="en-US" sz="2200" dirty="0">
              <a:solidFill>
                <a:srgbClr val="FF0000"/>
              </a:solidFill>
            </a:endParaRPr>
          </a:p>
        </p:txBody>
      </p:sp>
      <p:sp>
        <p:nvSpPr>
          <p:cNvPr id="4" name="TextBox 3"/>
          <p:cNvSpPr txBox="1"/>
          <p:nvPr/>
        </p:nvSpPr>
        <p:spPr>
          <a:xfrm>
            <a:off x="5841851" y="984685"/>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36</a:t>
            </a:r>
            <a:endParaRPr lang="en-US" sz="2400" dirty="0"/>
          </a:p>
        </p:txBody>
      </p:sp>
      <p:sp>
        <p:nvSpPr>
          <p:cNvPr id="5" name="TextBox 4"/>
          <p:cNvSpPr txBox="1"/>
          <p:nvPr/>
        </p:nvSpPr>
        <p:spPr>
          <a:xfrm>
            <a:off x="8174235" y="1821386"/>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48</a:t>
            </a:r>
            <a:endParaRPr lang="en-US" sz="2400" dirty="0"/>
          </a:p>
        </p:txBody>
      </p:sp>
      <p:sp>
        <p:nvSpPr>
          <p:cNvPr id="6" name="TextBox 5"/>
          <p:cNvSpPr txBox="1"/>
          <p:nvPr/>
        </p:nvSpPr>
        <p:spPr>
          <a:xfrm>
            <a:off x="3428631" y="1821386"/>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16</a:t>
            </a:r>
            <a:endParaRPr lang="en-US" sz="2400" dirty="0"/>
          </a:p>
        </p:txBody>
      </p:sp>
      <p:sp>
        <p:nvSpPr>
          <p:cNvPr id="7" name="TextBox 6"/>
          <p:cNvSpPr txBox="1"/>
          <p:nvPr/>
        </p:nvSpPr>
        <p:spPr>
          <a:xfrm>
            <a:off x="4581570" y="2527268"/>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21</a:t>
            </a:r>
            <a:endParaRPr lang="en-US" sz="2400" dirty="0"/>
          </a:p>
        </p:txBody>
      </p:sp>
      <p:sp>
        <p:nvSpPr>
          <p:cNvPr id="8" name="TextBox 7"/>
          <p:cNvSpPr txBox="1"/>
          <p:nvPr/>
        </p:nvSpPr>
        <p:spPr>
          <a:xfrm>
            <a:off x="2086186" y="2527268"/>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15</a:t>
            </a:r>
            <a:endParaRPr lang="en-US" sz="2400" dirty="0"/>
          </a:p>
        </p:txBody>
      </p:sp>
      <p:sp>
        <p:nvSpPr>
          <p:cNvPr id="9" name="TextBox 8"/>
          <p:cNvSpPr txBox="1"/>
          <p:nvPr/>
        </p:nvSpPr>
        <p:spPr>
          <a:xfrm>
            <a:off x="7120686" y="4685181"/>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41</a:t>
            </a:r>
            <a:endParaRPr lang="en-US" sz="2400" dirty="0"/>
          </a:p>
        </p:txBody>
      </p:sp>
      <p:sp>
        <p:nvSpPr>
          <p:cNvPr id="10" name="TextBox 9"/>
          <p:cNvSpPr txBox="1"/>
          <p:nvPr/>
        </p:nvSpPr>
        <p:spPr>
          <a:xfrm>
            <a:off x="7501024" y="3610502"/>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44</a:t>
            </a:r>
            <a:endParaRPr lang="en-US" sz="2400" dirty="0"/>
          </a:p>
        </p:txBody>
      </p:sp>
      <p:sp>
        <p:nvSpPr>
          <p:cNvPr id="11" name="TextBox 10"/>
          <p:cNvSpPr txBox="1"/>
          <p:nvPr/>
        </p:nvSpPr>
        <p:spPr>
          <a:xfrm>
            <a:off x="6715039" y="2527267"/>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40</a:t>
            </a:r>
            <a:endParaRPr lang="en-US" sz="2400" dirty="0"/>
          </a:p>
        </p:txBody>
      </p:sp>
      <p:sp>
        <p:nvSpPr>
          <p:cNvPr id="12" name="TextBox 11"/>
          <p:cNvSpPr txBox="1"/>
          <p:nvPr/>
        </p:nvSpPr>
        <p:spPr>
          <a:xfrm>
            <a:off x="5261406" y="3610502"/>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23</a:t>
            </a:r>
            <a:endParaRPr lang="en-US" sz="2400" dirty="0"/>
          </a:p>
        </p:txBody>
      </p:sp>
      <p:sp>
        <p:nvSpPr>
          <p:cNvPr id="13" name="TextBox 12"/>
          <p:cNvSpPr txBox="1"/>
          <p:nvPr/>
        </p:nvSpPr>
        <p:spPr>
          <a:xfrm>
            <a:off x="897465" y="3585250"/>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11</a:t>
            </a:r>
            <a:endParaRPr lang="en-US" sz="2400" dirty="0"/>
          </a:p>
        </p:txBody>
      </p:sp>
      <p:cxnSp>
        <p:nvCxnSpPr>
          <p:cNvPr id="14" name="Straight Arrow Connector 13"/>
          <p:cNvCxnSpPr/>
          <p:nvPr/>
        </p:nvCxnSpPr>
        <p:spPr>
          <a:xfrm flipH="1">
            <a:off x="4093889" y="1446350"/>
            <a:ext cx="1716156" cy="3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90490" y="1446350"/>
            <a:ext cx="1745378" cy="41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718313" y="2283051"/>
            <a:ext cx="657340" cy="27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93889" y="2283051"/>
            <a:ext cx="331223" cy="2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44202" y="3028292"/>
            <a:ext cx="489006" cy="47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51967" y="3075877"/>
            <a:ext cx="277633"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379102" y="2283051"/>
            <a:ext cx="756766" cy="21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263179" y="2997488"/>
            <a:ext cx="277633" cy="559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9" idx="0"/>
          </p:cNvCxnSpPr>
          <p:nvPr/>
        </p:nvCxnSpPr>
        <p:spPr>
          <a:xfrm flipH="1">
            <a:off x="7395006" y="4072167"/>
            <a:ext cx="380338" cy="61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ooter Placeholder 5"/>
          <p:cNvSpPr>
            <a:spLocks noGrp="1"/>
          </p:cNvSpPr>
          <p:nvPr>
            <p:ph type="ftr" sz="quarter" idx="11"/>
          </p:nvPr>
        </p:nvSpPr>
        <p:spPr>
          <a:xfrm>
            <a:off x="400063" y="6449107"/>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277701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1075"/>
            <a:ext cx="8596668" cy="628153"/>
          </a:xfrm>
        </p:spPr>
        <p:txBody>
          <a:bodyPr>
            <a:normAutofit fontScale="90000"/>
          </a:bodyPr>
          <a:lstStyle/>
          <a:p>
            <a:r>
              <a:rPr lang="en-US" dirty="0" smtClean="0"/>
              <a:t>Given this code, what is printed out?</a:t>
            </a:r>
            <a:endParaRPr lang="en-US" dirty="0"/>
          </a:p>
        </p:txBody>
      </p:sp>
      <p:sp>
        <p:nvSpPr>
          <p:cNvPr id="3" name="Content Placeholder 2"/>
          <p:cNvSpPr>
            <a:spLocks noGrp="1"/>
          </p:cNvSpPr>
          <p:nvPr>
            <p:ph idx="1"/>
          </p:nvPr>
        </p:nvSpPr>
        <p:spPr>
          <a:xfrm>
            <a:off x="677334" y="882595"/>
            <a:ext cx="8596668" cy="5158767"/>
          </a:xfrm>
        </p:spPr>
        <p:txBody>
          <a:bodyPr>
            <a:normAutofit/>
          </a:bodyPr>
          <a:lstStyle/>
          <a:p>
            <a:pPr marL="0" indent="0">
              <a:spcBef>
                <a:spcPts val="100"/>
              </a:spcBef>
              <a:buNone/>
            </a:pPr>
            <a:r>
              <a:rPr lang="en-US" b="1" dirty="0">
                <a:solidFill>
                  <a:srgbClr val="FF0000"/>
                </a:solidFill>
              </a:rPr>
              <a:t>void BST::</a:t>
            </a:r>
            <a:r>
              <a:rPr lang="en-US" b="1" dirty="0" err="1">
                <a:solidFill>
                  <a:srgbClr val="FF0000"/>
                </a:solidFill>
              </a:rPr>
              <a:t>printTreeio</a:t>
            </a:r>
            <a:r>
              <a:rPr lang="en-US" b="1" dirty="0">
                <a:solidFill>
                  <a:srgbClr val="FF0000"/>
                </a:solidFill>
              </a:rPr>
              <a:t>(</a:t>
            </a:r>
            <a:r>
              <a:rPr lang="en-US" b="1" dirty="0" err="1">
                <a:solidFill>
                  <a:srgbClr val="FF0000"/>
                </a:solidFill>
              </a:rPr>
              <a:t>NodeT</a:t>
            </a:r>
            <a:r>
              <a:rPr lang="en-US" b="1" dirty="0">
                <a:solidFill>
                  <a:srgbClr val="FF0000"/>
                </a:solidFill>
              </a:rPr>
              <a:t> *n) </a:t>
            </a:r>
            <a:r>
              <a:rPr lang="en-US" b="1" dirty="0" smtClean="0">
                <a:solidFill>
                  <a:srgbClr val="FF0000"/>
                </a:solidFill>
              </a:rPr>
              <a:t>{   //recursive function</a:t>
            </a:r>
            <a:endParaRPr lang="en-US" b="1" dirty="0">
              <a:solidFill>
                <a:srgbClr val="FF0000"/>
              </a:solidFill>
            </a:endParaRPr>
          </a:p>
          <a:p>
            <a:pPr marL="457200" lvl="1" indent="0">
              <a:spcBef>
                <a:spcPts val="100"/>
              </a:spcBef>
              <a:buNone/>
            </a:pPr>
            <a:r>
              <a:rPr lang="en-US" sz="1800" b="1" dirty="0">
                <a:solidFill>
                  <a:srgbClr val="FF0000"/>
                </a:solidFill>
              </a:rPr>
              <a:t>if (n == NULL) {</a:t>
            </a:r>
          </a:p>
          <a:p>
            <a:pPr marL="914400" lvl="2" indent="0">
              <a:spcBef>
                <a:spcPts val="100"/>
              </a:spcBef>
              <a:buNone/>
            </a:pPr>
            <a:r>
              <a:rPr lang="en-US" sz="1800" b="1" dirty="0">
                <a:solidFill>
                  <a:srgbClr val="FF0000"/>
                </a:solidFill>
              </a:rPr>
              <a:t>return;</a:t>
            </a:r>
          </a:p>
          <a:p>
            <a:pPr marL="457200" lvl="1" indent="0">
              <a:spcBef>
                <a:spcPts val="100"/>
              </a:spcBef>
              <a:buNone/>
            </a:pPr>
            <a:r>
              <a:rPr lang="en-US" sz="1800" dirty="0">
                <a:solidFill>
                  <a:srgbClr val="FF0000"/>
                </a:solidFill>
              </a:rPr>
              <a:t>}</a:t>
            </a:r>
          </a:p>
          <a:p>
            <a:pPr marL="457200" lvl="1" indent="0">
              <a:spcBef>
                <a:spcPts val="100"/>
              </a:spcBef>
              <a:buNone/>
            </a:pPr>
            <a:r>
              <a:rPr lang="en-US" sz="1800" b="1" dirty="0">
                <a:solidFill>
                  <a:srgbClr val="FF0000"/>
                </a:solidFill>
              </a:rPr>
              <a:t>else {</a:t>
            </a:r>
          </a:p>
          <a:p>
            <a:pPr marL="914400" lvl="2" indent="0">
              <a:spcBef>
                <a:spcPts val="100"/>
              </a:spcBef>
              <a:buNone/>
            </a:pPr>
            <a:r>
              <a:rPr lang="en-US" sz="1800" dirty="0" err="1">
                <a:solidFill>
                  <a:srgbClr val="FF0000"/>
                </a:solidFill>
              </a:rPr>
              <a:t>printTreeio</a:t>
            </a:r>
            <a:r>
              <a:rPr lang="en-US" sz="1800" dirty="0">
                <a:solidFill>
                  <a:srgbClr val="FF0000"/>
                </a:solidFill>
              </a:rPr>
              <a:t>(n-&gt;left);</a:t>
            </a:r>
          </a:p>
          <a:p>
            <a:pPr marL="914400" lvl="2" indent="0">
              <a:spcBef>
                <a:spcPts val="100"/>
              </a:spcBef>
              <a:buNone/>
            </a:pPr>
            <a:r>
              <a:rPr lang="en-US" sz="1800" dirty="0">
                <a:solidFill>
                  <a:srgbClr val="FF0000"/>
                </a:solidFill>
              </a:rPr>
              <a:t>n-&gt;</a:t>
            </a:r>
            <a:r>
              <a:rPr lang="en-US" sz="1800" dirty="0" err="1">
                <a:solidFill>
                  <a:srgbClr val="FF0000"/>
                </a:solidFill>
              </a:rPr>
              <a:t>printNode</a:t>
            </a:r>
            <a:r>
              <a:rPr lang="en-US" sz="1800" dirty="0">
                <a:solidFill>
                  <a:srgbClr val="FF0000"/>
                </a:solidFill>
              </a:rPr>
              <a:t>();</a:t>
            </a:r>
          </a:p>
          <a:p>
            <a:pPr marL="914400" lvl="2" indent="0">
              <a:spcBef>
                <a:spcPts val="100"/>
              </a:spcBef>
              <a:buNone/>
            </a:pPr>
            <a:r>
              <a:rPr lang="en-US" sz="1800" dirty="0" err="1">
                <a:solidFill>
                  <a:srgbClr val="FF0000"/>
                </a:solidFill>
              </a:rPr>
              <a:t>printTreeio</a:t>
            </a:r>
            <a:r>
              <a:rPr lang="en-US" sz="1800" dirty="0">
                <a:solidFill>
                  <a:srgbClr val="FF0000"/>
                </a:solidFill>
              </a:rPr>
              <a:t>(n-&gt;right);</a:t>
            </a:r>
          </a:p>
          <a:p>
            <a:pPr marL="457200" lvl="1" indent="0">
              <a:spcBef>
                <a:spcPts val="100"/>
              </a:spcBef>
              <a:buNone/>
            </a:pPr>
            <a:r>
              <a:rPr lang="en-US" sz="1800" dirty="0">
                <a:solidFill>
                  <a:srgbClr val="FF0000"/>
                </a:solidFill>
              </a:rPr>
              <a:t>}</a:t>
            </a:r>
          </a:p>
          <a:p>
            <a:pPr marL="0" indent="0">
              <a:spcBef>
                <a:spcPts val="100"/>
              </a:spcBef>
              <a:buNone/>
            </a:pPr>
            <a:r>
              <a:rPr lang="en-US" dirty="0">
                <a:solidFill>
                  <a:srgbClr val="FF0000"/>
                </a:solidFill>
              </a:rPr>
              <a:t>}</a:t>
            </a:r>
          </a:p>
        </p:txBody>
      </p:sp>
      <p:sp>
        <p:nvSpPr>
          <p:cNvPr id="4" name="TextBox 3"/>
          <p:cNvSpPr txBox="1"/>
          <p:nvPr/>
        </p:nvSpPr>
        <p:spPr>
          <a:xfrm>
            <a:off x="7942028" y="2146853"/>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36</a:t>
            </a:r>
            <a:endParaRPr lang="en-US" sz="2400" dirty="0"/>
          </a:p>
        </p:txBody>
      </p:sp>
      <p:sp>
        <p:nvSpPr>
          <p:cNvPr id="5" name="TextBox 4"/>
          <p:cNvSpPr txBox="1"/>
          <p:nvPr/>
        </p:nvSpPr>
        <p:spPr>
          <a:xfrm>
            <a:off x="10274412" y="2983554"/>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48</a:t>
            </a:r>
            <a:endParaRPr lang="en-US" sz="2400" dirty="0"/>
          </a:p>
        </p:txBody>
      </p:sp>
      <p:sp>
        <p:nvSpPr>
          <p:cNvPr id="6" name="TextBox 5"/>
          <p:cNvSpPr txBox="1"/>
          <p:nvPr/>
        </p:nvSpPr>
        <p:spPr>
          <a:xfrm>
            <a:off x="5528808" y="2983554"/>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16</a:t>
            </a:r>
            <a:endParaRPr lang="en-US" sz="2400" dirty="0"/>
          </a:p>
        </p:txBody>
      </p:sp>
      <p:sp>
        <p:nvSpPr>
          <p:cNvPr id="7" name="TextBox 6"/>
          <p:cNvSpPr txBox="1"/>
          <p:nvPr/>
        </p:nvSpPr>
        <p:spPr>
          <a:xfrm>
            <a:off x="6681747" y="3689436"/>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21</a:t>
            </a:r>
            <a:endParaRPr lang="en-US" sz="2400" dirty="0"/>
          </a:p>
        </p:txBody>
      </p:sp>
      <p:sp>
        <p:nvSpPr>
          <p:cNvPr id="8" name="TextBox 7"/>
          <p:cNvSpPr txBox="1"/>
          <p:nvPr/>
        </p:nvSpPr>
        <p:spPr>
          <a:xfrm>
            <a:off x="4186363" y="3689436"/>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15</a:t>
            </a:r>
            <a:endParaRPr lang="en-US" sz="2400" dirty="0"/>
          </a:p>
        </p:txBody>
      </p:sp>
      <p:sp>
        <p:nvSpPr>
          <p:cNvPr id="9" name="TextBox 8"/>
          <p:cNvSpPr txBox="1"/>
          <p:nvPr/>
        </p:nvSpPr>
        <p:spPr>
          <a:xfrm>
            <a:off x="9220863" y="5847349"/>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41</a:t>
            </a:r>
            <a:endParaRPr lang="en-US" sz="2400" dirty="0"/>
          </a:p>
        </p:txBody>
      </p:sp>
      <p:sp>
        <p:nvSpPr>
          <p:cNvPr id="10" name="TextBox 9"/>
          <p:cNvSpPr txBox="1"/>
          <p:nvPr/>
        </p:nvSpPr>
        <p:spPr>
          <a:xfrm>
            <a:off x="9601201" y="4772670"/>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44</a:t>
            </a:r>
            <a:endParaRPr lang="en-US" sz="2400" dirty="0"/>
          </a:p>
        </p:txBody>
      </p:sp>
      <p:sp>
        <p:nvSpPr>
          <p:cNvPr id="11" name="TextBox 10"/>
          <p:cNvSpPr txBox="1"/>
          <p:nvPr/>
        </p:nvSpPr>
        <p:spPr>
          <a:xfrm>
            <a:off x="8815216" y="3689435"/>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40</a:t>
            </a:r>
            <a:endParaRPr lang="en-US" sz="2400" dirty="0"/>
          </a:p>
        </p:txBody>
      </p:sp>
      <p:sp>
        <p:nvSpPr>
          <p:cNvPr id="12" name="TextBox 11"/>
          <p:cNvSpPr txBox="1"/>
          <p:nvPr/>
        </p:nvSpPr>
        <p:spPr>
          <a:xfrm>
            <a:off x="7361583" y="4772670"/>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23</a:t>
            </a:r>
            <a:endParaRPr lang="en-US" sz="2400" dirty="0"/>
          </a:p>
        </p:txBody>
      </p:sp>
      <p:sp>
        <p:nvSpPr>
          <p:cNvPr id="13" name="TextBox 12"/>
          <p:cNvSpPr txBox="1"/>
          <p:nvPr/>
        </p:nvSpPr>
        <p:spPr>
          <a:xfrm>
            <a:off x="2997642" y="4747418"/>
            <a:ext cx="548639"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11</a:t>
            </a:r>
            <a:endParaRPr lang="en-US" sz="2400" dirty="0"/>
          </a:p>
        </p:txBody>
      </p:sp>
      <p:cxnSp>
        <p:nvCxnSpPr>
          <p:cNvPr id="14" name="Straight Arrow Connector 13"/>
          <p:cNvCxnSpPr/>
          <p:nvPr/>
        </p:nvCxnSpPr>
        <p:spPr>
          <a:xfrm flipH="1">
            <a:off x="6194066" y="2608518"/>
            <a:ext cx="1716156" cy="3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490667" y="2608518"/>
            <a:ext cx="1745378" cy="41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818490" y="3445219"/>
            <a:ext cx="657340" cy="27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94066" y="3445219"/>
            <a:ext cx="331223" cy="2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644379" y="4190460"/>
            <a:ext cx="489006" cy="47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52144" y="4238045"/>
            <a:ext cx="277633"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479279" y="3445219"/>
            <a:ext cx="756766" cy="21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363356" y="4159656"/>
            <a:ext cx="277633" cy="559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9" idx="0"/>
          </p:cNvCxnSpPr>
          <p:nvPr/>
        </p:nvCxnSpPr>
        <p:spPr>
          <a:xfrm flipH="1">
            <a:off x="9495183" y="5234335"/>
            <a:ext cx="380338" cy="61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1293346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956"/>
            <a:ext cx="8596668" cy="731519"/>
          </a:xfrm>
        </p:spPr>
        <p:txBody>
          <a:bodyPr/>
          <a:lstStyle/>
          <a:p>
            <a:r>
              <a:rPr lang="en-US" dirty="0" smtClean="0"/>
              <a:t>Binary Search Tree:</a:t>
            </a:r>
            <a:endParaRPr lang="en-US" dirty="0"/>
          </a:p>
        </p:txBody>
      </p:sp>
      <p:sp>
        <p:nvSpPr>
          <p:cNvPr id="3" name="Content Placeholder 2"/>
          <p:cNvSpPr>
            <a:spLocks noGrp="1"/>
          </p:cNvSpPr>
          <p:nvPr>
            <p:ph idx="1"/>
          </p:nvPr>
        </p:nvSpPr>
        <p:spPr>
          <a:xfrm>
            <a:off x="358140" y="1121134"/>
            <a:ext cx="6835140" cy="4938579"/>
          </a:xfrm>
        </p:spPr>
        <p:txBody>
          <a:bodyPr/>
          <a:lstStyle/>
          <a:p>
            <a:r>
              <a:rPr lang="en-US" dirty="0" smtClean="0"/>
              <a:t>A tree in which the data in every left node is less than the data in its parent, and the data in the right node is greater than the data in its parent.  </a:t>
            </a:r>
            <a:endParaRPr lang="en-US" dirty="0"/>
          </a:p>
          <a:p>
            <a:r>
              <a:rPr lang="en-US" dirty="0" smtClean="0"/>
              <a:t>Inserting/Finding Data:</a:t>
            </a:r>
          </a:p>
          <a:p>
            <a:pPr lvl="1"/>
            <a:r>
              <a:rPr lang="en-US" dirty="0" smtClean="0"/>
              <a:t>Data is inserted(found) by comparing the new data to the root</a:t>
            </a:r>
          </a:p>
          <a:p>
            <a:pPr lvl="1"/>
            <a:r>
              <a:rPr lang="en-US" dirty="0" smtClean="0"/>
              <a:t>We move to either the left or the right child of the root depending on whether the data we’re looking for/inserting is less than or greater than the root. </a:t>
            </a:r>
          </a:p>
          <a:p>
            <a:pPr lvl="1"/>
            <a:r>
              <a:rPr lang="en-US" dirty="0" smtClean="0"/>
              <a:t> 	The child, in essence, becomes the root of the subtree</a:t>
            </a:r>
          </a:p>
          <a:p>
            <a:pPr lvl="1"/>
            <a:r>
              <a:rPr lang="en-US" dirty="0" smtClean="0"/>
              <a:t>the process continues until data is found or the child is null</a:t>
            </a:r>
          </a:p>
          <a:p>
            <a:pPr lvl="2"/>
            <a:r>
              <a:rPr lang="en-US" dirty="0" smtClean="0"/>
              <a:t> if inserting, the data is inserted</a:t>
            </a:r>
          </a:p>
          <a:p>
            <a:pPr lvl="2"/>
            <a:r>
              <a:rPr lang="en-US" dirty="0" smtClean="0"/>
              <a:t>If child is null and finding, data not in tree</a:t>
            </a:r>
          </a:p>
          <a:p>
            <a:r>
              <a:rPr lang="en-US" smtClean="0"/>
              <a:t>8,3,6,10,7,14,1,13,4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199" y="1538137"/>
            <a:ext cx="4128861" cy="3419462"/>
          </a:xfrm>
          <a:prstGeom prst="rect">
            <a:avLst/>
          </a:prstGeom>
        </p:spPr>
      </p:pic>
      <p:sp>
        <p:nvSpPr>
          <p:cNvPr id="6"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2811678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918"/>
            <a:ext cx="8596668" cy="657411"/>
          </a:xfrm>
        </p:spPr>
        <p:txBody>
          <a:bodyPr>
            <a:normAutofit/>
          </a:bodyPr>
          <a:lstStyle/>
          <a:p>
            <a:r>
              <a:rPr lang="en-US" dirty="0" smtClean="0"/>
              <a:t>Binary Search Tree</a:t>
            </a:r>
            <a:endParaRPr lang="en-US" dirty="0"/>
          </a:p>
        </p:txBody>
      </p:sp>
      <p:sp>
        <p:nvSpPr>
          <p:cNvPr id="3" name="Content Placeholder 2"/>
          <p:cNvSpPr>
            <a:spLocks noGrp="1"/>
          </p:cNvSpPr>
          <p:nvPr>
            <p:ph idx="1"/>
          </p:nvPr>
        </p:nvSpPr>
        <p:spPr>
          <a:xfrm>
            <a:off x="677334" y="1004047"/>
            <a:ext cx="8596668" cy="5037315"/>
          </a:xfrm>
        </p:spPr>
        <p:txBody>
          <a:bodyPr/>
          <a:lstStyle/>
          <a:p>
            <a:r>
              <a:rPr lang="en-US" dirty="0" smtClean="0"/>
              <a:t>Inserting: 17, 13, 26,12, 15, 11, 14, 28, 33, 32</a:t>
            </a:r>
            <a:endParaRPr lang="en-US" dirty="0"/>
          </a:p>
        </p:txBody>
      </p:sp>
      <p:sp>
        <p:nvSpPr>
          <p:cNvPr id="4" name="TextBox 3"/>
          <p:cNvSpPr txBox="1"/>
          <p:nvPr/>
        </p:nvSpPr>
        <p:spPr>
          <a:xfrm>
            <a:off x="5819029" y="1749288"/>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17</a:t>
            </a:r>
            <a:endParaRPr lang="en-US" sz="2400" dirty="0"/>
          </a:p>
        </p:txBody>
      </p:sp>
      <p:sp>
        <p:nvSpPr>
          <p:cNvPr id="5" name="TextBox 4"/>
          <p:cNvSpPr txBox="1"/>
          <p:nvPr/>
        </p:nvSpPr>
        <p:spPr>
          <a:xfrm>
            <a:off x="7549681" y="2585989"/>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26</a:t>
            </a:r>
            <a:endParaRPr lang="en-US" sz="2400" dirty="0"/>
          </a:p>
        </p:txBody>
      </p:sp>
      <p:sp>
        <p:nvSpPr>
          <p:cNvPr id="7" name="TextBox 6"/>
          <p:cNvSpPr txBox="1"/>
          <p:nvPr/>
        </p:nvSpPr>
        <p:spPr>
          <a:xfrm>
            <a:off x="3515867" y="2585989"/>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13</a:t>
            </a:r>
            <a:endParaRPr lang="en-US" sz="2400" dirty="0"/>
          </a:p>
        </p:txBody>
      </p:sp>
      <p:sp>
        <p:nvSpPr>
          <p:cNvPr id="8" name="TextBox 7"/>
          <p:cNvSpPr txBox="1"/>
          <p:nvPr/>
        </p:nvSpPr>
        <p:spPr>
          <a:xfrm>
            <a:off x="4558748" y="3291871"/>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15</a:t>
            </a:r>
            <a:endParaRPr lang="en-US" sz="2400" dirty="0"/>
          </a:p>
        </p:txBody>
      </p:sp>
      <p:sp>
        <p:nvSpPr>
          <p:cNvPr id="9" name="TextBox 8"/>
          <p:cNvSpPr txBox="1"/>
          <p:nvPr/>
        </p:nvSpPr>
        <p:spPr>
          <a:xfrm>
            <a:off x="2063364" y="3291871"/>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12</a:t>
            </a:r>
            <a:endParaRPr lang="en-US" sz="2400" dirty="0"/>
          </a:p>
        </p:txBody>
      </p:sp>
      <p:sp>
        <p:nvSpPr>
          <p:cNvPr id="10" name="TextBox 9"/>
          <p:cNvSpPr txBox="1"/>
          <p:nvPr/>
        </p:nvSpPr>
        <p:spPr>
          <a:xfrm>
            <a:off x="8972444" y="5260244"/>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32</a:t>
            </a:r>
            <a:endParaRPr lang="en-US" sz="2400" dirty="0"/>
          </a:p>
        </p:txBody>
      </p:sp>
      <p:sp>
        <p:nvSpPr>
          <p:cNvPr id="11" name="TextBox 10"/>
          <p:cNvSpPr txBox="1"/>
          <p:nvPr/>
        </p:nvSpPr>
        <p:spPr>
          <a:xfrm>
            <a:off x="9265437" y="4312466"/>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33</a:t>
            </a:r>
            <a:endParaRPr lang="en-US" sz="2400" dirty="0"/>
          </a:p>
        </p:txBody>
      </p:sp>
      <p:sp>
        <p:nvSpPr>
          <p:cNvPr id="12" name="TextBox 11"/>
          <p:cNvSpPr txBox="1"/>
          <p:nvPr/>
        </p:nvSpPr>
        <p:spPr>
          <a:xfrm>
            <a:off x="8293748" y="3323747"/>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28</a:t>
            </a:r>
            <a:endParaRPr lang="en-US" sz="2400" dirty="0"/>
          </a:p>
        </p:txBody>
      </p:sp>
      <p:sp>
        <p:nvSpPr>
          <p:cNvPr id="13" name="TextBox 12"/>
          <p:cNvSpPr txBox="1"/>
          <p:nvPr/>
        </p:nvSpPr>
        <p:spPr>
          <a:xfrm>
            <a:off x="4176422" y="4349853"/>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14</a:t>
            </a:r>
            <a:endParaRPr lang="en-US" sz="2400" dirty="0"/>
          </a:p>
        </p:txBody>
      </p:sp>
      <p:sp>
        <p:nvSpPr>
          <p:cNvPr id="14" name="TextBox 13"/>
          <p:cNvSpPr txBox="1"/>
          <p:nvPr/>
        </p:nvSpPr>
        <p:spPr>
          <a:xfrm>
            <a:off x="874643" y="4349853"/>
            <a:ext cx="580445" cy="461665"/>
          </a:xfrm>
          <a:prstGeom prst="rect">
            <a:avLst/>
          </a:prstGeom>
          <a:solidFill>
            <a:schemeClr val="accent1">
              <a:lumMod val="20000"/>
              <a:lumOff val="80000"/>
            </a:schemeClr>
          </a:solidFill>
          <a:ln>
            <a:solidFill>
              <a:schemeClr val="tx2"/>
            </a:solidFill>
          </a:ln>
        </p:spPr>
        <p:txBody>
          <a:bodyPr wrap="square" rtlCol="0">
            <a:spAutoFit/>
          </a:bodyPr>
          <a:lstStyle/>
          <a:p>
            <a:r>
              <a:rPr lang="en-US" sz="2400" dirty="0" smtClean="0"/>
              <a:t>11</a:t>
            </a:r>
            <a:endParaRPr lang="en-US" sz="2400" dirty="0"/>
          </a:p>
        </p:txBody>
      </p:sp>
      <p:cxnSp>
        <p:nvCxnSpPr>
          <p:cNvPr id="16" name="Straight Arrow Connector 15"/>
          <p:cNvCxnSpPr/>
          <p:nvPr/>
        </p:nvCxnSpPr>
        <p:spPr>
          <a:xfrm flipH="1">
            <a:off x="4102873" y="2210953"/>
            <a:ext cx="1716156" cy="3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99474" y="2210953"/>
            <a:ext cx="1269687" cy="37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727297" y="3047654"/>
            <a:ext cx="657340" cy="27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02873" y="3047654"/>
            <a:ext cx="331223" cy="2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553186" y="3792895"/>
            <a:ext cx="489006" cy="47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66644" y="3778653"/>
            <a:ext cx="355531" cy="53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130126" y="3056387"/>
            <a:ext cx="327244" cy="24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813636" y="3826353"/>
            <a:ext cx="723834" cy="44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9067762" y="4770755"/>
            <a:ext cx="414873" cy="519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401374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98" y="334241"/>
            <a:ext cx="8596668" cy="793173"/>
          </a:xfrm>
        </p:spPr>
        <p:txBody>
          <a:bodyPr/>
          <a:lstStyle/>
          <a:p>
            <a:r>
              <a:rPr lang="en-US" dirty="0" smtClean="0"/>
              <a:t>BST: Inserting pseudocode:</a:t>
            </a:r>
            <a:endParaRPr lang="en-US" dirty="0"/>
          </a:p>
        </p:txBody>
      </p:sp>
      <p:sp>
        <p:nvSpPr>
          <p:cNvPr id="3" name="Content Placeholder 2"/>
          <p:cNvSpPr>
            <a:spLocks noGrp="1"/>
          </p:cNvSpPr>
          <p:nvPr>
            <p:ph idx="1"/>
          </p:nvPr>
        </p:nvSpPr>
        <p:spPr>
          <a:xfrm>
            <a:off x="427951" y="1127414"/>
            <a:ext cx="5671511" cy="5501986"/>
          </a:xfrm>
          <a:solidFill>
            <a:schemeClr val="accent1">
              <a:lumMod val="20000"/>
              <a:lumOff val="80000"/>
            </a:schemeClr>
          </a:solidFill>
          <a:ln>
            <a:solidFill>
              <a:schemeClr val="accent1">
                <a:lumMod val="50000"/>
              </a:schemeClr>
            </a:solidFill>
          </a:ln>
        </p:spPr>
        <p:txBody>
          <a:bodyPr>
            <a:normAutofit fontScale="85000" lnSpcReduction="20000"/>
          </a:bodyPr>
          <a:lstStyle/>
          <a:p>
            <a:pPr marL="0" indent="0" defTabSz="228600">
              <a:lnSpc>
                <a:spcPct val="120000"/>
              </a:lnSpc>
              <a:spcBef>
                <a:spcPts val="200"/>
              </a:spcBef>
              <a:buNone/>
            </a:pPr>
            <a:r>
              <a:rPr lang="en-US" b="1" dirty="0" smtClean="0"/>
              <a:t>Bool </a:t>
            </a:r>
            <a:r>
              <a:rPr lang="en-US" b="1" dirty="0" err="1" smtClean="0"/>
              <a:t>InsertIt</a:t>
            </a:r>
            <a:r>
              <a:rPr lang="en-US" b="1" dirty="0" smtClean="0"/>
              <a:t>(</a:t>
            </a:r>
            <a:r>
              <a:rPr lang="en-US" b="1" dirty="0" err="1" smtClean="0"/>
              <a:t>int</a:t>
            </a:r>
            <a:r>
              <a:rPr lang="en-US" b="1" dirty="0" smtClean="0"/>
              <a:t> x):  // iterative version</a:t>
            </a:r>
          </a:p>
          <a:p>
            <a:pPr marL="0" indent="0" defTabSz="228600">
              <a:lnSpc>
                <a:spcPct val="120000"/>
              </a:lnSpc>
              <a:spcBef>
                <a:spcPts val="200"/>
              </a:spcBef>
              <a:buNone/>
            </a:pPr>
            <a:r>
              <a:rPr lang="en-US" b="1" dirty="0" smtClean="0"/>
              <a:t>if root is NULL:</a:t>
            </a:r>
            <a:endParaRPr lang="en-US" b="1" dirty="0"/>
          </a:p>
          <a:p>
            <a:pPr marL="0" indent="0" defTabSz="228600">
              <a:lnSpc>
                <a:spcPct val="120000"/>
              </a:lnSpc>
              <a:spcBef>
                <a:spcPts val="200"/>
              </a:spcBef>
              <a:buNone/>
            </a:pPr>
            <a:r>
              <a:rPr lang="en-US" dirty="0"/>
              <a:t>	</a:t>
            </a:r>
            <a:r>
              <a:rPr lang="en-US" dirty="0" smtClean="0"/>
              <a:t>set root to new Node, with data x</a:t>
            </a:r>
            <a:endParaRPr lang="en-US" dirty="0"/>
          </a:p>
          <a:p>
            <a:pPr marL="0" indent="0" defTabSz="228600">
              <a:lnSpc>
                <a:spcPct val="120000"/>
              </a:lnSpc>
              <a:spcBef>
                <a:spcPts val="200"/>
              </a:spcBef>
              <a:buNone/>
            </a:pPr>
            <a:r>
              <a:rPr lang="en-US" b="1" dirty="0"/>
              <a:t>else {</a:t>
            </a:r>
          </a:p>
          <a:p>
            <a:pPr marL="0" indent="0" defTabSz="228600">
              <a:lnSpc>
                <a:spcPct val="120000"/>
              </a:lnSpc>
              <a:spcBef>
                <a:spcPts val="200"/>
              </a:spcBef>
              <a:buNone/>
            </a:pPr>
            <a:r>
              <a:rPr lang="en-US" dirty="0" smtClean="0"/>
              <a:t> 	set n to be the root</a:t>
            </a:r>
            <a:endParaRPr lang="en-US" dirty="0"/>
          </a:p>
          <a:p>
            <a:pPr marL="0" indent="0" defTabSz="228600">
              <a:lnSpc>
                <a:spcPct val="120000"/>
              </a:lnSpc>
              <a:spcBef>
                <a:spcPts val="200"/>
              </a:spcBef>
              <a:buNone/>
            </a:pPr>
            <a:r>
              <a:rPr lang="en-US" b="1" dirty="0" smtClean="0"/>
              <a:t>	while n is not NULL </a:t>
            </a:r>
            <a:r>
              <a:rPr lang="en-US" b="1" dirty="0"/>
              <a:t>{</a:t>
            </a:r>
          </a:p>
          <a:p>
            <a:pPr marL="0" indent="0" defTabSz="228600">
              <a:lnSpc>
                <a:spcPct val="120000"/>
              </a:lnSpc>
              <a:spcBef>
                <a:spcPts val="200"/>
              </a:spcBef>
              <a:buNone/>
            </a:pPr>
            <a:r>
              <a:rPr lang="en-US" b="1" dirty="0" smtClean="0"/>
              <a:t>		if x </a:t>
            </a:r>
            <a:r>
              <a:rPr lang="en-US" b="1" dirty="0"/>
              <a:t>&lt; </a:t>
            </a:r>
            <a:r>
              <a:rPr lang="en-US" b="1" dirty="0" smtClean="0"/>
              <a:t>n’s data </a:t>
            </a:r>
            <a:endParaRPr lang="en-US" b="1" dirty="0"/>
          </a:p>
          <a:p>
            <a:pPr marL="0" indent="0" defTabSz="228600">
              <a:lnSpc>
                <a:spcPct val="120000"/>
              </a:lnSpc>
              <a:spcBef>
                <a:spcPts val="200"/>
              </a:spcBef>
              <a:buNone/>
            </a:pPr>
            <a:r>
              <a:rPr lang="en-US" b="1" dirty="0" smtClean="0"/>
              <a:t>			if n’s left child is NULL</a:t>
            </a:r>
            <a:endParaRPr lang="en-US" b="1" dirty="0"/>
          </a:p>
          <a:p>
            <a:pPr marL="0" indent="0" defTabSz="228600">
              <a:lnSpc>
                <a:spcPct val="120000"/>
              </a:lnSpc>
              <a:spcBef>
                <a:spcPts val="200"/>
              </a:spcBef>
              <a:buNone/>
            </a:pPr>
            <a:r>
              <a:rPr lang="en-US" dirty="0" smtClean="0"/>
              <a:t>				set n’s left child to new Node with data x</a:t>
            </a:r>
          </a:p>
          <a:p>
            <a:pPr marL="0" indent="0" defTabSz="228600">
              <a:lnSpc>
                <a:spcPct val="120000"/>
              </a:lnSpc>
              <a:spcBef>
                <a:spcPts val="200"/>
              </a:spcBef>
              <a:buNone/>
            </a:pPr>
            <a:r>
              <a:rPr lang="en-US" dirty="0"/>
              <a:t>	</a:t>
            </a:r>
            <a:r>
              <a:rPr lang="en-US" dirty="0" smtClean="0"/>
              <a:t>			set the new node’s parent to be n;</a:t>
            </a:r>
          </a:p>
          <a:p>
            <a:pPr marL="0" indent="0" defTabSz="228600">
              <a:lnSpc>
                <a:spcPct val="120000"/>
              </a:lnSpc>
              <a:spcBef>
                <a:spcPts val="200"/>
              </a:spcBef>
              <a:buNone/>
            </a:pPr>
            <a:r>
              <a:rPr lang="en-US" dirty="0"/>
              <a:t>	</a:t>
            </a:r>
            <a:r>
              <a:rPr lang="en-US" dirty="0" smtClean="0"/>
              <a:t>		</a:t>
            </a:r>
            <a:r>
              <a:rPr lang="en-US" dirty="0"/>
              <a:t>	</a:t>
            </a:r>
            <a:r>
              <a:rPr lang="en-US" dirty="0" smtClean="0"/>
              <a:t>return True</a:t>
            </a:r>
            <a:endParaRPr lang="en-US" dirty="0"/>
          </a:p>
          <a:p>
            <a:pPr marL="0" indent="0" defTabSz="228600">
              <a:lnSpc>
                <a:spcPct val="120000"/>
              </a:lnSpc>
              <a:spcBef>
                <a:spcPts val="200"/>
              </a:spcBef>
              <a:buNone/>
            </a:pPr>
            <a:r>
              <a:rPr lang="en-US" b="1" dirty="0" smtClean="0"/>
              <a:t>			otherwise set n to be n’s left child</a:t>
            </a:r>
            <a:endParaRPr lang="en-US" dirty="0"/>
          </a:p>
          <a:p>
            <a:pPr marL="0" indent="0" defTabSz="228600">
              <a:lnSpc>
                <a:spcPct val="120000"/>
              </a:lnSpc>
              <a:spcBef>
                <a:spcPts val="200"/>
              </a:spcBef>
              <a:buNone/>
            </a:pPr>
            <a:r>
              <a:rPr lang="en-US" b="1" dirty="0" smtClean="0"/>
              <a:t>		else </a:t>
            </a:r>
            <a:r>
              <a:rPr lang="en-US" b="1" dirty="0"/>
              <a:t>if </a:t>
            </a:r>
            <a:r>
              <a:rPr lang="en-US" b="1" dirty="0" smtClean="0"/>
              <a:t>x </a:t>
            </a:r>
            <a:r>
              <a:rPr lang="en-US" b="1" dirty="0"/>
              <a:t>&gt; </a:t>
            </a:r>
            <a:r>
              <a:rPr lang="en-US" b="1" dirty="0" smtClean="0"/>
              <a:t>n’s data </a:t>
            </a:r>
            <a:endParaRPr lang="en-US" b="1" dirty="0"/>
          </a:p>
          <a:p>
            <a:pPr marL="0" indent="0" defTabSz="228600">
              <a:lnSpc>
                <a:spcPct val="120000"/>
              </a:lnSpc>
              <a:spcBef>
                <a:spcPts val="200"/>
              </a:spcBef>
              <a:buNone/>
            </a:pPr>
            <a:r>
              <a:rPr lang="en-US" b="1" dirty="0"/>
              <a:t>			if n’s </a:t>
            </a:r>
            <a:r>
              <a:rPr lang="en-US" b="1" dirty="0" smtClean="0"/>
              <a:t>right </a:t>
            </a:r>
            <a:r>
              <a:rPr lang="en-US" b="1" dirty="0"/>
              <a:t>child is NULL</a:t>
            </a:r>
          </a:p>
          <a:p>
            <a:pPr marL="0" indent="0" defTabSz="228600">
              <a:lnSpc>
                <a:spcPct val="120000"/>
              </a:lnSpc>
              <a:spcBef>
                <a:spcPts val="200"/>
              </a:spcBef>
              <a:buNone/>
            </a:pPr>
            <a:r>
              <a:rPr lang="en-US" dirty="0"/>
              <a:t>				set n’s </a:t>
            </a:r>
            <a:r>
              <a:rPr lang="en-US" dirty="0" smtClean="0"/>
              <a:t>right child to </a:t>
            </a:r>
            <a:r>
              <a:rPr lang="en-US" dirty="0"/>
              <a:t>new Node with </a:t>
            </a:r>
            <a:r>
              <a:rPr lang="en-US" dirty="0" smtClean="0"/>
              <a:t>data </a:t>
            </a:r>
            <a:r>
              <a:rPr lang="en-US" dirty="0"/>
              <a:t>x</a:t>
            </a:r>
          </a:p>
          <a:p>
            <a:pPr marL="0" indent="0" defTabSz="228600">
              <a:lnSpc>
                <a:spcPct val="120000"/>
              </a:lnSpc>
              <a:spcBef>
                <a:spcPts val="200"/>
              </a:spcBef>
              <a:buNone/>
            </a:pPr>
            <a:r>
              <a:rPr lang="en-US" dirty="0"/>
              <a:t>				set the new node’s parent to be </a:t>
            </a:r>
            <a:r>
              <a:rPr lang="en-US" dirty="0" smtClean="0"/>
              <a:t>n;</a:t>
            </a:r>
            <a:endParaRPr lang="en-US" dirty="0"/>
          </a:p>
          <a:p>
            <a:pPr marL="0" indent="0" defTabSz="228600">
              <a:lnSpc>
                <a:spcPct val="120000"/>
              </a:lnSpc>
              <a:spcBef>
                <a:spcPts val="200"/>
              </a:spcBef>
              <a:buNone/>
            </a:pPr>
            <a:r>
              <a:rPr lang="en-US" dirty="0"/>
              <a:t>				return </a:t>
            </a:r>
            <a:r>
              <a:rPr lang="en-US" dirty="0" smtClean="0"/>
              <a:t>True</a:t>
            </a:r>
          </a:p>
          <a:p>
            <a:pPr marL="0" indent="0" defTabSz="228600">
              <a:lnSpc>
                <a:spcPct val="120000"/>
              </a:lnSpc>
              <a:spcBef>
                <a:spcPts val="200"/>
              </a:spcBef>
              <a:buNone/>
            </a:pPr>
            <a:r>
              <a:rPr lang="en-US" b="1" dirty="0" smtClean="0"/>
              <a:t>			otherwise </a:t>
            </a:r>
            <a:r>
              <a:rPr lang="en-US" b="1" dirty="0"/>
              <a:t>set n to be n’s </a:t>
            </a:r>
            <a:r>
              <a:rPr lang="en-US" b="1" dirty="0" smtClean="0"/>
              <a:t>right child</a:t>
            </a:r>
            <a:endParaRPr lang="en-US" dirty="0"/>
          </a:p>
          <a:p>
            <a:pPr marL="0" indent="0" defTabSz="228600">
              <a:lnSpc>
                <a:spcPct val="120000"/>
              </a:lnSpc>
              <a:spcBef>
                <a:spcPts val="200"/>
              </a:spcBef>
              <a:buNone/>
            </a:pPr>
            <a:r>
              <a:rPr lang="en-US" b="1" dirty="0" smtClean="0"/>
              <a:t>		else </a:t>
            </a:r>
            <a:r>
              <a:rPr lang="en-US" b="1" dirty="0"/>
              <a:t> </a:t>
            </a:r>
            <a:r>
              <a:rPr lang="en-US" b="1" dirty="0" smtClean="0"/>
              <a:t>return </a:t>
            </a:r>
            <a:r>
              <a:rPr lang="en-US" b="1" dirty="0"/>
              <a:t>false</a:t>
            </a:r>
            <a:r>
              <a:rPr lang="en-US" b="1" dirty="0" smtClean="0"/>
              <a:t>;   //x already in tree</a:t>
            </a:r>
            <a:endParaRPr lang="en-US" b="1" dirty="0"/>
          </a:p>
          <a:p>
            <a:pPr marL="0" indent="0" defTabSz="228600">
              <a:lnSpc>
                <a:spcPct val="120000"/>
              </a:lnSpc>
              <a:spcBef>
                <a:spcPts val="200"/>
              </a:spcBef>
              <a:buNone/>
            </a:pPr>
            <a:r>
              <a:rPr lang="en-US" dirty="0" smtClean="0"/>
              <a:t>	}</a:t>
            </a:r>
            <a:endParaRPr lang="en-US" dirty="0"/>
          </a:p>
          <a:p>
            <a:pPr marL="0" indent="0" defTabSz="228600">
              <a:lnSpc>
                <a:spcPct val="120000"/>
              </a:lnSpc>
              <a:spcBef>
                <a:spcPts val="200"/>
              </a:spcBef>
              <a:buNone/>
            </a:pPr>
            <a:r>
              <a:rPr lang="en-US" dirty="0" smtClean="0"/>
              <a:t>}</a:t>
            </a:r>
            <a:endParaRPr lang="en-US" dirty="0"/>
          </a:p>
        </p:txBody>
      </p:sp>
      <p:sp>
        <p:nvSpPr>
          <p:cNvPr id="4" name="Content Placeholder 2"/>
          <p:cNvSpPr txBox="1">
            <a:spLocks/>
          </p:cNvSpPr>
          <p:nvPr/>
        </p:nvSpPr>
        <p:spPr>
          <a:xfrm>
            <a:off x="6248592" y="1127414"/>
            <a:ext cx="5671511" cy="5501986"/>
          </a:xfrm>
          <a:prstGeom prst="rect">
            <a:avLst/>
          </a:prstGeom>
          <a:solidFill>
            <a:schemeClr val="accent2">
              <a:lumMod val="20000"/>
              <a:lumOff val="80000"/>
            </a:schemeClr>
          </a:solidFill>
          <a:ln>
            <a:solidFill>
              <a:schemeClr val="accent2">
                <a:lumMod val="75000"/>
              </a:schemeClr>
            </a:solidFill>
          </a:ln>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228600">
              <a:lnSpc>
                <a:spcPct val="120000"/>
              </a:lnSpc>
              <a:spcBef>
                <a:spcPts val="200"/>
              </a:spcBef>
              <a:buFont typeface="Wingdings 3" charset="2"/>
              <a:buNone/>
            </a:pPr>
            <a:r>
              <a:rPr lang="en-US" b="1" dirty="0" smtClean="0"/>
              <a:t>Bool </a:t>
            </a:r>
            <a:r>
              <a:rPr lang="en-US" b="1" dirty="0" err="1" smtClean="0"/>
              <a:t>InsertRec</a:t>
            </a:r>
            <a:r>
              <a:rPr lang="en-US" b="1" dirty="0" smtClean="0"/>
              <a:t>(</a:t>
            </a:r>
            <a:r>
              <a:rPr lang="en-US" b="1" dirty="0" err="1" smtClean="0"/>
              <a:t>int</a:t>
            </a:r>
            <a:r>
              <a:rPr lang="en-US" b="1" dirty="0" smtClean="0"/>
              <a:t> x, Node n):  // recursive version</a:t>
            </a:r>
          </a:p>
          <a:p>
            <a:pPr marL="0" indent="0" defTabSz="228600">
              <a:lnSpc>
                <a:spcPct val="120000"/>
              </a:lnSpc>
              <a:spcBef>
                <a:spcPts val="200"/>
              </a:spcBef>
              <a:buFont typeface="Wingdings 3" charset="2"/>
              <a:buNone/>
            </a:pPr>
            <a:r>
              <a:rPr lang="en-US" b="1" dirty="0" smtClean="0"/>
              <a:t>if n is NULL:</a:t>
            </a:r>
            <a:endParaRPr lang="en-US" dirty="0" smtClean="0"/>
          </a:p>
          <a:p>
            <a:pPr marL="0" indent="0" defTabSz="228600">
              <a:lnSpc>
                <a:spcPct val="120000"/>
              </a:lnSpc>
              <a:spcBef>
                <a:spcPts val="200"/>
              </a:spcBef>
              <a:buFont typeface="Wingdings 3" charset="2"/>
              <a:buNone/>
            </a:pPr>
            <a:r>
              <a:rPr lang="en-US" dirty="0" smtClean="0"/>
              <a:t>	set root to new Node, with data x</a:t>
            </a:r>
          </a:p>
          <a:p>
            <a:pPr marL="0" indent="0" defTabSz="228600">
              <a:lnSpc>
                <a:spcPct val="120000"/>
              </a:lnSpc>
              <a:spcBef>
                <a:spcPts val="200"/>
              </a:spcBef>
              <a:buFont typeface="Wingdings 3" charset="2"/>
              <a:buNone/>
            </a:pPr>
            <a:r>
              <a:rPr lang="en-US" b="1" dirty="0" smtClean="0"/>
              <a:t>else {</a:t>
            </a:r>
          </a:p>
          <a:p>
            <a:pPr marL="0" indent="0" defTabSz="228600">
              <a:lnSpc>
                <a:spcPct val="120000"/>
              </a:lnSpc>
              <a:spcBef>
                <a:spcPts val="200"/>
              </a:spcBef>
              <a:buFont typeface="Wingdings 3" charset="2"/>
              <a:buNone/>
            </a:pPr>
            <a:r>
              <a:rPr lang="en-US" b="1" dirty="0" smtClean="0"/>
              <a:t>		if x &lt; n’s data </a:t>
            </a:r>
          </a:p>
          <a:p>
            <a:pPr marL="0" indent="0" defTabSz="228600">
              <a:lnSpc>
                <a:spcPct val="120000"/>
              </a:lnSpc>
              <a:spcBef>
                <a:spcPts val="200"/>
              </a:spcBef>
              <a:buFont typeface="Wingdings 3" charset="2"/>
              <a:buNone/>
            </a:pPr>
            <a:r>
              <a:rPr lang="en-US" b="1" dirty="0" smtClean="0"/>
              <a:t>			if n’s left child is NULL</a:t>
            </a:r>
          </a:p>
          <a:p>
            <a:pPr marL="0" indent="0" defTabSz="228600">
              <a:lnSpc>
                <a:spcPct val="120000"/>
              </a:lnSpc>
              <a:spcBef>
                <a:spcPts val="200"/>
              </a:spcBef>
              <a:buFont typeface="Wingdings 3" charset="2"/>
              <a:buNone/>
            </a:pPr>
            <a:r>
              <a:rPr lang="en-US" dirty="0" smtClean="0"/>
              <a:t>				set n’s left child to new Node with data x</a:t>
            </a:r>
          </a:p>
          <a:p>
            <a:pPr marL="0" indent="0" defTabSz="228600">
              <a:lnSpc>
                <a:spcPct val="120000"/>
              </a:lnSpc>
              <a:spcBef>
                <a:spcPts val="200"/>
              </a:spcBef>
              <a:buFont typeface="Wingdings 3" charset="2"/>
              <a:buNone/>
            </a:pPr>
            <a:r>
              <a:rPr lang="en-US" dirty="0" smtClean="0"/>
              <a:t>				set the new node’s parent to be n;</a:t>
            </a:r>
          </a:p>
          <a:p>
            <a:pPr marL="0" indent="0" defTabSz="228600">
              <a:lnSpc>
                <a:spcPct val="120000"/>
              </a:lnSpc>
              <a:spcBef>
                <a:spcPts val="200"/>
              </a:spcBef>
              <a:buFont typeface="Wingdings 3" charset="2"/>
              <a:buNone/>
            </a:pPr>
            <a:r>
              <a:rPr lang="en-US" dirty="0" smtClean="0"/>
              <a:t>				return True</a:t>
            </a:r>
          </a:p>
          <a:p>
            <a:pPr marL="0" indent="0" defTabSz="228600">
              <a:lnSpc>
                <a:spcPct val="120000"/>
              </a:lnSpc>
              <a:spcBef>
                <a:spcPts val="200"/>
              </a:spcBef>
              <a:buFont typeface="Wingdings 3" charset="2"/>
              <a:buNone/>
            </a:pPr>
            <a:r>
              <a:rPr lang="en-US" b="1" dirty="0" smtClean="0"/>
              <a:t>			otherwise call </a:t>
            </a:r>
            <a:r>
              <a:rPr lang="en-US" b="1" dirty="0" err="1" smtClean="0"/>
              <a:t>InsertRec</a:t>
            </a:r>
            <a:r>
              <a:rPr lang="en-US" b="1" dirty="0" smtClean="0"/>
              <a:t> with x and n’s left child</a:t>
            </a:r>
            <a:endParaRPr lang="en-US" dirty="0" smtClean="0"/>
          </a:p>
          <a:p>
            <a:pPr marL="0" indent="0" defTabSz="228600">
              <a:lnSpc>
                <a:spcPct val="120000"/>
              </a:lnSpc>
              <a:spcBef>
                <a:spcPts val="200"/>
              </a:spcBef>
              <a:buFont typeface="Wingdings 3" charset="2"/>
              <a:buNone/>
            </a:pPr>
            <a:r>
              <a:rPr lang="en-US" b="1" dirty="0" smtClean="0"/>
              <a:t>		else if x &gt; n’s data </a:t>
            </a:r>
          </a:p>
          <a:p>
            <a:pPr marL="0" indent="0" defTabSz="228600">
              <a:lnSpc>
                <a:spcPct val="120000"/>
              </a:lnSpc>
              <a:spcBef>
                <a:spcPts val="200"/>
              </a:spcBef>
              <a:buFont typeface="Wingdings 3" charset="2"/>
              <a:buNone/>
            </a:pPr>
            <a:r>
              <a:rPr lang="en-US" b="1" dirty="0" smtClean="0"/>
              <a:t>			if n’s right child is NULL</a:t>
            </a:r>
          </a:p>
          <a:p>
            <a:pPr marL="0" indent="0" defTabSz="228600">
              <a:lnSpc>
                <a:spcPct val="120000"/>
              </a:lnSpc>
              <a:spcBef>
                <a:spcPts val="200"/>
              </a:spcBef>
              <a:buFont typeface="Wingdings 3" charset="2"/>
              <a:buNone/>
            </a:pPr>
            <a:r>
              <a:rPr lang="en-US" dirty="0" smtClean="0"/>
              <a:t>				set n’s right child to new Node with data x</a:t>
            </a:r>
          </a:p>
          <a:p>
            <a:pPr marL="0" indent="0" defTabSz="228600">
              <a:lnSpc>
                <a:spcPct val="120000"/>
              </a:lnSpc>
              <a:spcBef>
                <a:spcPts val="200"/>
              </a:spcBef>
              <a:buFont typeface="Wingdings 3" charset="2"/>
              <a:buNone/>
            </a:pPr>
            <a:r>
              <a:rPr lang="en-US" dirty="0" smtClean="0"/>
              <a:t>				set the new node’s parent to be n;</a:t>
            </a:r>
          </a:p>
          <a:p>
            <a:pPr marL="0" indent="0" defTabSz="228600">
              <a:lnSpc>
                <a:spcPct val="120000"/>
              </a:lnSpc>
              <a:spcBef>
                <a:spcPts val="200"/>
              </a:spcBef>
              <a:buFont typeface="Wingdings 3" charset="2"/>
              <a:buNone/>
            </a:pPr>
            <a:r>
              <a:rPr lang="en-US" dirty="0" smtClean="0"/>
              <a:t>				return True</a:t>
            </a:r>
          </a:p>
          <a:p>
            <a:pPr marL="0" indent="0" defTabSz="228600">
              <a:lnSpc>
                <a:spcPct val="120000"/>
              </a:lnSpc>
              <a:spcBef>
                <a:spcPts val="200"/>
              </a:spcBef>
              <a:buNone/>
            </a:pPr>
            <a:r>
              <a:rPr lang="en-US" dirty="0"/>
              <a:t>	</a:t>
            </a:r>
            <a:r>
              <a:rPr lang="en-US" dirty="0" smtClean="0"/>
              <a:t>		</a:t>
            </a:r>
            <a:r>
              <a:rPr lang="en-US" b="1" dirty="0"/>
              <a:t>otherwise </a:t>
            </a:r>
            <a:r>
              <a:rPr lang="en-US" b="1" dirty="0" smtClean="0"/>
              <a:t>call </a:t>
            </a:r>
            <a:r>
              <a:rPr lang="en-US" b="1" dirty="0" err="1" smtClean="0"/>
              <a:t>InsertRec</a:t>
            </a:r>
            <a:r>
              <a:rPr lang="en-US" b="1" dirty="0" smtClean="0"/>
              <a:t> with x and n’s right child</a:t>
            </a:r>
            <a:endParaRPr lang="en-US" dirty="0" smtClean="0"/>
          </a:p>
          <a:p>
            <a:pPr marL="0" indent="0" defTabSz="228600">
              <a:lnSpc>
                <a:spcPct val="120000"/>
              </a:lnSpc>
              <a:spcBef>
                <a:spcPts val="200"/>
              </a:spcBef>
              <a:buFont typeface="Wingdings 3" charset="2"/>
              <a:buNone/>
            </a:pPr>
            <a:r>
              <a:rPr lang="en-US" b="1" dirty="0" smtClean="0"/>
              <a:t>		else  return false;</a:t>
            </a:r>
          </a:p>
          <a:p>
            <a:pPr marL="0" indent="0" defTabSz="228600">
              <a:lnSpc>
                <a:spcPct val="120000"/>
              </a:lnSpc>
              <a:spcBef>
                <a:spcPts val="200"/>
              </a:spcBef>
              <a:buFont typeface="Wingdings 3" charset="2"/>
              <a:buNone/>
            </a:pPr>
            <a:r>
              <a:rPr lang="en-US" dirty="0" smtClean="0"/>
              <a:t>	}</a:t>
            </a:r>
          </a:p>
          <a:p>
            <a:pPr marL="0" indent="0" defTabSz="228600">
              <a:lnSpc>
                <a:spcPct val="120000"/>
              </a:lnSpc>
              <a:spcBef>
                <a:spcPts val="200"/>
              </a:spcBef>
              <a:buFont typeface="Wingdings 3" charset="2"/>
              <a:buNone/>
            </a:pPr>
            <a:r>
              <a:rPr lang="en-US" dirty="0" smtClean="0"/>
              <a:t>}</a:t>
            </a:r>
            <a:endParaRPr lang="en-US" dirty="0"/>
          </a:p>
        </p:txBody>
      </p:sp>
    </p:spTree>
    <p:extLst>
      <p:ext uri="{BB962C8B-B14F-4D97-AF65-F5344CB8AC3E}">
        <p14:creationId xmlns:p14="http://schemas.microsoft.com/office/powerpoint/2010/main" val="1708734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A93789B-8043-4223-AD6E-601C596519F9}" type="slidenum">
              <a:rPr lang="en-US" altLang="en-US"/>
              <a:pPr/>
              <a:t>2</a:t>
            </a:fld>
            <a:endParaRPr lang="en-US" altLang="en-US"/>
          </a:p>
        </p:txBody>
      </p:sp>
      <p:sp>
        <p:nvSpPr>
          <p:cNvPr id="11266" name="Rectangle 2"/>
          <p:cNvSpPr>
            <a:spLocks noGrp="1" noChangeArrowheads="1"/>
          </p:cNvSpPr>
          <p:nvPr>
            <p:ph type="title"/>
          </p:nvPr>
        </p:nvSpPr>
        <p:spPr>
          <a:xfrm>
            <a:off x="382494" y="274638"/>
            <a:ext cx="9828306" cy="715962"/>
          </a:xfrm>
        </p:spPr>
        <p:txBody>
          <a:bodyPr/>
          <a:lstStyle/>
          <a:p>
            <a:pPr algn="l"/>
            <a:r>
              <a:rPr lang="en-US" altLang="en-US" b="1" dirty="0" smtClean="0">
                <a:solidFill>
                  <a:schemeClr val="accent1">
                    <a:lumMod val="75000"/>
                  </a:schemeClr>
                </a:solidFill>
              </a:rPr>
              <a:t>Tree (new ADT)</a:t>
            </a:r>
            <a:endParaRPr lang="en-US" altLang="en-US" b="1" dirty="0">
              <a:solidFill>
                <a:schemeClr val="accent1">
                  <a:lumMod val="75000"/>
                </a:schemeClr>
              </a:solidFill>
            </a:endParaRPr>
          </a:p>
        </p:txBody>
      </p:sp>
      <p:sp>
        <p:nvSpPr>
          <p:cNvPr id="11267" name="Rectangle 3"/>
          <p:cNvSpPr>
            <a:spLocks noGrp="1" noChangeArrowheads="1"/>
          </p:cNvSpPr>
          <p:nvPr>
            <p:ph type="body" idx="1"/>
          </p:nvPr>
        </p:nvSpPr>
        <p:spPr>
          <a:xfrm>
            <a:off x="1063812" y="1057835"/>
            <a:ext cx="9604188" cy="5190565"/>
          </a:xfrm>
        </p:spPr>
        <p:txBody>
          <a:bodyPr/>
          <a:lstStyle/>
          <a:p>
            <a:pPr marL="0" indent="0">
              <a:lnSpc>
                <a:spcPct val="90000"/>
              </a:lnSpc>
              <a:buNone/>
            </a:pPr>
            <a:r>
              <a:rPr lang="en-US" altLang="en-US" sz="2800" b="1" i="1" dirty="0" smtClean="0">
                <a:solidFill>
                  <a:schemeClr val="accent1">
                    <a:lumMod val="75000"/>
                  </a:schemeClr>
                </a:solidFill>
              </a:rPr>
              <a:t>Terminology:</a:t>
            </a:r>
          </a:p>
          <a:p>
            <a:pPr>
              <a:lnSpc>
                <a:spcPct val="90000"/>
              </a:lnSpc>
            </a:pPr>
            <a:r>
              <a:rPr lang="en-US" altLang="en-US" dirty="0" smtClean="0"/>
              <a:t>A </a:t>
            </a:r>
            <a:r>
              <a:rPr lang="en-US" altLang="en-US" i="1" u="sng" dirty="0"/>
              <a:t>tree</a:t>
            </a:r>
            <a:r>
              <a:rPr lang="en-US" altLang="en-US" dirty="0"/>
              <a:t> is a collection of elements (nodes)</a:t>
            </a:r>
          </a:p>
          <a:p>
            <a:pPr>
              <a:lnSpc>
                <a:spcPct val="90000"/>
              </a:lnSpc>
            </a:pPr>
            <a:r>
              <a:rPr lang="en-US" altLang="en-US" dirty="0"/>
              <a:t>Each node may have 0 </a:t>
            </a:r>
            <a:r>
              <a:rPr lang="en-US" altLang="en-US" dirty="0">
                <a:solidFill>
                  <a:srgbClr val="CC3300"/>
                </a:solidFill>
              </a:rPr>
              <a:t>or more</a:t>
            </a:r>
            <a:r>
              <a:rPr lang="en-US" altLang="en-US" dirty="0"/>
              <a:t> </a:t>
            </a:r>
            <a:r>
              <a:rPr lang="en-US" altLang="en-US" i="1" u="sng" dirty="0"/>
              <a:t>successors </a:t>
            </a:r>
            <a:r>
              <a:rPr lang="en-US" altLang="en-US" dirty="0"/>
              <a:t>(called children)</a:t>
            </a:r>
          </a:p>
          <a:p>
            <a:pPr lvl="1">
              <a:lnSpc>
                <a:spcPct val="90000"/>
              </a:lnSpc>
            </a:pPr>
            <a:r>
              <a:rPr lang="en-US" altLang="en-US" dirty="0"/>
              <a:t>How many does a list have?</a:t>
            </a:r>
          </a:p>
          <a:p>
            <a:pPr>
              <a:lnSpc>
                <a:spcPct val="90000"/>
              </a:lnSpc>
            </a:pPr>
            <a:r>
              <a:rPr lang="en-US" altLang="en-US" dirty="0"/>
              <a:t>Each node has </a:t>
            </a:r>
            <a:r>
              <a:rPr lang="en-US" altLang="en-US" i="1" u="sng" dirty="0">
                <a:solidFill>
                  <a:srgbClr val="CC3300"/>
                </a:solidFill>
              </a:rPr>
              <a:t>exactly one</a:t>
            </a:r>
            <a:r>
              <a:rPr lang="en-US" altLang="en-US" dirty="0"/>
              <a:t> </a:t>
            </a:r>
            <a:r>
              <a:rPr lang="en-US" altLang="en-US" i="1" dirty="0"/>
              <a:t>predecessor </a:t>
            </a:r>
            <a:r>
              <a:rPr lang="en-US" altLang="en-US" dirty="0"/>
              <a:t>(called the parent)</a:t>
            </a:r>
          </a:p>
          <a:p>
            <a:pPr lvl="1">
              <a:lnSpc>
                <a:spcPct val="90000"/>
              </a:lnSpc>
            </a:pPr>
            <a:r>
              <a:rPr lang="en-US" altLang="en-US" sz="1800" dirty="0"/>
              <a:t>Except the starting node, called the </a:t>
            </a:r>
            <a:r>
              <a:rPr lang="en-US" altLang="en-US" sz="1800" i="1" u="sng" dirty="0"/>
              <a:t>root</a:t>
            </a:r>
            <a:endParaRPr lang="en-US" altLang="en-US" sz="1800" dirty="0"/>
          </a:p>
          <a:p>
            <a:pPr>
              <a:lnSpc>
                <a:spcPct val="90000"/>
              </a:lnSpc>
            </a:pPr>
            <a:r>
              <a:rPr lang="en-US" altLang="en-US" dirty="0"/>
              <a:t>Links from node to its successors are called </a:t>
            </a:r>
            <a:r>
              <a:rPr lang="en-US" altLang="en-US" i="1" u="sng" dirty="0"/>
              <a:t>branches</a:t>
            </a:r>
          </a:p>
          <a:p>
            <a:pPr>
              <a:lnSpc>
                <a:spcPct val="90000"/>
              </a:lnSpc>
            </a:pPr>
            <a:r>
              <a:rPr lang="en-US" altLang="en-US" dirty="0"/>
              <a:t>Nodes with same parent are </a:t>
            </a:r>
            <a:r>
              <a:rPr lang="en-US" altLang="en-US" i="1" u="sng" dirty="0"/>
              <a:t>siblings</a:t>
            </a:r>
          </a:p>
          <a:p>
            <a:pPr>
              <a:lnSpc>
                <a:spcPct val="90000"/>
              </a:lnSpc>
            </a:pPr>
            <a:r>
              <a:rPr lang="en-US" altLang="en-US" dirty="0"/>
              <a:t>Nodes with no children are called </a:t>
            </a:r>
            <a:r>
              <a:rPr lang="en-US" altLang="en-US" i="1" u="sng" dirty="0"/>
              <a:t>leaves</a:t>
            </a:r>
            <a:endParaRPr lang="en-US" altLang="en-US" dirty="0"/>
          </a:p>
        </p:txBody>
      </p:sp>
    </p:spTree>
    <p:extLst>
      <p:ext uri="{BB962C8B-B14F-4D97-AF65-F5344CB8AC3E}">
        <p14:creationId xmlns:p14="http://schemas.microsoft.com/office/powerpoint/2010/main" val="2963510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2"/>
            <a:ext cx="8596668" cy="798286"/>
          </a:xfrm>
        </p:spPr>
        <p:txBody>
          <a:bodyPr/>
          <a:lstStyle/>
          <a:p>
            <a:r>
              <a:rPr lang="en-US" dirty="0" smtClean="0"/>
              <a:t>Removing: case 1</a:t>
            </a:r>
            <a:endParaRPr lang="en-US" dirty="0"/>
          </a:p>
        </p:txBody>
      </p:sp>
      <p:sp>
        <p:nvSpPr>
          <p:cNvPr id="3" name="Content Placeholder 2"/>
          <p:cNvSpPr>
            <a:spLocks noGrp="1"/>
          </p:cNvSpPr>
          <p:nvPr>
            <p:ph idx="1"/>
          </p:nvPr>
        </p:nvSpPr>
        <p:spPr>
          <a:xfrm>
            <a:off x="677333" y="1190172"/>
            <a:ext cx="9286723" cy="5435599"/>
          </a:xfrm>
        </p:spPr>
        <p:txBody>
          <a:bodyPr>
            <a:normAutofit/>
          </a:bodyPr>
          <a:lstStyle/>
          <a:p>
            <a:r>
              <a:rPr lang="en-US" dirty="0" smtClean="0"/>
              <a:t>Search for node and then, if it’s in the tree, remove it.</a:t>
            </a:r>
          </a:p>
          <a:p>
            <a:pPr marL="0" indent="0">
              <a:buNone/>
            </a:pPr>
            <a:r>
              <a:rPr lang="en-US" dirty="0" smtClean="0"/>
              <a:t>3 cases:</a:t>
            </a:r>
          </a:p>
          <a:p>
            <a:pPr marL="0" indent="0">
              <a:buNone/>
            </a:pPr>
            <a:r>
              <a:rPr lang="en-US" dirty="0" smtClean="0"/>
              <a:t>	Node to be removed has no children: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Just delete the node, and make the parent point to NULL (must keep track of parent)</a:t>
            </a:r>
          </a:p>
          <a:p>
            <a:pPr marL="0" indent="0">
              <a:buNone/>
            </a:pPr>
            <a:r>
              <a:rPr lang="en-US" dirty="0"/>
              <a:t>	</a:t>
            </a:r>
            <a:r>
              <a:rPr lang="en-US" dirty="0" smtClean="0"/>
              <a:t>	</a:t>
            </a:r>
            <a:endParaRPr lang="en-US" dirty="0"/>
          </a:p>
        </p:txBody>
      </p:sp>
      <p:pic>
        <p:nvPicPr>
          <p:cNvPr id="25602" name="Picture 2" descr="BST remove example, remove -4 from th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314" y="2778331"/>
            <a:ext cx="5343525" cy="197167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107180" y="3688080"/>
            <a:ext cx="89154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3199403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t>Removing: case 2</a:t>
            </a:r>
            <a:endParaRPr lang="en-US" dirty="0"/>
          </a:p>
        </p:txBody>
      </p:sp>
      <p:sp>
        <p:nvSpPr>
          <p:cNvPr id="3" name="Content Placeholder 2"/>
          <p:cNvSpPr>
            <a:spLocks noGrp="1"/>
          </p:cNvSpPr>
          <p:nvPr>
            <p:ph idx="1"/>
          </p:nvPr>
        </p:nvSpPr>
        <p:spPr>
          <a:xfrm>
            <a:off x="496660" y="1232128"/>
            <a:ext cx="8596668" cy="567643"/>
          </a:xfrm>
        </p:spPr>
        <p:txBody>
          <a:bodyPr/>
          <a:lstStyle/>
          <a:p>
            <a:r>
              <a:rPr lang="en-US" dirty="0" smtClean="0"/>
              <a:t>Node to remove has one child:</a:t>
            </a:r>
          </a:p>
          <a:p>
            <a:endParaRPr lang="en-US" b="1" dirty="0"/>
          </a:p>
        </p:txBody>
      </p:sp>
      <p:pic>
        <p:nvPicPr>
          <p:cNvPr id="32770" name="Picture 2" descr="BST remove example, remove 18 from the tree, pic.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892752"/>
            <a:ext cx="307657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BST remove example, remove 18 from the tree, pic.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718" y="1799771"/>
            <a:ext cx="307657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descr="BST remove example, remove 18 from the tree, pic.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967" y="1799771"/>
            <a:ext cx="2895600" cy="196215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6769737" y="2780846"/>
            <a:ext cx="532730" cy="210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386127" y="2866571"/>
            <a:ext cx="532730" cy="210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77333" y="5161756"/>
            <a:ext cx="9961637" cy="1427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Parent points to node’s child</a:t>
            </a:r>
          </a:p>
          <a:p>
            <a:r>
              <a:rPr lang="en-US" dirty="0" smtClean="0"/>
              <a:t>Delete node</a:t>
            </a:r>
          </a:p>
          <a:p>
            <a:endParaRPr lang="en-US" b="1" dirty="0"/>
          </a:p>
        </p:txBody>
      </p:sp>
      <p:sp>
        <p:nvSpPr>
          <p:cNvPr id="11"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2609534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4" y="68580"/>
            <a:ext cx="8596668" cy="678180"/>
          </a:xfrm>
        </p:spPr>
        <p:txBody>
          <a:bodyPr/>
          <a:lstStyle/>
          <a:p>
            <a:r>
              <a:rPr lang="en-US" dirty="0" smtClean="0"/>
              <a:t>Removing: case 3 </a:t>
            </a:r>
            <a:endParaRPr lang="en-US" dirty="0"/>
          </a:p>
        </p:txBody>
      </p:sp>
      <p:sp>
        <p:nvSpPr>
          <p:cNvPr id="3" name="Content Placeholder 2"/>
          <p:cNvSpPr>
            <a:spLocks noGrp="1"/>
          </p:cNvSpPr>
          <p:nvPr>
            <p:ph idx="1"/>
          </p:nvPr>
        </p:nvSpPr>
        <p:spPr>
          <a:xfrm>
            <a:off x="486834" y="689611"/>
            <a:ext cx="8596668" cy="1238249"/>
          </a:xfrm>
        </p:spPr>
        <p:txBody>
          <a:bodyPr/>
          <a:lstStyle/>
          <a:p>
            <a:r>
              <a:rPr lang="en-US" dirty="0" smtClean="0"/>
              <a:t>Node has 2 children.</a:t>
            </a:r>
          </a:p>
          <a:p>
            <a:r>
              <a:rPr lang="en-US" dirty="0" smtClean="0"/>
              <a:t>Remember, we must maintain the BST properties when we remove a node</a:t>
            </a:r>
          </a:p>
          <a:p>
            <a:pPr lvl="1"/>
            <a:r>
              <a:rPr lang="en-US" dirty="0" smtClean="0"/>
              <a:t>What if we want to remove 12 and we have the following tree:</a:t>
            </a:r>
          </a:p>
          <a:p>
            <a:pPr lvl="1"/>
            <a:endParaRPr lang="en-US" dirty="0"/>
          </a:p>
        </p:txBody>
      </p:sp>
      <p:pic>
        <p:nvPicPr>
          <p:cNvPr id="33794" name="Picture 2" descr="two children case, pic.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 y="1863090"/>
            <a:ext cx="523875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1508760" y="3665220"/>
            <a:ext cx="335280"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58340" y="3695700"/>
            <a:ext cx="0" cy="304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280160" y="403098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90700" y="403098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732749" y="4000500"/>
            <a:ext cx="428322" cy="369332"/>
          </a:xfrm>
          <a:prstGeom prst="rect">
            <a:avLst/>
          </a:prstGeom>
          <a:noFill/>
        </p:spPr>
        <p:txBody>
          <a:bodyPr wrap="none" rtlCol="0">
            <a:spAutoFit/>
          </a:bodyPr>
          <a:lstStyle/>
          <a:p>
            <a:r>
              <a:rPr lang="en-US" dirty="0" smtClean="0"/>
              <a:t>10</a:t>
            </a:r>
            <a:endParaRPr lang="en-US" dirty="0"/>
          </a:p>
        </p:txBody>
      </p:sp>
      <p:sp>
        <p:nvSpPr>
          <p:cNvPr id="11" name="TextBox 10"/>
          <p:cNvSpPr txBox="1"/>
          <p:nvPr/>
        </p:nvSpPr>
        <p:spPr>
          <a:xfrm>
            <a:off x="1301984" y="4000500"/>
            <a:ext cx="306494" cy="369332"/>
          </a:xfrm>
          <a:prstGeom prst="rect">
            <a:avLst/>
          </a:prstGeom>
          <a:noFill/>
        </p:spPr>
        <p:txBody>
          <a:bodyPr wrap="none" rtlCol="0">
            <a:spAutoFit/>
          </a:bodyPr>
          <a:lstStyle/>
          <a:p>
            <a:r>
              <a:rPr lang="en-US" dirty="0" smtClean="0"/>
              <a:t>7</a:t>
            </a:r>
            <a:endParaRPr lang="en-US" dirty="0"/>
          </a:p>
        </p:txBody>
      </p:sp>
      <p:sp>
        <p:nvSpPr>
          <p:cNvPr id="13" name="Content Placeholder 2"/>
          <p:cNvSpPr txBox="1">
            <a:spLocks/>
          </p:cNvSpPr>
          <p:nvPr/>
        </p:nvSpPr>
        <p:spPr>
          <a:xfrm>
            <a:off x="486834" y="4819651"/>
            <a:ext cx="9312486" cy="1653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Find the MINIMUM VALUE IN THE RIGHT SUBTREE</a:t>
            </a:r>
          </a:p>
          <a:p>
            <a:r>
              <a:rPr lang="en-US" dirty="0" smtClean="0"/>
              <a:t>Replace the node with the value found</a:t>
            </a:r>
          </a:p>
          <a:p>
            <a:r>
              <a:rPr lang="en-US" dirty="0" smtClean="0"/>
              <a:t>Remove the value from the right subtree</a:t>
            </a:r>
          </a:p>
          <a:p>
            <a:pPr marL="0" indent="0">
              <a:buNone/>
            </a:pPr>
            <a:r>
              <a:rPr lang="en-US" i="1" dirty="0" smtClean="0"/>
              <a:t>Is the tree still a binary search tree? </a:t>
            </a:r>
          </a:p>
          <a:p>
            <a:pPr lvl="1"/>
            <a:endParaRPr lang="en-US" dirty="0"/>
          </a:p>
        </p:txBody>
      </p:sp>
      <p:cxnSp>
        <p:nvCxnSpPr>
          <p:cNvPr id="28" name="Straight Connector 27"/>
          <p:cNvCxnSpPr/>
          <p:nvPr/>
        </p:nvCxnSpPr>
        <p:spPr>
          <a:xfrm flipH="1">
            <a:off x="4404360" y="3634740"/>
            <a:ext cx="335280"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53940" y="3665220"/>
            <a:ext cx="0" cy="304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175760" y="400050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686300" y="400050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4628349" y="3970020"/>
            <a:ext cx="428322" cy="369332"/>
          </a:xfrm>
          <a:prstGeom prst="rect">
            <a:avLst/>
          </a:prstGeom>
          <a:noFill/>
        </p:spPr>
        <p:txBody>
          <a:bodyPr wrap="none" rtlCol="0">
            <a:spAutoFit/>
          </a:bodyPr>
          <a:lstStyle/>
          <a:p>
            <a:r>
              <a:rPr lang="en-US" dirty="0" smtClean="0"/>
              <a:t>10</a:t>
            </a:r>
            <a:endParaRPr lang="en-US" dirty="0"/>
          </a:p>
        </p:txBody>
      </p:sp>
      <p:sp>
        <p:nvSpPr>
          <p:cNvPr id="33" name="TextBox 32"/>
          <p:cNvSpPr txBox="1"/>
          <p:nvPr/>
        </p:nvSpPr>
        <p:spPr>
          <a:xfrm>
            <a:off x="4197584" y="3970020"/>
            <a:ext cx="306494" cy="369332"/>
          </a:xfrm>
          <a:prstGeom prst="rect">
            <a:avLst/>
          </a:prstGeom>
          <a:noFill/>
        </p:spPr>
        <p:txBody>
          <a:bodyPr wrap="none" rtlCol="0">
            <a:spAutoFit/>
          </a:bodyPr>
          <a:lstStyle/>
          <a:p>
            <a:r>
              <a:rPr lang="en-US" dirty="0" smtClean="0"/>
              <a:t>7</a:t>
            </a:r>
            <a:endParaRPr lang="en-US" dirty="0"/>
          </a:p>
        </p:txBody>
      </p:sp>
      <p:cxnSp>
        <p:nvCxnSpPr>
          <p:cNvPr id="34" name="Straight Arrow Connector 33"/>
          <p:cNvCxnSpPr/>
          <p:nvPr/>
        </p:nvCxnSpPr>
        <p:spPr>
          <a:xfrm flipH="1" flipV="1">
            <a:off x="2378930" y="4335542"/>
            <a:ext cx="181591" cy="579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796" name="Picture 4" descr="two children case, pic.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209" y="1863090"/>
            <a:ext cx="523875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Connector 37"/>
          <p:cNvCxnSpPr/>
          <p:nvPr/>
        </p:nvCxnSpPr>
        <p:spPr>
          <a:xfrm>
            <a:off x="4998720" y="5438775"/>
            <a:ext cx="1434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377940" y="2887980"/>
            <a:ext cx="38100" cy="2550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520055" y="2903220"/>
            <a:ext cx="842531" cy="76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798" name="Picture 6" descr="two children case, pic.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6483" y="1863090"/>
            <a:ext cx="523875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Connector 45"/>
          <p:cNvCxnSpPr/>
          <p:nvPr/>
        </p:nvCxnSpPr>
        <p:spPr>
          <a:xfrm flipH="1">
            <a:off x="8427720" y="3649980"/>
            <a:ext cx="335280"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877300" y="3680460"/>
            <a:ext cx="0" cy="304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8199120" y="401574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709660" y="4015740"/>
            <a:ext cx="312420" cy="3124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8651709" y="3985260"/>
            <a:ext cx="428322" cy="369332"/>
          </a:xfrm>
          <a:prstGeom prst="rect">
            <a:avLst/>
          </a:prstGeom>
          <a:noFill/>
        </p:spPr>
        <p:txBody>
          <a:bodyPr wrap="none" rtlCol="0">
            <a:spAutoFit/>
          </a:bodyPr>
          <a:lstStyle/>
          <a:p>
            <a:r>
              <a:rPr lang="en-US" dirty="0" smtClean="0"/>
              <a:t>10</a:t>
            </a:r>
            <a:endParaRPr lang="en-US" dirty="0"/>
          </a:p>
        </p:txBody>
      </p:sp>
      <p:sp>
        <p:nvSpPr>
          <p:cNvPr id="51" name="TextBox 50"/>
          <p:cNvSpPr txBox="1"/>
          <p:nvPr/>
        </p:nvSpPr>
        <p:spPr>
          <a:xfrm>
            <a:off x="8220944" y="3985260"/>
            <a:ext cx="306494" cy="369332"/>
          </a:xfrm>
          <a:prstGeom prst="rect">
            <a:avLst/>
          </a:prstGeom>
          <a:noFill/>
        </p:spPr>
        <p:txBody>
          <a:bodyPr wrap="none" rtlCol="0">
            <a:spAutoFit/>
          </a:bodyPr>
          <a:lstStyle/>
          <a:p>
            <a:r>
              <a:rPr lang="en-US" dirty="0" smtClean="0"/>
              <a:t>7</a:t>
            </a:r>
            <a:endParaRPr lang="en-US" dirty="0"/>
          </a:p>
        </p:txBody>
      </p:sp>
      <p:cxnSp>
        <p:nvCxnSpPr>
          <p:cNvPr id="44" name="Straight Connector 43"/>
          <p:cNvCxnSpPr/>
          <p:nvPr/>
        </p:nvCxnSpPr>
        <p:spPr>
          <a:xfrm>
            <a:off x="5173980" y="5836920"/>
            <a:ext cx="40614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9243060" y="4369832"/>
            <a:ext cx="0" cy="1451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Footer Placeholder 5"/>
          <p:cNvSpPr>
            <a:spLocks noGrp="1"/>
          </p:cNvSpPr>
          <p:nvPr>
            <p:ph type="ftr" sz="quarter" idx="11"/>
          </p:nvPr>
        </p:nvSpPr>
        <p:spPr>
          <a:xfrm>
            <a:off x="400063" y="6443208"/>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2509696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17A43965-CB6F-406B-8E08-3921C948F748}" type="slidenum">
              <a:rPr lang="en-US" altLang="en-US"/>
              <a:pPr/>
              <a:t>23</a:t>
            </a:fld>
            <a:endParaRPr lang="en-US" altLang="en-US"/>
          </a:p>
        </p:txBody>
      </p:sp>
      <p:pic>
        <p:nvPicPr>
          <p:cNvPr id="74757" name="Picture 5" descr="KWC08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3" y="83820"/>
            <a:ext cx="12026905" cy="6726839"/>
          </a:xfrm>
          <a:prstGeom prst="rect">
            <a:avLst/>
          </a:prstGeom>
          <a:solidFill>
            <a:schemeClr val="bg1"/>
          </a:solidFill>
        </p:spPr>
      </p:pic>
      <p:sp>
        <p:nvSpPr>
          <p:cNvPr id="74758" name="Rectangle 6"/>
          <p:cNvSpPr>
            <a:spLocks noChangeArrowheads="1"/>
          </p:cNvSpPr>
          <p:nvPr/>
        </p:nvSpPr>
        <p:spPr bwMode="auto">
          <a:xfrm>
            <a:off x="1828800" y="1447800"/>
            <a:ext cx="205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a:p>
            <a:pPr>
              <a:buFontTx/>
              <a:buNone/>
            </a:pPr>
            <a:endParaRPr lang="en-US" altLang="en-US" sz="2000"/>
          </a:p>
          <a:p>
            <a:pPr>
              <a:buFontTx/>
              <a:buNone/>
            </a:pPr>
            <a:endParaRPr lang="en-US" altLang="en-US" sz="1600"/>
          </a:p>
          <a:p>
            <a:pPr lvl="1"/>
            <a:endParaRPr lang="en-US" altLang="en-US"/>
          </a:p>
        </p:txBody>
      </p:sp>
      <p:sp>
        <p:nvSpPr>
          <p:cNvPr id="74754" name="Rectangle 2"/>
          <p:cNvSpPr>
            <a:spLocks noGrp="1" noChangeArrowheads="1"/>
          </p:cNvSpPr>
          <p:nvPr>
            <p:ph type="title"/>
          </p:nvPr>
        </p:nvSpPr>
        <p:spPr>
          <a:xfrm>
            <a:off x="143934" y="0"/>
            <a:ext cx="3307926" cy="1447800"/>
          </a:xfrm>
        </p:spPr>
        <p:txBody>
          <a:bodyPr/>
          <a:lstStyle/>
          <a:p>
            <a:r>
              <a:rPr lang="en-US" altLang="en-US" b="1" dirty="0">
                <a:solidFill>
                  <a:schemeClr val="accent1">
                    <a:lumMod val="75000"/>
                  </a:schemeClr>
                </a:solidFill>
              </a:rPr>
              <a:t>Remove </a:t>
            </a:r>
            <a:r>
              <a:rPr lang="en-US" altLang="en-US" b="1" i="1" dirty="0">
                <a:solidFill>
                  <a:schemeClr val="accent1">
                    <a:lumMod val="75000"/>
                  </a:schemeClr>
                </a:solidFill>
              </a:rPr>
              <a:t>rat</a:t>
            </a:r>
            <a:r>
              <a:rPr lang="en-US" altLang="en-US" b="1" dirty="0">
                <a:solidFill>
                  <a:schemeClr val="accent1">
                    <a:lumMod val="75000"/>
                  </a:schemeClr>
                </a:solidFill>
              </a:rPr>
              <a:t> from the tree</a:t>
            </a:r>
          </a:p>
        </p:txBody>
      </p:sp>
    </p:spTree>
    <p:extLst>
      <p:ext uri="{BB962C8B-B14F-4D97-AF65-F5344CB8AC3E}">
        <p14:creationId xmlns:p14="http://schemas.microsoft.com/office/powerpoint/2010/main" val="3011192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fld id="{17A43965-CB6F-406B-8E08-3921C948F748}" type="slidenum">
              <a:rPr lang="en-US" altLang="en-US"/>
              <a:pPr/>
              <a:t>24</a:t>
            </a:fld>
            <a:endParaRPr lang="en-US" altLang="en-US"/>
          </a:p>
        </p:txBody>
      </p:sp>
      <p:pic>
        <p:nvPicPr>
          <p:cNvPr id="74757" name="Picture 5" descr="KWC08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73" y="83820"/>
            <a:ext cx="12026905" cy="6726839"/>
          </a:xfrm>
          <a:prstGeom prst="rect">
            <a:avLst/>
          </a:prstGeom>
          <a:solidFill>
            <a:schemeClr val="bg1"/>
          </a:solidFill>
        </p:spPr>
      </p:pic>
      <p:sp>
        <p:nvSpPr>
          <p:cNvPr id="74758" name="Rectangle 6"/>
          <p:cNvSpPr>
            <a:spLocks noChangeArrowheads="1"/>
          </p:cNvSpPr>
          <p:nvPr/>
        </p:nvSpPr>
        <p:spPr bwMode="auto">
          <a:xfrm>
            <a:off x="1828800" y="1447800"/>
            <a:ext cx="205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pPr>
              <a:buFontTx/>
              <a:buNone/>
            </a:pPr>
            <a:endParaRPr lang="en-US" altLang="en-US" sz="2000"/>
          </a:p>
          <a:p>
            <a:pPr>
              <a:buFontTx/>
              <a:buNone/>
            </a:pPr>
            <a:endParaRPr lang="en-US" altLang="en-US" sz="2000"/>
          </a:p>
          <a:p>
            <a:pPr>
              <a:buFontTx/>
              <a:buNone/>
            </a:pPr>
            <a:endParaRPr lang="en-US" altLang="en-US" sz="1600"/>
          </a:p>
          <a:p>
            <a:pPr lvl="1"/>
            <a:endParaRPr lang="en-US" altLang="en-US"/>
          </a:p>
        </p:txBody>
      </p:sp>
      <p:sp>
        <p:nvSpPr>
          <p:cNvPr id="74754" name="Rectangle 2"/>
          <p:cNvSpPr>
            <a:spLocks noGrp="1" noChangeArrowheads="1"/>
          </p:cNvSpPr>
          <p:nvPr>
            <p:ph type="title"/>
          </p:nvPr>
        </p:nvSpPr>
        <p:spPr>
          <a:xfrm>
            <a:off x="143934" y="0"/>
            <a:ext cx="3307926" cy="1447800"/>
          </a:xfrm>
        </p:spPr>
        <p:txBody>
          <a:bodyPr/>
          <a:lstStyle/>
          <a:p>
            <a:r>
              <a:rPr lang="en-US" altLang="en-US" b="1" dirty="0">
                <a:solidFill>
                  <a:schemeClr val="accent1">
                    <a:lumMod val="75000"/>
                  </a:schemeClr>
                </a:solidFill>
              </a:rPr>
              <a:t>Remove </a:t>
            </a:r>
            <a:r>
              <a:rPr lang="en-US" altLang="en-US" b="1" i="1" dirty="0">
                <a:solidFill>
                  <a:schemeClr val="accent1">
                    <a:lumMod val="75000"/>
                  </a:schemeClr>
                </a:solidFill>
              </a:rPr>
              <a:t>rat</a:t>
            </a:r>
            <a:r>
              <a:rPr lang="en-US" altLang="en-US" b="1" dirty="0">
                <a:solidFill>
                  <a:schemeClr val="accent1">
                    <a:lumMod val="75000"/>
                  </a:schemeClr>
                </a:solidFill>
              </a:rPr>
              <a:t> from the tree</a:t>
            </a:r>
          </a:p>
        </p:txBody>
      </p:sp>
      <p:sp>
        <p:nvSpPr>
          <p:cNvPr id="2" name="Oval 1"/>
          <p:cNvSpPr/>
          <p:nvPr/>
        </p:nvSpPr>
        <p:spPr>
          <a:xfrm>
            <a:off x="7932420" y="5311140"/>
            <a:ext cx="853440" cy="326050"/>
          </a:xfrm>
          <a:prstGeom prst="ellipse">
            <a:avLst/>
          </a:prstGeom>
          <a:solidFill>
            <a:schemeClr val="bg2">
              <a:lumMod val="90000"/>
              <a:alpha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urved Connector 5"/>
          <p:cNvCxnSpPr/>
          <p:nvPr/>
        </p:nvCxnSpPr>
        <p:spPr>
          <a:xfrm rot="5400000" flipH="1" flipV="1">
            <a:off x="6953250" y="3524250"/>
            <a:ext cx="3048000" cy="266700"/>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96200" y="1607820"/>
            <a:ext cx="1744980" cy="396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83880" y="1600200"/>
            <a:ext cx="922020" cy="373380"/>
          </a:xfrm>
          <a:prstGeom prst="rect">
            <a:avLst/>
          </a:prstGeom>
          <a:noFill/>
        </p:spPr>
        <p:txBody>
          <a:bodyPr wrap="square" rtlCol="0">
            <a:spAutoFit/>
          </a:bodyPr>
          <a:lstStyle/>
          <a:p>
            <a:r>
              <a:rPr lang="en-US" dirty="0" smtClean="0"/>
              <a:t>shaven</a:t>
            </a:r>
            <a:endParaRPr lang="en-US" dirty="0"/>
          </a:p>
        </p:txBody>
      </p:sp>
    </p:spTree>
    <p:extLst>
      <p:ext uri="{BB962C8B-B14F-4D97-AF65-F5344CB8AC3E}">
        <p14:creationId xmlns:p14="http://schemas.microsoft.com/office/powerpoint/2010/main" val="792857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947"/>
            <a:ext cx="8596668" cy="711855"/>
          </a:xfrm>
        </p:spPr>
        <p:txBody>
          <a:bodyPr/>
          <a:lstStyle/>
          <a:p>
            <a:r>
              <a:rPr lang="en-US" dirty="0" smtClean="0"/>
              <a:t>How many steps?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943" y="1322359"/>
            <a:ext cx="3981655" cy="2502029"/>
          </a:xfrm>
        </p:spPr>
      </p:pic>
      <p:sp>
        <p:nvSpPr>
          <p:cNvPr id="5" name="TextBox 4"/>
          <p:cNvSpPr txBox="1"/>
          <p:nvPr/>
        </p:nvSpPr>
        <p:spPr>
          <a:xfrm>
            <a:off x="1026488" y="4330127"/>
            <a:ext cx="8278228" cy="1754326"/>
          </a:xfrm>
          <a:prstGeom prst="rect">
            <a:avLst/>
          </a:prstGeom>
          <a:noFill/>
        </p:spPr>
        <p:txBody>
          <a:bodyPr wrap="none" rtlCol="0">
            <a:spAutoFit/>
          </a:bodyPr>
          <a:lstStyle/>
          <a:p>
            <a:r>
              <a:rPr lang="en-US" dirty="0" smtClean="0"/>
              <a:t>How many comparisons to find if 12 is in the tree?</a:t>
            </a:r>
          </a:p>
          <a:p>
            <a:endParaRPr lang="en-US" dirty="0"/>
          </a:p>
          <a:p>
            <a:r>
              <a:rPr lang="en-US" dirty="0" smtClean="0"/>
              <a:t>How many nodes in the tree?</a:t>
            </a:r>
          </a:p>
          <a:p>
            <a:endParaRPr lang="en-US" dirty="0"/>
          </a:p>
          <a:p>
            <a:r>
              <a:rPr lang="en-US" dirty="0" smtClean="0"/>
              <a:t>The number of nodes is </a:t>
            </a:r>
            <a:r>
              <a:rPr lang="en-US" dirty="0" smtClean="0"/>
              <a:t>n, and the number of levels is l, the number of nodes </a:t>
            </a:r>
            <a:endParaRPr lang="en-US" dirty="0"/>
          </a:p>
          <a:p>
            <a:r>
              <a:rPr lang="en-US" dirty="0" smtClean="0"/>
              <a:t>given level l is </a:t>
            </a:r>
            <a:r>
              <a:rPr lang="en-US" dirty="0" smtClean="0"/>
              <a:t>between 2</a:t>
            </a:r>
            <a:r>
              <a:rPr lang="en-US" baseline="30000" dirty="0" smtClean="0"/>
              <a:t>l-1</a:t>
            </a:r>
            <a:r>
              <a:rPr lang="en-US" dirty="0" smtClean="0"/>
              <a:t> </a:t>
            </a:r>
            <a:r>
              <a:rPr lang="en-US" dirty="0" smtClean="0"/>
              <a:t>and </a:t>
            </a:r>
            <a:r>
              <a:rPr lang="en-US" dirty="0" smtClean="0"/>
              <a:t>2</a:t>
            </a:r>
            <a:r>
              <a:rPr lang="en-US" baseline="30000" dirty="0" smtClean="0"/>
              <a:t>l</a:t>
            </a:r>
            <a:endParaRPr lang="en-US" dirty="0"/>
          </a:p>
        </p:txBody>
      </p:sp>
    </p:spTree>
    <p:extLst>
      <p:ext uri="{BB962C8B-B14F-4D97-AF65-F5344CB8AC3E}">
        <p14:creationId xmlns:p14="http://schemas.microsoft.com/office/powerpoint/2010/main" val="5554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276"/>
            <a:ext cx="8596668" cy="725621"/>
          </a:xfrm>
        </p:spPr>
        <p:txBody>
          <a:bodyPr>
            <a:normAutofit/>
          </a:bodyPr>
          <a:lstStyle/>
          <a:p>
            <a:r>
              <a:rPr lang="en-US" dirty="0" smtClean="0"/>
              <a:t>How ‘bout this one?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27" y="1109258"/>
            <a:ext cx="9548390" cy="2737121"/>
          </a:xfrm>
        </p:spPr>
      </p:pic>
      <p:sp>
        <p:nvSpPr>
          <p:cNvPr id="7" name="TextBox 6"/>
          <p:cNvSpPr txBox="1"/>
          <p:nvPr/>
        </p:nvSpPr>
        <p:spPr>
          <a:xfrm>
            <a:off x="1026488" y="4330127"/>
            <a:ext cx="9438802" cy="1477328"/>
          </a:xfrm>
          <a:prstGeom prst="rect">
            <a:avLst/>
          </a:prstGeom>
          <a:noFill/>
        </p:spPr>
        <p:txBody>
          <a:bodyPr wrap="none" rtlCol="0">
            <a:spAutoFit/>
          </a:bodyPr>
          <a:lstStyle/>
          <a:p>
            <a:r>
              <a:rPr lang="en-US" dirty="0" smtClean="0"/>
              <a:t>How many comparisons to find if 1600 is in the tree?</a:t>
            </a:r>
          </a:p>
          <a:p>
            <a:endParaRPr lang="en-US" dirty="0"/>
          </a:p>
          <a:p>
            <a:r>
              <a:rPr lang="en-US" dirty="0" smtClean="0"/>
              <a:t>How many nodes in the tree?</a:t>
            </a:r>
          </a:p>
          <a:p>
            <a:endParaRPr lang="en-US" dirty="0"/>
          </a:p>
          <a:p>
            <a:r>
              <a:rPr lang="en-US" dirty="0"/>
              <a:t>The number of levels is 5, and the number of nodes n is between 2</a:t>
            </a:r>
            <a:r>
              <a:rPr lang="en-US" baseline="30000" dirty="0"/>
              <a:t>l-1</a:t>
            </a:r>
            <a:r>
              <a:rPr lang="en-US" dirty="0"/>
              <a:t> and 2</a:t>
            </a:r>
            <a:r>
              <a:rPr lang="en-US" baseline="30000" dirty="0"/>
              <a:t>l</a:t>
            </a:r>
            <a:r>
              <a:rPr lang="en-US" dirty="0"/>
              <a:t> – what’s n?</a:t>
            </a:r>
            <a:endParaRPr lang="en-US" dirty="0"/>
          </a:p>
        </p:txBody>
      </p:sp>
    </p:spTree>
    <p:extLst>
      <p:ext uri="{BB962C8B-B14F-4D97-AF65-F5344CB8AC3E}">
        <p14:creationId xmlns:p14="http://schemas.microsoft.com/office/powerpoint/2010/main" val="145527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46" y="173048"/>
            <a:ext cx="8596668" cy="658761"/>
          </a:xfrm>
        </p:spPr>
        <p:txBody>
          <a:bodyPr/>
          <a:lstStyle/>
          <a:p>
            <a:r>
              <a:rPr lang="en-US" dirty="0" smtClean="0"/>
              <a:t>Analysis:</a:t>
            </a:r>
            <a:endParaRPr lang="en-US" dirty="0"/>
          </a:p>
        </p:txBody>
      </p:sp>
      <p:sp>
        <p:nvSpPr>
          <p:cNvPr id="3" name="Content Placeholder 2"/>
          <p:cNvSpPr>
            <a:spLocks noGrp="1"/>
          </p:cNvSpPr>
          <p:nvPr>
            <p:ph idx="1"/>
          </p:nvPr>
        </p:nvSpPr>
        <p:spPr>
          <a:xfrm>
            <a:off x="677333" y="1044187"/>
            <a:ext cx="10178235" cy="4997176"/>
          </a:xfrm>
        </p:spPr>
        <p:txBody>
          <a:bodyPr/>
          <a:lstStyle/>
          <a:p>
            <a:r>
              <a:rPr lang="en-US" dirty="0"/>
              <a:t>If a binary search tree has 2044 nodes, in the best case, how many layers does it have?  </a:t>
            </a:r>
          </a:p>
          <a:p>
            <a:pPr lvl="1"/>
            <a:r>
              <a:rPr lang="en-US" dirty="0"/>
              <a:t>11</a:t>
            </a:r>
          </a:p>
          <a:p>
            <a:r>
              <a:rPr lang="en-US" dirty="0"/>
              <a:t>How many steps (at most) to find any node in the tree (best case)?</a:t>
            </a:r>
          </a:p>
          <a:p>
            <a:pPr lvl="1"/>
            <a:r>
              <a:rPr lang="en-US" dirty="0"/>
              <a:t>11</a:t>
            </a:r>
          </a:p>
          <a:p>
            <a:r>
              <a:rPr lang="en-US" dirty="0"/>
              <a:t>If a tree has 8100 nodes, at most it will take 12 steps to find anything in the tree (12 levels to the tree)</a:t>
            </a:r>
          </a:p>
          <a:p>
            <a:r>
              <a:rPr lang="en-US" dirty="0"/>
              <a:t>If a tree has 1048570 nodes, at most it will take 20 steps to find anything in the tree (20 levels)</a:t>
            </a:r>
          </a:p>
          <a:p>
            <a:r>
              <a:rPr lang="en-US" dirty="0"/>
              <a:t>If a tree has 2,147,483,640 nodes, it will take at most 31 steps to find/insert/remove anything in the tree.</a:t>
            </a:r>
          </a:p>
          <a:p>
            <a:r>
              <a:rPr lang="en-US" dirty="0"/>
              <a:t>WOW!</a:t>
            </a:r>
          </a:p>
          <a:p>
            <a:r>
              <a:rPr lang="en-US" dirty="0"/>
              <a:t>Can you see how, the more nodes, the bigger the savings for finding/inserting/deleting from a binary search tree?</a:t>
            </a:r>
            <a:endParaRPr lang="en-US" dirty="0"/>
          </a:p>
        </p:txBody>
      </p:sp>
    </p:spTree>
    <p:extLst>
      <p:ext uri="{BB962C8B-B14F-4D97-AF65-F5344CB8AC3E}">
        <p14:creationId xmlns:p14="http://schemas.microsoft.com/office/powerpoint/2010/main" val="1925011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64111FD-C1A4-427D-9863-D8C87762271E}" type="slidenum">
              <a:rPr lang="en-US" altLang="en-US"/>
              <a:pPr/>
              <a:t>28</a:t>
            </a:fld>
            <a:endParaRPr lang="en-US" altLang="en-US"/>
          </a:p>
        </p:txBody>
      </p:sp>
      <p:sp>
        <p:nvSpPr>
          <p:cNvPr id="179202" name="Rectangle 2"/>
          <p:cNvSpPr>
            <a:spLocks noGrp="1" noChangeArrowheads="1"/>
          </p:cNvSpPr>
          <p:nvPr>
            <p:ph type="body" idx="1"/>
          </p:nvPr>
        </p:nvSpPr>
        <p:spPr>
          <a:xfrm>
            <a:off x="284107" y="4656057"/>
            <a:ext cx="6012502" cy="1506078"/>
          </a:xfrm>
        </p:spPr>
        <p:txBody>
          <a:bodyPr>
            <a:normAutofit/>
          </a:bodyPr>
          <a:lstStyle/>
          <a:p>
            <a:pPr>
              <a:buFontTx/>
              <a:buNone/>
            </a:pPr>
            <a:r>
              <a:rPr lang="en-US" altLang="en-US" dirty="0" smtClean="0"/>
              <a:t>There are 11 nodes in this tree: How </a:t>
            </a:r>
            <a:r>
              <a:rPr lang="en-US" altLang="en-US" dirty="0"/>
              <a:t>many </a:t>
            </a:r>
            <a:r>
              <a:rPr lang="en-US" altLang="en-US" dirty="0" smtClean="0"/>
              <a:t>comparisons </a:t>
            </a:r>
            <a:r>
              <a:rPr lang="en-US" altLang="en-US" dirty="0"/>
              <a:t>to find </a:t>
            </a:r>
            <a:r>
              <a:rPr lang="en-US" altLang="en-US" dirty="0" smtClean="0"/>
              <a:t>55 </a:t>
            </a:r>
            <a:r>
              <a:rPr lang="en-US" altLang="en-US" dirty="0"/>
              <a:t>in this tree</a:t>
            </a:r>
            <a:r>
              <a:rPr lang="en-US" altLang="en-US" dirty="0" smtClean="0"/>
              <a:t>?  </a:t>
            </a:r>
          </a:p>
          <a:p>
            <a:pPr>
              <a:buFontTx/>
              <a:buNone/>
            </a:pPr>
            <a:r>
              <a:rPr lang="en-US" altLang="en-US" dirty="0" smtClean="0"/>
              <a:t>What did we just learn about binary search trees and efficiency?</a:t>
            </a:r>
            <a:endParaRPr lang="en-US" altLang="en-US" dirty="0"/>
          </a:p>
        </p:txBody>
      </p:sp>
      <p:sp>
        <p:nvSpPr>
          <p:cNvPr id="179203" name="Rectangle 3"/>
          <p:cNvSpPr>
            <a:spLocks noGrp="1" noChangeArrowheads="1"/>
          </p:cNvSpPr>
          <p:nvPr>
            <p:ph type="title"/>
          </p:nvPr>
        </p:nvSpPr>
        <p:spPr>
          <a:xfrm>
            <a:off x="160020" y="274638"/>
            <a:ext cx="10203180" cy="792162"/>
          </a:xfrm>
          <a:solidFill>
            <a:schemeClr val="bg1"/>
          </a:solidFill>
        </p:spPr>
        <p:txBody>
          <a:bodyPr>
            <a:normAutofit/>
          </a:bodyPr>
          <a:lstStyle/>
          <a:p>
            <a:pPr algn="l"/>
            <a:r>
              <a:rPr lang="en-US" altLang="en-US" dirty="0" smtClean="0">
                <a:solidFill>
                  <a:schemeClr val="accent1">
                    <a:lumMod val="75000"/>
                  </a:schemeClr>
                </a:solidFill>
              </a:rPr>
              <a:t>Create </a:t>
            </a:r>
            <a:r>
              <a:rPr lang="en-US" altLang="en-US" dirty="0">
                <a:solidFill>
                  <a:schemeClr val="accent1">
                    <a:lumMod val="75000"/>
                  </a:schemeClr>
                </a:solidFill>
              </a:rPr>
              <a:t>a tree </a:t>
            </a:r>
            <a:r>
              <a:rPr lang="en-US" altLang="en-US" dirty="0" smtClean="0">
                <a:solidFill>
                  <a:schemeClr val="accent1">
                    <a:lumMod val="75000"/>
                  </a:schemeClr>
                </a:solidFill>
              </a:rPr>
              <a:t>by inserting the following data</a:t>
            </a:r>
            <a:endParaRPr lang="en-US" altLang="en-US" dirty="0">
              <a:solidFill>
                <a:srgbClr val="CC0000"/>
              </a:solidFill>
            </a:endParaRPr>
          </a:p>
        </p:txBody>
      </p:sp>
      <p:sp>
        <p:nvSpPr>
          <p:cNvPr id="5" name="Rectangle 2"/>
          <p:cNvSpPr txBox="1">
            <a:spLocks noChangeArrowheads="1"/>
          </p:cNvSpPr>
          <p:nvPr/>
        </p:nvSpPr>
        <p:spPr>
          <a:xfrm>
            <a:off x="662940" y="1043703"/>
            <a:ext cx="9799320" cy="6248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Tx/>
              <a:buNone/>
            </a:pPr>
            <a:r>
              <a:rPr lang="en-US" altLang="en-US" dirty="0" smtClean="0"/>
              <a:t>     [1 | 2 | 4 | 7 | 13 | 24 | 29 | 32 | 36 | 42 | 55]</a:t>
            </a:r>
            <a:endParaRPr lang="en-US" altLang="en-US" dirty="0"/>
          </a:p>
        </p:txBody>
      </p:sp>
      <p:sp>
        <p:nvSpPr>
          <p:cNvPr id="2" name="Oval 1"/>
          <p:cNvSpPr/>
          <p:nvPr/>
        </p:nvSpPr>
        <p:spPr>
          <a:xfrm>
            <a:off x="1676400" y="166116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69863" y="1739384"/>
            <a:ext cx="306494" cy="369332"/>
          </a:xfrm>
          <a:prstGeom prst="rect">
            <a:avLst/>
          </a:prstGeom>
          <a:noFill/>
        </p:spPr>
        <p:txBody>
          <a:bodyPr wrap="none" rtlCol="0">
            <a:spAutoFit/>
          </a:bodyPr>
          <a:lstStyle/>
          <a:p>
            <a:r>
              <a:rPr lang="en-US" dirty="0" smtClean="0"/>
              <a:t>1</a:t>
            </a:r>
            <a:endParaRPr lang="en-US" dirty="0"/>
          </a:p>
        </p:txBody>
      </p:sp>
      <p:sp>
        <p:nvSpPr>
          <p:cNvPr id="8" name="Oval 7"/>
          <p:cNvSpPr/>
          <p:nvPr/>
        </p:nvSpPr>
        <p:spPr>
          <a:xfrm>
            <a:off x="2476500" y="209550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9963" y="2173724"/>
            <a:ext cx="306494" cy="369332"/>
          </a:xfrm>
          <a:prstGeom prst="rect">
            <a:avLst/>
          </a:prstGeom>
          <a:noFill/>
        </p:spPr>
        <p:txBody>
          <a:bodyPr wrap="none" rtlCol="0">
            <a:spAutoFit/>
          </a:bodyPr>
          <a:lstStyle/>
          <a:p>
            <a:r>
              <a:rPr lang="en-US" dirty="0" smtClean="0"/>
              <a:t>2</a:t>
            </a:r>
            <a:endParaRPr lang="en-US" dirty="0"/>
          </a:p>
        </p:txBody>
      </p:sp>
      <p:sp>
        <p:nvSpPr>
          <p:cNvPr id="10" name="Oval 9"/>
          <p:cNvSpPr/>
          <p:nvPr/>
        </p:nvSpPr>
        <p:spPr>
          <a:xfrm>
            <a:off x="3192780" y="249174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86243" y="2569964"/>
            <a:ext cx="306494" cy="369332"/>
          </a:xfrm>
          <a:prstGeom prst="rect">
            <a:avLst/>
          </a:prstGeom>
          <a:noFill/>
        </p:spPr>
        <p:txBody>
          <a:bodyPr wrap="none" rtlCol="0">
            <a:spAutoFit/>
          </a:bodyPr>
          <a:lstStyle/>
          <a:p>
            <a:r>
              <a:rPr lang="en-US" dirty="0" smtClean="0"/>
              <a:t>4</a:t>
            </a:r>
            <a:endParaRPr lang="en-US" dirty="0"/>
          </a:p>
        </p:txBody>
      </p:sp>
      <p:sp>
        <p:nvSpPr>
          <p:cNvPr id="14" name="Oval 13"/>
          <p:cNvSpPr/>
          <p:nvPr/>
        </p:nvSpPr>
        <p:spPr>
          <a:xfrm>
            <a:off x="3931920" y="290322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25383" y="2981444"/>
            <a:ext cx="306494" cy="369332"/>
          </a:xfrm>
          <a:prstGeom prst="rect">
            <a:avLst/>
          </a:prstGeom>
          <a:noFill/>
        </p:spPr>
        <p:txBody>
          <a:bodyPr wrap="none" rtlCol="0">
            <a:spAutoFit/>
          </a:bodyPr>
          <a:lstStyle/>
          <a:p>
            <a:r>
              <a:rPr lang="en-US" dirty="0" smtClean="0"/>
              <a:t>7</a:t>
            </a:r>
            <a:endParaRPr lang="en-US" dirty="0"/>
          </a:p>
        </p:txBody>
      </p:sp>
      <p:sp>
        <p:nvSpPr>
          <p:cNvPr id="16" name="Oval 15"/>
          <p:cNvSpPr/>
          <p:nvPr/>
        </p:nvSpPr>
        <p:spPr>
          <a:xfrm>
            <a:off x="4617720" y="330708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734983" y="3385304"/>
            <a:ext cx="428322" cy="369332"/>
          </a:xfrm>
          <a:prstGeom prst="rect">
            <a:avLst/>
          </a:prstGeom>
          <a:noFill/>
        </p:spPr>
        <p:txBody>
          <a:bodyPr wrap="none" rtlCol="0">
            <a:spAutoFit/>
          </a:bodyPr>
          <a:lstStyle/>
          <a:p>
            <a:r>
              <a:rPr lang="en-US" dirty="0" smtClean="0"/>
              <a:t>13</a:t>
            </a:r>
            <a:endParaRPr lang="en-US" dirty="0"/>
          </a:p>
        </p:txBody>
      </p:sp>
      <p:sp>
        <p:nvSpPr>
          <p:cNvPr id="18" name="Oval 17"/>
          <p:cNvSpPr/>
          <p:nvPr/>
        </p:nvSpPr>
        <p:spPr>
          <a:xfrm>
            <a:off x="5372100" y="370332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89363" y="3781544"/>
            <a:ext cx="428322" cy="369332"/>
          </a:xfrm>
          <a:prstGeom prst="rect">
            <a:avLst/>
          </a:prstGeom>
          <a:noFill/>
        </p:spPr>
        <p:txBody>
          <a:bodyPr wrap="none" rtlCol="0">
            <a:spAutoFit/>
          </a:bodyPr>
          <a:lstStyle/>
          <a:p>
            <a:r>
              <a:rPr lang="en-US" dirty="0" smtClean="0"/>
              <a:t>24</a:t>
            </a:r>
            <a:endParaRPr lang="en-US" dirty="0"/>
          </a:p>
        </p:txBody>
      </p:sp>
      <p:sp>
        <p:nvSpPr>
          <p:cNvPr id="20" name="Oval 19"/>
          <p:cNvSpPr/>
          <p:nvPr/>
        </p:nvSpPr>
        <p:spPr>
          <a:xfrm>
            <a:off x="6156960" y="406146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274223" y="4139684"/>
            <a:ext cx="428322" cy="369332"/>
          </a:xfrm>
          <a:prstGeom prst="rect">
            <a:avLst/>
          </a:prstGeom>
          <a:noFill/>
        </p:spPr>
        <p:txBody>
          <a:bodyPr wrap="none" rtlCol="0">
            <a:spAutoFit/>
          </a:bodyPr>
          <a:lstStyle/>
          <a:p>
            <a:r>
              <a:rPr lang="en-US" dirty="0" smtClean="0"/>
              <a:t>29</a:t>
            </a:r>
            <a:endParaRPr lang="en-US" dirty="0"/>
          </a:p>
        </p:txBody>
      </p:sp>
      <p:sp>
        <p:nvSpPr>
          <p:cNvPr id="22" name="Oval 21"/>
          <p:cNvSpPr/>
          <p:nvPr/>
        </p:nvSpPr>
        <p:spPr>
          <a:xfrm>
            <a:off x="6896100" y="445008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013363" y="4528304"/>
            <a:ext cx="428322" cy="369332"/>
          </a:xfrm>
          <a:prstGeom prst="rect">
            <a:avLst/>
          </a:prstGeom>
          <a:noFill/>
        </p:spPr>
        <p:txBody>
          <a:bodyPr wrap="none" rtlCol="0">
            <a:spAutoFit/>
          </a:bodyPr>
          <a:lstStyle/>
          <a:p>
            <a:r>
              <a:rPr lang="en-US" dirty="0" smtClean="0"/>
              <a:t>32</a:t>
            </a:r>
            <a:endParaRPr lang="en-US" dirty="0"/>
          </a:p>
        </p:txBody>
      </p:sp>
      <p:sp>
        <p:nvSpPr>
          <p:cNvPr id="24" name="Oval 23"/>
          <p:cNvSpPr/>
          <p:nvPr/>
        </p:nvSpPr>
        <p:spPr>
          <a:xfrm>
            <a:off x="7635240" y="483870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752503" y="4916924"/>
            <a:ext cx="428322" cy="369332"/>
          </a:xfrm>
          <a:prstGeom prst="rect">
            <a:avLst/>
          </a:prstGeom>
          <a:noFill/>
        </p:spPr>
        <p:txBody>
          <a:bodyPr wrap="none" rtlCol="0">
            <a:spAutoFit/>
          </a:bodyPr>
          <a:lstStyle/>
          <a:p>
            <a:r>
              <a:rPr lang="en-US" dirty="0" smtClean="0"/>
              <a:t>36</a:t>
            </a:r>
            <a:endParaRPr lang="en-US" dirty="0"/>
          </a:p>
        </p:txBody>
      </p:sp>
      <p:sp>
        <p:nvSpPr>
          <p:cNvPr id="26" name="Oval 25"/>
          <p:cNvSpPr/>
          <p:nvPr/>
        </p:nvSpPr>
        <p:spPr>
          <a:xfrm>
            <a:off x="8382000" y="521970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499263" y="5297924"/>
            <a:ext cx="428322" cy="369332"/>
          </a:xfrm>
          <a:prstGeom prst="rect">
            <a:avLst/>
          </a:prstGeom>
          <a:noFill/>
        </p:spPr>
        <p:txBody>
          <a:bodyPr wrap="none" rtlCol="0">
            <a:spAutoFit/>
          </a:bodyPr>
          <a:lstStyle/>
          <a:p>
            <a:r>
              <a:rPr lang="en-US" dirty="0" smtClean="0"/>
              <a:t>42</a:t>
            </a:r>
            <a:endParaRPr lang="en-US" dirty="0"/>
          </a:p>
        </p:txBody>
      </p:sp>
      <p:sp>
        <p:nvSpPr>
          <p:cNvPr id="28" name="Oval 27"/>
          <p:cNvSpPr/>
          <p:nvPr/>
        </p:nvSpPr>
        <p:spPr>
          <a:xfrm>
            <a:off x="9159240" y="5577840"/>
            <a:ext cx="693420" cy="525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276503" y="5656064"/>
            <a:ext cx="428322" cy="369332"/>
          </a:xfrm>
          <a:prstGeom prst="rect">
            <a:avLst/>
          </a:prstGeom>
          <a:noFill/>
        </p:spPr>
        <p:txBody>
          <a:bodyPr wrap="none" rtlCol="0">
            <a:spAutoFit/>
          </a:bodyPr>
          <a:lstStyle/>
          <a:p>
            <a:r>
              <a:rPr lang="en-US" dirty="0" smtClean="0"/>
              <a:t>55</a:t>
            </a:r>
            <a:endParaRPr lang="en-US" dirty="0"/>
          </a:p>
        </p:txBody>
      </p:sp>
      <p:cxnSp>
        <p:nvCxnSpPr>
          <p:cNvPr id="7" name="Straight Arrow Connector 6"/>
          <p:cNvCxnSpPr>
            <a:endCxn id="8" idx="1"/>
          </p:cNvCxnSpPr>
          <p:nvPr/>
        </p:nvCxnSpPr>
        <p:spPr>
          <a:xfrm>
            <a:off x="2341906" y="201850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81046" y="246808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812566" y="287194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528846" y="327580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245126" y="371014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22366" y="412162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738646" y="447976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500646" y="485314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39786" y="524176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978926" y="5607521"/>
            <a:ext cx="236143" cy="1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ooter Placeholder 5"/>
          <p:cNvSpPr>
            <a:spLocks noGrp="1"/>
          </p:cNvSpPr>
          <p:nvPr>
            <p:ph type="ftr" sz="quarter" idx="11"/>
          </p:nvPr>
        </p:nvSpPr>
        <p:spPr>
          <a:xfrm>
            <a:off x="400063" y="6449107"/>
            <a:ext cx="10732018" cy="365125"/>
          </a:xfrm>
        </p:spPr>
        <p:txBody>
          <a:bodyPr/>
          <a:lstStyle/>
          <a:p>
            <a:r>
              <a:rPr lang="en-US" sz="1800" dirty="0" smtClean="0">
                <a:solidFill>
                  <a:srgbClr val="FF0000"/>
                </a:solidFill>
              </a:rPr>
              <a:t>&lt;- left                                                                                                                   right -&gt;</a:t>
            </a:r>
            <a:endParaRPr lang="en-US" sz="1800" dirty="0">
              <a:solidFill>
                <a:srgbClr val="FF0000"/>
              </a:solidFill>
            </a:endParaRPr>
          </a:p>
        </p:txBody>
      </p:sp>
    </p:spTree>
    <p:extLst>
      <p:ext uri="{BB962C8B-B14F-4D97-AF65-F5344CB8AC3E}">
        <p14:creationId xmlns:p14="http://schemas.microsoft.com/office/powerpoint/2010/main" val="386082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9202">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92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build="p"/>
      <p:bldP spid="2" grpId="0" animBg="1"/>
      <p:bldP spid="3" grpId="0"/>
      <p:bldP spid="8" grpId="0" animBg="1"/>
      <p:bldP spid="9" grpId="0"/>
      <p:bldP spid="10" grpId="0" animBg="1"/>
      <p:bldP spid="11" grpId="0"/>
      <p:bldP spid="14" grpId="0" animBg="1"/>
      <p:bldP spid="15" grpId="0"/>
      <p:bldP spid="16" grpId="0" animBg="1"/>
      <p:bldP spid="17" grpId="0"/>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EE4B5B81-3D4B-433B-93E7-9CE4C0E159C5}" type="slidenum">
              <a:rPr lang="en-US" altLang="en-US"/>
              <a:pPr/>
              <a:t>29</a:t>
            </a:fld>
            <a:endParaRPr lang="en-US" altLang="en-US"/>
          </a:p>
        </p:txBody>
      </p:sp>
      <p:sp>
        <p:nvSpPr>
          <p:cNvPr id="178179" name="Rectangle 3"/>
          <p:cNvSpPr>
            <a:spLocks noGrp="1" noChangeArrowheads="1"/>
          </p:cNvSpPr>
          <p:nvPr>
            <p:ph type="body" idx="1"/>
          </p:nvPr>
        </p:nvSpPr>
        <p:spPr>
          <a:xfrm>
            <a:off x="574203" y="773723"/>
            <a:ext cx="10443804" cy="6084277"/>
          </a:xfrm>
        </p:spPr>
        <p:txBody>
          <a:bodyPr>
            <a:normAutofit fontScale="85000" lnSpcReduction="20000"/>
          </a:bodyPr>
          <a:lstStyle/>
          <a:p>
            <a:pPr>
              <a:lnSpc>
                <a:spcPct val="90000"/>
              </a:lnSpc>
              <a:buFontTx/>
              <a:buNone/>
            </a:pPr>
            <a:r>
              <a:rPr lang="en-US" altLang="en-US" sz="2400" dirty="0"/>
              <a:t>     </a:t>
            </a:r>
            <a:endParaRPr lang="en-US" altLang="en-US" sz="2400" dirty="0" smtClean="0"/>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endParaRPr lang="en-US" altLang="en-US" sz="2400" dirty="0"/>
          </a:p>
          <a:p>
            <a:pPr>
              <a:lnSpc>
                <a:spcPct val="120000"/>
              </a:lnSpc>
              <a:spcBef>
                <a:spcPts val="1600"/>
              </a:spcBef>
              <a:buFontTx/>
              <a:buNone/>
            </a:pPr>
            <a:r>
              <a:rPr lang="en-US" altLang="en-US" sz="2200" dirty="0"/>
              <a:t>If there are between 2</a:t>
            </a:r>
            <a:r>
              <a:rPr lang="en-US" altLang="en-US" sz="2200" baseline="30000" dirty="0"/>
              <a:t>l-1</a:t>
            </a:r>
            <a:r>
              <a:rPr lang="en-US" altLang="en-US" sz="2200" dirty="0"/>
              <a:t>and 2</a:t>
            </a:r>
            <a:r>
              <a:rPr lang="en-US" altLang="en-US" sz="2200" baseline="30000" dirty="0"/>
              <a:t>l</a:t>
            </a:r>
            <a:r>
              <a:rPr lang="en-US" altLang="en-US" sz="2200" dirty="0"/>
              <a:t> (excluding 2</a:t>
            </a:r>
            <a:r>
              <a:rPr lang="en-US" altLang="en-US" sz="2200" baseline="30000" dirty="0"/>
              <a:t>l</a:t>
            </a:r>
            <a:r>
              <a:rPr lang="en-US" altLang="en-US" sz="2200" dirty="0"/>
              <a:t>) nodes, it will take at most l steps to find any node in the tree, which is O(log n)</a:t>
            </a:r>
          </a:p>
          <a:p>
            <a:pPr>
              <a:lnSpc>
                <a:spcPct val="120000"/>
              </a:lnSpc>
              <a:spcBef>
                <a:spcPts val="1600"/>
              </a:spcBef>
              <a:buFontTx/>
              <a:buNone/>
            </a:pPr>
            <a:r>
              <a:rPr lang="en-US" altLang="en-US" sz="2200" dirty="0" smtClean="0"/>
              <a:t>	At every </a:t>
            </a:r>
            <a:r>
              <a:rPr lang="en-US" altLang="en-US" sz="2200" dirty="0"/>
              <a:t>comparison, we should eliminate half of the nodes necessary for future </a:t>
            </a:r>
            <a:r>
              <a:rPr lang="en-US" altLang="en-US" sz="2200" dirty="0" smtClean="0"/>
              <a:t>comparison</a:t>
            </a:r>
          </a:p>
          <a:p>
            <a:pPr>
              <a:lnSpc>
                <a:spcPct val="120000"/>
              </a:lnSpc>
              <a:spcBef>
                <a:spcPts val="1600"/>
              </a:spcBef>
              <a:buFontTx/>
              <a:buNone/>
            </a:pPr>
            <a:r>
              <a:rPr lang="en-US" altLang="en-US" sz="2200" dirty="0" smtClean="0"/>
              <a:t>… </a:t>
            </a:r>
            <a:r>
              <a:rPr lang="en-US" altLang="en-US" sz="2200" b="1" i="1" dirty="0" smtClean="0"/>
              <a:t>if tree is balanced</a:t>
            </a:r>
          </a:p>
          <a:p>
            <a:pPr>
              <a:lnSpc>
                <a:spcPct val="120000"/>
              </a:lnSpc>
              <a:spcBef>
                <a:spcPts val="1600"/>
              </a:spcBef>
              <a:buFontTx/>
              <a:buNone/>
            </a:pPr>
            <a:r>
              <a:rPr lang="en-US" altLang="en-US" sz="2200" b="1" i="1" dirty="0" smtClean="0">
                <a:solidFill>
                  <a:srgbClr val="FF0000"/>
                </a:solidFill>
              </a:rPr>
              <a:t>Balanced: </a:t>
            </a:r>
            <a:r>
              <a:rPr lang="en-US" altLang="en-US" sz="2200" b="1" i="1" dirty="0" smtClean="0"/>
              <a:t>at any node, the height of the left subtree and the </a:t>
            </a:r>
            <a:r>
              <a:rPr lang="en-US" altLang="en-US" sz="2200" b="1" i="1" dirty="0" smtClean="0">
                <a:solidFill>
                  <a:srgbClr val="FF0000"/>
                </a:solidFill>
              </a:rPr>
              <a:t>height</a:t>
            </a:r>
            <a:r>
              <a:rPr lang="en-US" altLang="en-US" sz="2200" b="1" i="1" dirty="0" smtClean="0"/>
              <a:t> of the right subtree differ at most by 1  </a:t>
            </a:r>
          </a:p>
          <a:p>
            <a:pPr>
              <a:lnSpc>
                <a:spcPct val="120000"/>
              </a:lnSpc>
              <a:spcBef>
                <a:spcPts val="1600"/>
              </a:spcBef>
              <a:buFontTx/>
              <a:buNone/>
            </a:pPr>
            <a:r>
              <a:rPr lang="en-US" altLang="en-US" sz="2200" b="1" i="1" dirty="0" smtClean="0"/>
              <a:t>How do we make sure a tree stays balanced (in a reasonable amount of time?</a:t>
            </a:r>
            <a:endParaRPr lang="en-US" altLang="en-US" sz="2200" b="1" i="1" dirty="0"/>
          </a:p>
        </p:txBody>
      </p:sp>
      <p:sp>
        <p:nvSpPr>
          <p:cNvPr id="178178" name="Rectangle 2"/>
          <p:cNvSpPr>
            <a:spLocks noGrp="1" noChangeArrowheads="1"/>
          </p:cNvSpPr>
          <p:nvPr>
            <p:ph type="title"/>
          </p:nvPr>
        </p:nvSpPr>
        <p:spPr>
          <a:xfrm>
            <a:off x="677334" y="228600"/>
            <a:ext cx="8596668" cy="762000"/>
          </a:xfrm>
        </p:spPr>
        <p:txBody>
          <a:bodyPr/>
          <a:lstStyle/>
          <a:p>
            <a:pPr algn="l"/>
            <a:r>
              <a:rPr lang="en-US" altLang="en-US" dirty="0" smtClean="0">
                <a:solidFill>
                  <a:schemeClr val="accent1">
                    <a:lumMod val="75000"/>
                  </a:schemeClr>
                </a:solidFill>
              </a:rPr>
              <a:t>BST </a:t>
            </a:r>
            <a:r>
              <a:rPr lang="en-US" altLang="en-US" dirty="0">
                <a:solidFill>
                  <a:schemeClr val="accent1">
                    <a:lumMod val="75000"/>
                  </a:schemeClr>
                </a:solidFill>
              </a:rPr>
              <a:t>Example</a:t>
            </a:r>
          </a:p>
        </p:txBody>
      </p:sp>
      <p:grpSp>
        <p:nvGrpSpPr>
          <p:cNvPr id="2" name="Group 1"/>
          <p:cNvGrpSpPr/>
          <p:nvPr/>
        </p:nvGrpSpPr>
        <p:grpSpPr>
          <a:xfrm>
            <a:off x="1450736" y="894297"/>
            <a:ext cx="5966064" cy="2122442"/>
            <a:chOff x="1124859" y="1584960"/>
            <a:chExt cx="8160389" cy="3207858"/>
          </a:xfrm>
        </p:grpSpPr>
        <p:grpSp>
          <p:nvGrpSpPr>
            <p:cNvPr id="178217" name="Group 41"/>
            <p:cNvGrpSpPr>
              <a:grpSpLocks/>
            </p:cNvGrpSpPr>
            <p:nvPr/>
          </p:nvGrpSpPr>
          <p:grpSpPr bwMode="auto">
            <a:xfrm>
              <a:off x="1124859" y="1584960"/>
              <a:ext cx="7467600" cy="3200400"/>
              <a:chOff x="96" y="1392"/>
              <a:chExt cx="4704" cy="2016"/>
            </a:xfrm>
          </p:grpSpPr>
          <p:sp>
            <p:nvSpPr>
              <p:cNvPr id="178180" name="Oval 4"/>
              <p:cNvSpPr>
                <a:spLocks noChangeArrowheads="1"/>
              </p:cNvSpPr>
              <p:nvPr/>
            </p:nvSpPr>
            <p:spPr bwMode="auto">
              <a:xfrm>
                <a:off x="2400" y="1392"/>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Text Box 5"/>
              <p:cNvSpPr txBox="1">
                <a:spLocks noChangeArrowheads="1"/>
              </p:cNvSpPr>
              <p:nvPr/>
            </p:nvSpPr>
            <p:spPr bwMode="auto">
              <a:xfrm>
                <a:off x="2558" y="1431"/>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24</a:t>
                </a:r>
              </a:p>
            </p:txBody>
          </p:sp>
          <p:sp>
            <p:nvSpPr>
              <p:cNvPr id="178182" name="Oval 6"/>
              <p:cNvSpPr>
                <a:spLocks noChangeArrowheads="1"/>
              </p:cNvSpPr>
              <p:nvPr/>
            </p:nvSpPr>
            <p:spPr bwMode="auto">
              <a:xfrm>
                <a:off x="1392" y="1872"/>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3" name="Oval 7"/>
              <p:cNvSpPr>
                <a:spLocks noChangeArrowheads="1"/>
              </p:cNvSpPr>
              <p:nvPr/>
            </p:nvSpPr>
            <p:spPr bwMode="auto">
              <a:xfrm>
                <a:off x="3408" y="1872"/>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Oval 8"/>
              <p:cNvSpPr>
                <a:spLocks noChangeArrowheads="1"/>
              </p:cNvSpPr>
              <p:nvPr/>
            </p:nvSpPr>
            <p:spPr bwMode="auto">
              <a:xfrm>
                <a:off x="576" y="2448"/>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5" name="Oval 9"/>
              <p:cNvSpPr>
                <a:spLocks noChangeArrowheads="1"/>
              </p:cNvSpPr>
              <p:nvPr/>
            </p:nvSpPr>
            <p:spPr bwMode="auto">
              <a:xfrm>
                <a:off x="1872" y="2448"/>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Oval 10"/>
              <p:cNvSpPr>
                <a:spLocks noChangeArrowheads="1"/>
              </p:cNvSpPr>
              <p:nvPr/>
            </p:nvSpPr>
            <p:spPr bwMode="auto">
              <a:xfrm>
                <a:off x="2928" y="2448"/>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Oval 11"/>
              <p:cNvSpPr>
                <a:spLocks noChangeArrowheads="1"/>
              </p:cNvSpPr>
              <p:nvPr/>
            </p:nvSpPr>
            <p:spPr bwMode="auto">
              <a:xfrm>
                <a:off x="4224" y="2400"/>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8" name="Oval 12"/>
              <p:cNvSpPr>
                <a:spLocks noChangeArrowheads="1"/>
              </p:cNvSpPr>
              <p:nvPr/>
            </p:nvSpPr>
            <p:spPr bwMode="auto">
              <a:xfrm>
                <a:off x="96" y="3072"/>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2" name="Oval 16"/>
              <p:cNvSpPr>
                <a:spLocks noChangeArrowheads="1"/>
              </p:cNvSpPr>
              <p:nvPr/>
            </p:nvSpPr>
            <p:spPr bwMode="auto">
              <a:xfrm>
                <a:off x="3936" y="3072"/>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4" name="Text Box 18"/>
              <p:cNvSpPr txBox="1">
                <a:spLocks noChangeArrowheads="1"/>
              </p:cNvSpPr>
              <p:nvPr/>
            </p:nvSpPr>
            <p:spPr bwMode="auto">
              <a:xfrm>
                <a:off x="3552" y="1920"/>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36</a:t>
                </a:r>
              </a:p>
            </p:txBody>
          </p:sp>
          <p:sp>
            <p:nvSpPr>
              <p:cNvPr id="178195" name="Text Box 19"/>
              <p:cNvSpPr txBox="1">
                <a:spLocks noChangeArrowheads="1"/>
              </p:cNvSpPr>
              <p:nvPr/>
            </p:nvSpPr>
            <p:spPr bwMode="auto">
              <a:xfrm>
                <a:off x="3072" y="2496"/>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29</a:t>
                </a:r>
              </a:p>
            </p:txBody>
          </p:sp>
          <p:sp>
            <p:nvSpPr>
              <p:cNvPr id="178196" name="Text Box 20"/>
              <p:cNvSpPr txBox="1">
                <a:spLocks noChangeArrowheads="1"/>
              </p:cNvSpPr>
              <p:nvPr/>
            </p:nvSpPr>
            <p:spPr bwMode="auto">
              <a:xfrm>
                <a:off x="4382" y="2448"/>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55</a:t>
                </a:r>
              </a:p>
            </p:txBody>
          </p:sp>
          <p:sp>
            <p:nvSpPr>
              <p:cNvPr id="178197" name="Oval 21"/>
              <p:cNvSpPr>
                <a:spLocks noChangeArrowheads="1"/>
              </p:cNvSpPr>
              <p:nvPr/>
            </p:nvSpPr>
            <p:spPr bwMode="auto">
              <a:xfrm>
                <a:off x="3264" y="3072"/>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8" name="Text Box 22"/>
              <p:cNvSpPr txBox="1">
                <a:spLocks noChangeArrowheads="1"/>
              </p:cNvSpPr>
              <p:nvPr/>
            </p:nvSpPr>
            <p:spPr bwMode="auto">
              <a:xfrm>
                <a:off x="3396" y="3120"/>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t>32</a:t>
                </a:r>
                <a:endParaRPr lang="en-US" altLang="en-US" dirty="0"/>
              </a:p>
            </p:txBody>
          </p:sp>
          <p:sp>
            <p:nvSpPr>
              <p:cNvPr id="178199" name="Text Box 23"/>
              <p:cNvSpPr txBox="1">
                <a:spLocks noChangeArrowheads="1"/>
              </p:cNvSpPr>
              <p:nvPr/>
            </p:nvSpPr>
            <p:spPr bwMode="auto">
              <a:xfrm>
                <a:off x="4082" y="3123"/>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42</a:t>
                </a:r>
              </a:p>
            </p:txBody>
          </p:sp>
          <p:sp>
            <p:nvSpPr>
              <p:cNvPr id="178200" name="Line 24"/>
              <p:cNvSpPr>
                <a:spLocks noChangeShapeType="1"/>
              </p:cNvSpPr>
              <p:nvPr/>
            </p:nvSpPr>
            <p:spPr bwMode="auto">
              <a:xfrm flipH="1">
                <a:off x="1872" y="1632"/>
                <a:ext cx="5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1" name="Line 25"/>
              <p:cNvSpPr>
                <a:spLocks noChangeShapeType="1"/>
              </p:cNvSpPr>
              <p:nvPr/>
            </p:nvSpPr>
            <p:spPr bwMode="auto">
              <a:xfrm>
                <a:off x="2928" y="1632"/>
                <a:ext cx="52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2" name="Line 26"/>
              <p:cNvSpPr>
                <a:spLocks noChangeShapeType="1"/>
              </p:cNvSpPr>
              <p:nvPr/>
            </p:nvSpPr>
            <p:spPr bwMode="auto">
              <a:xfrm flipH="1">
                <a:off x="3216" y="2160"/>
                <a:ext cx="28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3" name="Line 27"/>
              <p:cNvSpPr>
                <a:spLocks noChangeShapeType="1"/>
              </p:cNvSpPr>
              <p:nvPr/>
            </p:nvSpPr>
            <p:spPr bwMode="auto">
              <a:xfrm>
                <a:off x="3942" y="2136"/>
                <a:ext cx="33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4" name="Line 28"/>
              <p:cNvSpPr>
                <a:spLocks noChangeShapeType="1"/>
              </p:cNvSpPr>
              <p:nvPr/>
            </p:nvSpPr>
            <p:spPr bwMode="auto">
              <a:xfrm>
                <a:off x="3264" y="2784"/>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5" name="Line 29"/>
              <p:cNvSpPr>
                <a:spLocks noChangeShapeType="1"/>
              </p:cNvSpPr>
              <p:nvPr/>
            </p:nvSpPr>
            <p:spPr bwMode="auto">
              <a:xfrm flipH="1">
                <a:off x="4128" y="2700"/>
                <a:ext cx="198" cy="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6" name="Text Box 30"/>
              <p:cNvSpPr txBox="1">
                <a:spLocks noChangeArrowheads="1"/>
              </p:cNvSpPr>
              <p:nvPr/>
            </p:nvSpPr>
            <p:spPr bwMode="auto">
              <a:xfrm>
                <a:off x="2004" y="2496"/>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13</a:t>
                </a:r>
              </a:p>
            </p:txBody>
          </p:sp>
          <p:sp>
            <p:nvSpPr>
              <p:cNvPr id="178207" name="Text Box 31"/>
              <p:cNvSpPr txBox="1">
                <a:spLocks noChangeArrowheads="1"/>
              </p:cNvSpPr>
              <p:nvPr/>
            </p:nvSpPr>
            <p:spPr bwMode="auto">
              <a:xfrm>
                <a:off x="746" y="2496"/>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178208" name="Text Box 32"/>
              <p:cNvSpPr txBox="1">
                <a:spLocks noChangeArrowheads="1"/>
              </p:cNvSpPr>
              <p:nvPr/>
            </p:nvSpPr>
            <p:spPr bwMode="auto">
              <a:xfrm>
                <a:off x="1578" y="1920"/>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178210" name="Text Box 34"/>
              <p:cNvSpPr txBox="1">
                <a:spLocks noChangeArrowheads="1"/>
              </p:cNvSpPr>
              <p:nvPr/>
            </p:nvSpPr>
            <p:spPr bwMode="auto">
              <a:xfrm>
                <a:off x="284" y="3120"/>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178211" name="Oval 35"/>
              <p:cNvSpPr>
                <a:spLocks noChangeArrowheads="1"/>
              </p:cNvSpPr>
              <p:nvPr/>
            </p:nvSpPr>
            <p:spPr bwMode="auto">
              <a:xfrm>
                <a:off x="1488" y="3072"/>
                <a:ext cx="57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2" name="Text Box 36"/>
              <p:cNvSpPr txBox="1">
                <a:spLocks noChangeArrowheads="1"/>
              </p:cNvSpPr>
              <p:nvPr/>
            </p:nvSpPr>
            <p:spPr bwMode="auto">
              <a:xfrm>
                <a:off x="1680" y="3120"/>
                <a:ext cx="3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178213" name="Line 37"/>
              <p:cNvSpPr>
                <a:spLocks noChangeShapeType="1"/>
              </p:cNvSpPr>
              <p:nvPr/>
            </p:nvSpPr>
            <p:spPr bwMode="auto">
              <a:xfrm flipH="1">
                <a:off x="1008" y="2148"/>
                <a:ext cx="45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4" name="Line 38"/>
              <p:cNvSpPr>
                <a:spLocks noChangeShapeType="1"/>
              </p:cNvSpPr>
              <p:nvPr/>
            </p:nvSpPr>
            <p:spPr bwMode="auto">
              <a:xfrm>
                <a:off x="1872" y="2160"/>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5" name="Line 39"/>
              <p:cNvSpPr>
                <a:spLocks noChangeShapeType="1"/>
              </p:cNvSpPr>
              <p:nvPr/>
            </p:nvSpPr>
            <p:spPr bwMode="auto">
              <a:xfrm flipH="1">
                <a:off x="1872" y="2784"/>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6" name="Line 40"/>
              <p:cNvSpPr>
                <a:spLocks noChangeShapeType="1"/>
              </p:cNvSpPr>
              <p:nvPr/>
            </p:nvSpPr>
            <p:spPr bwMode="auto">
              <a:xfrm flipH="1">
                <a:off x="432" y="2736"/>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 name="Oval 21"/>
            <p:cNvSpPr>
              <a:spLocks noChangeArrowheads="1"/>
            </p:cNvSpPr>
            <p:nvPr/>
          </p:nvSpPr>
          <p:spPr bwMode="auto">
            <a:xfrm>
              <a:off x="4553859" y="4237673"/>
              <a:ext cx="914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22"/>
            <p:cNvSpPr txBox="1">
              <a:spLocks noChangeArrowheads="1"/>
            </p:cNvSpPr>
            <p:nvPr/>
          </p:nvSpPr>
          <p:spPr bwMode="auto">
            <a:xfrm>
              <a:off x="4763409" y="4313873"/>
              <a:ext cx="587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t>17</a:t>
              </a:r>
              <a:endParaRPr lang="en-US" altLang="en-US" dirty="0"/>
            </a:p>
          </p:txBody>
        </p:sp>
        <p:sp>
          <p:nvSpPr>
            <p:cNvPr id="40" name="Line 28"/>
            <p:cNvSpPr>
              <a:spLocks noChangeShapeType="1"/>
            </p:cNvSpPr>
            <p:nvPr/>
          </p:nvSpPr>
          <p:spPr bwMode="auto">
            <a:xfrm>
              <a:off x="4553859" y="3780473"/>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Oval 21"/>
            <p:cNvSpPr>
              <a:spLocks noChangeArrowheads="1"/>
            </p:cNvSpPr>
            <p:nvPr/>
          </p:nvSpPr>
          <p:spPr bwMode="auto">
            <a:xfrm>
              <a:off x="2403849" y="4259418"/>
              <a:ext cx="914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22"/>
            <p:cNvSpPr txBox="1">
              <a:spLocks noChangeArrowheads="1"/>
            </p:cNvSpPr>
            <p:nvPr/>
          </p:nvSpPr>
          <p:spPr bwMode="auto">
            <a:xfrm>
              <a:off x="2619173" y="4349905"/>
              <a:ext cx="587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t>3</a:t>
              </a:r>
              <a:endParaRPr lang="en-US" altLang="en-US" dirty="0"/>
            </a:p>
          </p:txBody>
        </p:sp>
        <p:sp>
          <p:nvSpPr>
            <p:cNvPr id="43" name="Line 28"/>
            <p:cNvSpPr>
              <a:spLocks noChangeShapeType="1"/>
            </p:cNvSpPr>
            <p:nvPr/>
          </p:nvSpPr>
          <p:spPr bwMode="auto">
            <a:xfrm>
              <a:off x="2403849" y="3802218"/>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Oval 21"/>
            <p:cNvSpPr>
              <a:spLocks noChangeArrowheads="1"/>
            </p:cNvSpPr>
            <p:nvPr/>
          </p:nvSpPr>
          <p:spPr bwMode="auto">
            <a:xfrm>
              <a:off x="8370848" y="4237673"/>
              <a:ext cx="914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22"/>
            <p:cNvSpPr txBox="1">
              <a:spLocks noChangeArrowheads="1"/>
            </p:cNvSpPr>
            <p:nvPr/>
          </p:nvSpPr>
          <p:spPr bwMode="auto">
            <a:xfrm>
              <a:off x="8580398" y="4313873"/>
              <a:ext cx="587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smtClean="0"/>
                <a:t>62</a:t>
              </a:r>
              <a:endParaRPr lang="en-US" altLang="en-US" dirty="0"/>
            </a:p>
          </p:txBody>
        </p:sp>
        <p:sp>
          <p:nvSpPr>
            <p:cNvPr id="46" name="Line 28"/>
            <p:cNvSpPr>
              <a:spLocks noChangeShapeType="1"/>
            </p:cNvSpPr>
            <p:nvPr/>
          </p:nvSpPr>
          <p:spPr bwMode="auto">
            <a:xfrm>
              <a:off x="8380378" y="3704273"/>
              <a:ext cx="295269"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464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7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17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17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1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73580CC-C922-45B0-8C7E-F4C058FDC6C6}" type="slidenum">
              <a:rPr lang="en-US" altLang="en-US"/>
              <a:pPr/>
              <a:t>3</a:t>
            </a:fld>
            <a:endParaRPr lang="en-US" altLang="en-US"/>
          </a:p>
        </p:txBody>
      </p:sp>
      <p:pic>
        <p:nvPicPr>
          <p:cNvPr id="12294" name="Picture 6" descr="treepi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684214"/>
            <a:ext cx="4497388" cy="4497387"/>
          </a:xfrm>
          <a:prstGeom prst="rect">
            <a:avLst/>
          </a:prstGeom>
          <a:noFill/>
          <a:extLst>
            <a:ext uri="{909E8E84-426E-40DD-AFC4-6F175D3DCCD1}">
              <a14:hiddenFill xmlns:a14="http://schemas.microsoft.com/office/drawing/2010/main">
                <a:solidFill>
                  <a:srgbClr val="FFFFFF"/>
                </a:solidFill>
              </a14:hiddenFill>
            </a:ext>
          </a:extLst>
        </p:spPr>
      </p:pic>
      <p:sp>
        <p:nvSpPr>
          <p:cNvPr id="12290" name="Rectangle 2"/>
          <p:cNvSpPr>
            <a:spLocks noGrp="1" noChangeArrowheads="1"/>
          </p:cNvSpPr>
          <p:nvPr>
            <p:ph type="title"/>
          </p:nvPr>
        </p:nvSpPr>
        <p:spPr>
          <a:xfrm>
            <a:off x="1981200" y="274638"/>
            <a:ext cx="8229600" cy="715962"/>
          </a:xfrm>
        </p:spPr>
        <p:txBody>
          <a:bodyPr/>
          <a:lstStyle/>
          <a:p>
            <a:r>
              <a:rPr lang="en-US" altLang="en-US" b="1" dirty="0">
                <a:solidFill>
                  <a:schemeClr val="accent1">
                    <a:lumMod val="75000"/>
                  </a:schemeClr>
                </a:solidFill>
              </a:rPr>
              <a:t>Tree</a:t>
            </a:r>
            <a:r>
              <a:rPr lang="en-US" altLang="en-US" b="1" dirty="0"/>
              <a:t>  </a:t>
            </a:r>
          </a:p>
        </p:txBody>
      </p:sp>
      <p:sp>
        <p:nvSpPr>
          <p:cNvPr id="12291" name="Rectangle 3"/>
          <p:cNvSpPr>
            <a:spLocks noGrp="1" noChangeArrowheads="1"/>
          </p:cNvSpPr>
          <p:nvPr>
            <p:ph type="body" idx="1"/>
          </p:nvPr>
        </p:nvSpPr>
        <p:spPr>
          <a:xfrm>
            <a:off x="1676400" y="990600"/>
            <a:ext cx="8991600" cy="609600"/>
          </a:xfrm>
        </p:spPr>
        <p:txBody>
          <a:bodyPr/>
          <a:lstStyle/>
          <a:p>
            <a:r>
              <a:rPr lang="en-US" altLang="en-US"/>
              <a:t>We also use words like </a:t>
            </a:r>
            <a:r>
              <a:rPr lang="en-US" altLang="en-US" i="1" u="sng"/>
              <a:t>ancestor</a:t>
            </a:r>
            <a:r>
              <a:rPr lang="en-US" altLang="en-US"/>
              <a:t> and </a:t>
            </a:r>
            <a:r>
              <a:rPr lang="en-US" altLang="en-US" i="1" u="sng"/>
              <a:t>descendent</a:t>
            </a:r>
            <a:endParaRPr lang="en-US" altLang="en-US"/>
          </a:p>
        </p:txBody>
      </p:sp>
      <p:sp>
        <p:nvSpPr>
          <p:cNvPr id="12295" name="Rectangle 7"/>
          <p:cNvSpPr>
            <a:spLocks noChangeArrowheads="1"/>
          </p:cNvSpPr>
          <p:nvPr/>
        </p:nvSpPr>
        <p:spPr bwMode="auto">
          <a:xfrm>
            <a:off x="1676400" y="434340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9pPr>
          </a:lstStyle>
          <a:p>
            <a:r>
              <a:rPr lang="en-US" altLang="en-US" sz="1800" b="1" dirty="0"/>
              <a:t>Pets</a:t>
            </a:r>
            <a:r>
              <a:rPr lang="en-US" altLang="en-US" sz="1800" dirty="0"/>
              <a:t> is the </a:t>
            </a:r>
            <a:r>
              <a:rPr lang="en-US" altLang="en-US" sz="1800" dirty="0">
                <a:solidFill>
                  <a:srgbClr val="CC3300"/>
                </a:solidFill>
              </a:rPr>
              <a:t>parent </a:t>
            </a:r>
            <a:r>
              <a:rPr lang="en-US" altLang="en-US" sz="1800" dirty="0"/>
              <a:t>of </a:t>
            </a:r>
            <a:r>
              <a:rPr lang="en-US" altLang="en-US" sz="1800" b="1" dirty="0"/>
              <a:t>Dogs</a:t>
            </a:r>
            <a:r>
              <a:rPr lang="en-US" altLang="en-US" sz="1800" dirty="0"/>
              <a:t> and </a:t>
            </a:r>
            <a:r>
              <a:rPr lang="en-US" altLang="en-US" sz="1800" b="1" dirty="0" smtClean="0"/>
              <a:t>Cats</a:t>
            </a:r>
            <a:endParaRPr lang="en-US" altLang="en-US" sz="1800" dirty="0"/>
          </a:p>
          <a:p>
            <a:r>
              <a:rPr lang="en-US" altLang="en-US" sz="1800" b="1" dirty="0" smtClean="0"/>
              <a:t>Poodle</a:t>
            </a:r>
            <a:r>
              <a:rPr lang="en-US" altLang="en-US" sz="1800" dirty="0" smtClean="0"/>
              <a:t> </a:t>
            </a:r>
            <a:r>
              <a:rPr lang="en-US" altLang="en-US" sz="1800" dirty="0"/>
              <a:t>and </a:t>
            </a:r>
            <a:r>
              <a:rPr lang="en-US" altLang="en-US" sz="1800" b="1" dirty="0"/>
              <a:t>Beagle</a:t>
            </a:r>
            <a:r>
              <a:rPr lang="en-US" altLang="en-US" sz="1800" dirty="0"/>
              <a:t> are the </a:t>
            </a:r>
            <a:r>
              <a:rPr lang="en-US" altLang="en-US" sz="1800" dirty="0">
                <a:solidFill>
                  <a:srgbClr val="CC3300"/>
                </a:solidFill>
              </a:rPr>
              <a:t>children</a:t>
            </a:r>
            <a:r>
              <a:rPr lang="en-US" altLang="en-US" sz="1800" dirty="0"/>
              <a:t> of </a:t>
            </a:r>
            <a:r>
              <a:rPr lang="en-US" altLang="en-US" sz="1800" b="1" dirty="0"/>
              <a:t>Dogs</a:t>
            </a:r>
          </a:p>
          <a:p>
            <a:r>
              <a:rPr lang="en-US" altLang="en-US" sz="1800" b="1" dirty="0" smtClean="0"/>
              <a:t>Poodle</a:t>
            </a:r>
            <a:r>
              <a:rPr lang="en-US" altLang="en-US" sz="1800" dirty="0"/>
              <a:t>, </a:t>
            </a:r>
            <a:r>
              <a:rPr lang="en-US" altLang="en-US" sz="1800" b="1" dirty="0"/>
              <a:t>Beagle</a:t>
            </a:r>
            <a:r>
              <a:rPr lang="en-US" altLang="en-US" sz="1800" dirty="0"/>
              <a:t>, </a:t>
            </a:r>
            <a:r>
              <a:rPr lang="en-US" altLang="en-US" sz="1800" b="1" dirty="0"/>
              <a:t>Persian</a:t>
            </a:r>
            <a:r>
              <a:rPr lang="en-US" altLang="en-US" sz="1800" dirty="0"/>
              <a:t>, and </a:t>
            </a:r>
            <a:r>
              <a:rPr lang="en-US" altLang="en-US" sz="1800" b="1" dirty="0"/>
              <a:t>Siamese</a:t>
            </a:r>
            <a:r>
              <a:rPr lang="en-US" altLang="en-US" sz="1800" dirty="0"/>
              <a:t> are </a:t>
            </a:r>
            <a:r>
              <a:rPr lang="en-US" altLang="en-US" sz="1800" dirty="0" err="1">
                <a:solidFill>
                  <a:srgbClr val="CC3300"/>
                </a:solidFill>
              </a:rPr>
              <a:t>descendents</a:t>
            </a:r>
            <a:r>
              <a:rPr lang="en-US" altLang="en-US" sz="1800" dirty="0"/>
              <a:t> of </a:t>
            </a:r>
            <a:r>
              <a:rPr lang="en-US" altLang="en-US" sz="1800" b="1" dirty="0"/>
              <a:t>Pets</a:t>
            </a:r>
            <a:r>
              <a:rPr lang="en-US" altLang="en-US" sz="1800" dirty="0"/>
              <a:t>, </a:t>
            </a:r>
            <a:endParaRPr lang="en-US" altLang="en-US" sz="1800" dirty="0" smtClean="0"/>
          </a:p>
          <a:p>
            <a:r>
              <a:rPr lang="en-US" altLang="en-US" sz="1800" b="1" dirty="0" smtClean="0"/>
              <a:t>Pets</a:t>
            </a:r>
            <a:r>
              <a:rPr lang="en-US" altLang="en-US" sz="1800" dirty="0" smtClean="0"/>
              <a:t> </a:t>
            </a:r>
            <a:r>
              <a:rPr lang="en-US" altLang="en-US" sz="1800" dirty="0"/>
              <a:t>is the </a:t>
            </a:r>
            <a:r>
              <a:rPr lang="en-US" altLang="en-US" sz="1800" dirty="0">
                <a:solidFill>
                  <a:srgbClr val="CC3300"/>
                </a:solidFill>
              </a:rPr>
              <a:t>ancestor</a:t>
            </a:r>
            <a:r>
              <a:rPr lang="en-US" altLang="en-US" sz="1800" dirty="0"/>
              <a:t> of </a:t>
            </a:r>
            <a:r>
              <a:rPr lang="en-US" altLang="en-US" sz="1800" b="1" dirty="0"/>
              <a:t>Poodle</a:t>
            </a:r>
            <a:r>
              <a:rPr lang="en-US" altLang="en-US" sz="1800" dirty="0"/>
              <a:t>, </a:t>
            </a:r>
            <a:r>
              <a:rPr lang="en-US" altLang="en-US" sz="1800" b="1" dirty="0"/>
              <a:t>Beagle</a:t>
            </a:r>
            <a:r>
              <a:rPr lang="en-US" altLang="en-US" sz="1800" dirty="0"/>
              <a:t>, </a:t>
            </a:r>
            <a:r>
              <a:rPr lang="en-US" altLang="en-US" sz="1800" b="1" dirty="0"/>
              <a:t>Persian</a:t>
            </a:r>
            <a:r>
              <a:rPr lang="en-US" altLang="en-US" sz="1800" dirty="0"/>
              <a:t>, and </a:t>
            </a:r>
            <a:r>
              <a:rPr lang="en-US" altLang="en-US" sz="1800" b="1" dirty="0"/>
              <a:t>Siamese</a:t>
            </a:r>
          </a:p>
        </p:txBody>
      </p:sp>
    </p:spTree>
    <p:extLst>
      <p:ext uri="{BB962C8B-B14F-4D97-AF65-F5344CB8AC3E}">
        <p14:creationId xmlns:p14="http://schemas.microsoft.com/office/powerpoint/2010/main" val="3941743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1857E1-8B72-432C-A5F0-8C9EF9B59A82}" type="slidenum">
              <a:rPr lang="en-US" altLang="en-US"/>
              <a:pPr/>
              <a:t>4</a:t>
            </a:fld>
            <a:endParaRPr lang="en-US" altLang="en-US"/>
          </a:p>
        </p:txBody>
      </p:sp>
      <p:sp>
        <p:nvSpPr>
          <p:cNvPr id="13314" name="Rectangle 2"/>
          <p:cNvSpPr>
            <a:spLocks noGrp="1" noChangeArrowheads="1"/>
          </p:cNvSpPr>
          <p:nvPr>
            <p:ph type="title"/>
          </p:nvPr>
        </p:nvSpPr>
        <p:spPr>
          <a:xfrm>
            <a:off x="294840" y="101600"/>
            <a:ext cx="8596668" cy="669365"/>
          </a:xfrm>
        </p:spPr>
        <p:txBody>
          <a:bodyPr/>
          <a:lstStyle/>
          <a:p>
            <a:pPr algn="l"/>
            <a:r>
              <a:rPr lang="en-US" altLang="en-US" b="1" dirty="0">
                <a:solidFill>
                  <a:schemeClr val="accent1">
                    <a:lumMod val="75000"/>
                  </a:schemeClr>
                </a:solidFill>
              </a:rPr>
              <a:t>Tree Terminology</a:t>
            </a:r>
          </a:p>
        </p:txBody>
      </p:sp>
      <p:sp>
        <p:nvSpPr>
          <p:cNvPr id="13315" name="Rectangle 3"/>
          <p:cNvSpPr>
            <a:spLocks noGrp="1" noChangeArrowheads="1"/>
          </p:cNvSpPr>
          <p:nvPr>
            <p:ph type="body" idx="1"/>
          </p:nvPr>
        </p:nvSpPr>
        <p:spPr>
          <a:xfrm>
            <a:off x="163357" y="1350684"/>
            <a:ext cx="5221443" cy="4493456"/>
          </a:xfrm>
        </p:spPr>
        <p:txBody>
          <a:bodyPr/>
          <a:lstStyle/>
          <a:p>
            <a:r>
              <a:rPr lang="en-US" altLang="en-US" i="1" u="sng" dirty="0"/>
              <a:t>Subtree</a:t>
            </a:r>
            <a:r>
              <a:rPr lang="en-US" altLang="en-US" dirty="0"/>
              <a:t> of a node:</a:t>
            </a:r>
          </a:p>
          <a:p>
            <a:pPr lvl="1">
              <a:buFontTx/>
              <a:buNone/>
            </a:pPr>
            <a:r>
              <a:rPr lang="en-US" altLang="en-US" dirty="0"/>
              <a:t>A tree whose root is a child of that node</a:t>
            </a:r>
          </a:p>
          <a:p>
            <a:r>
              <a:rPr lang="en-US" altLang="en-US" i="1" u="sng" dirty="0"/>
              <a:t>Depth</a:t>
            </a:r>
            <a:r>
              <a:rPr lang="en-US" altLang="en-US" dirty="0"/>
              <a:t> of a node:</a:t>
            </a:r>
          </a:p>
          <a:p>
            <a:pPr lvl="1">
              <a:buFontTx/>
              <a:buNone/>
            </a:pPr>
            <a:r>
              <a:rPr lang="en-US" altLang="en-US" dirty="0"/>
              <a:t>A measure of its distance from the root:</a:t>
            </a:r>
          </a:p>
          <a:p>
            <a:pPr lvl="1">
              <a:buFontTx/>
              <a:buNone/>
            </a:pPr>
            <a:r>
              <a:rPr lang="en-US" altLang="en-US" dirty="0"/>
              <a:t>Depth of the root = 0</a:t>
            </a:r>
          </a:p>
          <a:p>
            <a:pPr lvl="1">
              <a:buFontTx/>
              <a:buNone/>
            </a:pPr>
            <a:r>
              <a:rPr lang="en-US" altLang="en-US" dirty="0"/>
              <a:t>Depth of other nodes = 1 + depth of parent</a:t>
            </a:r>
          </a:p>
          <a:p>
            <a:endParaRPr lang="en-US" altLang="en-US" dirty="0"/>
          </a:p>
        </p:txBody>
      </p:sp>
      <p:pic>
        <p:nvPicPr>
          <p:cNvPr id="5" name="Picture 6" descr="KWC08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17" y="3788524"/>
            <a:ext cx="6488113" cy="2695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32956" y="3591850"/>
            <a:ext cx="3675530" cy="28806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2049929" y="6041362"/>
            <a:ext cx="1673412" cy="747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926353" y="4135718"/>
            <a:ext cx="2211294" cy="2163482"/>
          </a:xfrm>
          <a:custGeom>
            <a:avLst/>
            <a:gdLst>
              <a:gd name="connsiteX0" fmla="*/ 0 w 2211294"/>
              <a:gd name="connsiteY0" fmla="*/ 782917 h 2163482"/>
              <a:gd name="connsiteX1" fmla="*/ 17929 w 2211294"/>
              <a:gd name="connsiteY1" fmla="*/ 723153 h 2163482"/>
              <a:gd name="connsiteX2" fmla="*/ 35859 w 2211294"/>
              <a:gd name="connsiteY2" fmla="*/ 705223 h 2163482"/>
              <a:gd name="connsiteX3" fmla="*/ 59765 w 2211294"/>
              <a:gd name="connsiteY3" fmla="*/ 669364 h 2163482"/>
              <a:gd name="connsiteX4" fmla="*/ 71718 w 2211294"/>
              <a:gd name="connsiteY4" fmla="*/ 651435 h 2163482"/>
              <a:gd name="connsiteX5" fmla="*/ 83671 w 2211294"/>
              <a:gd name="connsiteY5" fmla="*/ 627529 h 2163482"/>
              <a:gd name="connsiteX6" fmla="*/ 89647 w 2211294"/>
              <a:gd name="connsiteY6" fmla="*/ 609600 h 2163482"/>
              <a:gd name="connsiteX7" fmla="*/ 107576 w 2211294"/>
              <a:gd name="connsiteY7" fmla="*/ 597647 h 2163482"/>
              <a:gd name="connsiteX8" fmla="*/ 113553 w 2211294"/>
              <a:gd name="connsiteY8" fmla="*/ 579717 h 2163482"/>
              <a:gd name="connsiteX9" fmla="*/ 143435 w 2211294"/>
              <a:gd name="connsiteY9" fmla="*/ 537882 h 2163482"/>
              <a:gd name="connsiteX10" fmla="*/ 161365 w 2211294"/>
              <a:gd name="connsiteY10" fmla="*/ 525929 h 2163482"/>
              <a:gd name="connsiteX11" fmla="*/ 179294 w 2211294"/>
              <a:gd name="connsiteY11" fmla="*/ 508000 h 2163482"/>
              <a:gd name="connsiteX12" fmla="*/ 203200 w 2211294"/>
              <a:gd name="connsiteY12" fmla="*/ 484094 h 2163482"/>
              <a:gd name="connsiteX13" fmla="*/ 215153 w 2211294"/>
              <a:gd name="connsiteY13" fmla="*/ 466164 h 2163482"/>
              <a:gd name="connsiteX14" fmla="*/ 233082 w 2211294"/>
              <a:gd name="connsiteY14" fmla="*/ 448235 h 2163482"/>
              <a:gd name="connsiteX15" fmla="*/ 239059 w 2211294"/>
              <a:gd name="connsiteY15" fmla="*/ 430306 h 2163482"/>
              <a:gd name="connsiteX16" fmla="*/ 256988 w 2211294"/>
              <a:gd name="connsiteY16" fmla="*/ 418353 h 2163482"/>
              <a:gd name="connsiteX17" fmla="*/ 274918 w 2211294"/>
              <a:gd name="connsiteY17" fmla="*/ 400423 h 2163482"/>
              <a:gd name="connsiteX18" fmla="*/ 280894 w 2211294"/>
              <a:gd name="connsiteY18" fmla="*/ 382494 h 2163482"/>
              <a:gd name="connsiteX19" fmla="*/ 298823 w 2211294"/>
              <a:gd name="connsiteY19" fmla="*/ 376517 h 2163482"/>
              <a:gd name="connsiteX20" fmla="*/ 334682 w 2211294"/>
              <a:gd name="connsiteY20" fmla="*/ 340658 h 2163482"/>
              <a:gd name="connsiteX21" fmla="*/ 370541 w 2211294"/>
              <a:gd name="connsiteY21" fmla="*/ 328706 h 2163482"/>
              <a:gd name="connsiteX22" fmla="*/ 388471 w 2211294"/>
              <a:gd name="connsiteY22" fmla="*/ 316753 h 2163482"/>
              <a:gd name="connsiteX23" fmla="*/ 424329 w 2211294"/>
              <a:gd name="connsiteY23" fmla="*/ 304800 h 2163482"/>
              <a:gd name="connsiteX24" fmla="*/ 436282 w 2211294"/>
              <a:gd name="connsiteY24" fmla="*/ 286870 h 2163482"/>
              <a:gd name="connsiteX25" fmla="*/ 460188 w 2211294"/>
              <a:gd name="connsiteY25" fmla="*/ 280894 h 2163482"/>
              <a:gd name="connsiteX26" fmla="*/ 478118 w 2211294"/>
              <a:gd name="connsiteY26" fmla="*/ 268941 h 2163482"/>
              <a:gd name="connsiteX27" fmla="*/ 513976 w 2211294"/>
              <a:gd name="connsiteY27" fmla="*/ 251011 h 2163482"/>
              <a:gd name="connsiteX28" fmla="*/ 531906 w 2211294"/>
              <a:gd name="connsiteY28" fmla="*/ 233082 h 2163482"/>
              <a:gd name="connsiteX29" fmla="*/ 567765 w 2211294"/>
              <a:gd name="connsiteY29" fmla="*/ 209176 h 2163482"/>
              <a:gd name="connsiteX30" fmla="*/ 573741 w 2211294"/>
              <a:gd name="connsiteY30" fmla="*/ 191247 h 2163482"/>
              <a:gd name="connsiteX31" fmla="*/ 609600 w 2211294"/>
              <a:gd name="connsiteY31" fmla="*/ 173317 h 2163482"/>
              <a:gd name="connsiteX32" fmla="*/ 651435 w 2211294"/>
              <a:gd name="connsiteY32" fmla="*/ 155388 h 2163482"/>
              <a:gd name="connsiteX33" fmla="*/ 717176 w 2211294"/>
              <a:gd name="connsiteY33" fmla="*/ 131482 h 2163482"/>
              <a:gd name="connsiteX34" fmla="*/ 776941 w 2211294"/>
              <a:gd name="connsiteY34" fmla="*/ 119529 h 2163482"/>
              <a:gd name="connsiteX35" fmla="*/ 842682 w 2211294"/>
              <a:gd name="connsiteY35" fmla="*/ 107576 h 2163482"/>
              <a:gd name="connsiteX36" fmla="*/ 860612 w 2211294"/>
              <a:gd name="connsiteY36" fmla="*/ 95623 h 2163482"/>
              <a:gd name="connsiteX37" fmla="*/ 896471 w 2211294"/>
              <a:gd name="connsiteY37" fmla="*/ 83670 h 2163482"/>
              <a:gd name="connsiteX38" fmla="*/ 932329 w 2211294"/>
              <a:gd name="connsiteY38" fmla="*/ 65741 h 2163482"/>
              <a:gd name="connsiteX39" fmla="*/ 950259 w 2211294"/>
              <a:gd name="connsiteY39" fmla="*/ 47811 h 2163482"/>
              <a:gd name="connsiteX40" fmla="*/ 992094 w 2211294"/>
              <a:gd name="connsiteY40" fmla="*/ 29882 h 2163482"/>
              <a:gd name="connsiteX41" fmla="*/ 1010023 w 2211294"/>
              <a:gd name="connsiteY41" fmla="*/ 17929 h 2163482"/>
              <a:gd name="connsiteX42" fmla="*/ 1027953 w 2211294"/>
              <a:gd name="connsiteY42" fmla="*/ 11953 h 2163482"/>
              <a:gd name="connsiteX43" fmla="*/ 1051859 w 2211294"/>
              <a:gd name="connsiteY43" fmla="*/ 0 h 2163482"/>
              <a:gd name="connsiteX44" fmla="*/ 1159435 w 2211294"/>
              <a:gd name="connsiteY44" fmla="*/ 5976 h 2163482"/>
              <a:gd name="connsiteX45" fmla="*/ 1201271 w 2211294"/>
              <a:gd name="connsiteY45" fmla="*/ 23906 h 2163482"/>
              <a:gd name="connsiteX46" fmla="*/ 1219200 w 2211294"/>
              <a:gd name="connsiteY46" fmla="*/ 29882 h 2163482"/>
              <a:gd name="connsiteX47" fmla="*/ 1237129 w 2211294"/>
              <a:gd name="connsiteY47" fmla="*/ 53788 h 2163482"/>
              <a:gd name="connsiteX48" fmla="*/ 1255059 w 2211294"/>
              <a:gd name="connsiteY48" fmla="*/ 59764 h 2163482"/>
              <a:gd name="connsiteX49" fmla="*/ 1338729 w 2211294"/>
              <a:gd name="connsiteY49" fmla="*/ 77694 h 2163482"/>
              <a:gd name="connsiteX50" fmla="*/ 1350682 w 2211294"/>
              <a:gd name="connsiteY50" fmla="*/ 95623 h 2163482"/>
              <a:gd name="connsiteX51" fmla="*/ 1368612 w 2211294"/>
              <a:gd name="connsiteY51" fmla="*/ 101600 h 2163482"/>
              <a:gd name="connsiteX52" fmla="*/ 1404471 w 2211294"/>
              <a:gd name="connsiteY52" fmla="*/ 137458 h 2163482"/>
              <a:gd name="connsiteX53" fmla="*/ 1404471 w 2211294"/>
              <a:gd name="connsiteY53" fmla="*/ 137458 h 2163482"/>
              <a:gd name="connsiteX54" fmla="*/ 1440329 w 2211294"/>
              <a:gd name="connsiteY54" fmla="*/ 191247 h 2163482"/>
              <a:gd name="connsiteX55" fmla="*/ 1458259 w 2211294"/>
              <a:gd name="connsiteY55" fmla="*/ 209176 h 2163482"/>
              <a:gd name="connsiteX56" fmla="*/ 1464235 w 2211294"/>
              <a:gd name="connsiteY56" fmla="*/ 227106 h 2163482"/>
              <a:gd name="connsiteX57" fmla="*/ 1482165 w 2211294"/>
              <a:gd name="connsiteY57" fmla="*/ 251011 h 2163482"/>
              <a:gd name="connsiteX58" fmla="*/ 1494118 w 2211294"/>
              <a:gd name="connsiteY58" fmla="*/ 268941 h 2163482"/>
              <a:gd name="connsiteX59" fmla="*/ 1506071 w 2211294"/>
              <a:gd name="connsiteY59" fmla="*/ 292847 h 2163482"/>
              <a:gd name="connsiteX60" fmla="*/ 1512047 w 2211294"/>
              <a:gd name="connsiteY60" fmla="*/ 310776 h 2163482"/>
              <a:gd name="connsiteX61" fmla="*/ 1529976 w 2211294"/>
              <a:gd name="connsiteY61" fmla="*/ 322729 h 2163482"/>
              <a:gd name="connsiteX62" fmla="*/ 1553882 w 2211294"/>
              <a:gd name="connsiteY62" fmla="*/ 358588 h 2163482"/>
              <a:gd name="connsiteX63" fmla="*/ 1565835 w 2211294"/>
              <a:gd name="connsiteY63" fmla="*/ 394447 h 2163482"/>
              <a:gd name="connsiteX64" fmla="*/ 1595718 w 2211294"/>
              <a:gd name="connsiteY64" fmla="*/ 430306 h 2163482"/>
              <a:gd name="connsiteX65" fmla="*/ 1625600 w 2211294"/>
              <a:gd name="connsiteY65" fmla="*/ 460188 h 2163482"/>
              <a:gd name="connsiteX66" fmla="*/ 1661459 w 2211294"/>
              <a:gd name="connsiteY66" fmla="*/ 496047 h 2163482"/>
              <a:gd name="connsiteX67" fmla="*/ 1679388 w 2211294"/>
              <a:gd name="connsiteY67" fmla="*/ 508000 h 2163482"/>
              <a:gd name="connsiteX68" fmla="*/ 1697318 w 2211294"/>
              <a:gd name="connsiteY68" fmla="*/ 543858 h 2163482"/>
              <a:gd name="connsiteX69" fmla="*/ 1727200 w 2211294"/>
              <a:gd name="connsiteY69" fmla="*/ 585694 h 2163482"/>
              <a:gd name="connsiteX70" fmla="*/ 1769035 w 2211294"/>
              <a:gd name="connsiteY70" fmla="*/ 639482 h 2163482"/>
              <a:gd name="connsiteX71" fmla="*/ 1792941 w 2211294"/>
              <a:gd name="connsiteY71" fmla="*/ 693270 h 2163482"/>
              <a:gd name="connsiteX72" fmla="*/ 1798918 w 2211294"/>
              <a:gd name="connsiteY72" fmla="*/ 711200 h 2163482"/>
              <a:gd name="connsiteX73" fmla="*/ 1804894 w 2211294"/>
              <a:gd name="connsiteY73" fmla="*/ 735106 h 2163482"/>
              <a:gd name="connsiteX74" fmla="*/ 1828800 w 2211294"/>
              <a:gd name="connsiteY74" fmla="*/ 770964 h 2163482"/>
              <a:gd name="connsiteX75" fmla="*/ 1846729 w 2211294"/>
              <a:gd name="connsiteY75" fmla="*/ 812800 h 2163482"/>
              <a:gd name="connsiteX76" fmla="*/ 1852706 w 2211294"/>
              <a:gd name="connsiteY76" fmla="*/ 836706 h 2163482"/>
              <a:gd name="connsiteX77" fmla="*/ 1858682 w 2211294"/>
              <a:gd name="connsiteY77" fmla="*/ 854635 h 2163482"/>
              <a:gd name="connsiteX78" fmla="*/ 1864659 w 2211294"/>
              <a:gd name="connsiteY78" fmla="*/ 884517 h 2163482"/>
              <a:gd name="connsiteX79" fmla="*/ 1876612 w 2211294"/>
              <a:gd name="connsiteY79" fmla="*/ 932329 h 2163482"/>
              <a:gd name="connsiteX80" fmla="*/ 1894541 w 2211294"/>
              <a:gd name="connsiteY80" fmla="*/ 1004047 h 2163482"/>
              <a:gd name="connsiteX81" fmla="*/ 1900518 w 2211294"/>
              <a:gd name="connsiteY81" fmla="*/ 1021976 h 2163482"/>
              <a:gd name="connsiteX82" fmla="*/ 1906494 w 2211294"/>
              <a:gd name="connsiteY82" fmla="*/ 1039906 h 2163482"/>
              <a:gd name="connsiteX83" fmla="*/ 1924423 w 2211294"/>
              <a:gd name="connsiteY83" fmla="*/ 1069788 h 2163482"/>
              <a:gd name="connsiteX84" fmla="*/ 1930400 w 2211294"/>
              <a:gd name="connsiteY84" fmla="*/ 1087717 h 2163482"/>
              <a:gd name="connsiteX85" fmla="*/ 1942353 w 2211294"/>
              <a:gd name="connsiteY85" fmla="*/ 1159435 h 2163482"/>
              <a:gd name="connsiteX86" fmla="*/ 1966259 w 2211294"/>
              <a:gd name="connsiteY86" fmla="*/ 1201270 h 2163482"/>
              <a:gd name="connsiteX87" fmla="*/ 1996141 w 2211294"/>
              <a:gd name="connsiteY87" fmla="*/ 1237129 h 2163482"/>
              <a:gd name="connsiteX88" fmla="*/ 2002118 w 2211294"/>
              <a:gd name="connsiteY88" fmla="*/ 1255058 h 2163482"/>
              <a:gd name="connsiteX89" fmla="*/ 2020047 w 2211294"/>
              <a:gd name="connsiteY89" fmla="*/ 1267011 h 2163482"/>
              <a:gd name="connsiteX90" fmla="*/ 2032000 w 2211294"/>
              <a:gd name="connsiteY90" fmla="*/ 1284941 h 2163482"/>
              <a:gd name="connsiteX91" fmla="*/ 2043953 w 2211294"/>
              <a:gd name="connsiteY91" fmla="*/ 1320800 h 2163482"/>
              <a:gd name="connsiteX92" fmla="*/ 2067859 w 2211294"/>
              <a:gd name="connsiteY92" fmla="*/ 1356658 h 2163482"/>
              <a:gd name="connsiteX93" fmla="*/ 2085788 w 2211294"/>
              <a:gd name="connsiteY93" fmla="*/ 1398494 h 2163482"/>
              <a:gd name="connsiteX94" fmla="*/ 2097741 w 2211294"/>
              <a:gd name="connsiteY94" fmla="*/ 1434353 h 2163482"/>
              <a:gd name="connsiteX95" fmla="*/ 2103718 w 2211294"/>
              <a:gd name="connsiteY95" fmla="*/ 1458258 h 2163482"/>
              <a:gd name="connsiteX96" fmla="*/ 2115671 w 2211294"/>
              <a:gd name="connsiteY96" fmla="*/ 1482164 h 2163482"/>
              <a:gd name="connsiteX97" fmla="*/ 2211294 w 2211294"/>
              <a:gd name="connsiteY97" fmla="*/ 1780988 h 2163482"/>
              <a:gd name="connsiteX98" fmla="*/ 2205318 w 2211294"/>
              <a:gd name="connsiteY98" fmla="*/ 1918447 h 2163482"/>
              <a:gd name="connsiteX99" fmla="*/ 2187388 w 2211294"/>
              <a:gd name="connsiteY99" fmla="*/ 1984188 h 2163482"/>
              <a:gd name="connsiteX100" fmla="*/ 2151529 w 2211294"/>
              <a:gd name="connsiteY100" fmla="*/ 2020047 h 2163482"/>
              <a:gd name="connsiteX101" fmla="*/ 2139576 w 2211294"/>
              <a:gd name="connsiteY101" fmla="*/ 2037976 h 2163482"/>
              <a:gd name="connsiteX102" fmla="*/ 2103718 w 2211294"/>
              <a:gd name="connsiteY102" fmla="*/ 2055906 h 2163482"/>
              <a:gd name="connsiteX103" fmla="*/ 2032000 w 2211294"/>
              <a:gd name="connsiteY103" fmla="*/ 2085788 h 2163482"/>
              <a:gd name="connsiteX104" fmla="*/ 1978212 w 2211294"/>
              <a:gd name="connsiteY104" fmla="*/ 2109694 h 2163482"/>
              <a:gd name="connsiteX105" fmla="*/ 1960282 w 2211294"/>
              <a:gd name="connsiteY105" fmla="*/ 2115670 h 2163482"/>
              <a:gd name="connsiteX106" fmla="*/ 1942353 w 2211294"/>
              <a:gd name="connsiteY106" fmla="*/ 2127623 h 2163482"/>
              <a:gd name="connsiteX107" fmla="*/ 1882588 w 2211294"/>
              <a:gd name="connsiteY107" fmla="*/ 2145553 h 2163482"/>
              <a:gd name="connsiteX108" fmla="*/ 1864659 w 2211294"/>
              <a:gd name="connsiteY108" fmla="*/ 2151529 h 2163482"/>
              <a:gd name="connsiteX109" fmla="*/ 1757082 w 2211294"/>
              <a:gd name="connsiteY109" fmla="*/ 2163482 h 2163482"/>
              <a:gd name="connsiteX110" fmla="*/ 1529976 w 2211294"/>
              <a:gd name="connsiteY110" fmla="*/ 2151529 h 2163482"/>
              <a:gd name="connsiteX111" fmla="*/ 1482165 w 2211294"/>
              <a:gd name="connsiteY111" fmla="*/ 2139576 h 2163482"/>
              <a:gd name="connsiteX112" fmla="*/ 1452282 w 2211294"/>
              <a:gd name="connsiteY112" fmla="*/ 2127623 h 2163482"/>
              <a:gd name="connsiteX113" fmla="*/ 1428376 w 2211294"/>
              <a:gd name="connsiteY113" fmla="*/ 2121647 h 2163482"/>
              <a:gd name="connsiteX114" fmla="*/ 1410447 w 2211294"/>
              <a:gd name="connsiteY114" fmla="*/ 2115670 h 2163482"/>
              <a:gd name="connsiteX115" fmla="*/ 1380565 w 2211294"/>
              <a:gd name="connsiteY115" fmla="*/ 2091764 h 2163482"/>
              <a:gd name="connsiteX116" fmla="*/ 1338729 w 2211294"/>
              <a:gd name="connsiteY116" fmla="*/ 2061882 h 2163482"/>
              <a:gd name="connsiteX117" fmla="*/ 1296894 w 2211294"/>
              <a:gd name="connsiteY117" fmla="*/ 2049929 h 2163482"/>
              <a:gd name="connsiteX118" fmla="*/ 1255059 w 2211294"/>
              <a:gd name="connsiteY118" fmla="*/ 2020047 h 2163482"/>
              <a:gd name="connsiteX119" fmla="*/ 1219200 w 2211294"/>
              <a:gd name="connsiteY119" fmla="*/ 2008094 h 2163482"/>
              <a:gd name="connsiteX120" fmla="*/ 1189318 w 2211294"/>
              <a:gd name="connsiteY120" fmla="*/ 1990164 h 2163482"/>
              <a:gd name="connsiteX121" fmla="*/ 1171388 w 2211294"/>
              <a:gd name="connsiteY121" fmla="*/ 1978211 h 2163482"/>
              <a:gd name="connsiteX122" fmla="*/ 1153459 w 2211294"/>
              <a:gd name="connsiteY122" fmla="*/ 1972235 h 2163482"/>
              <a:gd name="connsiteX123" fmla="*/ 1123576 w 2211294"/>
              <a:gd name="connsiteY123" fmla="*/ 1954306 h 2163482"/>
              <a:gd name="connsiteX124" fmla="*/ 1075765 w 2211294"/>
              <a:gd name="connsiteY124" fmla="*/ 1942353 h 2163482"/>
              <a:gd name="connsiteX125" fmla="*/ 1051859 w 2211294"/>
              <a:gd name="connsiteY125" fmla="*/ 1936376 h 2163482"/>
              <a:gd name="connsiteX126" fmla="*/ 1004047 w 2211294"/>
              <a:gd name="connsiteY126" fmla="*/ 1918447 h 2163482"/>
              <a:gd name="connsiteX127" fmla="*/ 986118 w 2211294"/>
              <a:gd name="connsiteY127" fmla="*/ 1906494 h 2163482"/>
              <a:gd name="connsiteX128" fmla="*/ 956235 w 2211294"/>
              <a:gd name="connsiteY128" fmla="*/ 1900517 h 2163482"/>
              <a:gd name="connsiteX129" fmla="*/ 938306 w 2211294"/>
              <a:gd name="connsiteY129" fmla="*/ 1894541 h 2163482"/>
              <a:gd name="connsiteX130" fmla="*/ 908423 w 2211294"/>
              <a:gd name="connsiteY130" fmla="*/ 1882588 h 2163482"/>
              <a:gd name="connsiteX131" fmla="*/ 872565 w 2211294"/>
              <a:gd name="connsiteY131" fmla="*/ 1870635 h 2163482"/>
              <a:gd name="connsiteX132" fmla="*/ 842682 w 2211294"/>
              <a:gd name="connsiteY132" fmla="*/ 1858682 h 2163482"/>
              <a:gd name="connsiteX133" fmla="*/ 824753 w 2211294"/>
              <a:gd name="connsiteY133" fmla="*/ 1852706 h 2163482"/>
              <a:gd name="connsiteX134" fmla="*/ 776941 w 2211294"/>
              <a:gd name="connsiteY134" fmla="*/ 1828800 h 2163482"/>
              <a:gd name="connsiteX135" fmla="*/ 759012 w 2211294"/>
              <a:gd name="connsiteY135" fmla="*/ 1816847 h 2163482"/>
              <a:gd name="connsiteX136" fmla="*/ 705223 w 2211294"/>
              <a:gd name="connsiteY136" fmla="*/ 1763058 h 2163482"/>
              <a:gd name="connsiteX137" fmla="*/ 657412 w 2211294"/>
              <a:gd name="connsiteY137" fmla="*/ 1703294 h 2163482"/>
              <a:gd name="connsiteX138" fmla="*/ 639482 w 2211294"/>
              <a:gd name="connsiteY138" fmla="*/ 1685364 h 2163482"/>
              <a:gd name="connsiteX139" fmla="*/ 579718 w 2211294"/>
              <a:gd name="connsiteY139" fmla="*/ 1637553 h 2163482"/>
              <a:gd name="connsiteX140" fmla="*/ 531906 w 2211294"/>
              <a:gd name="connsiteY140" fmla="*/ 1613647 h 2163482"/>
              <a:gd name="connsiteX141" fmla="*/ 513976 w 2211294"/>
              <a:gd name="connsiteY141" fmla="*/ 1595717 h 2163482"/>
              <a:gd name="connsiteX142" fmla="*/ 496047 w 2211294"/>
              <a:gd name="connsiteY142" fmla="*/ 1589741 h 2163482"/>
              <a:gd name="connsiteX143" fmla="*/ 424329 w 2211294"/>
              <a:gd name="connsiteY143" fmla="*/ 1565835 h 2163482"/>
              <a:gd name="connsiteX144" fmla="*/ 406400 w 2211294"/>
              <a:gd name="connsiteY144" fmla="*/ 1553882 h 2163482"/>
              <a:gd name="connsiteX145" fmla="*/ 376518 w 2211294"/>
              <a:gd name="connsiteY145" fmla="*/ 1529976 h 2163482"/>
              <a:gd name="connsiteX146" fmla="*/ 352612 w 2211294"/>
              <a:gd name="connsiteY146" fmla="*/ 1518023 h 2163482"/>
              <a:gd name="connsiteX147" fmla="*/ 316753 w 2211294"/>
              <a:gd name="connsiteY147" fmla="*/ 1494117 h 2163482"/>
              <a:gd name="connsiteX148" fmla="*/ 304800 w 2211294"/>
              <a:gd name="connsiteY148" fmla="*/ 1476188 h 2163482"/>
              <a:gd name="connsiteX149" fmla="*/ 262965 w 2211294"/>
              <a:gd name="connsiteY149" fmla="*/ 1434353 h 2163482"/>
              <a:gd name="connsiteX150" fmla="*/ 233082 w 2211294"/>
              <a:gd name="connsiteY150" fmla="*/ 1392517 h 2163482"/>
              <a:gd name="connsiteX151" fmla="*/ 227106 w 2211294"/>
              <a:gd name="connsiteY151" fmla="*/ 1374588 h 2163482"/>
              <a:gd name="connsiteX152" fmla="*/ 209176 w 2211294"/>
              <a:gd name="connsiteY152" fmla="*/ 1356658 h 2163482"/>
              <a:gd name="connsiteX153" fmla="*/ 191247 w 2211294"/>
              <a:gd name="connsiteY153" fmla="*/ 1332753 h 2163482"/>
              <a:gd name="connsiteX154" fmla="*/ 167341 w 2211294"/>
              <a:gd name="connsiteY154" fmla="*/ 1290917 h 2163482"/>
              <a:gd name="connsiteX155" fmla="*/ 131482 w 2211294"/>
              <a:gd name="connsiteY155" fmla="*/ 1243106 h 2163482"/>
              <a:gd name="connsiteX156" fmla="*/ 125506 w 2211294"/>
              <a:gd name="connsiteY156" fmla="*/ 1225176 h 2163482"/>
              <a:gd name="connsiteX157" fmla="*/ 107576 w 2211294"/>
              <a:gd name="connsiteY157" fmla="*/ 1165411 h 2163482"/>
              <a:gd name="connsiteX158" fmla="*/ 95623 w 2211294"/>
              <a:gd name="connsiteY158" fmla="*/ 1135529 h 2163482"/>
              <a:gd name="connsiteX159" fmla="*/ 77694 w 2211294"/>
              <a:gd name="connsiteY159" fmla="*/ 1075764 h 2163482"/>
              <a:gd name="connsiteX160" fmla="*/ 71718 w 2211294"/>
              <a:gd name="connsiteY160" fmla="*/ 1045882 h 2163482"/>
              <a:gd name="connsiteX161" fmla="*/ 53788 w 2211294"/>
              <a:gd name="connsiteY161" fmla="*/ 992094 h 2163482"/>
              <a:gd name="connsiteX162" fmla="*/ 41835 w 2211294"/>
              <a:gd name="connsiteY162" fmla="*/ 848658 h 2163482"/>
              <a:gd name="connsiteX163" fmla="*/ 41835 w 2211294"/>
              <a:gd name="connsiteY163" fmla="*/ 741082 h 216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2211294" h="2163482">
                <a:moveTo>
                  <a:pt x="0" y="782917"/>
                </a:moveTo>
                <a:cubicBezTo>
                  <a:pt x="4359" y="756761"/>
                  <a:pt x="2822" y="744302"/>
                  <a:pt x="17929" y="723153"/>
                </a:cubicBezTo>
                <a:cubicBezTo>
                  <a:pt x="22842" y="716275"/>
                  <a:pt x="30670" y="711895"/>
                  <a:pt x="35859" y="705223"/>
                </a:cubicBezTo>
                <a:cubicBezTo>
                  <a:pt x="44679" y="693883"/>
                  <a:pt x="51796" y="681317"/>
                  <a:pt x="59765" y="669364"/>
                </a:cubicBezTo>
                <a:cubicBezTo>
                  <a:pt x="63749" y="663388"/>
                  <a:pt x="68506" y="657859"/>
                  <a:pt x="71718" y="651435"/>
                </a:cubicBezTo>
                <a:cubicBezTo>
                  <a:pt x="75702" y="643466"/>
                  <a:pt x="80162" y="635718"/>
                  <a:pt x="83671" y="627529"/>
                </a:cubicBezTo>
                <a:cubicBezTo>
                  <a:pt x="86152" y="621739"/>
                  <a:pt x="85712" y="614519"/>
                  <a:pt x="89647" y="609600"/>
                </a:cubicBezTo>
                <a:cubicBezTo>
                  <a:pt x="94134" y="603991"/>
                  <a:pt x="101600" y="601631"/>
                  <a:pt x="107576" y="597647"/>
                </a:cubicBezTo>
                <a:cubicBezTo>
                  <a:pt x="109568" y="591670"/>
                  <a:pt x="110735" y="585352"/>
                  <a:pt x="113553" y="579717"/>
                </a:cubicBezTo>
                <a:cubicBezTo>
                  <a:pt x="116946" y="572932"/>
                  <a:pt x="140730" y="540587"/>
                  <a:pt x="143435" y="537882"/>
                </a:cubicBezTo>
                <a:cubicBezTo>
                  <a:pt x="148514" y="532803"/>
                  <a:pt x="155847" y="530527"/>
                  <a:pt x="161365" y="525929"/>
                </a:cubicBezTo>
                <a:cubicBezTo>
                  <a:pt x="167858" y="520518"/>
                  <a:pt x="173318" y="513976"/>
                  <a:pt x="179294" y="508000"/>
                </a:cubicBezTo>
                <a:cubicBezTo>
                  <a:pt x="192335" y="468879"/>
                  <a:pt x="174223" y="507276"/>
                  <a:pt x="203200" y="484094"/>
                </a:cubicBezTo>
                <a:cubicBezTo>
                  <a:pt x="208809" y="479607"/>
                  <a:pt x="210555" y="471682"/>
                  <a:pt x="215153" y="466164"/>
                </a:cubicBezTo>
                <a:cubicBezTo>
                  <a:pt x="220564" y="459671"/>
                  <a:pt x="227106" y="454211"/>
                  <a:pt x="233082" y="448235"/>
                </a:cubicBezTo>
                <a:cubicBezTo>
                  <a:pt x="235074" y="442259"/>
                  <a:pt x="235124" y="435225"/>
                  <a:pt x="239059" y="430306"/>
                </a:cubicBezTo>
                <a:cubicBezTo>
                  <a:pt x="243546" y="424697"/>
                  <a:pt x="251470" y="422951"/>
                  <a:pt x="256988" y="418353"/>
                </a:cubicBezTo>
                <a:cubicBezTo>
                  <a:pt x="263481" y="412942"/>
                  <a:pt x="268941" y="406400"/>
                  <a:pt x="274918" y="400423"/>
                </a:cubicBezTo>
                <a:cubicBezTo>
                  <a:pt x="276910" y="394447"/>
                  <a:pt x="276440" y="386949"/>
                  <a:pt x="280894" y="382494"/>
                </a:cubicBezTo>
                <a:cubicBezTo>
                  <a:pt x="285348" y="378039"/>
                  <a:pt x="293850" y="380385"/>
                  <a:pt x="298823" y="376517"/>
                </a:cubicBezTo>
                <a:cubicBezTo>
                  <a:pt x="312166" y="366139"/>
                  <a:pt x="318645" y="346003"/>
                  <a:pt x="334682" y="340658"/>
                </a:cubicBezTo>
                <a:lnTo>
                  <a:pt x="370541" y="328706"/>
                </a:lnTo>
                <a:cubicBezTo>
                  <a:pt x="376518" y="324722"/>
                  <a:pt x="381907" y="319670"/>
                  <a:pt x="388471" y="316753"/>
                </a:cubicBezTo>
                <a:cubicBezTo>
                  <a:pt x="399984" y="311636"/>
                  <a:pt x="424329" y="304800"/>
                  <a:pt x="424329" y="304800"/>
                </a:cubicBezTo>
                <a:cubicBezTo>
                  <a:pt x="428313" y="298823"/>
                  <a:pt x="430305" y="290854"/>
                  <a:pt x="436282" y="286870"/>
                </a:cubicBezTo>
                <a:cubicBezTo>
                  <a:pt x="443116" y="282314"/>
                  <a:pt x="452638" y="284129"/>
                  <a:pt x="460188" y="280894"/>
                </a:cubicBezTo>
                <a:cubicBezTo>
                  <a:pt x="466790" y="278065"/>
                  <a:pt x="471693" y="272153"/>
                  <a:pt x="478118" y="268941"/>
                </a:cubicBezTo>
                <a:cubicBezTo>
                  <a:pt x="505072" y="255464"/>
                  <a:pt x="488285" y="272420"/>
                  <a:pt x="513976" y="251011"/>
                </a:cubicBezTo>
                <a:cubicBezTo>
                  <a:pt x="520469" y="245600"/>
                  <a:pt x="525234" y="238271"/>
                  <a:pt x="531906" y="233082"/>
                </a:cubicBezTo>
                <a:cubicBezTo>
                  <a:pt x="543246" y="224262"/>
                  <a:pt x="567765" y="209176"/>
                  <a:pt x="567765" y="209176"/>
                </a:cubicBezTo>
                <a:cubicBezTo>
                  <a:pt x="569757" y="203200"/>
                  <a:pt x="569806" y="196166"/>
                  <a:pt x="573741" y="191247"/>
                </a:cubicBezTo>
                <a:cubicBezTo>
                  <a:pt x="585159" y="176975"/>
                  <a:pt x="595165" y="180535"/>
                  <a:pt x="609600" y="173317"/>
                </a:cubicBezTo>
                <a:cubicBezTo>
                  <a:pt x="650868" y="152682"/>
                  <a:pt x="601687" y="167824"/>
                  <a:pt x="651435" y="155388"/>
                </a:cubicBezTo>
                <a:cubicBezTo>
                  <a:pt x="680467" y="136034"/>
                  <a:pt x="668267" y="141264"/>
                  <a:pt x="717176" y="131482"/>
                </a:cubicBezTo>
                <a:cubicBezTo>
                  <a:pt x="737098" y="127498"/>
                  <a:pt x="756829" y="122402"/>
                  <a:pt x="776941" y="119529"/>
                </a:cubicBezTo>
                <a:cubicBezTo>
                  <a:pt x="826907" y="112391"/>
                  <a:pt x="805110" y="116970"/>
                  <a:pt x="842682" y="107576"/>
                </a:cubicBezTo>
                <a:cubicBezTo>
                  <a:pt x="848659" y="103592"/>
                  <a:pt x="854048" y="98540"/>
                  <a:pt x="860612" y="95623"/>
                </a:cubicBezTo>
                <a:cubicBezTo>
                  <a:pt x="872126" y="90506"/>
                  <a:pt x="885988" y="90659"/>
                  <a:pt x="896471" y="83670"/>
                </a:cubicBezTo>
                <a:cubicBezTo>
                  <a:pt x="919642" y="68223"/>
                  <a:pt x="907586" y="73988"/>
                  <a:pt x="932329" y="65741"/>
                </a:cubicBezTo>
                <a:cubicBezTo>
                  <a:pt x="938306" y="59764"/>
                  <a:pt x="943381" y="52724"/>
                  <a:pt x="950259" y="47811"/>
                </a:cubicBezTo>
                <a:cubicBezTo>
                  <a:pt x="963184" y="38579"/>
                  <a:pt x="977462" y="34759"/>
                  <a:pt x="992094" y="29882"/>
                </a:cubicBezTo>
                <a:cubicBezTo>
                  <a:pt x="998070" y="25898"/>
                  <a:pt x="1003599" y="21141"/>
                  <a:pt x="1010023" y="17929"/>
                </a:cubicBezTo>
                <a:cubicBezTo>
                  <a:pt x="1015658" y="15112"/>
                  <a:pt x="1022162" y="14435"/>
                  <a:pt x="1027953" y="11953"/>
                </a:cubicBezTo>
                <a:cubicBezTo>
                  <a:pt x="1036142" y="8444"/>
                  <a:pt x="1043890" y="3984"/>
                  <a:pt x="1051859" y="0"/>
                </a:cubicBezTo>
                <a:cubicBezTo>
                  <a:pt x="1087718" y="1992"/>
                  <a:pt x="1123683" y="2571"/>
                  <a:pt x="1159435" y="5976"/>
                </a:cubicBezTo>
                <a:cubicBezTo>
                  <a:pt x="1171448" y="7120"/>
                  <a:pt x="1192051" y="19955"/>
                  <a:pt x="1201271" y="23906"/>
                </a:cubicBezTo>
                <a:cubicBezTo>
                  <a:pt x="1207061" y="26387"/>
                  <a:pt x="1213224" y="27890"/>
                  <a:pt x="1219200" y="29882"/>
                </a:cubicBezTo>
                <a:cubicBezTo>
                  <a:pt x="1225176" y="37851"/>
                  <a:pt x="1229477" y="47411"/>
                  <a:pt x="1237129" y="53788"/>
                </a:cubicBezTo>
                <a:cubicBezTo>
                  <a:pt x="1241969" y="57821"/>
                  <a:pt x="1249424" y="56947"/>
                  <a:pt x="1255059" y="59764"/>
                </a:cubicBezTo>
                <a:cubicBezTo>
                  <a:pt x="1306063" y="85265"/>
                  <a:pt x="1220596" y="66954"/>
                  <a:pt x="1338729" y="77694"/>
                </a:cubicBezTo>
                <a:cubicBezTo>
                  <a:pt x="1342713" y="83670"/>
                  <a:pt x="1345073" y="91136"/>
                  <a:pt x="1350682" y="95623"/>
                </a:cubicBezTo>
                <a:cubicBezTo>
                  <a:pt x="1355602" y="99559"/>
                  <a:pt x="1363639" y="97732"/>
                  <a:pt x="1368612" y="101600"/>
                </a:cubicBezTo>
                <a:cubicBezTo>
                  <a:pt x="1381955" y="111978"/>
                  <a:pt x="1392518" y="125505"/>
                  <a:pt x="1404471" y="137458"/>
                </a:cubicBezTo>
                <a:lnTo>
                  <a:pt x="1404471" y="137458"/>
                </a:lnTo>
                <a:cubicBezTo>
                  <a:pt x="1417844" y="159748"/>
                  <a:pt x="1423731" y="171883"/>
                  <a:pt x="1440329" y="191247"/>
                </a:cubicBezTo>
                <a:cubicBezTo>
                  <a:pt x="1445830" y="197664"/>
                  <a:pt x="1452282" y="203200"/>
                  <a:pt x="1458259" y="209176"/>
                </a:cubicBezTo>
                <a:cubicBezTo>
                  <a:pt x="1460251" y="215153"/>
                  <a:pt x="1461109" y="221636"/>
                  <a:pt x="1464235" y="227106"/>
                </a:cubicBezTo>
                <a:cubicBezTo>
                  <a:pt x="1469177" y="235754"/>
                  <a:pt x="1476375" y="242906"/>
                  <a:pt x="1482165" y="251011"/>
                </a:cubicBezTo>
                <a:cubicBezTo>
                  <a:pt x="1486340" y="256856"/>
                  <a:pt x="1490554" y="262704"/>
                  <a:pt x="1494118" y="268941"/>
                </a:cubicBezTo>
                <a:cubicBezTo>
                  <a:pt x="1498538" y="276676"/>
                  <a:pt x="1502562" y="284658"/>
                  <a:pt x="1506071" y="292847"/>
                </a:cubicBezTo>
                <a:cubicBezTo>
                  <a:pt x="1508552" y="298637"/>
                  <a:pt x="1508112" y="305857"/>
                  <a:pt x="1512047" y="310776"/>
                </a:cubicBezTo>
                <a:cubicBezTo>
                  <a:pt x="1516534" y="316385"/>
                  <a:pt x="1524000" y="318745"/>
                  <a:pt x="1529976" y="322729"/>
                </a:cubicBezTo>
                <a:cubicBezTo>
                  <a:pt x="1549752" y="382049"/>
                  <a:pt x="1516572" y="291428"/>
                  <a:pt x="1553882" y="358588"/>
                </a:cubicBezTo>
                <a:cubicBezTo>
                  <a:pt x="1560001" y="369602"/>
                  <a:pt x="1558846" y="383964"/>
                  <a:pt x="1565835" y="394447"/>
                </a:cubicBezTo>
                <a:cubicBezTo>
                  <a:pt x="1582477" y="419409"/>
                  <a:pt x="1572709" y="407297"/>
                  <a:pt x="1595718" y="430306"/>
                </a:cubicBezTo>
                <a:cubicBezTo>
                  <a:pt x="1607359" y="465232"/>
                  <a:pt x="1592032" y="433333"/>
                  <a:pt x="1625600" y="460188"/>
                </a:cubicBezTo>
                <a:cubicBezTo>
                  <a:pt x="1638800" y="470748"/>
                  <a:pt x="1649506" y="484094"/>
                  <a:pt x="1661459" y="496047"/>
                </a:cubicBezTo>
                <a:cubicBezTo>
                  <a:pt x="1666538" y="501126"/>
                  <a:pt x="1673412" y="504016"/>
                  <a:pt x="1679388" y="508000"/>
                </a:cubicBezTo>
                <a:cubicBezTo>
                  <a:pt x="1713640" y="559377"/>
                  <a:pt x="1672576" y="494376"/>
                  <a:pt x="1697318" y="543858"/>
                </a:cubicBezTo>
                <a:cubicBezTo>
                  <a:pt x="1702665" y="554551"/>
                  <a:pt x="1721784" y="577570"/>
                  <a:pt x="1727200" y="585694"/>
                </a:cubicBezTo>
                <a:cubicBezTo>
                  <a:pt x="1758835" y="633148"/>
                  <a:pt x="1729243" y="599690"/>
                  <a:pt x="1769035" y="639482"/>
                </a:cubicBezTo>
                <a:cubicBezTo>
                  <a:pt x="1799872" y="731992"/>
                  <a:pt x="1764529" y="636447"/>
                  <a:pt x="1792941" y="693270"/>
                </a:cubicBezTo>
                <a:cubicBezTo>
                  <a:pt x="1795759" y="698905"/>
                  <a:pt x="1797187" y="705142"/>
                  <a:pt x="1798918" y="711200"/>
                </a:cubicBezTo>
                <a:cubicBezTo>
                  <a:pt x="1801174" y="719098"/>
                  <a:pt x="1801221" y="727759"/>
                  <a:pt x="1804894" y="735106"/>
                </a:cubicBezTo>
                <a:cubicBezTo>
                  <a:pt x="1811318" y="747955"/>
                  <a:pt x="1822376" y="758115"/>
                  <a:pt x="1828800" y="770964"/>
                </a:cubicBezTo>
                <a:cubicBezTo>
                  <a:pt x="1839428" y="792220"/>
                  <a:pt x="1840865" y="792276"/>
                  <a:pt x="1846729" y="812800"/>
                </a:cubicBezTo>
                <a:cubicBezTo>
                  <a:pt x="1848986" y="820698"/>
                  <a:pt x="1850449" y="828808"/>
                  <a:pt x="1852706" y="836706"/>
                </a:cubicBezTo>
                <a:cubicBezTo>
                  <a:pt x="1854437" y="842763"/>
                  <a:pt x="1857154" y="848524"/>
                  <a:pt x="1858682" y="854635"/>
                </a:cubicBezTo>
                <a:cubicBezTo>
                  <a:pt x="1861146" y="864490"/>
                  <a:pt x="1862375" y="874619"/>
                  <a:pt x="1864659" y="884517"/>
                </a:cubicBezTo>
                <a:cubicBezTo>
                  <a:pt x="1868353" y="900524"/>
                  <a:pt x="1873170" y="916266"/>
                  <a:pt x="1876612" y="932329"/>
                </a:cubicBezTo>
                <a:cubicBezTo>
                  <a:pt x="1891097" y="999927"/>
                  <a:pt x="1872062" y="936614"/>
                  <a:pt x="1894541" y="1004047"/>
                </a:cubicBezTo>
                <a:lnTo>
                  <a:pt x="1900518" y="1021976"/>
                </a:lnTo>
                <a:cubicBezTo>
                  <a:pt x="1902510" y="1027953"/>
                  <a:pt x="1903253" y="1034504"/>
                  <a:pt x="1906494" y="1039906"/>
                </a:cubicBezTo>
                <a:cubicBezTo>
                  <a:pt x="1912470" y="1049867"/>
                  <a:pt x="1919228" y="1059398"/>
                  <a:pt x="1924423" y="1069788"/>
                </a:cubicBezTo>
                <a:cubicBezTo>
                  <a:pt x="1927240" y="1075423"/>
                  <a:pt x="1928669" y="1081660"/>
                  <a:pt x="1930400" y="1087717"/>
                </a:cubicBezTo>
                <a:cubicBezTo>
                  <a:pt x="1942273" y="1129270"/>
                  <a:pt x="1931444" y="1099434"/>
                  <a:pt x="1942353" y="1159435"/>
                </a:cubicBezTo>
                <a:cubicBezTo>
                  <a:pt x="1946138" y="1180253"/>
                  <a:pt x="1952994" y="1182699"/>
                  <a:pt x="1966259" y="1201270"/>
                </a:cubicBezTo>
                <a:cubicBezTo>
                  <a:pt x="1987063" y="1230395"/>
                  <a:pt x="1968235" y="1209223"/>
                  <a:pt x="1996141" y="1237129"/>
                </a:cubicBezTo>
                <a:cubicBezTo>
                  <a:pt x="1998133" y="1243105"/>
                  <a:pt x="1998183" y="1250139"/>
                  <a:pt x="2002118" y="1255058"/>
                </a:cubicBezTo>
                <a:cubicBezTo>
                  <a:pt x="2006605" y="1260667"/>
                  <a:pt x="2014968" y="1261932"/>
                  <a:pt x="2020047" y="1267011"/>
                </a:cubicBezTo>
                <a:cubicBezTo>
                  <a:pt x="2025126" y="1272090"/>
                  <a:pt x="2028016" y="1278964"/>
                  <a:pt x="2032000" y="1284941"/>
                </a:cubicBezTo>
                <a:cubicBezTo>
                  <a:pt x="2035984" y="1296894"/>
                  <a:pt x="2036964" y="1310317"/>
                  <a:pt x="2043953" y="1320800"/>
                </a:cubicBezTo>
                <a:lnTo>
                  <a:pt x="2067859" y="1356658"/>
                </a:lnTo>
                <a:cubicBezTo>
                  <a:pt x="2087090" y="1414356"/>
                  <a:pt x="2056257" y="1324667"/>
                  <a:pt x="2085788" y="1398494"/>
                </a:cubicBezTo>
                <a:cubicBezTo>
                  <a:pt x="2090467" y="1410192"/>
                  <a:pt x="2094685" y="1422130"/>
                  <a:pt x="2097741" y="1434353"/>
                </a:cubicBezTo>
                <a:cubicBezTo>
                  <a:pt x="2099733" y="1442321"/>
                  <a:pt x="2100834" y="1450567"/>
                  <a:pt x="2103718" y="1458258"/>
                </a:cubicBezTo>
                <a:cubicBezTo>
                  <a:pt x="2106846" y="1466600"/>
                  <a:pt x="2112686" y="1473770"/>
                  <a:pt x="2115671" y="1482164"/>
                </a:cubicBezTo>
                <a:cubicBezTo>
                  <a:pt x="2199112" y="1716844"/>
                  <a:pt x="2181929" y="1648849"/>
                  <a:pt x="2211294" y="1780988"/>
                </a:cubicBezTo>
                <a:cubicBezTo>
                  <a:pt x="2209302" y="1826808"/>
                  <a:pt x="2208586" y="1872701"/>
                  <a:pt x="2205318" y="1918447"/>
                </a:cubicBezTo>
                <a:cubicBezTo>
                  <a:pt x="2204600" y="1928501"/>
                  <a:pt x="2192965" y="1978611"/>
                  <a:pt x="2187388" y="1984188"/>
                </a:cubicBezTo>
                <a:cubicBezTo>
                  <a:pt x="2175435" y="1996141"/>
                  <a:pt x="2160906" y="2005982"/>
                  <a:pt x="2151529" y="2020047"/>
                </a:cubicBezTo>
                <a:cubicBezTo>
                  <a:pt x="2147545" y="2026023"/>
                  <a:pt x="2144655" y="2032897"/>
                  <a:pt x="2139576" y="2037976"/>
                </a:cubicBezTo>
                <a:cubicBezTo>
                  <a:pt x="2119679" y="2057873"/>
                  <a:pt x="2125590" y="2043755"/>
                  <a:pt x="2103718" y="2055906"/>
                </a:cubicBezTo>
                <a:cubicBezTo>
                  <a:pt x="2044652" y="2088720"/>
                  <a:pt x="2093100" y="2075604"/>
                  <a:pt x="2032000" y="2085788"/>
                </a:cubicBezTo>
                <a:cubicBezTo>
                  <a:pt x="2003589" y="2104730"/>
                  <a:pt x="2020884" y="2095471"/>
                  <a:pt x="1978212" y="2109694"/>
                </a:cubicBezTo>
                <a:lnTo>
                  <a:pt x="1960282" y="2115670"/>
                </a:lnTo>
                <a:cubicBezTo>
                  <a:pt x="1954306" y="2119654"/>
                  <a:pt x="1948917" y="2124706"/>
                  <a:pt x="1942353" y="2127623"/>
                </a:cubicBezTo>
                <a:cubicBezTo>
                  <a:pt x="1916795" y="2138982"/>
                  <a:pt x="1906922" y="2138600"/>
                  <a:pt x="1882588" y="2145553"/>
                </a:cubicBezTo>
                <a:cubicBezTo>
                  <a:pt x="1876531" y="2147284"/>
                  <a:pt x="1870895" y="2150638"/>
                  <a:pt x="1864659" y="2151529"/>
                </a:cubicBezTo>
                <a:cubicBezTo>
                  <a:pt x="1828942" y="2156631"/>
                  <a:pt x="1792941" y="2159498"/>
                  <a:pt x="1757082" y="2163482"/>
                </a:cubicBezTo>
                <a:lnTo>
                  <a:pt x="1529976" y="2151529"/>
                </a:lnTo>
                <a:cubicBezTo>
                  <a:pt x="1515363" y="2150510"/>
                  <a:pt x="1496430" y="2144925"/>
                  <a:pt x="1482165" y="2139576"/>
                </a:cubicBezTo>
                <a:cubicBezTo>
                  <a:pt x="1472120" y="2135809"/>
                  <a:pt x="1462460" y="2131015"/>
                  <a:pt x="1452282" y="2127623"/>
                </a:cubicBezTo>
                <a:cubicBezTo>
                  <a:pt x="1444490" y="2125026"/>
                  <a:pt x="1436274" y="2123904"/>
                  <a:pt x="1428376" y="2121647"/>
                </a:cubicBezTo>
                <a:cubicBezTo>
                  <a:pt x="1422319" y="2119916"/>
                  <a:pt x="1416423" y="2117662"/>
                  <a:pt x="1410447" y="2115670"/>
                </a:cubicBezTo>
                <a:cubicBezTo>
                  <a:pt x="1386641" y="2079963"/>
                  <a:pt x="1412639" y="2111008"/>
                  <a:pt x="1380565" y="2091764"/>
                </a:cubicBezTo>
                <a:cubicBezTo>
                  <a:pt x="1365870" y="2082947"/>
                  <a:pt x="1353424" y="2070699"/>
                  <a:pt x="1338729" y="2061882"/>
                </a:cubicBezTo>
                <a:cubicBezTo>
                  <a:pt x="1332607" y="2058209"/>
                  <a:pt x="1301356" y="2051045"/>
                  <a:pt x="1296894" y="2049929"/>
                </a:cubicBezTo>
                <a:cubicBezTo>
                  <a:pt x="1277640" y="2030675"/>
                  <a:pt x="1281280" y="2030536"/>
                  <a:pt x="1255059" y="2020047"/>
                </a:cubicBezTo>
                <a:cubicBezTo>
                  <a:pt x="1243361" y="2015368"/>
                  <a:pt x="1230004" y="2014577"/>
                  <a:pt x="1219200" y="2008094"/>
                </a:cubicBezTo>
                <a:cubicBezTo>
                  <a:pt x="1209239" y="2002117"/>
                  <a:pt x="1199168" y="1996321"/>
                  <a:pt x="1189318" y="1990164"/>
                </a:cubicBezTo>
                <a:cubicBezTo>
                  <a:pt x="1183227" y="1986357"/>
                  <a:pt x="1177813" y="1981423"/>
                  <a:pt x="1171388" y="1978211"/>
                </a:cubicBezTo>
                <a:cubicBezTo>
                  <a:pt x="1165753" y="1975394"/>
                  <a:pt x="1159094" y="1975052"/>
                  <a:pt x="1153459" y="1972235"/>
                </a:cubicBezTo>
                <a:cubicBezTo>
                  <a:pt x="1143069" y="1967040"/>
                  <a:pt x="1133966" y="1959501"/>
                  <a:pt x="1123576" y="1954306"/>
                </a:cubicBezTo>
                <a:cubicBezTo>
                  <a:pt x="1110756" y="1947896"/>
                  <a:pt x="1088048" y="1945083"/>
                  <a:pt x="1075765" y="1942353"/>
                </a:cubicBezTo>
                <a:cubicBezTo>
                  <a:pt x="1067747" y="1940571"/>
                  <a:pt x="1059828" y="1938368"/>
                  <a:pt x="1051859" y="1936376"/>
                </a:cubicBezTo>
                <a:cubicBezTo>
                  <a:pt x="1009808" y="1908343"/>
                  <a:pt x="1063130" y="1940603"/>
                  <a:pt x="1004047" y="1918447"/>
                </a:cubicBezTo>
                <a:cubicBezTo>
                  <a:pt x="997322" y="1915925"/>
                  <a:pt x="992843" y="1909016"/>
                  <a:pt x="986118" y="1906494"/>
                </a:cubicBezTo>
                <a:cubicBezTo>
                  <a:pt x="976607" y="1902927"/>
                  <a:pt x="966090" y="1902981"/>
                  <a:pt x="956235" y="1900517"/>
                </a:cubicBezTo>
                <a:cubicBezTo>
                  <a:pt x="950124" y="1898989"/>
                  <a:pt x="944204" y="1896753"/>
                  <a:pt x="938306" y="1894541"/>
                </a:cubicBezTo>
                <a:cubicBezTo>
                  <a:pt x="928261" y="1890774"/>
                  <a:pt x="918505" y="1886254"/>
                  <a:pt x="908423" y="1882588"/>
                </a:cubicBezTo>
                <a:cubicBezTo>
                  <a:pt x="896582" y="1878282"/>
                  <a:pt x="884263" y="1875314"/>
                  <a:pt x="872565" y="1870635"/>
                </a:cubicBezTo>
                <a:cubicBezTo>
                  <a:pt x="862604" y="1866651"/>
                  <a:pt x="852727" y="1862449"/>
                  <a:pt x="842682" y="1858682"/>
                </a:cubicBezTo>
                <a:cubicBezTo>
                  <a:pt x="836784" y="1856470"/>
                  <a:pt x="830387" y="1855523"/>
                  <a:pt x="824753" y="1852706"/>
                </a:cubicBezTo>
                <a:cubicBezTo>
                  <a:pt x="768301" y="1824479"/>
                  <a:pt x="817371" y="1842275"/>
                  <a:pt x="776941" y="1828800"/>
                </a:cubicBezTo>
                <a:cubicBezTo>
                  <a:pt x="770965" y="1824816"/>
                  <a:pt x="764307" y="1821701"/>
                  <a:pt x="759012" y="1816847"/>
                </a:cubicBezTo>
                <a:cubicBezTo>
                  <a:pt x="740321" y="1799713"/>
                  <a:pt x="705223" y="1763058"/>
                  <a:pt x="705223" y="1763058"/>
                </a:cubicBezTo>
                <a:cubicBezTo>
                  <a:pt x="693011" y="1726420"/>
                  <a:pt x="703701" y="1749583"/>
                  <a:pt x="657412" y="1703294"/>
                </a:cubicBezTo>
                <a:lnTo>
                  <a:pt x="639482" y="1685364"/>
                </a:lnTo>
                <a:cubicBezTo>
                  <a:pt x="623160" y="1669042"/>
                  <a:pt x="602337" y="1645093"/>
                  <a:pt x="579718" y="1637553"/>
                </a:cubicBezTo>
                <a:cubicBezTo>
                  <a:pt x="557658" y="1630199"/>
                  <a:pt x="554487" y="1630583"/>
                  <a:pt x="531906" y="1613647"/>
                </a:cubicBezTo>
                <a:cubicBezTo>
                  <a:pt x="525144" y="1608576"/>
                  <a:pt x="521009" y="1600405"/>
                  <a:pt x="513976" y="1595717"/>
                </a:cubicBezTo>
                <a:cubicBezTo>
                  <a:pt x="508734" y="1592223"/>
                  <a:pt x="501681" y="1592558"/>
                  <a:pt x="496047" y="1589741"/>
                </a:cubicBezTo>
                <a:cubicBezTo>
                  <a:pt x="442335" y="1562885"/>
                  <a:pt x="491914" y="1575489"/>
                  <a:pt x="424329" y="1565835"/>
                </a:cubicBezTo>
                <a:cubicBezTo>
                  <a:pt x="418353" y="1561851"/>
                  <a:pt x="412146" y="1558192"/>
                  <a:pt x="406400" y="1553882"/>
                </a:cubicBezTo>
                <a:cubicBezTo>
                  <a:pt x="396195" y="1546228"/>
                  <a:pt x="387132" y="1537052"/>
                  <a:pt x="376518" y="1529976"/>
                </a:cubicBezTo>
                <a:cubicBezTo>
                  <a:pt x="369105" y="1525034"/>
                  <a:pt x="360252" y="1522607"/>
                  <a:pt x="352612" y="1518023"/>
                </a:cubicBezTo>
                <a:cubicBezTo>
                  <a:pt x="340293" y="1510632"/>
                  <a:pt x="316753" y="1494117"/>
                  <a:pt x="316753" y="1494117"/>
                </a:cubicBezTo>
                <a:cubicBezTo>
                  <a:pt x="312769" y="1488141"/>
                  <a:pt x="309605" y="1481527"/>
                  <a:pt x="304800" y="1476188"/>
                </a:cubicBezTo>
                <a:cubicBezTo>
                  <a:pt x="291607" y="1461529"/>
                  <a:pt x="271785" y="1451992"/>
                  <a:pt x="262965" y="1434353"/>
                </a:cubicBezTo>
                <a:cubicBezTo>
                  <a:pt x="247232" y="1402887"/>
                  <a:pt x="257312" y="1416747"/>
                  <a:pt x="233082" y="1392517"/>
                </a:cubicBezTo>
                <a:cubicBezTo>
                  <a:pt x="231090" y="1386541"/>
                  <a:pt x="230600" y="1379830"/>
                  <a:pt x="227106" y="1374588"/>
                </a:cubicBezTo>
                <a:cubicBezTo>
                  <a:pt x="222418" y="1367555"/>
                  <a:pt x="214677" y="1363075"/>
                  <a:pt x="209176" y="1356658"/>
                </a:cubicBezTo>
                <a:cubicBezTo>
                  <a:pt x="202694" y="1349095"/>
                  <a:pt x="197036" y="1340858"/>
                  <a:pt x="191247" y="1332753"/>
                </a:cubicBezTo>
                <a:cubicBezTo>
                  <a:pt x="170446" y="1303632"/>
                  <a:pt x="187351" y="1325934"/>
                  <a:pt x="167341" y="1290917"/>
                </a:cubicBezTo>
                <a:cubicBezTo>
                  <a:pt x="157827" y="1274268"/>
                  <a:pt x="142977" y="1257474"/>
                  <a:pt x="131482" y="1243106"/>
                </a:cubicBezTo>
                <a:cubicBezTo>
                  <a:pt x="129490" y="1237129"/>
                  <a:pt x="127316" y="1231210"/>
                  <a:pt x="125506" y="1225176"/>
                </a:cubicBezTo>
                <a:cubicBezTo>
                  <a:pt x="120557" y="1208680"/>
                  <a:pt x="114345" y="1183461"/>
                  <a:pt x="107576" y="1165411"/>
                </a:cubicBezTo>
                <a:cubicBezTo>
                  <a:pt x="103809" y="1155366"/>
                  <a:pt x="99289" y="1145611"/>
                  <a:pt x="95623" y="1135529"/>
                </a:cubicBezTo>
                <a:cubicBezTo>
                  <a:pt x="87115" y="1112131"/>
                  <a:pt x="82789" y="1098689"/>
                  <a:pt x="77694" y="1075764"/>
                </a:cubicBezTo>
                <a:cubicBezTo>
                  <a:pt x="75490" y="1065848"/>
                  <a:pt x="74509" y="1055649"/>
                  <a:pt x="71718" y="1045882"/>
                </a:cubicBezTo>
                <a:cubicBezTo>
                  <a:pt x="66526" y="1027710"/>
                  <a:pt x="53788" y="992094"/>
                  <a:pt x="53788" y="992094"/>
                </a:cubicBezTo>
                <a:cubicBezTo>
                  <a:pt x="46281" y="932033"/>
                  <a:pt x="43982" y="921654"/>
                  <a:pt x="41835" y="848658"/>
                </a:cubicBezTo>
                <a:cubicBezTo>
                  <a:pt x="40781" y="812815"/>
                  <a:pt x="41835" y="776941"/>
                  <a:pt x="41835" y="7410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7" name="Freeform 6"/>
          <p:cNvSpPr/>
          <p:nvPr/>
        </p:nvSpPr>
        <p:spPr>
          <a:xfrm>
            <a:off x="2030826" y="5068047"/>
            <a:ext cx="1202510" cy="1183341"/>
          </a:xfrm>
          <a:custGeom>
            <a:avLst/>
            <a:gdLst>
              <a:gd name="connsiteX0" fmla="*/ 1177 w 1202510"/>
              <a:gd name="connsiteY0" fmla="*/ 699247 h 1183341"/>
              <a:gd name="connsiteX1" fmla="*/ 13130 w 1202510"/>
              <a:gd name="connsiteY1" fmla="*/ 669364 h 1183341"/>
              <a:gd name="connsiteX2" fmla="*/ 25083 w 1202510"/>
              <a:gd name="connsiteY2" fmla="*/ 651435 h 1183341"/>
              <a:gd name="connsiteX3" fmla="*/ 37036 w 1202510"/>
              <a:gd name="connsiteY3" fmla="*/ 615576 h 1183341"/>
              <a:gd name="connsiteX4" fmla="*/ 48989 w 1202510"/>
              <a:gd name="connsiteY4" fmla="*/ 597647 h 1183341"/>
              <a:gd name="connsiteX5" fmla="*/ 66918 w 1202510"/>
              <a:gd name="connsiteY5" fmla="*/ 561788 h 1183341"/>
              <a:gd name="connsiteX6" fmla="*/ 72895 w 1202510"/>
              <a:gd name="connsiteY6" fmla="*/ 537882 h 1183341"/>
              <a:gd name="connsiteX7" fmla="*/ 84848 w 1202510"/>
              <a:gd name="connsiteY7" fmla="*/ 519953 h 1183341"/>
              <a:gd name="connsiteX8" fmla="*/ 114730 w 1202510"/>
              <a:gd name="connsiteY8" fmla="*/ 472141 h 1183341"/>
              <a:gd name="connsiteX9" fmla="*/ 138636 w 1202510"/>
              <a:gd name="connsiteY9" fmla="*/ 436282 h 1183341"/>
              <a:gd name="connsiteX10" fmla="*/ 156566 w 1202510"/>
              <a:gd name="connsiteY10" fmla="*/ 418353 h 1183341"/>
              <a:gd name="connsiteX11" fmla="*/ 180471 w 1202510"/>
              <a:gd name="connsiteY11" fmla="*/ 382494 h 1183341"/>
              <a:gd name="connsiteX12" fmla="*/ 210354 w 1202510"/>
              <a:gd name="connsiteY12" fmla="*/ 346635 h 1183341"/>
              <a:gd name="connsiteX13" fmla="*/ 246213 w 1202510"/>
              <a:gd name="connsiteY13" fmla="*/ 304800 h 1183341"/>
              <a:gd name="connsiteX14" fmla="*/ 300001 w 1202510"/>
              <a:gd name="connsiteY14" fmla="*/ 227105 h 1183341"/>
              <a:gd name="connsiteX15" fmla="*/ 341836 w 1202510"/>
              <a:gd name="connsiteY15" fmla="*/ 191247 h 1183341"/>
              <a:gd name="connsiteX16" fmla="*/ 383671 w 1202510"/>
              <a:gd name="connsiteY16" fmla="*/ 161364 h 1183341"/>
              <a:gd name="connsiteX17" fmla="*/ 407577 w 1202510"/>
              <a:gd name="connsiteY17" fmla="*/ 149411 h 1183341"/>
              <a:gd name="connsiteX18" fmla="*/ 443436 w 1202510"/>
              <a:gd name="connsiteY18" fmla="*/ 131482 h 1183341"/>
              <a:gd name="connsiteX19" fmla="*/ 461366 w 1202510"/>
              <a:gd name="connsiteY19" fmla="*/ 113553 h 1183341"/>
              <a:gd name="connsiteX20" fmla="*/ 503201 w 1202510"/>
              <a:gd name="connsiteY20" fmla="*/ 89647 h 1183341"/>
              <a:gd name="connsiteX21" fmla="*/ 515154 w 1202510"/>
              <a:gd name="connsiteY21" fmla="*/ 71717 h 1183341"/>
              <a:gd name="connsiteX22" fmla="*/ 521130 w 1202510"/>
              <a:gd name="connsiteY22" fmla="*/ 53788 h 1183341"/>
              <a:gd name="connsiteX23" fmla="*/ 539060 w 1202510"/>
              <a:gd name="connsiteY23" fmla="*/ 35858 h 1183341"/>
              <a:gd name="connsiteX24" fmla="*/ 545036 w 1202510"/>
              <a:gd name="connsiteY24" fmla="*/ 17929 h 1183341"/>
              <a:gd name="connsiteX25" fmla="*/ 604801 w 1202510"/>
              <a:gd name="connsiteY25" fmla="*/ 0 h 1183341"/>
              <a:gd name="connsiteX26" fmla="*/ 652613 w 1202510"/>
              <a:gd name="connsiteY26" fmla="*/ 5976 h 1183341"/>
              <a:gd name="connsiteX27" fmla="*/ 664566 w 1202510"/>
              <a:gd name="connsiteY27" fmla="*/ 29882 h 1183341"/>
              <a:gd name="connsiteX28" fmla="*/ 676518 w 1202510"/>
              <a:gd name="connsiteY28" fmla="*/ 47811 h 1183341"/>
              <a:gd name="connsiteX29" fmla="*/ 688471 w 1202510"/>
              <a:gd name="connsiteY29" fmla="*/ 83670 h 1183341"/>
              <a:gd name="connsiteX30" fmla="*/ 700424 w 1202510"/>
              <a:gd name="connsiteY30" fmla="*/ 101600 h 1183341"/>
              <a:gd name="connsiteX31" fmla="*/ 736283 w 1202510"/>
              <a:gd name="connsiteY31" fmla="*/ 161364 h 1183341"/>
              <a:gd name="connsiteX32" fmla="*/ 754213 w 1202510"/>
              <a:gd name="connsiteY32" fmla="*/ 167341 h 1183341"/>
              <a:gd name="connsiteX33" fmla="*/ 802024 w 1202510"/>
              <a:gd name="connsiteY33" fmla="*/ 227105 h 1183341"/>
              <a:gd name="connsiteX34" fmla="*/ 813977 w 1202510"/>
              <a:gd name="connsiteY34" fmla="*/ 245035 h 1183341"/>
              <a:gd name="connsiteX35" fmla="*/ 849836 w 1202510"/>
              <a:gd name="connsiteY35" fmla="*/ 280894 h 1183341"/>
              <a:gd name="connsiteX36" fmla="*/ 873742 w 1202510"/>
              <a:gd name="connsiteY36" fmla="*/ 316753 h 1183341"/>
              <a:gd name="connsiteX37" fmla="*/ 885695 w 1202510"/>
              <a:gd name="connsiteY37" fmla="*/ 334682 h 1183341"/>
              <a:gd name="connsiteX38" fmla="*/ 951436 w 1202510"/>
              <a:gd name="connsiteY38" fmla="*/ 340658 h 1183341"/>
              <a:gd name="connsiteX39" fmla="*/ 999248 w 1202510"/>
              <a:gd name="connsiteY39" fmla="*/ 358588 h 1183341"/>
              <a:gd name="connsiteX40" fmla="*/ 1035107 w 1202510"/>
              <a:gd name="connsiteY40" fmla="*/ 382494 h 1183341"/>
              <a:gd name="connsiteX41" fmla="*/ 1053036 w 1202510"/>
              <a:gd name="connsiteY41" fmla="*/ 388470 h 1183341"/>
              <a:gd name="connsiteX42" fmla="*/ 1064989 w 1202510"/>
              <a:gd name="connsiteY42" fmla="*/ 412376 h 1183341"/>
              <a:gd name="connsiteX43" fmla="*/ 1082918 w 1202510"/>
              <a:gd name="connsiteY43" fmla="*/ 430305 h 1183341"/>
              <a:gd name="connsiteX44" fmla="*/ 1088895 w 1202510"/>
              <a:gd name="connsiteY44" fmla="*/ 448235 h 1183341"/>
              <a:gd name="connsiteX45" fmla="*/ 1106824 w 1202510"/>
              <a:gd name="connsiteY45" fmla="*/ 466164 h 1183341"/>
              <a:gd name="connsiteX46" fmla="*/ 1118777 w 1202510"/>
              <a:gd name="connsiteY46" fmla="*/ 484094 h 1183341"/>
              <a:gd name="connsiteX47" fmla="*/ 1130730 w 1202510"/>
              <a:gd name="connsiteY47" fmla="*/ 525929 h 1183341"/>
              <a:gd name="connsiteX48" fmla="*/ 1148660 w 1202510"/>
              <a:gd name="connsiteY48" fmla="*/ 543858 h 1183341"/>
              <a:gd name="connsiteX49" fmla="*/ 1160613 w 1202510"/>
              <a:gd name="connsiteY49" fmla="*/ 579717 h 1183341"/>
              <a:gd name="connsiteX50" fmla="*/ 1172566 w 1202510"/>
              <a:gd name="connsiteY50" fmla="*/ 603623 h 1183341"/>
              <a:gd name="connsiteX51" fmla="*/ 1184518 w 1202510"/>
              <a:gd name="connsiteY51" fmla="*/ 639482 h 1183341"/>
              <a:gd name="connsiteX52" fmla="*/ 1196471 w 1202510"/>
              <a:gd name="connsiteY52" fmla="*/ 669364 h 1183341"/>
              <a:gd name="connsiteX53" fmla="*/ 1202448 w 1202510"/>
              <a:gd name="connsiteY53" fmla="*/ 764988 h 1183341"/>
              <a:gd name="connsiteX54" fmla="*/ 1190495 w 1202510"/>
              <a:gd name="connsiteY54" fmla="*/ 962211 h 1183341"/>
              <a:gd name="connsiteX55" fmla="*/ 1184518 w 1202510"/>
              <a:gd name="connsiteY55" fmla="*/ 980141 h 1183341"/>
              <a:gd name="connsiteX56" fmla="*/ 1166589 w 1202510"/>
              <a:gd name="connsiteY56" fmla="*/ 998070 h 1183341"/>
              <a:gd name="connsiteX57" fmla="*/ 1124754 w 1202510"/>
              <a:gd name="connsiteY57" fmla="*/ 1016000 h 1183341"/>
              <a:gd name="connsiteX58" fmla="*/ 1106824 w 1202510"/>
              <a:gd name="connsiteY58" fmla="*/ 1033929 h 1183341"/>
              <a:gd name="connsiteX59" fmla="*/ 1076942 w 1202510"/>
              <a:gd name="connsiteY59" fmla="*/ 1039905 h 1183341"/>
              <a:gd name="connsiteX60" fmla="*/ 1035107 w 1202510"/>
              <a:gd name="connsiteY60" fmla="*/ 1045882 h 1183341"/>
              <a:gd name="connsiteX61" fmla="*/ 999248 w 1202510"/>
              <a:gd name="connsiteY61" fmla="*/ 1051858 h 1183341"/>
              <a:gd name="connsiteX62" fmla="*/ 981318 w 1202510"/>
              <a:gd name="connsiteY62" fmla="*/ 1057835 h 1183341"/>
              <a:gd name="connsiteX63" fmla="*/ 951436 w 1202510"/>
              <a:gd name="connsiteY63" fmla="*/ 1063811 h 1183341"/>
              <a:gd name="connsiteX64" fmla="*/ 933507 w 1202510"/>
              <a:gd name="connsiteY64" fmla="*/ 1075764 h 1183341"/>
              <a:gd name="connsiteX65" fmla="*/ 915577 w 1202510"/>
              <a:gd name="connsiteY65" fmla="*/ 1081741 h 1183341"/>
              <a:gd name="connsiteX66" fmla="*/ 873742 w 1202510"/>
              <a:gd name="connsiteY66" fmla="*/ 1099670 h 1183341"/>
              <a:gd name="connsiteX67" fmla="*/ 855813 w 1202510"/>
              <a:gd name="connsiteY67" fmla="*/ 1117600 h 1183341"/>
              <a:gd name="connsiteX68" fmla="*/ 831907 w 1202510"/>
              <a:gd name="connsiteY68" fmla="*/ 1129553 h 1183341"/>
              <a:gd name="connsiteX69" fmla="*/ 778118 w 1202510"/>
              <a:gd name="connsiteY69" fmla="*/ 1147482 h 1183341"/>
              <a:gd name="connsiteX70" fmla="*/ 724330 w 1202510"/>
              <a:gd name="connsiteY70" fmla="*/ 1171388 h 1183341"/>
              <a:gd name="connsiteX71" fmla="*/ 676518 w 1202510"/>
              <a:gd name="connsiteY71" fmla="*/ 1183341 h 1183341"/>
              <a:gd name="connsiteX72" fmla="*/ 509177 w 1202510"/>
              <a:gd name="connsiteY72" fmla="*/ 1177364 h 1183341"/>
              <a:gd name="connsiteX73" fmla="*/ 455389 w 1202510"/>
              <a:gd name="connsiteY73" fmla="*/ 1153458 h 1183341"/>
              <a:gd name="connsiteX74" fmla="*/ 431483 w 1202510"/>
              <a:gd name="connsiteY74" fmla="*/ 1147482 h 1183341"/>
              <a:gd name="connsiteX75" fmla="*/ 413554 w 1202510"/>
              <a:gd name="connsiteY75" fmla="*/ 1135529 h 1183341"/>
              <a:gd name="connsiteX76" fmla="*/ 371718 w 1202510"/>
              <a:gd name="connsiteY76" fmla="*/ 1123576 h 1183341"/>
              <a:gd name="connsiteX77" fmla="*/ 353789 w 1202510"/>
              <a:gd name="connsiteY77" fmla="*/ 1117600 h 1183341"/>
              <a:gd name="connsiteX78" fmla="*/ 311954 w 1202510"/>
              <a:gd name="connsiteY78" fmla="*/ 1105647 h 1183341"/>
              <a:gd name="connsiteX79" fmla="*/ 276095 w 1202510"/>
              <a:gd name="connsiteY79" fmla="*/ 1075764 h 1183341"/>
              <a:gd name="connsiteX80" fmla="*/ 246213 w 1202510"/>
              <a:gd name="connsiteY80" fmla="*/ 1069788 h 1183341"/>
              <a:gd name="connsiteX81" fmla="*/ 210354 w 1202510"/>
              <a:gd name="connsiteY81" fmla="*/ 1057835 h 1183341"/>
              <a:gd name="connsiteX82" fmla="*/ 186448 w 1202510"/>
              <a:gd name="connsiteY82" fmla="*/ 1051858 h 1183341"/>
              <a:gd name="connsiteX83" fmla="*/ 144613 w 1202510"/>
              <a:gd name="connsiteY83" fmla="*/ 1016000 h 1183341"/>
              <a:gd name="connsiteX84" fmla="*/ 132660 w 1202510"/>
              <a:gd name="connsiteY84" fmla="*/ 992094 h 1183341"/>
              <a:gd name="connsiteX85" fmla="*/ 114730 w 1202510"/>
              <a:gd name="connsiteY85" fmla="*/ 974164 h 1183341"/>
              <a:gd name="connsiteX86" fmla="*/ 102777 w 1202510"/>
              <a:gd name="connsiteY86" fmla="*/ 956235 h 1183341"/>
              <a:gd name="connsiteX87" fmla="*/ 84848 w 1202510"/>
              <a:gd name="connsiteY87" fmla="*/ 902447 h 1183341"/>
              <a:gd name="connsiteX88" fmla="*/ 78871 w 1202510"/>
              <a:gd name="connsiteY88" fmla="*/ 884517 h 1183341"/>
              <a:gd name="connsiteX89" fmla="*/ 72895 w 1202510"/>
              <a:gd name="connsiteY89" fmla="*/ 866588 h 1183341"/>
              <a:gd name="connsiteX90" fmla="*/ 60942 w 1202510"/>
              <a:gd name="connsiteY90" fmla="*/ 842682 h 1183341"/>
              <a:gd name="connsiteX91" fmla="*/ 48989 w 1202510"/>
              <a:gd name="connsiteY91" fmla="*/ 806823 h 1183341"/>
              <a:gd name="connsiteX92" fmla="*/ 43013 w 1202510"/>
              <a:gd name="connsiteY92" fmla="*/ 753035 h 1183341"/>
              <a:gd name="connsiteX93" fmla="*/ 1177 w 1202510"/>
              <a:gd name="connsiteY93" fmla="*/ 699247 h 118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02510" h="1183341">
                <a:moveTo>
                  <a:pt x="1177" y="699247"/>
                </a:moveTo>
                <a:cubicBezTo>
                  <a:pt x="-3803" y="685302"/>
                  <a:pt x="8332" y="678960"/>
                  <a:pt x="13130" y="669364"/>
                </a:cubicBezTo>
                <a:cubicBezTo>
                  <a:pt x="16342" y="662940"/>
                  <a:pt x="22166" y="657999"/>
                  <a:pt x="25083" y="651435"/>
                </a:cubicBezTo>
                <a:cubicBezTo>
                  <a:pt x="30200" y="639921"/>
                  <a:pt x="30047" y="626059"/>
                  <a:pt x="37036" y="615576"/>
                </a:cubicBezTo>
                <a:cubicBezTo>
                  <a:pt x="41020" y="609600"/>
                  <a:pt x="45777" y="604071"/>
                  <a:pt x="48989" y="597647"/>
                </a:cubicBezTo>
                <a:cubicBezTo>
                  <a:pt x="73737" y="548152"/>
                  <a:pt x="32661" y="613177"/>
                  <a:pt x="66918" y="561788"/>
                </a:cubicBezTo>
                <a:cubicBezTo>
                  <a:pt x="68910" y="553819"/>
                  <a:pt x="69659" y="545432"/>
                  <a:pt x="72895" y="537882"/>
                </a:cubicBezTo>
                <a:cubicBezTo>
                  <a:pt x="75725" y="531280"/>
                  <a:pt x="81284" y="526189"/>
                  <a:pt x="84848" y="519953"/>
                </a:cubicBezTo>
                <a:cubicBezTo>
                  <a:pt x="120187" y="458110"/>
                  <a:pt x="70290" y="535628"/>
                  <a:pt x="114730" y="472141"/>
                </a:cubicBezTo>
                <a:cubicBezTo>
                  <a:pt x="122968" y="460372"/>
                  <a:pt x="128478" y="446440"/>
                  <a:pt x="138636" y="436282"/>
                </a:cubicBezTo>
                <a:cubicBezTo>
                  <a:pt x="144613" y="430306"/>
                  <a:pt x="151377" y="425025"/>
                  <a:pt x="156566" y="418353"/>
                </a:cubicBezTo>
                <a:cubicBezTo>
                  <a:pt x="165386" y="407014"/>
                  <a:pt x="170313" y="392652"/>
                  <a:pt x="180471" y="382494"/>
                </a:cubicBezTo>
                <a:cubicBezTo>
                  <a:pt x="232845" y="330120"/>
                  <a:pt x="168758" y="396551"/>
                  <a:pt x="210354" y="346635"/>
                </a:cubicBezTo>
                <a:cubicBezTo>
                  <a:pt x="234796" y="317304"/>
                  <a:pt x="223836" y="340602"/>
                  <a:pt x="246213" y="304800"/>
                </a:cubicBezTo>
                <a:cubicBezTo>
                  <a:pt x="267036" y="271485"/>
                  <a:pt x="255981" y="260119"/>
                  <a:pt x="300001" y="227105"/>
                </a:cubicBezTo>
                <a:cubicBezTo>
                  <a:pt x="369895" y="174686"/>
                  <a:pt x="283579" y="241182"/>
                  <a:pt x="341836" y="191247"/>
                </a:cubicBezTo>
                <a:cubicBezTo>
                  <a:pt x="348249" y="185750"/>
                  <a:pt x="374211" y="166770"/>
                  <a:pt x="383671" y="161364"/>
                </a:cubicBezTo>
                <a:cubicBezTo>
                  <a:pt x="391406" y="156944"/>
                  <a:pt x="399842" y="153831"/>
                  <a:pt x="407577" y="149411"/>
                </a:cubicBezTo>
                <a:cubicBezTo>
                  <a:pt x="440016" y="130875"/>
                  <a:pt x="410565" y="142438"/>
                  <a:pt x="443436" y="131482"/>
                </a:cubicBezTo>
                <a:cubicBezTo>
                  <a:pt x="449413" y="125506"/>
                  <a:pt x="454873" y="118964"/>
                  <a:pt x="461366" y="113553"/>
                </a:cubicBezTo>
                <a:cubicBezTo>
                  <a:pt x="474039" y="102992"/>
                  <a:pt x="488585" y="96955"/>
                  <a:pt x="503201" y="89647"/>
                </a:cubicBezTo>
                <a:cubicBezTo>
                  <a:pt x="507185" y="83670"/>
                  <a:pt x="511942" y="78142"/>
                  <a:pt x="515154" y="71717"/>
                </a:cubicBezTo>
                <a:cubicBezTo>
                  <a:pt x="517971" y="66082"/>
                  <a:pt x="517636" y="59030"/>
                  <a:pt x="521130" y="53788"/>
                </a:cubicBezTo>
                <a:cubicBezTo>
                  <a:pt x="525818" y="46755"/>
                  <a:pt x="533083" y="41835"/>
                  <a:pt x="539060" y="35858"/>
                </a:cubicBezTo>
                <a:cubicBezTo>
                  <a:pt x="541052" y="29882"/>
                  <a:pt x="539910" y="21591"/>
                  <a:pt x="545036" y="17929"/>
                </a:cubicBezTo>
                <a:cubicBezTo>
                  <a:pt x="552873" y="12332"/>
                  <a:pt x="592020" y="3195"/>
                  <a:pt x="604801" y="0"/>
                </a:cubicBezTo>
                <a:cubicBezTo>
                  <a:pt x="620738" y="1992"/>
                  <a:pt x="638247" y="-1207"/>
                  <a:pt x="652613" y="5976"/>
                </a:cubicBezTo>
                <a:cubicBezTo>
                  <a:pt x="660582" y="9960"/>
                  <a:pt x="660146" y="22147"/>
                  <a:pt x="664566" y="29882"/>
                </a:cubicBezTo>
                <a:cubicBezTo>
                  <a:pt x="668129" y="36118"/>
                  <a:pt x="673601" y="41247"/>
                  <a:pt x="676518" y="47811"/>
                </a:cubicBezTo>
                <a:cubicBezTo>
                  <a:pt x="681635" y="59325"/>
                  <a:pt x="681482" y="73186"/>
                  <a:pt x="688471" y="83670"/>
                </a:cubicBezTo>
                <a:cubicBezTo>
                  <a:pt x="692455" y="89647"/>
                  <a:pt x="696860" y="95363"/>
                  <a:pt x="700424" y="101600"/>
                </a:cubicBezTo>
                <a:cubicBezTo>
                  <a:pt x="707311" y="113652"/>
                  <a:pt x="725964" y="157924"/>
                  <a:pt x="736283" y="161364"/>
                </a:cubicBezTo>
                <a:lnTo>
                  <a:pt x="754213" y="167341"/>
                </a:lnTo>
                <a:cubicBezTo>
                  <a:pt x="771354" y="218766"/>
                  <a:pt x="740305" y="134523"/>
                  <a:pt x="802024" y="227105"/>
                </a:cubicBezTo>
                <a:cubicBezTo>
                  <a:pt x="806008" y="233082"/>
                  <a:pt x="809205" y="239666"/>
                  <a:pt x="813977" y="245035"/>
                </a:cubicBezTo>
                <a:cubicBezTo>
                  <a:pt x="825207" y="257669"/>
                  <a:pt x="840459" y="266829"/>
                  <a:pt x="849836" y="280894"/>
                </a:cubicBezTo>
                <a:lnTo>
                  <a:pt x="873742" y="316753"/>
                </a:lnTo>
                <a:cubicBezTo>
                  <a:pt x="877726" y="322729"/>
                  <a:pt x="878542" y="334032"/>
                  <a:pt x="885695" y="334682"/>
                </a:cubicBezTo>
                <a:lnTo>
                  <a:pt x="951436" y="340658"/>
                </a:lnTo>
                <a:cubicBezTo>
                  <a:pt x="1009155" y="379136"/>
                  <a:pt x="918007" y="321660"/>
                  <a:pt x="999248" y="358588"/>
                </a:cubicBezTo>
                <a:cubicBezTo>
                  <a:pt x="1012326" y="364533"/>
                  <a:pt x="1021478" y="377951"/>
                  <a:pt x="1035107" y="382494"/>
                </a:cubicBezTo>
                <a:lnTo>
                  <a:pt x="1053036" y="388470"/>
                </a:lnTo>
                <a:cubicBezTo>
                  <a:pt x="1057020" y="396439"/>
                  <a:pt x="1059811" y="405126"/>
                  <a:pt x="1064989" y="412376"/>
                </a:cubicBezTo>
                <a:cubicBezTo>
                  <a:pt x="1069902" y="419254"/>
                  <a:pt x="1078230" y="423273"/>
                  <a:pt x="1082918" y="430305"/>
                </a:cubicBezTo>
                <a:cubicBezTo>
                  <a:pt x="1086413" y="435547"/>
                  <a:pt x="1085400" y="442993"/>
                  <a:pt x="1088895" y="448235"/>
                </a:cubicBezTo>
                <a:cubicBezTo>
                  <a:pt x="1093583" y="455267"/>
                  <a:pt x="1101413" y="459671"/>
                  <a:pt x="1106824" y="466164"/>
                </a:cubicBezTo>
                <a:cubicBezTo>
                  <a:pt x="1111422" y="471682"/>
                  <a:pt x="1114793" y="478117"/>
                  <a:pt x="1118777" y="484094"/>
                </a:cubicBezTo>
                <a:cubicBezTo>
                  <a:pt x="1119573" y="487278"/>
                  <a:pt x="1127302" y="520787"/>
                  <a:pt x="1130730" y="525929"/>
                </a:cubicBezTo>
                <a:cubicBezTo>
                  <a:pt x="1135418" y="532961"/>
                  <a:pt x="1142683" y="537882"/>
                  <a:pt x="1148660" y="543858"/>
                </a:cubicBezTo>
                <a:cubicBezTo>
                  <a:pt x="1152644" y="555811"/>
                  <a:pt x="1154978" y="568448"/>
                  <a:pt x="1160613" y="579717"/>
                </a:cubicBezTo>
                <a:cubicBezTo>
                  <a:pt x="1164597" y="587686"/>
                  <a:pt x="1169257" y="595351"/>
                  <a:pt x="1172566" y="603623"/>
                </a:cubicBezTo>
                <a:cubicBezTo>
                  <a:pt x="1177245" y="615321"/>
                  <a:pt x="1179839" y="627784"/>
                  <a:pt x="1184518" y="639482"/>
                </a:cubicBezTo>
                <a:lnTo>
                  <a:pt x="1196471" y="669364"/>
                </a:lnTo>
                <a:cubicBezTo>
                  <a:pt x="1198463" y="701239"/>
                  <a:pt x="1203100" y="733058"/>
                  <a:pt x="1202448" y="764988"/>
                </a:cubicBezTo>
                <a:cubicBezTo>
                  <a:pt x="1201104" y="830836"/>
                  <a:pt x="1195965" y="896577"/>
                  <a:pt x="1190495" y="962211"/>
                </a:cubicBezTo>
                <a:cubicBezTo>
                  <a:pt x="1189972" y="968489"/>
                  <a:pt x="1188013" y="974899"/>
                  <a:pt x="1184518" y="980141"/>
                </a:cubicBezTo>
                <a:cubicBezTo>
                  <a:pt x="1179830" y="987173"/>
                  <a:pt x="1173467" y="993157"/>
                  <a:pt x="1166589" y="998070"/>
                </a:cubicBezTo>
                <a:cubicBezTo>
                  <a:pt x="1153666" y="1007300"/>
                  <a:pt x="1139384" y="1011123"/>
                  <a:pt x="1124754" y="1016000"/>
                </a:cubicBezTo>
                <a:cubicBezTo>
                  <a:pt x="1118777" y="1021976"/>
                  <a:pt x="1114384" y="1030149"/>
                  <a:pt x="1106824" y="1033929"/>
                </a:cubicBezTo>
                <a:cubicBezTo>
                  <a:pt x="1097738" y="1038472"/>
                  <a:pt x="1086962" y="1038235"/>
                  <a:pt x="1076942" y="1039905"/>
                </a:cubicBezTo>
                <a:cubicBezTo>
                  <a:pt x="1063047" y="1042221"/>
                  <a:pt x="1049030" y="1043740"/>
                  <a:pt x="1035107" y="1045882"/>
                </a:cubicBezTo>
                <a:cubicBezTo>
                  <a:pt x="1023130" y="1047725"/>
                  <a:pt x="1011201" y="1049866"/>
                  <a:pt x="999248" y="1051858"/>
                </a:cubicBezTo>
                <a:cubicBezTo>
                  <a:pt x="993271" y="1053850"/>
                  <a:pt x="987430" y="1056307"/>
                  <a:pt x="981318" y="1057835"/>
                </a:cubicBezTo>
                <a:cubicBezTo>
                  <a:pt x="971463" y="1060299"/>
                  <a:pt x="960947" y="1060244"/>
                  <a:pt x="951436" y="1063811"/>
                </a:cubicBezTo>
                <a:cubicBezTo>
                  <a:pt x="944711" y="1066333"/>
                  <a:pt x="939931" y="1072552"/>
                  <a:pt x="933507" y="1075764"/>
                </a:cubicBezTo>
                <a:cubicBezTo>
                  <a:pt x="927872" y="1078582"/>
                  <a:pt x="921212" y="1078923"/>
                  <a:pt x="915577" y="1081741"/>
                </a:cubicBezTo>
                <a:cubicBezTo>
                  <a:pt x="874307" y="1102377"/>
                  <a:pt x="923493" y="1087233"/>
                  <a:pt x="873742" y="1099670"/>
                </a:cubicBezTo>
                <a:cubicBezTo>
                  <a:pt x="867766" y="1105647"/>
                  <a:pt x="862691" y="1112687"/>
                  <a:pt x="855813" y="1117600"/>
                </a:cubicBezTo>
                <a:cubicBezTo>
                  <a:pt x="848563" y="1122778"/>
                  <a:pt x="840048" y="1125935"/>
                  <a:pt x="831907" y="1129553"/>
                </a:cubicBezTo>
                <a:cubicBezTo>
                  <a:pt x="802976" y="1142410"/>
                  <a:pt x="805863" y="1140545"/>
                  <a:pt x="778118" y="1147482"/>
                </a:cubicBezTo>
                <a:cubicBezTo>
                  <a:pt x="754571" y="1163181"/>
                  <a:pt x="758469" y="1162853"/>
                  <a:pt x="724330" y="1171388"/>
                </a:cubicBezTo>
                <a:lnTo>
                  <a:pt x="676518" y="1183341"/>
                </a:lnTo>
                <a:cubicBezTo>
                  <a:pt x="620738" y="1181349"/>
                  <a:pt x="564777" y="1182270"/>
                  <a:pt x="509177" y="1177364"/>
                </a:cubicBezTo>
                <a:cubicBezTo>
                  <a:pt x="462364" y="1173233"/>
                  <a:pt x="486161" y="1166646"/>
                  <a:pt x="455389" y="1153458"/>
                </a:cubicBezTo>
                <a:cubicBezTo>
                  <a:pt x="447839" y="1150222"/>
                  <a:pt x="439452" y="1149474"/>
                  <a:pt x="431483" y="1147482"/>
                </a:cubicBezTo>
                <a:cubicBezTo>
                  <a:pt x="425507" y="1143498"/>
                  <a:pt x="419978" y="1138741"/>
                  <a:pt x="413554" y="1135529"/>
                </a:cubicBezTo>
                <a:cubicBezTo>
                  <a:pt x="404007" y="1130755"/>
                  <a:pt x="380646" y="1126127"/>
                  <a:pt x="371718" y="1123576"/>
                </a:cubicBezTo>
                <a:cubicBezTo>
                  <a:pt x="365661" y="1121845"/>
                  <a:pt x="359846" y="1119331"/>
                  <a:pt x="353789" y="1117600"/>
                </a:cubicBezTo>
                <a:cubicBezTo>
                  <a:pt x="301259" y="1102591"/>
                  <a:pt x="354941" y="1119975"/>
                  <a:pt x="311954" y="1105647"/>
                </a:cubicBezTo>
                <a:cubicBezTo>
                  <a:pt x="302654" y="1096347"/>
                  <a:pt x="289407" y="1080756"/>
                  <a:pt x="276095" y="1075764"/>
                </a:cubicBezTo>
                <a:cubicBezTo>
                  <a:pt x="266584" y="1072197"/>
                  <a:pt x="256013" y="1072461"/>
                  <a:pt x="246213" y="1069788"/>
                </a:cubicBezTo>
                <a:cubicBezTo>
                  <a:pt x="234057" y="1066473"/>
                  <a:pt x="222577" y="1060891"/>
                  <a:pt x="210354" y="1057835"/>
                </a:cubicBezTo>
                <a:lnTo>
                  <a:pt x="186448" y="1051858"/>
                </a:lnTo>
                <a:cubicBezTo>
                  <a:pt x="173891" y="1042441"/>
                  <a:pt x="154218" y="1029447"/>
                  <a:pt x="144613" y="1016000"/>
                </a:cubicBezTo>
                <a:cubicBezTo>
                  <a:pt x="139435" y="1008750"/>
                  <a:pt x="137838" y="999344"/>
                  <a:pt x="132660" y="992094"/>
                </a:cubicBezTo>
                <a:cubicBezTo>
                  <a:pt x="127747" y="985216"/>
                  <a:pt x="120141" y="980657"/>
                  <a:pt x="114730" y="974164"/>
                </a:cubicBezTo>
                <a:cubicBezTo>
                  <a:pt x="110132" y="968646"/>
                  <a:pt x="106761" y="962211"/>
                  <a:pt x="102777" y="956235"/>
                </a:cubicBezTo>
                <a:lnTo>
                  <a:pt x="84848" y="902447"/>
                </a:lnTo>
                <a:lnTo>
                  <a:pt x="78871" y="884517"/>
                </a:lnTo>
                <a:cubicBezTo>
                  <a:pt x="76879" y="878541"/>
                  <a:pt x="75712" y="872223"/>
                  <a:pt x="72895" y="866588"/>
                </a:cubicBezTo>
                <a:cubicBezTo>
                  <a:pt x="68911" y="858619"/>
                  <a:pt x="64251" y="850954"/>
                  <a:pt x="60942" y="842682"/>
                </a:cubicBezTo>
                <a:cubicBezTo>
                  <a:pt x="56263" y="830984"/>
                  <a:pt x="48989" y="806823"/>
                  <a:pt x="48989" y="806823"/>
                </a:cubicBezTo>
                <a:cubicBezTo>
                  <a:pt x="46997" y="788894"/>
                  <a:pt x="44901" y="770976"/>
                  <a:pt x="43013" y="753035"/>
                </a:cubicBezTo>
                <a:cubicBezTo>
                  <a:pt x="36640" y="692487"/>
                  <a:pt x="6157" y="713192"/>
                  <a:pt x="1177" y="699247"/>
                </a:cubicBezTo>
                <a:close/>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854824" y="4524188"/>
            <a:ext cx="761746" cy="615577"/>
          </a:xfrm>
          <a:custGeom>
            <a:avLst/>
            <a:gdLst>
              <a:gd name="connsiteX0" fmla="*/ 735105 w 761746"/>
              <a:gd name="connsiteY0" fmla="*/ 502024 h 615577"/>
              <a:gd name="connsiteX1" fmla="*/ 753035 w 761746"/>
              <a:gd name="connsiteY1" fmla="*/ 466165 h 615577"/>
              <a:gd name="connsiteX2" fmla="*/ 729129 w 761746"/>
              <a:gd name="connsiteY2" fmla="*/ 245036 h 615577"/>
              <a:gd name="connsiteX3" fmla="*/ 699247 w 761746"/>
              <a:gd name="connsiteY3" fmla="*/ 209177 h 615577"/>
              <a:gd name="connsiteX4" fmla="*/ 639482 w 761746"/>
              <a:gd name="connsiteY4" fmla="*/ 149412 h 615577"/>
              <a:gd name="connsiteX5" fmla="*/ 621552 w 761746"/>
              <a:gd name="connsiteY5" fmla="*/ 131483 h 615577"/>
              <a:gd name="connsiteX6" fmla="*/ 609600 w 761746"/>
              <a:gd name="connsiteY6" fmla="*/ 113553 h 615577"/>
              <a:gd name="connsiteX7" fmla="*/ 591670 w 761746"/>
              <a:gd name="connsiteY7" fmla="*/ 107577 h 615577"/>
              <a:gd name="connsiteX8" fmla="*/ 561788 w 761746"/>
              <a:gd name="connsiteY8" fmla="*/ 89647 h 615577"/>
              <a:gd name="connsiteX9" fmla="*/ 525929 w 761746"/>
              <a:gd name="connsiteY9" fmla="*/ 59765 h 615577"/>
              <a:gd name="connsiteX10" fmla="*/ 490070 w 761746"/>
              <a:gd name="connsiteY10" fmla="*/ 41836 h 615577"/>
              <a:gd name="connsiteX11" fmla="*/ 472141 w 761746"/>
              <a:gd name="connsiteY11" fmla="*/ 23906 h 615577"/>
              <a:gd name="connsiteX12" fmla="*/ 448235 w 761746"/>
              <a:gd name="connsiteY12" fmla="*/ 17930 h 615577"/>
              <a:gd name="connsiteX13" fmla="*/ 430305 w 761746"/>
              <a:gd name="connsiteY13" fmla="*/ 11953 h 615577"/>
              <a:gd name="connsiteX14" fmla="*/ 364564 w 761746"/>
              <a:gd name="connsiteY14" fmla="*/ 0 h 615577"/>
              <a:gd name="connsiteX15" fmla="*/ 113552 w 761746"/>
              <a:gd name="connsiteY15" fmla="*/ 5977 h 615577"/>
              <a:gd name="connsiteX16" fmla="*/ 101600 w 761746"/>
              <a:gd name="connsiteY16" fmla="*/ 23906 h 615577"/>
              <a:gd name="connsiteX17" fmla="*/ 65741 w 761746"/>
              <a:gd name="connsiteY17" fmla="*/ 53788 h 615577"/>
              <a:gd name="connsiteX18" fmla="*/ 53788 w 761746"/>
              <a:gd name="connsiteY18" fmla="*/ 89647 h 615577"/>
              <a:gd name="connsiteX19" fmla="*/ 29882 w 761746"/>
              <a:gd name="connsiteY19" fmla="*/ 131483 h 615577"/>
              <a:gd name="connsiteX20" fmla="*/ 17929 w 761746"/>
              <a:gd name="connsiteY20" fmla="*/ 149412 h 615577"/>
              <a:gd name="connsiteX21" fmla="*/ 5976 w 761746"/>
              <a:gd name="connsiteY21" fmla="*/ 185271 h 615577"/>
              <a:gd name="connsiteX22" fmla="*/ 0 w 761746"/>
              <a:gd name="connsiteY22" fmla="*/ 203200 h 615577"/>
              <a:gd name="connsiteX23" fmla="*/ 5976 w 761746"/>
              <a:gd name="connsiteY23" fmla="*/ 400424 h 615577"/>
              <a:gd name="connsiteX24" fmla="*/ 11952 w 761746"/>
              <a:gd name="connsiteY24" fmla="*/ 418353 h 615577"/>
              <a:gd name="connsiteX25" fmla="*/ 29882 w 761746"/>
              <a:gd name="connsiteY25" fmla="*/ 436283 h 615577"/>
              <a:gd name="connsiteX26" fmla="*/ 47811 w 761746"/>
              <a:gd name="connsiteY26" fmla="*/ 460188 h 615577"/>
              <a:gd name="connsiteX27" fmla="*/ 59764 w 761746"/>
              <a:gd name="connsiteY27" fmla="*/ 478118 h 615577"/>
              <a:gd name="connsiteX28" fmla="*/ 77694 w 761746"/>
              <a:gd name="connsiteY28" fmla="*/ 490071 h 615577"/>
              <a:gd name="connsiteX29" fmla="*/ 113552 w 761746"/>
              <a:gd name="connsiteY29" fmla="*/ 519953 h 615577"/>
              <a:gd name="connsiteX30" fmla="*/ 137458 w 761746"/>
              <a:gd name="connsiteY30" fmla="*/ 537883 h 615577"/>
              <a:gd name="connsiteX31" fmla="*/ 155388 w 761746"/>
              <a:gd name="connsiteY31" fmla="*/ 555812 h 615577"/>
              <a:gd name="connsiteX32" fmla="*/ 173317 w 761746"/>
              <a:gd name="connsiteY32" fmla="*/ 561788 h 615577"/>
              <a:gd name="connsiteX33" fmla="*/ 197223 w 761746"/>
              <a:gd name="connsiteY33" fmla="*/ 573741 h 615577"/>
              <a:gd name="connsiteX34" fmla="*/ 221129 w 761746"/>
              <a:gd name="connsiteY34" fmla="*/ 591671 h 615577"/>
              <a:gd name="connsiteX35" fmla="*/ 256988 w 761746"/>
              <a:gd name="connsiteY35" fmla="*/ 603624 h 615577"/>
              <a:gd name="connsiteX36" fmla="*/ 298823 w 761746"/>
              <a:gd name="connsiteY36" fmla="*/ 615577 h 615577"/>
              <a:gd name="connsiteX37" fmla="*/ 561788 w 761746"/>
              <a:gd name="connsiteY37" fmla="*/ 609600 h 615577"/>
              <a:gd name="connsiteX38" fmla="*/ 603623 w 761746"/>
              <a:gd name="connsiteY38" fmla="*/ 597647 h 615577"/>
              <a:gd name="connsiteX39" fmla="*/ 621552 w 761746"/>
              <a:gd name="connsiteY39" fmla="*/ 585694 h 615577"/>
              <a:gd name="connsiteX40" fmla="*/ 657411 w 761746"/>
              <a:gd name="connsiteY40" fmla="*/ 573741 h 615577"/>
              <a:gd name="connsiteX41" fmla="*/ 699247 w 761746"/>
              <a:gd name="connsiteY41" fmla="*/ 561788 h 615577"/>
              <a:gd name="connsiteX42" fmla="*/ 717176 w 761746"/>
              <a:gd name="connsiteY42" fmla="*/ 549836 h 615577"/>
              <a:gd name="connsiteX43" fmla="*/ 741082 w 761746"/>
              <a:gd name="connsiteY43" fmla="*/ 525930 h 615577"/>
              <a:gd name="connsiteX44" fmla="*/ 735105 w 761746"/>
              <a:gd name="connsiteY44" fmla="*/ 502024 h 61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1746" h="615577">
                <a:moveTo>
                  <a:pt x="735105" y="502024"/>
                </a:moveTo>
                <a:cubicBezTo>
                  <a:pt x="737097" y="492063"/>
                  <a:pt x="752701" y="479525"/>
                  <a:pt x="753035" y="466165"/>
                </a:cubicBezTo>
                <a:cubicBezTo>
                  <a:pt x="760361" y="173149"/>
                  <a:pt x="776634" y="328168"/>
                  <a:pt x="729129" y="245036"/>
                </a:cubicBezTo>
                <a:cubicBezTo>
                  <a:pt x="710464" y="212372"/>
                  <a:pt x="727411" y="227953"/>
                  <a:pt x="699247" y="209177"/>
                </a:cubicBezTo>
                <a:cubicBezTo>
                  <a:pt x="635507" y="113566"/>
                  <a:pt x="719160" y="229085"/>
                  <a:pt x="639482" y="149412"/>
                </a:cubicBezTo>
                <a:cubicBezTo>
                  <a:pt x="633505" y="143436"/>
                  <a:pt x="626963" y="137976"/>
                  <a:pt x="621552" y="131483"/>
                </a:cubicBezTo>
                <a:cubicBezTo>
                  <a:pt x="616954" y="125965"/>
                  <a:pt x="615209" y="118040"/>
                  <a:pt x="609600" y="113553"/>
                </a:cubicBezTo>
                <a:cubicBezTo>
                  <a:pt x="604681" y="109617"/>
                  <a:pt x="597305" y="110394"/>
                  <a:pt x="591670" y="107577"/>
                </a:cubicBezTo>
                <a:cubicBezTo>
                  <a:pt x="581280" y="102382"/>
                  <a:pt x="571081" y="96617"/>
                  <a:pt x="561788" y="89647"/>
                </a:cubicBezTo>
                <a:cubicBezTo>
                  <a:pt x="535355" y="69822"/>
                  <a:pt x="553800" y="73701"/>
                  <a:pt x="525929" y="59765"/>
                </a:cubicBezTo>
                <a:cubicBezTo>
                  <a:pt x="498980" y="46290"/>
                  <a:pt x="515757" y="63242"/>
                  <a:pt x="490070" y="41836"/>
                </a:cubicBezTo>
                <a:cubicBezTo>
                  <a:pt x="483577" y="36425"/>
                  <a:pt x="479479" y="28099"/>
                  <a:pt x="472141" y="23906"/>
                </a:cubicBezTo>
                <a:cubicBezTo>
                  <a:pt x="465009" y="19831"/>
                  <a:pt x="456133" y="20186"/>
                  <a:pt x="448235" y="17930"/>
                </a:cubicBezTo>
                <a:cubicBezTo>
                  <a:pt x="442177" y="16199"/>
                  <a:pt x="436417" y="13481"/>
                  <a:pt x="430305" y="11953"/>
                </a:cubicBezTo>
                <a:cubicBezTo>
                  <a:pt x="413610" y="7779"/>
                  <a:pt x="380536" y="2662"/>
                  <a:pt x="364564" y="0"/>
                </a:cubicBezTo>
                <a:cubicBezTo>
                  <a:pt x="280893" y="1992"/>
                  <a:pt x="196903" y="-1600"/>
                  <a:pt x="113552" y="5977"/>
                </a:cubicBezTo>
                <a:cubicBezTo>
                  <a:pt x="106399" y="6627"/>
                  <a:pt x="106198" y="18388"/>
                  <a:pt x="101600" y="23906"/>
                </a:cubicBezTo>
                <a:cubicBezTo>
                  <a:pt x="87219" y="41163"/>
                  <a:pt x="83371" y="42035"/>
                  <a:pt x="65741" y="53788"/>
                </a:cubicBezTo>
                <a:cubicBezTo>
                  <a:pt x="61757" y="65741"/>
                  <a:pt x="60777" y="79163"/>
                  <a:pt x="53788" y="89647"/>
                </a:cubicBezTo>
                <a:cubicBezTo>
                  <a:pt x="24662" y="133337"/>
                  <a:pt x="60218" y="78396"/>
                  <a:pt x="29882" y="131483"/>
                </a:cubicBezTo>
                <a:cubicBezTo>
                  <a:pt x="26318" y="137719"/>
                  <a:pt x="20846" y="142848"/>
                  <a:pt x="17929" y="149412"/>
                </a:cubicBezTo>
                <a:cubicBezTo>
                  <a:pt x="12812" y="160926"/>
                  <a:pt x="9960" y="173318"/>
                  <a:pt x="5976" y="185271"/>
                </a:cubicBezTo>
                <a:lnTo>
                  <a:pt x="0" y="203200"/>
                </a:lnTo>
                <a:cubicBezTo>
                  <a:pt x="1992" y="268941"/>
                  <a:pt x="2328" y="334754"/>
                  <a:pt x="5976" y="400424"/>
                </a:cubicBezTo>
                <a:cubicBezTo>
                  <a:pt x="6325" y="406714"/>
                  <a:pt x="8458" y="413111"/>
                  <a:pt x="11952" y="418353"/>
                </a:cubicBezTo>
                <a:cubicBezTo>
                  <a:pt x="16640" y="425386"/>
                  <a:pt x="24381" y="429866"/>
                  <a:pt x="29882" y="436283"/>
                </a:cubicBezTo>
                <a:cubicBezTo>
                  <a:pt x="36364" y="443846"/>
                  <a:pt x="42022" y="452083"/>
                  <a:pt x="47811" y="460188"/>
                </a:cubicBezTo>
                <a:cubicBezTo>
                  <a:pt x="51986" y="466033"/>
                  <a:pt x="54685" y="473039"/>
                  <a:pt x="59764" y="478118"/>
                </a:cubicBezTo>
                <a:cubicBezTo>
                  <a:pt x="64843" y="483197"/>
                  <a:pt x="72176" y="485473"/>
                  <a:pt x="77694" y="490071"/>
                </a:cubicBezTo>
                <a:cubicBezTo>
                  <a:pt x="144678" y="545890"/>
                  <a:pt x="51218" y="475428"/>
                  <a:pt x="113552" y="519953"/>
                </a:cubicBezTo>
                <a:cubicBezTo>
                  <a:pt x="121657" y="525743"/>
                  <a:pt x="129895" y="531401"/>
                  <a:pt x="137458" y="537883"/>
                </a:cubicBezTo>
                <a:cubicBezTo>
                  <a:pt x="143875" y="543383"/>
                  <a:pt x="148355" y="551124"/>
                  <a:pt x="155388" y="555812"/>
                </a:cubicBezTo>
                <a:cubicBezTo>
                  <a:pt x="160630" y="559306"/>
                  <a:pt x="167527" y="559307"/>
                  <a:pt x="173317" y="561788"/>
                </a:cubicBezTo>
                <a:cubicBezTo>
                  <a:pt x="181506" y="565297"/>
                  <a:pt x="189668" y="569019"/>
                  <a:pt x="197223" y="573741"/>
                </a:cubicBezTo>
                <a:cubicBezTo>
                  <a:pt x="205670" y="579020"/>
                  <a:pt x="212220" y="587216"/>
                  <a:pt x="221129" y="591671"/>
                </a:cubicBezTo>
                <a:cubicBezTo>
                  <a:pt x="232398" y="597306"/>
                  <a:pt x="245035" y="599640"/>
                  <a:pt x="256988" y="603624"/>
                </a:cubicBezTo>
                <a:cubicBezTo>
                  <a:pt x="282706" y="612196"/>
                  <a:pt x="268811" y="608073"/>
                  <a:pt x="298823" y="615577"/>
                </a:cubicBezTo>
                <a:lnTo>
                  <a:pt x="561788" y="609600"/>
                </a:lnTo>
                <a:cubicBezTo>
                  <a:pt x="565970" y="609426"/>
                  <a:pt x="597717" y="600600"/>
                  <a:pt x="603623" y="597647"/>
                </a:cubicBezTo>
                <a:cubicBezTo>
                  <a:pt x="610047" y="594435"/>
                  <a:pt x="614988" y="588611"/>
                  <a:pt x="621552" y="585694"/>
                </a:cubicBezTo>
                <a:cubicBezTo>
                  <a:pt x="633066" y="580577"/>
                  <a:pt x="645188" y="576797"/>
                  <a:pt x="657411" y="573741"/>
                </a:cubicBezTo>
                <a:cubicBezTo>
                  <a:pt x="665076" y="571825"/>
                  <a:pt x="690669" y="566077"/>
                  <a:pt x="699247" y="561788"/>
                </a:cubicBezTo>
                <a:cubicBezTo>
                  <a:pt x="705671" y="558576"/>
                  <a:pt x="711200" y="553820"/>
                  <a:pt x="717176" y="549836"/>
                </a:cubicBezTo>
                <a:cubicBezTo>
                  <a:pt x="733112" y="502024"/>
                  <a:pt x="709208" y="557804"/>
                  <a:pt x="741082" y="525930"/>
                </a:cubicBezTo>
                <a:cubicBezTo>
                  <a:pt x="751240" y="515772"/>
                  <a:pt x="733113" y="511985"/>
                  <a:pt x="735105" y="50202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94191" y="4647310"/>
            <a:ext cx="306494" cy="369332"/>
          </a:xfrm>
          <a:prstGeom prst="rect">
            <a:avLst/>
          </a:prstGeom>
          <a:noFill/>
        </p:spPr>
        <p:txBody>
          <a:bodyPr wrap="none" rtlCol="0">
            <a:spAutoFit/>
          </a:bodyPr>
          <a:lstStyle/>
          <a:p>
            <a:r>
              <a:rPr lang="en-US" dirty="0" smtClean="0"/>
              <a:t>2</a:t>
            </a:r>
            <a:endParaRPr lang="en-US" dirty="0"/>
          </a:p>
        </p:txBody>
      </p:sp>
      <p:cxnSp>
        <p:nvCxnSpPr>
          <p:cNvPr id="12" name="Straight Arrow Connector 11"/>
          <p:cNvCxnSpPr/>
          <p:nvPr/>
        </p:nvCxnSpPr>
        <p:spPr>
          <a:xfrm flipV="1">
            <a:off x="4845744" y="4443140"/>
            <a:ext cx="0" cy="271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0" idx="0"/>
          </p:cNvCxnSpPr>
          <p:nvPr/>
        </p:nvCxnSpPr>
        <p:spPr>
          <a:xfrm flipV="1">
            <a:off x="4845744" y="3842871"/>
            <a:ext cx="1694" cy="31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92497" y="4157472"/>
            <a:ext cx="306494" cy="369332"/>
          </a:xfrm>
          <a:prstGeom prst="rect">
            <a:avLst/>
          </a:prstGeom>
          <a:noFill/>
        </p:spPr>
        <p:txBody>
          <a:bodyPr wrap="none" rtlCol="0">
            <a:spAutoFit/>
          </a:bodyPr>
          <a:lstStyle/>
          <a:p>
            <a:r>
              <a:rPr lang="en-US" dirty="0" smtClean="0"/>
              <a:t>1</a:t>
            </a:r>
            <a:endParaRPr lang="en-US" dirty="0"/>
          </a:p>
        </p:txBody>
      </p:sp>
      <p:sp>
        <p:nvSpPr>
          <p:cNvPr id="21" name="TextBox 20"/>
          <p:cNvSpPr txBox="1"/>
          <p:nvPr/>
        </p:nvSpPr>
        <p:spPr>
          <a:xfrm>
            <a:off x="4692497" y="5136764"/>
            <a:ext cx="249805" cy="369332"/>
          </a:xfrm>
          <a:prstGeom prst="rect">
            <a:avLst/>
          </a:prstGeom>
          <a:noFill/>
        </p:spPr>
        <p:txBody>
          <a:bodyPr wrap="square" rtlCol="0">
            <a:spAutoFit/>
          </a:bodyPr>
          <a:lstStyle/>
          <a:p>
            <a:r>
              <a:rPr lang="en-US" dirty="0" smtClean="0"/>
              <a:t>3</a:t>
            </a:r>
            <a:endParaRPr lang="en-US" dirty="0"/>
          </a:p>
        </p:txBody>
      </p:sp>
      <p:cxnSp>
        <p:nvCxnSpPr>
          <p:cNvPr id="28" name="Straight Arrow Connector 27"/>
          <p:cNvCxnSpPr/>
          <p:nvPr/>
        </p:nvCxnSpPr>
        <p:spPr>
          <a:xfrm flipV="1">
            <a:off x="4835278" y="4949222"/>
            <a:ext cx="1694" cy="31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10375" y="5625601"/>
            <a:ext cx="249805" cy="369332"/>
          </a:xfrm>
          <a:prstGeom prst="rect">
            <a:avLst/>
          </a:prstGeom>
          <a:noFill/>
        </p:spPr>
        <p:txBody>
          <a:bodyPr wrap="square" rtlCol="0">
            <a:spAutoFit/>
          </a:bodyPr>
          <a:lstStyle/>
          <a:p>
            <a:r>
              <a:rPr lang="en-US" dirty="0" smtClean="0"/>
              <a:t>4</a:t>
            </a:r>
            <a:endParaRPr lang="en-US" dirty="0"/>
          </a:p>
        </p:txBody>
      </p:sp>
      <p:cxnSp>
        <p:nvCxnSpPr>
          <p:cNvPr id="31" name="Straight Arrow Connector 30"/>
          <p:cNvCxnSpPr/>
          <p:nvPr/>
        </p:nvCxnSpPr>
        <p:spPr>
          <a:xfrm flipV="1">
            <a:off x="4845744" y="5443572"/>
            <a:ext cx="1694" cy="31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538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18C8116-7492-41B6-BDCB-183DC2A8F7DB}" type="slidenum">
              <a:rPr lang="en-US" altLang="en-US"/>
              <a:pPr/>
              <a:t>5</a:t>
            </a:fld>
            <a:endParaRPr lang="en-US" altLang="en-US"/>
          </a:p>
        </p:txBody>
      </p:sp>
      <p:sp>
        <p:nvSpPr>
          <p:cNvPr id="14338" name="Rectangle 2"/>
          <p:cNvSpPr>
            <a:spLocks noGrp="1" noChangeArrowheads="1"/>
          </p:cNvSpPr>
          <p:nvPr>
            <p:ph type="title"/>
          </p:nvPr>
        </p:nvSpPr>
        <p:spPr>
          <a:xfrm>
            <a:off x="824753" y="274638"/>
            <a:ext cx="9386047" cy="792162"/>
          </a:xfrm>
        </p:spPr>
        <p:txBody>
          <a:bodyPr/>
          <a:lstStyle/>
          <a:p>
            <a:pPr algn="l"/>
            <a:r>
              <a:rPr lang="en-US" altLang="en-US" b="1" dirty="0">
                <a:solidFill>
                  <a:schemeClr val="accent1">
                    <a:lumMod val="75000"/>
                  </a:schemeClr>
                </a:solidFill>
              </a:rPr>
              <a:t>Binary Trees</a:t>
            </a:r>
          </a:p>
        </p:txBody>
      </p:sp>
      <p:sp>
        <p:nvSpPr>
          <p:cNvPr id="14339" name="Rectangle 3"/>
          <p:cNvSpPr>
            <a:spLocks noGrp="1" noChangeArrowheads="1"/>
          </p:cNvSpPr>
          <p:nvPr>
            <p:ph type="body" idx="1"/>
          </p:nvPr>
        </p:nvSpPr>
        <p:spPr>
          <a:xfrm>
            <a:off x="824753" y="1143000"/>
            <a:ext cx="9843247" cy="2743200"/>
          </a:xfrm>
        </p:spPr>
        <p:txBody>
          <a:bodyPr/>
          <a:lstStyle/>
          <a:p>
            <a:r>
              <a:rPr lang="en-US" altLang="en-US" sz="2400" dirty="0"/>
              <a:t>Binary tree: a node has </a:t>
            </a:r>
            <a:r>
              <a:rPr lang="en-US" altLang="en-US" sz="2400" i="1" dirty="0"/>
              <a:t>at most </a:t>
            </a:r>
            <a:r>
              <a:rPr lang="en-US" altLang="en-US" sz="2400" i="1" dirty="0">
                <a:solidFill>
                  <a:srgbClr val="CC3300"/>
                </a:solidFill>
              </a:rPr>
              <a:t>2</a:t>
            </a:r>
            <a:r>
              <a:rPr lang="en-US" altLang="en-US" sz="2400" dirty="0"/>
              <a:t> nonempty subtrees</a:t>
            </a:r>
          </a:p>
          <a:p>
            <a:r>
              <a:rPr lang="en-US" altLang="en-US" sz="2400" dirty="0"/>
              <a:t>Set of nodes T is a binary tree if either of these is true:</a:t>
            </a:r>
          </a:p>
          <a:p>
            <a:pPr lvl="1"/>
            <a:r>
              <a:rPr lang="en-US" altLang="en-US" sz="2400" dirty="0"/>
              <a:t>T is empty</a:t>
            </a:r>
          </a:p>
          <a:p>
            <a:pPr lvl="1"/>
            <a:r>
              <a:rPr lang="en-US" altLang="en-US" sz="2400" dirty="0"/>
              <a:t>Root of T has two subtrees, both binary trees</a:t>
            </a:r>
          </a:p>
          <a:p>
            <a:pPr lvl="2"/>
            <a:r>
              <a:rPr lang="en-US" altLang="en-US" sz="2200" dirty="0"/>
              <a:t>(Notice that this is a recursive definition)</a:t>
            </a:r>
          </a:p>
        </p:txBody>
      </p:sp>
      <p:sp>
        <p:nvSpPr>
          <p:cNvPr id="14341" name="AutoShape 5"/>
          <p:cNvSpPr>
            <a:spLocks/>
          </p:cNvSpPr>
          <p:nvPr/>
        </p:nvSpPr>
        <p:spPr bwMode="auto">
          <a:xfrm>
            <a:off x="3886200" y="4343400"/>
            <a:ext cx="1447800" cy="772459"/>
          </a:xfrm>
          <a:prstGeom prst="borderCallout1">
            <a:avLst>
              <a:gd name="adj1" fmla="val 12500"/>
              <a:gd name="adj2" fmla="val 105264"/>
              <a:gd name="adj3" fmla="val 25870"/>
              <a:gd name="adj4" fmla="val 1699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dirty="0"/>
              <a:t>This is a</a:t>
            </a:r>
          </a:p>
          <a:p>
            <a:pPr algn="ctr"/>
            <a:r>
              <a:rPr lang="en-US" altLang="en-US" i="1" dirty="0"/>
              <a:t>binary</a:t>
            </a:r>
            <a:r>
              <a:rPr lang="en-US" altLang="en-US" dirty="0"/>
              <a:t> </a:t>
            </a:r>
            <a:r>
              <a:rPr lang="en-US" altLang="en-US" dirty="0" smtClean="0"/>
              <a:t>tree</a:t>
            </a:r>
            <a:endParaRPr lang="en-US" altLang="en-US" dirty="0"/>
          </a:p>
        </p:txBody>
      </p:sp>
      <p:pic>
        <p:nvPicPr>
          <p:cNvPr id="14343" name="Picture 7" descr="KWC08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1" y="3733800"/>
            <a:ext cx="3724275" cy="2400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txBox="1">
            <a:spLocks noChangeArrowheads="1"/>
          </p:cNvSpPr>
          <p:nvPr/>
        </p:nvSpPr>
        <p:spPr bwMode="auto">
          <a:xfrm>
            <a:off x="946804" y="4271486"/>
            <a:ext cx="2334278" cy="1477328"/>
          </a:xfrm>
          <a:prstGeom prst="rect">
            <a:avLst/>
          </a:prstGeom>
          <a:solidFill>
            <a:schemeClr val="accent2">
              <a:lumMod val="40000"/>
              <a:lumOff val="60000"/>
            </a:schemeClr>
          </a:solidFill>
          <a:ln>
            <a:solidFill>
              <a:schemeClr val="accent2">
                <a:lumMod val="75000"/>
              </a:schemeClr>
            </a:solidFill>
          </a:ln>
          <a:effec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class Node {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	string data;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	node *left;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	node *right; </a:t>
            </a:r>
          </a:p>
          <a:p>
            <a:pPr marL="0" indent="0" defTabSz="914400" eaLnBrk="0" fontAlgn="base" hangingPunct="0">
              <a:spcBef>
                <a:spcPct val="0"/>
              </a:spcBef>
              <a:spcAft>
                <a:spcPct val="0"/>
              </a:spcAft>
              <a:buClrTx/>
              <a:buSzTx/>
              <a:buFontTx/>
              <a:buNone/>
            </a:pPr>
            <a:r>
              <a:rPr lang="en-US" altLang="en-US" dirty="0" smtClean="0">
                <a:solidFill>
                  <a:srgbClr val="FF0000"/>
                </a:solidFill>
                <a:latin typeface="Arial Unicode MS" panose="020B0604020202020204" pitchFamily="34" charset="-128"/>
              </a:rPr>
              <a:t>};</a:t>
            </a:r>
            <a:r>
              <a:rPr lang="en-US" altLang="en-US" dirty="0" smtClean="0">
                <a:solidFill>
                  <a:srgbClr val="FF0000"/>
                </a:solidFill>
              </a:rPr>
              <a:t> </a:t>
            </a:r>
            <a:endParaRPr lang="en-US" altLang="en-US"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3328369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binary tree:</a:t>
            </a:r>
            <a:endParaRPr lang="en-US" dirty="0"/>
          </a:p>
        </p:txBody>
      </p:sp>
      <p:sp>
        <p:nvSpPr>
          <p:cNvPr id="3" name="Content Placeholder 2"/>
          <p:cNvSpPr>
            <a:spLocks noGrp="1"/>
          </p:cNvSpPr>
          <p:nvPr>
            <p:ph idx="1"/>
          </p:nvPr>
        </p:nvSpPr>
        <p:spPr>
          <a:xfrm>
            <a:off x="373380" y="1310641"/>
            <a:ext cx="8900622" cy="4730722"/>
          </a:xfrm>
        </p:spPr>
        <p:txBody>
          <a:bodyPr/>
          <a:lstStyle/>
          <a:p>
            <a:r>
              <a:rPr lang="en-US" dirty="0" smtClean="0"/>
              <a:t>Simple sentence parsing:  used to model relationship between words in a sentence:</a:t>
            </a:r>
          </a:p>
          <a:p>
            <a:pPr lvl="1"/>
            <a:r>
              <a:rPr lang="en-US" dirty="0" smtClean="0"/>
              <a:t>Used for topic determination</a:t>
            </a:r>
          </a:p>
          <a:p>
            <a:pPr lvl="1"/>
            <a:r>
              <a:rPr lang="en-US" dirty="0" smtClean="0"/>
              <a:t>Learning tools</a:t>
            </a:r>
          </a:p>
          <a:p>
            <a:pPr lvl="1"/>
            <a:r>
              <a:rPr lang="en-US" dirty="0" smtClean="0"/>
              <a:t>Language translation</a:t>
            </a:r>
          </a:p>
          <a:p>
            <a:pPr lvl="1"/>
            <a:r>
              <a:rPr lang="en-US" dirty="0" smtClean="0"/>
              <a:t>Etc.</a:t>
            </a:r>
            <a:endParaRPr lang="en-US" dirty="0"/>
          </a:p>
        </p:txBody>
      </p:sp>
      <p:pic>
        <p:nvPicPr>
          <p:cNvPr id="36868"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691" y="2018982"/>
            <a:ext cx="3895725"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269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0786CF8-E2DF-4FF8-9113-B8BDCDE28DF8}" type="slidenum">
              <a:rPr lang="en-US" altLang="en-US"/>
              <a:pPr/>
              <a:t>7</a:t>
            </a:fld>
            <a:endParaRPr lang="en-US" altLang="en-US"/>
          </a:p>
        </p:txBody>
      </p:sp>
      <p:sp>
        <p:nvSpPr>
          <p:cNvPr id="17411" name="Rectangle 3"/>
          <p:cNvSpPr>
            <a:spLocks noGrp="1" noChangeArrowheads="1"/>
          </p:cNvSpPr>
          <p:nvPr>
            <p:ph type="body" idx="1"/>
          </p:nvPr>
        </p:nvSpPr>
        <p:spPr>
          <a:xfrm>
            <a:off x="754743" y="1114424"/>
            <a:ext cx="9913257" cy="5133976"/>
          </a:xfrm>
        </p:spPr>
        <p:txBody>
          <a:bodyPr/>
          <a:lstStyle/>
          <a:p>
            <a:r>
              <a:rPr lang="en-US" altLang="en-US" dirty="0"/>
              <a:t>Trees grow from the </a:t>
            </a:r>
            <a:r>
              <a:rPr lang="en-US" altLang="en-US" i="1" dirty="0"/>
              <a:t>top down</a:t>
            </a:r>
          </a:p>
          <a:p>
            <a:r>
              <a:rPr lang="en-US" altLang="en-US" dirty="0"/>
              <a:t>New values inserted in new leaf nodes</a:t>
            </a:r>
          </a:p>
          <a:p>
            <a:r>
              <a:rPr lang="en-US" altLang="en-US" dirty="0"/>
              <a:t>In a </a:t>
            </a:r>
            <a:r>
              <a:rPr lang="en-US" altLang="en-US" dirty="0">
                <a:solidFill>
                  <a:srgbClr val="CC3300"/>
                </a:solidFill>
              </a:rPr>
              <a:t>full tree</a:t>
            </a:r>
            <a:r>
              <a:rPr lang="en-US" altLang="en-US" dirty="0"/>
              <a:t>, every node has 0 or 2 non-null children</a:t>
            </a:r>
          </a:p>
          <a:p>
            <a:r>
              <a:rPr lang="en-US" altLang="en-US" dirty="0"/>
              <a:t>A </a:t>
            </a:r>
            <a:r>
              <a:rPr lang="en-US" altLang="en-US" dirty="0">
                <a:solidFill>
                  <a:srgbClr val="CC3300"/>
                </a:solidFill>
              </a:rPr>
              <a:t>complete tree</a:t>
            </a:r>
            <a:r>
              <a:rPr lang="en-US" altLang="en-US" dirty="0"/>
              <a:t> of height </a:t>
            </a:r>
            <a:r>
              <a:rPr lang="en-US" altLang="en-US" i="1" dirty="0">
                <a:latin typeface="Times New Roman" panose="02020603050405020304" pitchFamily="18" charset="0"/>
              </a:rPr>
              <a:t>h</a:t>
            </a:r>
            <a:r>
              <a:rPr lang="en-US" altLang="en-US" dirty="0"/>
              <a:t> is filled up to depth </a:t>
            </a:r>
            <a:r>
              <a:rPr lang="en-US" altLang="en-US" i="1" dirty="0">
                <a:latin typeface="Times New Roman" panose="02020603050405020304" pitchFamily="18" charset="0"/>
              </a:rPr>
              <a:t>h</a:t>
            </a:r>
            <a:r>
              <a:rPr lang="en-US" altLang="en-US" dirty="0"/>
              <a:t>-1, and, at depth </a:t>
            </a:r>
            <a:r>
              <a:rPr lang="en-US" altLang="en-US" i="1" dirty="0">
                <a:latin typeface="Times New Roman" panose="02020603050405020304" pitchFamily="18" charset="0"/>
              </a:rPr>
              <a:t>h</a:t>
            </a:r>
            <a:r>
              <a:rPr lang="en-US" altLang="en-US" dirty="0"/>
              <a:t>, any unfilled nodes are on the right.</a:t>
            </a:r>
          </a:p>
        </p:txBody>
      </p:sp>
      <p:pic>
        <p:nvPicPr>
          <p:cNvPr id="17414" name="Picture 6" descr="KWC08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333" y="3345787"/>
            <a:ext cx="6488113"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628056" y="352424"/>
            <a:ext cx="8596668" cy="7620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Fullness and Completeness (for binary tree):</a:t>
            </a:r>
            <a:endParaRPr lang="en-US" dirty="0"/>
          </a:p>
        </p:txBody>
      </p:sp>
    </p:spTree>
    <p:extLst>
      <p:ext uri="{BB962C8B-B14F-4D97-AF65-F5344CB8AC3E}">
        <p14:creationId xmlns:p14="http://schemas.microsoft.com/office/powerpoint/2010/main" val="3889959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Huffman Coding</a:t>
            </a:r>
          </a:p>
        </p:txBody>
      </p:sp>
      <p:sp>
        <p:nvSpPr>
          <p:cNvPr id="3075" name="Rectangle 3"/>
          <p:cNvSpPr>
            <a:spLocks noGrp="1" noChangeArrowheads="1"/>
          </p:cNvSpPr>
          <p:nvPr>
            <p:ph type="body" idx="1"/>
          </p:nvPr>
        </p:nvSpPr>
        <p:spPr>
          <a:xfrm>
            <a:off x="747252" y="1676400"/>
            <a:ext cx="9234948" cy="4488426"/>
          </a:xfrm>
        </p:spPr>
        <p:txBody>
          <a:bodyPr>
            <a:normAutofit lnSpcReduction="10000"/>
          </a:bodyPr>
          <a:lstStyle/>
          <a:p>
            <a:pPr eaLnBrk="1" hangingPunct="1">
              <a:lnSpc>
                <a:spcPct val="90000"/>
              </a:lnSpc>
            </a:pPr>
            <a:r>
              <a:rPr lang="en-US" altLang="en-US" sz="2800" dirty="0"/>
              <a:t>Huffman codes </a:t>
            </a:r>
            <a:r>
              <a:rPr lang="en-US" altLang="en-US" sz="2800" dirty="0" smtClean="0"/>
              <a:t>used </a:t>
            </a:r>
            <a:r>
              <a:rPr lang="en-US" altLang="en-US" sz="2800" dirty="0"/>
              <a:t>to compress information</a:t>
            </a:r>
          </a:p>
          <a:p>
            <a:pPr lvl="1" eaLnBrk="1" hangingPunct="1">
              <a:lnSpc>
                <a:spcPct val="90000"/>
              </a:lnSpc>
            </a:pPr>
            <a:r>
              <a:rPr lang="en-US" altLang="en-US" sz="2400" dirty="0" smtClean="0"/>
              <a:t>JPEGs (images) use </a:t>
            </a:r>
            <a:r>
              <a:rPr lang="en-US" altLang="en-US" sz="2400" dirty="0"/>
              <a:t>Huffman as part of their compression process</a:t>
            </a:r>
          </a:p>
          <a:p>
            <a:pPr eaLnBrk="1" hangingPunct="1">
              <a:lnSpc>
                <a:spcPct val="90000"/>
              </a:lnSpc>
            </a:pPr>
            <a:r>
              <a:rPr lang="en-US" altLang="en-US" sz="2800" dirty="0" smtClean="0"/>
              <a:t>Basic idea:</a:t>
            </a:r>
          </a:p>
          <a:p>
            <a:pPr lvl="1">
              <a:lnSpc>
                <a:spcPct val="90000"/>
              </a:lnSpc>
            </a:pPr>
            <a:r>
              <a:rPr lang="en-US" altLang="en-US" sz="2600" dirty="0" smtClean="0"/>
              <a:t>Store most frequently occurring info with a shorter representation than info that occurs less frequently.</a:t>
            </a:r>
          </a:p>
          <a:p>
            <a:pPr lvl="1">
              <a:lnSpc>
                <a:spcPct val="90000"/>
              </a:lnSpc>
            </a:pPr>
            <a:r>
              <a:rPr lang="en-US" altLang="en-US" sz="2600" dirty="0" smtClean="0"/>
              <a:t>E.g., </a:t>
            </a:r>
          </a:p>
          <a:p>
            <a:pPr lvl="2">
              <a:lnSpc>
                <a:spcPct val="90000"/>
              </a:lnSpc>
            </a:pPr>
            <a:r>
              <a:rPr lang="en-US" altLang="en-US" sz="2400" dirty="0" smtClean="0"/>
              <a:t>Represent e with:010</a:t>
            </a:r>
          </a:p>
          <a:p>
            <a:pPr lvl="2">
              <a:lnSpc>
                <a:spcPct val="90000"/>
              </a:lnSpc>
            </a:pPr>
            <a:r>
              <a:rPr lang="en-US" altLang="en-US" sz="2400" dirty="0" smtClean="0"/>
              <a:t>Represent z with: 1100001010</a:t>
            </a:r>
          </a:p>
          <a:p>
            <a:pPr lvl="1">
              <a:lnSpc>
                <a:spcPct val="90000"/>
              </a:lnSpc>
            </a:pPr>
            <a:r>
              <a:rPr lang="en-US" altLang="en-US" sz="2600" dirty="0" smtClean="0"/>
              <a:t>Each file will be different, based on frequencies</a:t>
            </a:r>
            <a:endParaRPr lang="en-US" altLang="en-US" sz="2600" dirty="0"/>
          </a:p>
        </p:txBody>
      </p:sp>
    </p:spTree>
    <p:extLst>
      <p:ext uri="{BB962C8B-B14F-4D97-AF65-F5344CB8AC3E}">
        <p14:creationId xmlns:p14="http://schemas.microsoft.com/office/powerpoint/2010/main" val="3846321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A723030-B23D-4F42-8DD8-3AA04429DCA4}" type="slidenum">
              <a:rPr lang="en-US" altLang="en-US"/>
              <a:pPr/>
              <a:t>9</a:t>
            </a:fld>
            <a:endParaRPr lang="en-US" altLang="en-US"/>
          </a:p>
        </p:txBody>
      </p:sp>
      <p:sp>
        <p:nvSpPr>
          <p:cNvPr id="16386" name="Rectangle 2"/>
          <p:cNvSpPr>
            <a:spLocks noGrp="1" noChangeArrowheads="1"/>
          </p:cNvSpPr>
          <p:nvPr>
            <p:ph type="title"/>
          </p:nvPr>
        </p:nvSpPr>
        <p:spPr>
          <a:xfrm>
            <a:off x="1905000" y="152401"/>
            <a:ext cx="8229600" cy="487363"/>
          </a:xfrm>
        </p:spPr>
        <p:txBody>
          <a:bodyPr>
            <a:normAutofit fontScale="90000"/>
          </a:bodyPr>
          <a:lstStyle/>
          <a:p>
            <a:pPr algn="l"/>
            <a:r>
              <a:rPr lang="en-US" altLang="en-US" sz="3200" b="1">
                <a:solidFill>
                  <a:srgbClr val="CC3300"/>
                </a:solidFill>
              </a:rPr>
              <a:t>Examples: Huffman Binary Tree</a:t>
            </a:r>
          </a:p>
        </p:txBody>
      </p:sp>
      <p:sp>
        <p:nvSpPr>
          <p:cNvPr id="16390" name="Rectangle 6"/>
          <p:cNvSpPr>
            <a:spLocks noChangeArrowheads="1"/>
          </p:cNvSpPr>
          <p:nvPr/>
        </p:nvSpPr>
        <p:spPr bwMode="auto">
          <a:xfrm>
            <a:off x="1024093" y="4542151"/>
            <a:ext cx="32004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Code for b = </a:t>
            </a:r>
            <a:r>
              <a:rPr lang="en-US" altLang="en-US" dirty="0" smtClean="0"/>
              <a:t>100000</a:t>
            </a:r>
            <a:endParaRPr lang="en-US" altLang="en-US" dirty="0"/>
          </a:p>
          <a:p>
            <a:pPr algn="ctr"/>
            <a:r>
              <a:rPr lang="en-US" altLang="en-US" dirty="0"/>
              <a:t>Code for w = </a:t>
            </a:r>
            <a:r>
              <a:rPr lang="en-US" altLang="en-US" dirty="0" smtClean="0"/>
              <a:t>110001</a:t>
            </a:r>
            <a:endParaRPr lang="en-US" altLang="en-US" dirty="0"/>
          </a:p>
          <a:p>
            <a:pPr algn="ctr"/>
            <a:r>
              <a:rPr lang="en-US" altLang="en-US" dirty="0"/>
              <a:t>Code for s = </a:t>
            </a:r>
            <a:r>
              <a:rPr lang="en-US" altLang="en-US" dirty="0" smtClean="0"/>
              <a:t>0011</a:t>
            </a:r>
            <a:endParaRPr lang="en-US" altLang="en-US" dirty="0"/>
          </a:p>
          <a:p>
            <a:pPr algn="ctr"/>
            <a:r>
              <a:rPr lang="en-US" altLang="en-US" dirty="0"/>
              <a:t>Code for e = </a:t>
            </a:r>
            <a:r>
              <a:rPr lang="en-US" altLang="en-US" dirty="0" smtClean="0"/>
              <a:t>010</a:t>
            </a:r>
            <a:endParaRPr lang="en-US" altLang="en-US" dirty="0"/>
          </a:p>
        </p:txBody>
      </p:sp>
      <p:pic>
        <p:nvPicPr>
          <p:cNvPr id="16391" name="Picture 7" descr="KWC08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097" y="1620018"/>
            <a:ext cx="7620000" cy="4348162"/>
          </a:xfrm>
          <a:prstGeom prst="rect">
            <a:avLst/>
          </a:prstGeom>
          <a:noFill/>
          <a:extLst>
            <a:ext uri="{909E8E84-426E-40DD-AFC4-6F175D3DCCD1}">
              <a14:hiddenFill xmlns:a14="http://schemas.microsoft.com/office/drawing/2010/main">
                <a:solidFill>
                  <a:srgbClr val="FFFFFF"/>
                </a:solidFill>
              </a14:hiddenFill>
            </a:ext>
          </a:extLst>
        </p:spPr>
      </p:pic>
      <p:sp>
        <p:nvSpPr>
          <p:cNvPr id="16392" name="Rectangle 8"/>
          <p:cNvSpPr>
            <a:spLocks noGrp="1" noChangeArrowheads="1"/>
          </p:cNvSpPr>
          <p:nvPr>
            <p:ph type="body" idx="1"/>
          </p:nvPr>
        </p:nvSpPr>
        <p:spPr>
          <a:xfrm>
            <a:off x="1295400" y="685800"/>
            <a:ext cx="9220200" cy="685800"/>
          </a:xfrm>
          <a:noFill/>
          <a:ln/>
        </p:spPr>
        <p:txBody>
          <a:bodyPr>
            <a:normAutofit lnSpcReduction="10000"/>
          </a:bodyPr>
          <a:lstStyle/>
          <a:p>
            <a:pPr lvl="1">
              <a:lnSpc>
                <a:spcPct val="80000"/>
              </a:lnSpc>
            </a:pPr>
            <a:r>
              <a:rPr lang="en-US" altLang="en-US" sz="2000"/>
              <a:t>Represents </a:t>
            </a:r>
            <a:r>
              <a:rPr lang="en-US" altLang="en-US" sz="2000" i="1"/>
              <a:t>Huffman codes</a:t>
            </a:r>
            <a:r>
              <a:rPr lang="en-US" altLang="en-US" sz="2000"/>
              <a:t> for characters appearing in a file or stream</a:t>
            </a:r>
          </a:p>
          <a:p>
            <a:pPr lvl="1">
              <a:lnSpc>
                <a:spcPct val="80000"/>
              </a:lnSpc>
            </a:pPr>
            <a:r>
              <a:rPr lang="en-US" altLang="en-US" sz="2000"/>
              <a:t>Code may use different numbers of bits to encode different characters</a:t>
            </a:r>
          </a:p>
        </p:txBody>
      </p:sp>
    </p:spTree>
    <p:extLst>
      <p:ext uri="{BB962C8B-B14F-4D97-AF65-F5344CB8AC3E}">
        <p14:creationId xmlns:p14="http://schemas.microsoft.com/office/powerpoint/2010/main" val="1537628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TotalTime>
  <Words>1515</Words>
  <Application>Microsoft Office PowerPoint</Application>
  <PresentationFormat>Widescreen</PresentationFormat>
  <Paragraphs>360</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 Unicode MS</vt:lpstr>
      <vt:lpstr>Arial</vt:lpstr>
      <vt:lpstr>Calibri</vt:lpstr>
      <vt:lpstr>PMingLiU</vt:lpstr>
      <vt:lpstr>Times New Roman</vt:lpstr>
      <vt:lpstr>Trebuchet MS</vt:lpstr>
      <vt:lpstr>Wingdings</vt:lpstr>
      <vt:lpstr>Wingdings 3</vt:lpstr>
      <vt:lpstr>Facet</vt:lpstr>
      <vt:lpstr>Find in a linked list?</vt:lpstr>
      <vt:lpstr>Tree (new ADT)</vt:lpstr>
      <vt:lpstr>Tree  </vt:lpstr>
      <vt:lpstr>Tree Terminology</vt:lpstr>
      <vt:lpstr>Binary Trees</vt:lpstr>
      <vt:lpstr>Example of binary tree:</vt:lpstr>
      <vt:lpstr>PowerPoint Presentation</vt:lpstr>
      <vt:lpstr>Huffman Coding</vt:lpstr>
      <vt:lpstr>Examples: Huffman Binary Tree</vt:lpstr>
      <vt:lpstr>Node Class Definition for a Tree:</vt:lpstr>
      <vt:lpstr>Traversals of Binary Trees</vt:lpstr>
      <vt:lpstr>Tree Traversal: Preorder</vt:lpstr>
      <vt:lpstr>Tree Traversals: InOrder </vt:lpstr>
      <vt:lpstr>Tree Traversal: Postorder</vt:lpstr>
      <vt:lpstr>Pre?  In?  Post?</vt:lpstr>
      <vt:lpstr>Given this code, what is printed out?</vt:lpstr>
      <vt:lpstr>Binary Search Tree:</vt:lpstr>
      <vt:lpstr>Binary Search Tree</vt:lpstr>
      <vt:lpstr>BST: Inserting pseudocode:</vt:lpstr>
      <vt:lpstr>Removing: case 1</vt:lpstr>
      <vt:lpstr>Removing: case 2</vt:lpstr>
      <vt:lpstr>Removing: case 3 </vt:lpstr>
      <vt:lpstr>Remove rat from the tree</vt:lpstr>
      <vt:lpstr>Remove rat from the tree</vt:lpstr>
      <vt:lpstr>How many steps?</vt:lpstr>
      <vt:lpstr>How ‘bout this one?</vt:lpstr>
      <vt:lpstr>Analysis:</vt:lpstr>
      <vt:lpstr>Create a tree by inserting the following data</vt:lpstr>
      <vt:lpstr>BST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in a linked list?</dc:title>
  <dc:creator>Debra Yarrington</dc:creator>
  <cp:lastModifiedBy>Debra Yarrington</cp:lastModifiedBy>
  <cp:revision>5</cp:revision>
  <dcterms:created xsi:type="dcterms:W3CDTF">2018-10-16T15:43:24Z</dcterms:created>
  <dcterms:modified xsi:type="dcterms:W3CDTF">2018-10-16T16:09:45Z</dcterms:modified>
</cp:coreProperties>
</file>