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9" r:id="rId9"/>
    <p:sldId id="270" r:id="rId10"/>
    <p:sldId id="271" r:id="rId11"/>
    <p:sldId id="272" r:id="rId12"/>
    <p:sldId id="278" r:id="rId13"/>
    <p:sldId id="279" r:id="rId14"/>
    <p:sldId id="280" r:id="rId15"/>
    <p:sldId id="28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is.udel.edu/~yarringt/CISC2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500" dirty="0" smtClean="0"/>
              <a:t>CISC220</a:t>
            </a:r>
            <a:endParaRPr lang="en-US" sz="7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/>
              <a:t>Data Structures with C++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9637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US" dirty="0" smtClean="0"/>
              <a:t>Loops: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136" y="1233488"/>
            <a:ext cx="8135866" cy="54456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Loop: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&gt; 0; a--)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x+= 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//for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smtClean="0"/>
              <a:t>You get?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US" b="1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 a &gt; 0; a--)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	x+= a;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//for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x: " &lt;&lt; x &lt;&lt;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/>
              <a:t>What if I do this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</a:t>
            </a: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5; a &gt; 0; a--)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x+= a;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a = a - 2;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//for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&lt;&lt;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65" y="132854"/>
            <a:ext cx="8596668" cy="681038"/>
          </a:xfrm>
        </p:spPr>
        <p:txBody>
          <a:bodyPr/>
          <a:lstStyle/>
          <a:p>
            <a:r>
              <a:rPr lang="en-US" dirty="0" smtClean="0"/>
              <a:t>While loop: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544" y="813892"/>
            <a:ext cx="8150457" cy="604410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5;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&gt; 0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//while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"value of x: " &lt;&lt; x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this work?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a=5)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0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//while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"value of x: " &lt;&lt; x 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 you get?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77;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a-1;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a%b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0)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b--;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//while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b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948" y="1407381"/>
            <a:ext cx="8272053" cy="51762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Unlike </a:t>
            </a:r>
            <a:r>
              <a:rPr lang="en-US" dirty="0">
                <a:solidFill>
                  <a:schemeClr val="tx1"/>
                </a:solidFill>
              </a:rPr>
              <a:t>other languages, the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 compiler </a:t>
            </a:r>
            <a:r>
              <a:rPr lang="en-US" dirty="0" smtClean="0">
                <a:solidFill>
                  <a:schemeClr val="tx1"/>
                </a:solidFill>
              </a:rPr>
              <a:t>must be </a:t>
            </a:r>
            <a:r>
              <a:rPr lang="en-US" dirty="0">
                <a:solidFill>
                  <a:schemeClr val="tx1"/>
                </a:solidFill>
              </a:rPr>
              <a:t>made aware of functions before you can use them.  </a:t>
            </a:r>
            <a:r>
              <a:rPr lang="en-US" b="1" i="1" dirty="0">
                <a:solidFill>
                  <a:schemeClr val="tx1"/>
                </a:solidFill>
              </a:rPr>
              <a:t>E.g., this won’t </a:t>
            </a:r>
            <a:r>
              <a:rPr lang="en-US" b="1" i="1" dirty="0" smtClean="0">
                <a:solidFill>
                  <a:schemeClr val="tx1"/>
                </a:solidFill>
              </a:rPr>
              <a:t>work: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#</a:t>
            </a:r>
            <a:r>
              <a:rPr lang="en-US" sz="1900" b="1" dirty="0">
                <a:solidFill>
                  <a:srgbClr val="FF0000"/>
                </a:solidFill>
              </a:rPr>
              <a:t>include &lt;</a:t>
            </a:r>
            <a:r>
              <a:rPr lang="en-US" sz="1900" b="1" dirty="0" err="1">
                <a:solidFill>
                  <a:srgbClr val="FF0000"/>
                </a:solidFill>
              </a:rPr>
              <a:t>iostream</a:t>
            </a:r>
            <a:r>
              <a:rPr lang="en-US" sz="19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>
                <a:solidFill>
                  <a:srgbClr val="FF0000"/>
                </a:solidFill>
              </a:rPr>
              <a:t>#include &lt;</a:t>
            </a:r>
            <a:r>
              <a:rPr lang="en-US" sz="1900" b="1" dirty="0" err="1">
                <a:solidFill>
                  <a:srgbClr val="FF0000"/>
                </a:solidFill>
              </a:rPr>
              <a:t>stdlib.h</a:t>
            </a:r>
            <a:r>
              <a:rPr lang="en-US" sz="1900" b="1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>
                <a:solidFill>
                  <a:srgbClr val="FF0000"/>
                </a:solidFill>
              </a:rPr>
              <a:t>using namespace </a:t>
            </a:r>
            <a:r>
              <a:rPr lang="en-US" sz="1900" b="1" dirty="0" err="1">
                <a:solidFill>
                  <a:srgbClr val="FF0000"/>
                </a:solidFill>
              </a:rPr>
              <a:t>std</a:t>
            </a:r>
            <a:r>
              <a:rPr lang="en-US" sz="19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main()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	</a:t>
            </a:r>
            <a:r>
              <a:rPr lang="en-US" sz="1900" b="1" dirty="0" err="1" smtClean="0">
                <a:solidFill>
                  <a:srgbClr val="FF0000"/>
                </a:solidFill>
              </a:rPr>
              <a:t>int</a:t>
            </a:r>
            <a:r>
              <a:rPr lang="en-US" sz="1900" b="1" dirty="0" smtClean="0">
                <a:solidFill>
                  <a:srgbClr val="FF0000"/>
                </a:solidFill>
              </a:rPr>
              <a:t> </a:t>
            </a:r>
            <a:r>
              <a:rPr lang="en-US" sz="1900" b="1" dirty="0">
                <a:solidFill>
                  <a:srgbClr val="FF0000"/>
                </a:solidFill>
              </a:rPr>
              <a:t>x = max3(4,7,3</a:t>
            </a:r>
            <a:r>
              <a:rPr lang="en-US" sz="1900" b="1" dirty="0" smtClean="0">
                <a:solidFill>
                  <a:srgbClr val="FF0000"/>
                </a:solidFill>
              </a:rPr>
              <a:t>);  // problem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	</a:t>
            </a:r>
            <a:r>
              <a:rPr lang="en-US" sz="1900" dirty="0" err="1" smtClean="0">
                <a:solidFill>
                  <a:srgbClr val="FF0000"/>
                </a:solidFill>
              </a:rPr>
              <a:t>cout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&lt;&lt; x &lt;&lt; </a:t>
            </a:r>
            <a:r>
              <a:rPr lang="en-US" sz="1900" b="1" dirty="0" err="1">
                <a:solidFill>
                  <a:srgbClr val="FF0000"/>
                </a:solidFill>
              </a:rPr>
              <a:t>endl</a:t>
            </a:r>
            <a:r>
              <a:rPr lang="en-US" sz="19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b="1" dirty="0" smtClean="0">
                <a:solidFill>
                  <a:srgbClr val="FF0000"/>
                </a:solidFill>
              </a:rPr>
              <a:t>	return </a:t>
            </a:r>
            <a:r>
              <a:rPr lang="en-US" sz="1900" b="1" dirty="0">
                <a:solidFill>
                  <a:srgbClr val="FF0000"/>
                </a:solidFill>
              </a:rPr>
              <a:t>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} //main</a:t>
            </a: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max3(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num1, 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num2, 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num3)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{	</a:t>
            </a:r>
            <a:r>
              <a:rPr lang="en-US" sz="1900" b="1" dirty="0" err="1">
                <a:solidFill>
                  <a:srgbClr val="FF0000"/>
                </a:solidFill>
              </a:rPr>
              <a:t>int</a:t>
            </a:r>
            <a:r>
              <a:rPr lang="en-US" sz="1900" b="1" dirty="0">
                <a:solidFill>
                  <a:srgbClr val="FF0000"/>
                </a:solidFill>
              </a:rPr>
              <a:t> result;</a:t>
            </a:r>
            <a:endParaRPr lang="en-US" sz="19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result = max(max(num1,num2),num3);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0000"/>
                </a:solidFill>
              </a:rPr>
              <a:t>return result;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} //max3</a:t>
            </a:r>
            <a:endParaRPr lang="en-US" sz="19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1076"/>
            <a:ext cx="8596668" cy="652006"/>
          </a:xfrm>
        </p:spPr>
        <p:txBody>
          <a:bodyPr>
            <a:normAutofit/>
          </a:bodyPr>
          <a:lstStyle/>
          <a:p>
            <a:r>
              <a:rPr lang="en-US" dirty="0" smtClean="0"/>
              <a:t>Functions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4" y="803083"/>
            <a:ext cx="9347858" cy="59714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You </a:t>
            </a:r>
            <a:r>
              <a:rPr lang="en-US" dirty="0"/>
              <a:t>must </a:t>
            </a:r>
            <a:r>
              <a:rPr lang="en-US" b="1" dirty="0" smtClean="0"/>
              <a:t>declare</a:t>
            </a:r>
            <a:r>
              <a:rPr lang="en-US" dirty="0" smtClean="0"/>
              <a:t> </a:t>
            </a:r>
            <a:r>
              <a:rPr lang="en-US" dirty="0"/>
              <a:t>a function before calling </a:t>
            </a:r>
            <a:r>
              <a:rPr lang="en-US" dirty="0" smtClean="0"/>
              <a:t>it.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include &lt;</a:t>
            </a:r>
            <a:r>
              <a:rPr lang="en-US" dirty="0" err="1">
                <a:solidFill>
                  <a:srgbClr val="FF0000"/>
                </a:solidFill>
              </a:rPr>
              <a:t>iostream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stdlib.h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max3(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k, 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m, 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n);  // </a:t>
            </a:r>
            <a:r>
              <a:rPr lang="fr-FR" b="1" dirty="0" err="1" smtClean="0">
                <a:solidFill>
                  <a:srgbClr val="FF0000"/>
                </a:solidFill>
              </a:rPr>
              <a:t>Here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function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declaration</a:t>
            </a:r>
            <a:endParaRPr lang="fr-FR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= max3(4,7,3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x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//main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max3(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num1,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num2,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num3</a:t>
            </a:r>
            <a:r>
              <a:rPr lang="en-US" dirty="0" smtClean="0">
                <a:solidFill>
                  <a:srgbClr val="FF0000"/>
                </a:solidFill>
              </a:rPr>
              <a:t>)   </a:t>
            </a:r>
            <a:r>
              <a:rPr lang="en-US" b="1" dirty="0" smtClean="0">
                <a:solidFill>
                  <a:srgbClr val="FF0000"/>
                </a:solidFill>
              </a:rPr>
              <a:t>// Here is the function definition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{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result=max(max(num1,num2</a:t>
            </a:r>
            <a:r>
              <a:rPr lang="en-US" dirty="0">
                <a:solidFill>
                  <a:srgbClr val="FF0000"/>
                </a:solidFill>
              </a:rPr>
              <a:t>),num3);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return result;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//max3</a:t>
            </a:r>
          </a:p>
          <a:p>
            <a:r>
              <a:rPr lang="en-US" dirty="0" smtClean="0"/>
              <a:t>Declaration: The </a:t>
            </a:r>
            <a:r>
              <a:rPr lang="en-US" dirty="0"/>
              <a:t>compiler can </a:t>
            </a:r>
            <a:r>
              <a:rPr lang="en-US" dirty="0" smtClean="0"/>
              <a:t>now </a:t>
            </a:r>
            <a:r>
              <a:rPr lang="en-US" dirty="0"/>
              <a:t>handle most </a:t>
            </a:r>
            <a:r>
              <a:rPr lang="en-US" dirty="0" smtClean="0"/>
              <a:t>uses </a:t>
            </a:r>
            <a:r>
              <a:rPr lang="en-US" dirty="0"/>
              <a:t>of </a:t>
            </a:r>
            <a:r>
              <a:rPr lang="en-US" dirty="0" smtClean="0"/>
              <a:t>the function without </a:t>
            </a:r>
            <a:r>
              <a:rPr lang="en-US" dirty="0"/>
              <a:t>needing the full definition of </a:t>
            </a:r>
            <a:r>
              <a:rPr lang="en-US" dirty="0" smtClean="0"/>
              <a:t>the function. </a:t>
            </a:r>
          </a:p>
          <a:p>
            <a:r>
              <a:rPr lang="en-US" dirty="0" smtClean="0"/>
              <a:t>Declaring </a:t>
            </a:r>
            <a:r>
              <a:rPr lang="en-US" dirty="0"/>
              <a:t>a </a:t>
            </a:r>
            <a:r>
              <a:rPr lang="en-US" dirty="0" smtClean="0"/>
              <a:t>function lets you write code </a:t>
            </a:r>
            <a:r>
              <a:rPr lang="en-US" dirty="0"/>
              <a:t>the compiler can understand without </a:t>
            </a:r>
            <a:r>
              <a:rPr lang="en-US" dirty="0" smtClean="0"/>
              <a:t>all </a:t>
            </a:r>
            <a:r>
              <a:rPr lang="en-US" dirty="0"/>
              <a:t>of the details. </a:t>
            </a:r>
            <a:endParaRPr lang="en-US" dirty="0" smtClean="0"/>
          </a:p>
          <a:p>
            <a:pPr lvl="1"/>
            <a:r>
              <a:rPr lang="en-US" dirty="0" smtClean="0"/>
              <a:t>Especially useful when one file is using functions in another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339" y="2078540"/>
            <a:ext cx="3999979" cy="641063"/>
          </a:xfrm>
        </p:spPr>
        <p:txBody>
          <a:bodyPr/>
          <a:lstStyle/>
          <a:p>
            <a:r>
              <a:rPr lang="en-US" dirty="0" smtClean="0"/>
              <a:t>The same?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38" y="383459"/>
            <a:ext cx="3086454" cy="2088371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exfunc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y);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exfunc2(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</a:t>
            </a:r>
            <a:r>
              <a:rPr lang="en-US" dirty="0" err="1">
                <a:solidFill>
                  <a:srgbClr val="FF0000"/>
                </a:solidFill>
              </a:rPr>
              <a:t>exfunc</a:t>
            </a:r>
            <a:r>
              <a:rPr lang="en-US" dirty="0">
                <a:solidFill>
                  <a:srgbClr val="FF0000"/>
                </a:solidFill>
              </a:rPr>
              <a:t>(6)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exfunc2(6)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91618" y="2808104"/>
            <a:ext cx="3534805" cy="242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exfunc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while (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 &lt; y)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sum += 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return sum;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30826" y="2808104"/>
            <a:ext cx="3534805" cy="242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exfunc2(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sum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while (y &gt; 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sum += 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ct</a:t>
            </a:r>
            <a:r>
              <a:rPr lang="en-US" dirty="0" smtClean="0">
                <a:solidFill>
                  <a:srgbClr val="FF0000"/>
                </a:solidFill>
              </a:rPr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return sum;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1530" y="5734173"/>
            <a:ext cx="850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 general, please place the value that’s changing on the left and the steady </a:t>
            </a:r>
          </a:p>
          <a:p>
            <a:r>
              <a:rPr lang="en-US" i="1" dirty="0" smtClean="0"/>
              <a:t>value on the right (for readability)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36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1076"/>
            <a:ext cx="8596668" cy="652006"/>
          </a:xfrm>
        </p:spPr>
        <p:txBody>
          <a:bodyPr>
            <a:normAutofit/>
          </a:bodyPr>
          <a:lstStyle/>
          <a:p>
            <a:r>
              <a:rPr lang="en-US" dirty="0" smtClean="0"/>
              <a:t>Functions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4" y="803083"/>
            <a:ext cx="9347858" cy="597142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Unlike other languages, the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 compiler must be made aware of functions before you can use them. </a:t>
            </a:r>
            <a:r>
              <a:rPr lang="en-US" dirty="0" smtClean="0"/>
              <a:t>When calling </a:t>
            </a:r>
            <a:r>
              <a:rPr lang="en-US" dirty="0"/>
              <a:t>a function, the compiler must be aware of the function.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You </a:t>
            </a:r>
            <a:r>
              <a:rPr lang="en-US" dirty="0"/>
              <a:t>must </a:t>
            </a:r>
            <a:r>
              <a:rPr lang="en-US" b="1" dirty="0" smtClean="0"/>
              <a:t>declare</a:t>
            </a:r>
            <a:r>
              <a:rPr lang="en-US" dirty="0" smtClean="0"/>
              <a:t> </a:t>
            </a:r>
            <a:r>
              <a:rPr lang="en-US" dirty="0"/>
              <a:t>a function before calling </a:t>
            </a:r>
            <a:r>
              <a:rPr lang="en-US" dirty="0" smtClean="0"/>
              <a:t>it.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FF0000"/>
                </a:solidFill>
              </a:rPr>
              <a:t>include &lt;</a:t>
            </a:r>
            <a:r>
              <a:rPr lang="en-US" dirty="0" err="1">
                <a:solidFill>
                  <a:srgbClr val="FF0000"/>
                </a:solidFill>
              </a:rPr>
              <a:t>iostream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#include &lt;</a:t>
            </a:r>
            <a:r>
              <a:rPr lang="en-US" dirty="0" err="1" smtClean="0">
                <a:solidFill>
                  <a:srgbClr val="FF0000"/>
                </a:solidFill>
              </a:rPr>
              <a:t>stdlib.h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using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max3(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k, 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m, </a:t>
            </a:r>
            <a:r>
              <a:rPr lang="fr-FR" b="1" dirty="0" err="1">
                <a:solidFill>
                  <a:srgbClr val="FF0000"/>
                </a:solidFill>
              </a:rPr>
              <a:t>int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n);  // </a:t>
            </a:r>
            <a:r>
              <a:rPr lang="fr-FR" b="1" dirty="0" err="1" smtClean="0">
                <a:solidFill>
                  <a:srgbClr val="FF0000"/>
                </a:solidFill>
              </a:rPr>
              <a:t>Here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is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function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declaration</a:t>
            </a:r>
            <a:endParaRPr lang="fr-FR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= max3(4,7,3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x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	   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//main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max3(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num1,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num2,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num3</a:t>
            </a:r>
            <a:r>
              <a:rPr lang="en-US" dirty="0" smtClean="0">
                <a:solidFill>
                  <a:srgbClr val="FF0000"/>
                </a:solidFill>
              </a:rPr>
              <a:t>)   </a:t>
            </a:r>
            <a:r>
              <a:rPr lang="en-US" b="1" dirty="0" smtClean="0">
                <a:solidFill>
                  <a:srgbClr val="FF0000"/>
                </a:solidFill>
              </a:rPr>
              <a:t>// Here is the function definition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{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result=max(max(num1,num2</a:t>
            </a:r>
            <a:r>
              <a:rPr lang="en-US" dirty="0">
                <a:solidFill>
                  <a:srgbClr val="FF0000"/>
                </a:solidFill>
              </a:rPr>
              <a:t>),num3);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return result;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//max3</a:t>
            </a:r>
          </a:p>
          <a:p>
            <a:r>
              <a:rPr lang="en-US" dirty="0" smtClean="0"/>
              <a:t>Declaration: The </a:t>
            </a:r>
            <a:r>
              <a:rPr lang="en-US" dirty="0"/>
              <a:t>compiler can </a:t>
            </a:r>
            <a:r>
              <a:rPr lang="en-US" dirty="0" smtClean="0"/>
              <a:t>now </a:t>
            </a:r>
            <a:r>
              <a:rPr lang="en-US" dirty="0"/>
              <a:t>handle most </a:t>
            </a:r>
            <a:r>
              <a:rPr lang="en-US" dirty="0" smtClean="0"/>
              <a:t>uses </a:t>
            </a:r>
            <a:r>
              <a:rPr lang="en-US" dirty="0"/>
              <a:t>of </a:t>
            </a:r>
            <a:r>
              <a:rPr lang="en-US" dirty="0" smtClean="0"/>
              <a:t>the function without </a:t>
            </a:r>
            <a:r>
              <a:rPr lang="en-US" dirty="0"/>
              <a:t>needing the full definition of </a:t>
            </a:r>
            <a:r>
              <a:rPr lang="en-US" dirty="0" smtClean="0"/>
              <a:t>the function. </a:t>
            </a:r>
          </a:p>
          <a:p>
            <a:r>
              <a:rPr lang="en-US" dirty="0" smtClean="0"/>
              <a:t>Declaring </a:t>
            </a:r>
            <a:r>
              <a:rPr lang="en-US" dirty="0"/>
              <a:t>a </a:t>
            </a:r>
            <a:r>
              <a:rPr lang="en-US" dirty="0" smtClean="0"/>
              <a:t>function lets you write code </a:t>
            </a:r>
            <a:r>
              <a:rPr lang="en-US" dirty="0"/>
              <a:t>the compiler can understand without </a:t>
            </a:r>
            <a:r>
              <a:rPr lang="en-US" dirty="0" smtClean="0"/>
              <a:t>all </a:t>
            </a:r>
            <a:r>
              <a:rPr lang="en-US" dirty="0"/>
              <a:t>of the details. </a:t>
            </a:r>
            <a:endParaRPr lang="en-US" dirty="0" smtClean="0"/>
          </a:p>
          <a:p>
            <a:pPr lvl="1"/>
            <a:r>
              <a:rPr lang="en-US" dirty="0" smtClean="0"/>
              <a:t>Especially useful when one file is using functions in another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5120"/>
            <a:ext cx="8596668" cy="787400"/>
          </a:xfrm>
        </p:spPr>
        <p:txBody>
          <a:bodyPr/>
          <a:lstStyle/>
          <a:p>
            <a:r>
              <a:rPr lang="en-US" dirty="0" smtClean="0"/>
              <a:t>Given the following: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9521"/>
            <a:ext cx="8596668" cy="480184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void </a:t>
            </a:r>
            <a:r>
              <a:rPr lang="en-US" b="1" dirty="0" err="1">
                <a:solidFill>
                  <a:srgbClr val="FF0000"/>
                </a:solidFill>
              </a:rPr>
              <a:t>whaddayathink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 = 42;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"x is " &lt;&lt; x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whaddayathink</a:t>
            </a:r>
            <a:r>
              <a:rPr lang="en-US" dirty="0">
                <a:solidFill>
                  <a:srgbClr val="FF0000"/>
                </a:solidFill>
              </a:rPr>
              <a:t>(x);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"x is " &lt;&lt; x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void </a:t>
            </a:r>
            <a:r>
              <a:rPr lang="en-US" b="1" dirty="0" err="1">
                <a:solidFill>
                  <a:srgbClr val="FF0000"/>
                </a:solidFill>
              </a:rPr>
              <a:t>whaddayathink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x)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x = x + </a:t>
            </a:r>
            <a:r>
              <a:rPr lang="en-US" dirty="0" smtClean="0">
                <a:solidFill>
                  <a:srgbClr val="FF0000"/>
                </a:solidFill>
              </a:rPr>
              <a:t>2;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"x in </a:t>
            </a:r>
            <a:r>
              <a:rPr lang="en-US" dirty="0" err="1">
                <a:solidFill>
                  <a:srgbClr val="FF0000"/>
                </a:solidFill>
              </a:rPr>
              <a:t>whaddayathink</a:t>
            </a:r>
            <a:r>
              <a:rPr lang="en-US" dirty="0">
                <a:solidFill>
                  <a:srgbClr val="FF0000"/>
                </a:solidFill>
              </a:rPr>
              <a:t>: " &lt;&lt; x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return;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6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 smtClean="0"/>
              <a:t>Variables: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1121"/>
            <a:ext cx="8596668" cy="4700242"/>
          </a:xfrm>
        </p:spPr>
        <p:txBody>
          <a:bodyPr/>
          <a:lstStyle/>
          <a:p>
            <a:r>
              <a:rPr lang="en-US" dirty="0" smtClean="0"/>
              <a:t>What is a variable?</a:t>
            </a:r>
          </a:p>
          <a:p>
            <a:pPr lvl="1"/>
            <a:r>
              <a:rPr lang="en-US" dirty="0" smtClean="0"/>
              <a:t>“a </a:t>
            </a:r>
            <a:r>
              <a:rPr lang="en-US" dirty="0"/>
              <a:t>storage location (identified by a memory address) paired with an associated symbolic name (an identifier), which contains some known or unknown quantity of information referred to as a value</a:t>
            </a:r>
            <a:r>
              <a:rPr lang="en-US" dirty="0" smtClean="0"/>
              <a:t>.”</a:t>
            </a:r>
          </a:p>
          <a:p>
            <a:pPr lvl="2"/>
            <a:r>
              <a:rPr lang="en-US" i="1" dirty="0" err="1" smtClean="0"/>
              <a:t>wikipedia</a:t>
            </a:r>
            <a:endParaRPr lang="en-US" i="1" dirty="0" smtClean="0"/>
          </a:p>
          <a:p>
            <a:r>
              <a:rPr lang="en-US" dirty="0" smtClean="0"/>
              <a:t>Why do we specify the type?</a:t>
            </a:r>
          </a:p>
          <a:p>
            <a:pPr lvl="1"/>
            <a:r>
              <a:rPr lang="en-US" dirty="0" smtClean="0"/>
              <a:t>What we can do with the variable</a:t>
            </a:r>
          </a:p>
          <a:p>
            <a:pPr lvl="1"/>
            <a:r>
              <a:rPr lang="en-US" dirty="0" smtClean="0"/>
              <a:t>How much </a:t>
            </a:r>
            <a:r>
              <a:rPr lang="en-US" b="1" i="1" dirty="0" smtClean="0"/>
              <a:t>space</a:t>
            </a:r>
            <a:r>
              <a:rPr lang="en-US" dirty="0" smtClean="0"/>
              <a:t> to set aside in memory for the value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2252"/>
            <a:ext cx="2820832" cy="731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3;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40195"/>
            <a:ext cx="381963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3 </a:t>
            </a:r>
            <a:r>
              <a:rPr lang="en-US" dirty="0"/>
              <a:t>parts:</a:t>
            </a:r>
          </a:p>
          <a:p>
            <a:r>
              <a:rPr lang="en-US" dirty="0"/>
              <a:t>The name of the variable</a:t>
            </a:r>
          </a:p>
          <a:p>
            <a:pPr lvl="1"/>
            <a:r>
              <a:rPr lang="en-US" dirty="0"/>
              <a:t>x, y, </a:t>
            </a:r>
            <a:r>
              <a:rPr lang="en-US" dirty="0" err="1"/>
              <a:t>ct</a:t>
            </a:r>
            <a:r>
              <a:rPr lang="en-US" dirty="0"/>
              <a:t>, etc.;</a:t>
            </a:r>
          </a:p>
          <a:p>
            <a:r>
              <a:rPr lang="en-US" dirty="0" smtClean="0"/>
              <a:t>A location in memory</a:t>
            </a:r>
          </a:p>
          <a:p>
            <a:pPr lvl="1"/>
            <a:r>
              <a:rPr lang="en-US" dirty="0" smtClean="0"/>
              <a:t>(you don’t see that)</a:t>
            </a:r>
          </a:p>
          <a:p>
            <a:pPr lvl="1"/>
            <a:r>
              <a:rPr lang="en-US" dirty="0" smtClean="0"/>
              <a:t>We need to know how much space to set aside in memory – that’s what </a:t>
            </a:r>
            <a:r>
              <a:rPr lang="en-US" dirty="0" err="1" smtClean="0"/>
              <a:t>int</a:t>
            </a:r>
            <a:r>
              <a:rPr lang="en-US" dirty="0" smtClean="0"/>
              <a:t>/double/bool, </a:t>
            </a:r>
            <a:r>
              <a:rPr lang="en-US" dirty="0" err="1" smtClean="0"/>
              <a:t>etc</a:t>
            </a:r>
            <a:r>
              <a:rPr lang="en-US" dirty="0" smtClean="0"/>
              <a:t> tells us</a:t>
            </a:r>
          </a:p>
          <a:p>
            <a:r>
              <a:rPr lang="en-US" dirty="0" smtClean="0"/>
              <a:t>A value </a:t>
            </a:r>
          </a:p>
          <a:p>
            <a:pPr lvl="1"/>
            <a:r>
              <a:rPr lang="en-US" dirty="0" smtClean="0"/>
              <a:t>Goes in that location in memory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8258" y="1284728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Memory 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684540" y="1753774"/>
          <a:ext cx="4989345" cy="3843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869"/>
                <a:gridCol w="997869"/>
                <a:gridCol w="997869"/>
                <a:gridCol w="997869"/>
                <a:gridCol w="997869"/>
              </a:tblGrid>
              <a:tr h="533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9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9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</a:t>
                      </a:r>
                    </a:p>
                    <a:p>
                      <a:r>
                        <a:rPr lang="en-US" sz="1200" dirty="0" smtClean="0"/>
                        <a:t>x</a:t>
                      </a:r>
                    </a:p>
                    <a:p>
                      <a:r>
                        <a:rPr lang="en-US" sz="1200" dirty="0" smtClean="0"/>
                        <a:t>0x32ef11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9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9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9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9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(cont.):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x = 3;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x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</a:t>
            </a:r>
          </a:p>
          <a:p>
            <a:pPr lvl="1"/>
            <a:r>
              <a:rPr lang="en-US" dirty="0" smtClean="0"/>
              <a:t>What prints, the name of the variable, the value of the variable, or the address of the variable?</a:t>
            </a:r>
          </a:p>
          <a:p>
            <a:pPr lvl="1"/>
            <a:r>
              <a:rPr lang="en-US" dirty="0" smtClean="0"/>
              <a:t>Most of the time this is what we want…</a:t>
            </a:r>
          </a:p>
          <a:p>
            <a:r>
              <a:rPr lang="en-US" dirty="0" smtClean="0"/>
              <a:t>What if we want to get the address in memory instead of the value?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&amp;x &lt;&lt;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//will print out 0x32ef11 (address of x in memory)</a:t>
            </a:r>
          </a:p>
          <a:p>
            <a:pPr lvl="1"/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Quick: how do you print out the name of the variable?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2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Web Site: </a:t>
            </a:r>
            <a:r>
              <a:rPr lang="en-US" dirty="0" smtClean="0">
                <a:hlinkClick r:id="rId2"/>
              </a:rPr>
              <a:t>https://www.eecis.udel.edu/~yarringt/CISC220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All labs due Wednesday night at midnight</a:t>
            </a:r>
          </a:p>
          <a:p>
            <a:pPr marL="0" indent="0">
              <a:buNone/>
            </a:pPr>
            <a:r>
              <a:rPr lang="en-US" i="1" dirty="0" smtClean="0"/>
              <a:t>All assignments must be submitted via Canvas.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5120"/>
            <a:ext cx="8596668" cy="787400"/>
          </a:xfrm>
        </p:spPr>
        <p:txBody>
          <a:bodyPr/>
          <a:lstStyle/>
          <a:p>
            <a:r>
              <a:rPr lang="en-US" dirty="0" smtClean="0"/>
              <a:t>Back to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4" y="1112520"/>
            <a:ext cx="4630875" cy="4801842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void </a:t>
            </a:r>
            <a:r>
              <a:rPr lang="en-US" b="1" dirty="0" err="1">
                <a:solidFill>
                  <a:srgbClr val="FF0000"/>
                </a:solidFill>
              </a:rPr>
              <a:t>whaddayathink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x);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x = 42;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"x is " &lt;&lt; x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whaddayathink</a:t>
            </a:r>
            <a:r>
              <a:rPr lang="en-US" dirty="0" smtClean="0">
                <a:solidFill>
                  <a:srgbClr val="FF0000"/>
                </a:solidFill>
              </a:rPr>
              <a:t>(x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"x is " &lt;&lt; x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return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void </a:t>
            </a:r>
            <a:r>
              <a:rPr lang="en-US" b="1" dirty="0" err="1">
                <a:solidFill>
                  <a:srgbClr val="FF0000"/>
                </a:solidFill>
              </a:rPr>
              <a:t>whaddayathink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x)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x = x + </a:t>
            </a:r>
            <a:r>
              <a:rPr lang="en-US" dirty="0" smtClean="0">
                <a:solidFill>
                  <a:srgbClr val="FF0000"/>
                </a:solidFill>
              </a:rPr>
              <a:t>2;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 &lt;&lt; "x in </a:t>
            </a:r>
            <a:r>
              <a:rPr lang="en-US" dirty="0" err="1">
                <a:solidFill>
                  <a:srgbClr val="FF0000"/>
                </a:solidFill>
              </a:rPr>
              <a:t>whaddayathink</a:t>
            </a:r>
            <a:r>
              <a:rPr lang="en-US" dirty="0">
                <a:solidFill>
                  <a:srgbClr val="FF0000"/>
                </a:solidFill>
              </a:rPr>
              <a:t>: " &lt;&lt; x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return;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34670" y="1112520"/>
            <a:ext cx="4630875" cy="4801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Wingdings 3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Why doesn’t the value in x change after the call to </a:t>
            </a:r>
            <a:r>
              <a:rPr lang="en-US" b="1" dirty="0" err="1" smtClean="0">
                <a:solidFill>
                  <a:schemeClr val="tx1"/>
                </a:solidFill>
              </a:rPr>
              <a:t>waddayathink</a:t>
            </a:r>
            <a:r>
              <a:rPr lang="en-US" b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spcBef>
                <a:spcPts val="200"/>
              </a:spcBef>
              <a:buFont typeface="Wingdings 3" charset="2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The x in main is at a location in memory (0x32ef11)</a:t>
            </a:r>
          </a:p>
          <a:p>
            <a:pPr lvl="1"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It holds the value 42.</a:t>
            </a:r>
          </a:p>
          <a:p>
            <a:pPr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When a function is called, a brand new parameter is created, with its own location in memory (0x4102cc)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A copy of the value of 42 is placed inside that parameter at location 0x4102cc</a:t>
            </a:r>
          </a:p>
          <a:p>
            <a:pPr lvl="1"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That value is changed to 44 (so 0x4102cc holds the value 44)</a:t>
            </a:r>
          </a:p>
          <a:p>
            <a:pPr>
              <a:spcBef>
                <a:spcPts val="200"/>
              </a:spcBef>
            </a:pPr>
            <a:endParaRPr lang="en-US" b="1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But the value inside 0x32ef11 is never changed.</a:t>
            </a:r>
          </a:p>
          <a:p>
            <a:pPr marL="0" indent="0">
              <a:spcBef>
                <a:spcPts val="200"/>
              </a:spcBef>
              <a:buFont typeface="Wingdings 3" charset="2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Font typeface="Wingdings 3" charset="2"/>
              <a:buNone/>
            </a:pPr>
            <a:r>
              <a:rPr lang="en-US" b="1" dirty="0" smtClean="0">
                <a:solidFill>
                  <a:schemeClr val="tx1"/>
                </a:solidFill>
              </a:rPr>
              <a:t>CALL BY 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8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89" y="0"/>
            <a:ext cx="8298500" cy="710317"/>
          </a:xfrm>
        </p:spPr>
        <p:txBody>
          <a:bodyPr/>
          <a:lstStyle/>
          <a:p>
            <a:r>
              <a:rPr lang="en-US" dirty="0" smtClean="0"/>
              <a:t>Function Arguments: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536" y="621507"/>
            <a:ext cx="8364466" cy="6157912"/>
          </a:xfrm>
        </p:spPr>
        <p:txBody>
          <a:bodyPr>
            <a:normAutofit/>
          </a:bodyPr>
          <a:lstStyle/>
          <a:p>
            <a:r>
              <a:rPr lang="en-US" dirty="0" smtClean="0"/>
              <a:t>Default is call by value</a:t>
            </a:r>
          </a:p>
          <a:p>
            <a:pPr lvl="1"/>
            <a:r>
              <a:rPr lang="en-US" dirty="0" smtClean="0"/>
              <a:t>This means that </a:t>
            </a:r>
            <a:r>
              <a:rPr lang="en-US" b="1" dirty="0" smtClean="0">
                <a:solidFill>
                  <a:srgbClr val="BA06A9"/>
                </a:solidFill>
              </a:rPr>
              <a:t>a copy </a:t>
            </a:r>
            <a:r>
              <a:rPr lang="en-US" dirty="0" smtClean="0"/>
              <a:t>of the value is placed in the parameter.</a:t>
            </a:r>
            <a:br>
              <a:rPr lang="en-US" dirty="0" smtClean="0"/>
            </a:br>
            <a:endParaRPr lang="en-US" dirty="0" smtClean="0"/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k);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main() {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x = </a:t>
            </a:r>
            <a:r>
              <a:rPr lang="en-US" dirty="0" smtClean="0">
                <a:solidFill>
                  <a:srgbClr val="FF0000"/>
                </a:solidFill>
              </a:rPr>
              <a:t>7;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y = 3;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x,y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x &lt;&lt; 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//what gets printed?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y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return </a:t>
            </a:r>
            <a:r>
              <a:rPr lang="en-US" dirty="0">
                <a:solidFill>
                  <a:srgbClr val="FF0000"/>
                </a:solidFill>
              </a:rPr>
              <a:t>0;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//main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num1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num2)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{	</a:t>
            </a:r>
            <a:r>
              <a:rPr lang="en-US" dirty="0" smtClean="0">
                <a:solidFill>
                  <a:srgbClr val="FF0000"/>
                </a:solidFill>
              </a:rPr>
              <a:t>num1 = num1 * 10;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num2 = num2 + 10;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num1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   //what gets printed?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&lt;&lt; num2 &lt;&lt; </a:t>
            </a: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return;</a:t>
            </a:r>
            <a:endParaRPr lang="en-US" dirty="0">
              <a:solidFill>
                <a:srgbClr val="FF0000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</a:t>
            </a:r>
            <a:r>
              <a:rPr lang="en-US" dirty="0" err="1" smtClean="0">
                <a:solidFill>
                  <a:srgbClr val="FF0000"/>
                </a:solidFill>
              </a:rPr>
              <a:t>changefunc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Works this way for all primitive types (including strings)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8191"/>
            <a:ext cx="8596668" cy="745588"/>
          </a:xfrm>
        </p:spPr>
        <p:txBody>
          <a:bodyPr/>
          <a:lstStyle/>
          <a:p>
            <a:r>
              <a:rPr lang="en-US" dirty="0" smtClean="0"/>
              <a:t>Call by pointer: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3441"/>
            <a:ext cx="8596668" cy="5481710"/>
          </a:xfrm>
        </p:spPr>
        <p:txBody>
          <a:bodyPr>
            <a:normAutofit/>
          </a:bodyPr>
          <a:lstStyle/>
          <a:p>
            <a:r>
              <a:rPr lang="en-US" dirty="0" smtClean="0"/>
              <a:t>Default when calling functions: call by value</a:t>
            </a:r>
          </a:p>
          <a:p>
            <a:pPr lvl="1"/>
            <a:r>
              <a:rPr lang="en-US" dirty="0" smtClean="0"/>
              <a:t>A copy of the variable’s value is placed in the parameter</a:t>
            </a:r>
          </a:p>
          <a:p>
            <a:pPr lvl="1"/>
            <a:r>
              <a:rPr lang="en-US" dirty="0" smtClean="0"/>
              <a:t>If the parameter’s value changes, it only changes within the function</a:t>
            </a:r>
          </a:p>
          <a:p>
            <a:pPr lvl="2"/>
            <a:r>
              <a:rPr lang="en-US" dirty="0" smtClean="0"/>
              <a:t>because only the value in the address in memory associated with the parameter is changed, not the value at the address in the variable</a:t>
            </a:r>
          </a:p>
          <a:p>
            <a:pPr lvl="1"/>
            <a:r>
              <a:rPr lang="en-US" dirty="0" smtClean="0"/>
              <a:t>Outside the function, the original value remains unchanged.</a:t>
            </a:r>
          </a:p>
          <a:p>
            <a:r>
              <a:rPr lang="en-US" dirty="0" smtClean="0"/>
              <a:t>What if we want to </a:t>
            </a:r>
            <a:r>
              <a:rPr lang="en-US" dirty="0" err="1" smtClean="0"/>
              <a:t>to</a:t>
            </a:r>
            <a:r>
              <a:rPr lang="en-US" dirty="0" smtClean="0"/>
              <a:t> have the original variable’s value change within a function?</a:t>
            </a:r>
          </a:p>
          <a:p>
            <a:pPr lvl="1"/>
            <a:r>
              <a:rPr lang="en-US" dirty="0" smtClean="0"/>
              <a:t>Instead of sending in a copy of the value, we can send in the ADDRESS OF THE VARIABLE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= 42;</a:t>
            </a:r>
          </a:p>
          <a:p>
            <a:pPr marL="800100" lvl="2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whaddayathink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(&amp;x);</a:t>
            </a:r>
          </a:p>
          <a:p>
            <a:pPr marL="685800" lvl="1">
              <a:spcBef>
                <a:spcPts val="200"/>
              </a:spcBef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if we change what is at the address, it will be changed both inside and outside the function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b="1" dirty="0">
                <a:solidFill>
                  <a:srgbClr val="FF0000"/>
                </a:solidFill>
              </a:rPr>
              <a:t>void </a:t>
            </a:r>
            <a:r>
              <a:rPr lang="en-US" b="1" dirty="0" err="1">
                <a:solidFill>
                  <a:srgbClr val="FF0000"/>
                </a:solidFill>
              </a:rPr>
              <a:t>whaddayathink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x) </a:t>
            </a: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 marL="685800" lvl="1">
              <a:spcBef>
                <a:spcPts val="200"/>
              </a:spcBef>
            </a:pPr>
            <a:r>
              <a:rPr lang="en-US" dirty="0" smtClean="0">
                <a:solidFill>
                  <a:schemeClr val="tx1"/>
                </a:solidFill>
              </a:rPr>
              <a:t>The type of the parameter x is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marL="685800" lvl="1">
              <a:spcBef>
                <a:spcPts val="200"/>
              </a:spcBef>
            </a:pPr>
            <a:r>
              <a:rPr lang="en-US" dirty="0" smtClean="0">
                <a:solidFill>
                  <a:schemeClr val="tx1"/>
                </a:solidFill>
              </a:rPr>
              <a:t>NOT address of an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  <a:p>
            <a:pPr marL="400050" lvl="1" indent="0">
              <a:spcBef>
                <a:spcPts val="200"/>
              </a:spcBef>
              <a:buNone/>
            </a:pP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2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>
            <a:normAutofit/>
          </a:bodyPr>
          <a:lstStyle/>
          <a:p>
            <a:r>
              <a:rPr lang="en-US" dirty="0" smtClean="0"/>
              <a:t>Solution: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4567"/>
            <a:ext cx="8596668" cy="46767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/>
              <a:t>type (sort of)… 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*y;   // now y’s type is THE ADDRESS OF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(not an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!)</a:t>
            </a:r>
          </a:p>
          <a:p>
            <a:pPr lvl="1"/>
            <a:r>
              <a:rPr lang="en-US" dirty="0" smtClean="0"/>
              <a:t>We also say: y points to an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smtClean="0"/>
              <a:t>y is a pointer – it holds the address of where to go to find an </a:t>
            </a:r>
            <a:r>
              <a:rPr lang="en-US" dirty="0" err="1" smtClean="0"/>
              <a:t>int</a:t>
            </a:r>
            <a:r>
              <a:rPr lang="en-US" dirty="0" smtClean="0"/>
              <a:t>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38" y="92915"/>
            <a:ext cx="8596668" cy="5786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versus 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122" y="735806"/>
            <a:ext cx="9371063" cy="600715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4;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/>
              <a:t>// this:</a:t>
            </a:r>
          </a:p>
          <a:p>
            <a:pPr marL="857250" lvl="1" indent="-457200">
              <a:lnSpc>
                <a:spcPct val="120000"/>
              </a:lnSpc>
              <a:spcBef>
                <a:spcPts val="200"/>
              </a:spcBef>
              <a:buAutoNum type="arabicPeriod"/>
            </a:pPr>
            <a:r>
              <a:rPr lang="en-US" dirty="0" smtClean="0"/>
              <a:t>sets aside an address in memory at a location large enough to hold an </a:t>
            </a:r>
            <a:r>
              <a:rPr lang="en-US" dirty="0" err="1" smtClean="0"/>
              <a:t>int</a:t>
            </a:r>
            <a:endParaRPr lang="en-US" dirty="0" smtClean="0"/>
          </a:p>
          <a:p>
            <a:pPr marL="857250" lvl="1" indent="-457200">
              <a:lnSpc>
                <a:spcPct val="120000"/>
              </a:lnSpc>
              <a:spcBef>
                <a:spcPts val="200"/>
              </a:spcBef>
              <a:buAutoNum type="arabicPeriod"/>
            </a:pPr>
            <a:r>
              <a:rPr lang="en-US" dirty="0" smtClean="0"/>
              <a:t>Names that location in memory x</a:t>
            </a:r>
          </a:p>
          <a:p>
            <a:pPr marL="857250" lvl="1" indent="-457200">
              <a:lnSpc>
                <a:spcPct val="120000"/>
              </a:lnSpc>
              <a:spcBef>
                <a:spcPts val="200"/>
              </a:spcBef>
              <a:buAutoNum type="arabicPeriod"/>
            </a:pPr>
            <a:r>
              <a:rPr lang="en-US" dirty="0" smtClean="0"/>
              <a:t>Puts the integer 4 into that location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x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dirty="0" smtClean="0"/>
              <a:t>// prints out the value at location of x.  </a:t>
            </a:r>
          </a:p>
          <a:p>
            <a:pPr marL="400050" lvl="1" indent="0">
              <a:buNone/>
            </a:pPr>
            <a:r>
              <a:rPr lang="en-US" dirty="0" smtClean="0"/>
              <a:t>Compiler assumes you want the value at that location, not the location address.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&amp;x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smtClean="0"/>
              <a:t>// prints x’s memory address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&amp;x;  </a:t>
            </a:r>
            <a:r>
              <a:rPr lang="en-US" sz="2000" dirty="0" smtClean="0"/>
              <a:t>// can’t do.  Different types. </a:t>
            </a:r>
          </a:p>
          <a:p>
            <a:pPr marL="400050" lvl="1" indent="0">
              <a:buNone/>
            </a:pPr>
            <a:r>
              <a:rPr lang="en-US" dirty="0" smtClean="0"/>
              <a:t>The address of x is not an </a:t>
            </a:r>
            <a:r>
              <a:rPr lang="en-US" dirty="0" err="1" smtClean="0"/>
              <a:t>int</a:t>
            </a:r>
            <a:r>
              <a:rPr lang="en-US" dirty="0" smtClean="0"/>
              <a:t>, and y is automatically making a new address at a location in memory that will hold an int.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*y = &amp;x;  </a:t>
            </a:r>
            <a:r>
              <a:rPr lang="en-US" sz="2000" dirty="0" smtClean="0"/>
              <a:t>//can do.  Same types</a:t>
            </a:r>
          </a:p>
          <a:p>
            <a:pPr lvl="1"/>
            <a:r>
              <a:rPr lang="en-US" dirty="0" smtClean="0"/>
              <a:t>Says the variable y holds an address </a:t>
            </a:r>
            <a:r>
              <a:rPr lang="en-US" b="1" i="1" dirty="0" smtClean="0"/>
              <a:t>(aka is a pointer)</a:t>
            </a:r>
          </a:p>
          <a:p>
            <a:pPr lvl="1"/>
            <a:r>
              <a:rPr lang="en-US" dirty="0" smtClean="0"/>
              <a:t>y now holds the address of x (x is a variable that holds an </a:t>
            </a:r>
            <a:r>
              <a:rPr lang="en-US" dirty="0" err="1" smtClean="0"/>
              <a:t>int</a:t>
            </a:r>
            <a:r>
              <a:rPr lang="en-US" dirty="0" smtClean="0"/>
              <a:t>)  </a:t>
            </a:r>
          </a:p>
          <a:p>
            <a:pPr lvl="1"/>
            <a:r>
              <a:rPr lang="en-US" dirty="0" smtClean="0"/>
              <a:t>…or y </a:t>
            </a:r>
            <a:r>
              <a:rPr lang="en-US" b="1" dirty="0" smtClean="0"/>
              <a:t>points to </a:t>
            </a:r>
            <a:r>
              <a:rPr lang="en-US" dirty="0" smtClean="0"/>
              <a:t>a location that holds an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</a:p>
          <a:p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y &lt;&lt; “ “ &lt;&lt; *y &lt;&lt;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sz="2000" dirty="0" smtClean="0"/>
              <a:t>//gives you 0x32ff1c 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1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076" y="300867"/>
            <a:ext cx="8490925" cy="57404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4;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x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&amp;x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address of x is </a:t>
            </a:r>
            <a:r>
              <a:rPr lang="en-US" sz="2000" dirty="0"/>
              <a:t>0x61ff10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 = &amp;x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address of y is 0x32c320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here?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*y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here?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8;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here?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*y &lt;&lt;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printed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here?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&amp;y &lt;&lt;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//printed here?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 free to try this…  Make sure you understand this!!!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3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437" y="195944"/>
            <a:ext cx="10873201" cy="65711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change2(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parameters are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()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100;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= 200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calling a function to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 &amp;a gets at the address of a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 &amp;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 at the address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*/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change2(&amp;a, &amp;b);	//sending in </a:t>
            </a:r>
            <a:r>
              <a:rPr lang="en-US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in memory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"After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a :" &lt;&lt; a &lt;&lt;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"After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of b :" &lt;&lt; b &lt;&lt;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return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//main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change2(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*x,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*y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// parameters hold addresses of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ints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and y are pointers!)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*x -=50; 	// x holds an address.  Go to that address and modify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that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*y /=2; 		// modifies the value at address that y holds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0;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//change2</a:t>
            </a:r>
            <a:endParaRPr lang="en-US" sz="17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70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 smtClean="0">
                <a:solidFill>
                  <a:schemeClr val="tx1"/>
                </a:solidFill>
              </a:rPr>
              <a:t>Now we can change parameter values and they will stay changed outside of the function!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41999" y="145143"/>
            <a:ext cx="6241143" cy="219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Call by Pointer:</a:t>
            </a:r>
          </a:p>
          <a:p>
            <a:pPr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Copies the address of an argument into the parameter. </a:t>
            </a:r>
          </a:p>
          <a:p>
            <a:pPr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Inside the function, the address is used to access the actual value . </a:t>
            </a:r>
          </a:p>
          <a:p>
            <a:pPr lvl="1">
              <a:spcBef>
                <a:spcPts val="500"/>
              </a:spcBef>
            </a:pPr>
            <a:r>
              <a:rPr lang="en-US" dirty="0" smtClean="0">
                <a:solidFill>
                  <a:schemeClr val="tx1"/>
                </a:solidFill>
              </a:rPr>
              <a:t>This means that changes made to the parameter affect the value outside the function.</a:t>
            </a:r>
          </a:p>
          <a:p>
            <a:pPr marL="0" indent="0">
              <a:spcBef>
                <a:spcPts val="200"/>
              </a:spcBef>
              <a:buFont typeface="Wingdings 3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27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35719"/>
            <a:ext cx="10236993" cy="721519"/>
          </a:xfrm>
        </p:spPr>
        <p:txBody>
          <a:bodyPr/>
          <a:lstStyle/>
          <a:p>
            <a:r>
              <a:rPr lang="en-US" dirty="0" smtClean="0"/>
              <a:t>Call by value vs. by pointers: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56" y="757239"/>
            <a:ext cx="8515245" cy="5284124"/>
          </a:xfrm>
        </p:spPr>
        <p:txBody>
          <a:bodyPr/>
          <a:lstStyle/>
          <a:p>
            <a:r>
              <a:rPr lang="en-US" dirty="0" smtClean="0"/>
              <a:t>Call by Pointers:</a:t>
            </a:r>
          </a:p>
          <a:p>
            <a:pPr lvl="1"/>
            <a:r>
              <a:rPr lang="en-US" dirty="0" smtClean="0"/>
              <a:t>Can change variables from one function within the confines of another function</a:t>
            </a:r>
          </a:p>
          <a:p>
            <a:pPr lvl="2"/>
            <a:r>
              <a:rPr lang="en-US" dirty="0" smtClean="0"/>
              <a:t>Makes code more readable</a:t>
            </a:r>
          </a:p>
          <a:p>
            <a:pPr lvl="2"/>
            <a:r>
              <a:rPr lang="en-US" dirty="0" smtClean="0"/>
              <a:t>Reduces or eliminates the need for global variables</a:t>
            </a:r>
          </a:p>
          <a:p>
            <a:pPr lvl="3"/>
            <a:r>
              <a:rPr lang="en-US" dirty="0" smtClean="0"/>
              <a:t>Better form (I was taught never to use global variables)</a:t>
            </a:r>
          </a:p>
          <a:p>
            <a:pPr lvl="4"/>
            <a:r>
              <a:rPr lang="en-US" dirty="0" smtClean="0"/>
              <a:t>Easier to read</a:t>
            </a:r>
          </a:p>
          <a:p>
            <a:pPr lvl="4"/>
            <a:r>
              <a:rPr lang="en-US" dirty="0" smtClean="0"/>
              <a:t>Don’t have variables sticking around when you’re done with them</a:t>
            </a:r>
          </a:p>
          <a:p>
            <a:pPr lvl="1"/>
            <a:r>
              <a:rPr lang="en-US" dirty="0" smtClean="0"/>
              <a:t>Smaller memory footprint</a:t>
            </a:r>
          </a:p>
          <a:p>
            <a:pPr lvl="2"/>
            <a:r>
              <a:rPr lang="en-US" dirty="0" smtClean="0"/>
              <a:t>We’re not making a new copy of each value passed into the function as a parameter.</a:t>
            </a:r>
          </a:p>
          <a:p>
            <a:pPr lvl="2"/>
            <a:r>
              <a:rPr lang="en-US" dirty="0" smtClean="0"/>
              <a:t>(This applies more to arrays, </a:t>
            </a:r>
            <a:r>
              <a:rPr lang="en-US" dirty="0" err="1" smtClean="0"/>
              <a:t>structs</a:t>
            </a:r>
            <a:r>
              <a:rPr lang="en-US" dirty="0" smtClean="0"/>
              <a:t>, things bigger…)</a:t>
            </a:r>
          </a:p>
          <a:p>
            <a:pPr marL="0" indent="0">
              <a:buNone/>
            </a:pPr>
            <a:r>
              <a:rPr lang="en-US" dirty="0" smtClean="0"/>
              <a:t>Why not always use Call by Pointer?</a:t>
            </a:r>
          </a:p>
          <a:p>
            <a:r>
              <a:rPr lang="en-US" dirty="0"/>
              <a:t>	</a:t>
            </a:r>
            <a:r>
              <a:rPr lang="en-US" dirty="0" smtClean="0"/>
              <a:t>Call by Value:</a:t>
            </a:r>
          </a:p>
          <a:p>
            <a:pPr lvl="1"/>
            <a:r>
              <a:rPr lang="en-US" dirty="0" smtClean="0"/>
              <a:t>Can’t accidentally change a value in another function</a:t>
            </a:r>
            <a:endParaRPr lang="en-US" dirty="0"/>
          </a:p>
          <a:p>
            <a:pPr lvl="1"/>
            <a:r>
              <a:rPr lang="en-US" dirty="0" smtClean="0"/>
              <a:t>Make sure, if you’re working with others, they don’t accidentally change the value</a:t>
            </a:r>
          </a:p>
          <a:p>
            <a:pPr lvl="2"/>
            <a:r>
              <a:rPr lang="en-US" dirty="0" smtClean="0"/>
              <a:t>Maintain “privacy”</a:t>
            </a:r>
          </a:p>
        </p:txBody>
      </p:sp>
    </p:spTree>
    <p:extLst>
      <p:ext uri="{BB962C8B-B14F-4D97-AF65-F5344CB8AC3E}">
        <p14:creationId xmlns:p14="http://schemas.microsoft.com/office/powerpoint/2010/main" val="101412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14" y="236851"/>
            <a:ext cx="8596668" cy="651641"/>
          </a:xfrm>
        </p:spPr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7" y="990115"/>
            <a:ext cx="9457855" cy="5776445"/>
          </a:xfrm>
        </p:spPr>
        <p:txBody>
          <a:bodyPr>
            <a:normAutofit fontScale="47500" lnSpcReduction="20000"/>
          </a:bodyPr>
          <a:lstStyle/>
          <a:p>
            <a:r>
              <a:rPr lang="en-US" sz="2500" dirty="0" smtClean="0"/>
              <a:t>Aka Aliasing</a:t>
            </a:r>
          </a:p>
          <a:p>
            <a:r>
              <a:rPr lang="en-US" sz="2500" dirty="0" smtClean="0"/>
              <a:t>Results are similar to Call by Pointer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change3(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&amp;x,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&amp;y);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main() {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12</a:t>
            </a: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&amp;k &lt;&lt; </a:t>
            </a:r>
            <a:r>
              <a:rPr lang="en-US" sz="2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5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gives us </a:t>
            </a:r>
            <a:r>
              <a:rPr lang="en-US" sz="2500" dirty="0"/>
              <a:t>0x61ff08</a:t>
            </a: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= 4;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change3(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k,m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&lt;&lt;"k is now " &lt;&lt; k &lt;&lt; " m is now " &lt;&lt; m &lt;&lt;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q = 32;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r = 18;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Change3(</a:t>
            </a:r>
            <a:r>
              <a:rPr lang="en-US" sz="2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q,r</a:t>
            </a: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spcBef>
                <a:spcPts val="500"/>
              </a:spcBef>
              <a:buNone/>
            </a:pP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change3 (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&amp;x, </a:t>
            </a:r>
            <a:r>
              <a:rPr lang="en-US" sz="25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&amp;y) </a:t>
            </a: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 says that the address that we refer to as k is now also referred to as x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&amp;x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25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2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// gives us </a:t>
            </a:r>
            <a:r>
              <a:rPr lang="en-US" sz="2500" dirty="0" smtClean="0"/>
              <a:t>0x61ff08</a:t>
            </a:r>
            <a:endParaRPr lang="en-US" sz="2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x + 3;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y - 2;</a:t>
            </a:r>
          </a:p>
          <a:p>
            <a:pPr marL="457200" lvl="1" indent="0">
              <a:spcBef>
                <a:spcPts val="500"/>
              </a:spcBef>
              <a:buNone/>
            </a:pP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5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300" i="1" dirty="0"/>
              <a:t>Note: this is a </a:t>
            </a:r>
            <a:r>
              <a:rPr lang="en-US" sz="3300" i="1" dirty="0" err="1"/>
              <a:t>c++</a:t>
            </a:r>
            <a:r>
              <a:rPr lang="en-US" sz="3300" i="1" dirty="0"/>
              <a:t> feature that is usually preferred in </a:t>
            </a:r>
            <a:r>
              <a:rPr lang="en-US" sz="3300" i="1" dirty="0" err="1"/>
              <a:t>c++</a:t>
            </a:r>
            <a:r>
              <a:rPr lang="en-US" sz="3300" i="1" dirty="0"/>
              <a:t>, but doesn’t exist in </a:t>
            </a:r>
            <a:r>
              <a:rPr lang="en-US" sz="3300" i="1" dirty="0" smtClean="0"/>
              <a:t>c</a:t>
            </a:r>
            <a:endParaRPr lang="en-US" sz="3300" i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1475"/>
            <a:ext cx="8596668" cy="900113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C++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79551"/>
            <a:ext cx="8986838" cy="50688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Compiled</a:t>
            </a:r>
          </a:p>
          <a:p>
            <a:pPr lvl="1"/>
            <a:r>
              <a:rPr lang="en-US" dirty="0" smtClean="0"/>
              <a:t>Versus Interpreted</a:t>
            </a:r>
          </a:p>
          <a:p>
            <a:r>
              <a:rPr lang="en-US" dirty="0" smtClean="0"/>
              <a:t>Middle Level language</a:t>
            </a:r>
          </a:p>
          <a:p>
            <a:pPr lvl="1"/>
            <a:r>
              <a:rPr lang="en-US" dirty="0" smtClean="0"/>
              <a:t>Verses High-level and machine-level</a:t>
            </a:r>
          </a:p>
          <a:p>
            <a:r>
              <a:rPr lang="en-US" dirty="0" smtClean="0"/>
              <a:t>Is a superset of C</a:t>
            </a:r>
          </a:p>
          <a:p>
            <a:pPr lvl="1"/>
            <a:r>
              <a:rPr lang="en-US" dirty="0" smtClean="0"/>
              <a:t>Any language written in C will work in the </a:t>
            </a:r>
            <a:r>
              <a:rPr lang="en-US" dirty="0" err="1" smtClean="0"/>
              <a:t>c++</a:t>
            </a:r>
            <a:r>
              <a:rPr lang="en-US" dirty="0" smtClean="0"/>
              <a:t> compiler</a:t>
            </a:r>
          </a:p>
          <a:p>
            <a:r>
              <a:rPr lang="en-US" dirty="0" smtClean="0"/>
              <a:t>Is one of, if not the, fastest languages</a:t>
            </a:r>
          </a:p>
          <a:p>
            <a:pPr lvl="1"/>
            <a:r>
              <a:rPr lang="en-US" dirty="0" smtClean="0"/>
              <a:t>Allows you to manage memory most efficiently as well</a:t>
            </a:r>
          </a:p>
          <a:p>
            <a:pPr lvl="2"/>
            <a:r>
              <a:rPr lang="en-US" dirty="0" smtClean="0"/>
              <a:t>Designed to emphasize system programming (e.g., operating systems)</a:t>
            </a:r>
          </a:p>
          <a:p>
            <a:pPr lvl="2"/>
            <a:r>
              <a:rPr lang="en-US" dirty="0"/>
              <a:t>Trick – you must know how to manage memory </a:t>
            </a:r>
            <a:r>
              <a:rPr lang="en-US" dirty="0" smtClean="0"/>
              <a:t>efficiently!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Bjarn</a:t>
            </a:r>
            <a:r>
              <a:rPr lang="en-US" dirty="0" smtClean="0"/>
              <a:t> </a:t>
            </a:r>
            <a:r>
              <a:rPr lang="en-US" dirty="0" err="1" smtClean="0"/>
              <a:t>Stroudstrup</a:t>
            </a:r>
            <a:r>
              <a:rPr lang="en-US" dirty="0" smtClean="0"/>
              <a:t> in 1979 in Bell Labs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irst widely-used OOP language</a:t>
            </a:r>
          </a:p>
          <a:p>
            <a:pPr lvl="1"/>
            <a:r>
              <a:rPr lang="en-US" dirty="0" smtClean="0"/>
              <a:t>“to make writing good programs more pleasant and easier for the individual programmer”</a:t>
            </a:r>
          </a:p>
          <a:p>
            <a:r>
              <a:rPr lang="en-US" dirty="0" smtClean="0"/>
              <a:t>The C++ compiler is written in C++</a:t>
            </a:r>
          </a:p>
          <a:p>
            <a:pPr lvl="1"/>
            <a:r>
              <a:rPr lang="en-US" dirty="0" smtClean="0"/>
              <a:t>Originally the c language was written to develop operating systems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c++</a:t>
            </a:r>
            <a:r>
              <a:rPr lang="en-US" dirty="0" smtClean="0"/>
              <a:t> compiler doesn’t care what extension you use, but the default is .</a:t>
            </a:r>
            <a:r>
              <a:rPr lang="en-US" dirty="0" err="1" smtClean="0"/>
              <a:t>cpp</a:t>
            </a:r>
            <a:endParaRPr lang="en-US" dirty="0" smtClean="0"/>
          </a:p>
          <a:p>
            <a:r>
              <a:rPr lang="en-US" dirty="0" smtClean="0"/>
              <a:t>Used in Google, Amazon, etc. (any large program that wants to be fast and efficient will use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2961" y="297320"/>
            <a:ext cx="5471057" cy="5543729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f2(char p1, char *p2, char &amp;p3) 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char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'e';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char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'o';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char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 = 'g';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char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 = 'l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 z &lt;&lt; y &lt;&lt; y &lt;&lt; z &lt;&lt; v &lt;&lt; x &lt;&lt;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//prints?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f2(x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,&amp;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z,v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fr-FR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cout </a:t>
            </a:r>
            <a:r>
              <a:rPr lang="fr-F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&lt;&lt; v &lt;&lt; y &lt;&lt; z &lt;&lt; x&lt;&lt;endl;  //prints?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</a:t>
            </a:r>
            <a:r>
              <a:rPr lang="en-US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f2(char p1, char *p2, char &amp;p3)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p1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'h';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*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 = 'd';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p3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'c';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712" y="297320"/>
            <a:ext cx="5053508" cy="64456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 3" charset="2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ouble d1 = 3.0;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 3" charset="2"/>
              <a:buNone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p1;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Font typeface="Wingdings 3" charset="2"/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out the address of d1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&amp;d1 &lt;&lt;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p1 to hold the address of d1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*p1 = &amp;d1;</a:t>
            </a: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p1 to change d1 to 3.14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*p1 = 3.14;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fuction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declaration for add3, which only has one parameter (an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pointer) and returns nothing.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add3(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*k);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the function add3 with d1 (using call by pointer)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add3(&amp;d1);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function declaration for add42 with only one parameter using call by reference (an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add42(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&amp;k);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the function add42 with d1 (using call by reference)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buFont typeface="Wingdings 3" charset="2"/>
              <a:buAutoNum type="alphaLcPeriod"/>
            </a:pP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add42(d1);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33" y="41296"/>
            <a:ext cx="11820721" cy="70556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600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u="sng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"!!!Hello World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!!!"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 !!!Hello World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!!!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 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//main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dirty="0" smtClean="0"/>
              <a:t>#include &lt;</a:t>
            </a:r>
            <a:r>
              <a:rPr lang="en-US" sz="1600" b="1" dirty="0" err="1" smtClean="0"/>
              <a:t>iostream</a:t>
            </a:r>
            <a:r>
              <a:rPr lang="en-US" sz="1600" b="1" dirty="0" smtClean="0"/>
              <a:t>&gt;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smtClean="0"/>
              <a:t> means do first (before you compile the rest of the code)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include</a:t>
            </a:r>
            <a:r>
              <a:rPr lang="en-US" dirty="0" smtClean="0"/>
              <a:t> means include this library or header in your program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iostream</a:t>
            </a:r>
            <a:r>
              <a:rPr lang="en-US" dirty="0" smtClean="0"/>
              <a:t> – a library with input and output functions (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en-US" dirty="0" smtClean="0"/>
              <a:t>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smtClean="0"/>
              <a:t>using namespace </a:t>
            </a:r>
            <a:r>
              <a:rPr lang="en-US" sz="1600" b="1" dirty="0" err="1" smtClean="0"/>
              <a:t>std</a:t>
            </a:r>
            <a:endParaRPr lang="en-US" sz="1600" b="1" dirty="0"/>
          </a:p>
          <a:p>
            <a:pPr lvl="1">
              <a:spcBef>
                <a:spcPts val="0"/>
              </a:spcBef>
            </a:pPr>
            <a:r>
              <a:rPr lang="en-US" dirty="0" smtClean="0"/>
              <a:t>means we don’t have to specify the </a:t>
            </a:r>
            <a:r>
              <a:rPr lang="en-US" dirty="0" err="1" smtClean="0"/>
              <a:t>std</a:t>
            </a:r>
            <a:r>
              <a:rPr lang="en-US" dirty="0" smtClean="0"/>
              <a:t> first.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E.g., If we didn’t say “using namespace </a:t>
            </a:r>
            <a:r>
              <a:rPr lang="en-US" dirty="0" err="1" smtClean="0"/>
              <a:t>std</a:t>
            </a:r>
            <a:r>
              <a:rPr lang="en-US" dirty="0" smtClean="0"/>
              <a:t>”, we’d have to specify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instead of just </a:t>
            </a:r>
            <a:r>
              <a:rPr lang="en-US" dirty="0" err="1" smtClean="0"/>
              <a:t>cout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main() {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Every C++ (and C) program must have a main function. 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This function is run first and automatically.  </a:t>
            </a:r>
          </a:p>
          <a:p>
            <a:pPr lvl="1">
              <a:spcBef>
                <a:spcPts val="0"/>
              </a:spcBef>
            </a:pPr>
            <a:r>
              <a:rPr lang="en-US" dirty="0"/>
              <a:t>L</a:t>
            </a:r>
            <a:r>
              <a:rPr lang="en-US" dirty="0" smtClean="0"/>
              <a:t>ike base camp. It’s where you start, where you come back to, and where you end.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 &lt;&lt; “!!!Hello World!!!” &lt;&lt; 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   // prints !!!Hello World!!!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/>
              <a:t>: character out. You’re piping characters into </a:t>
            </a:r>
            <a:r>
              <a:rPr lang="en-US" dirty="0" err="1" smtClean="0"/>
              <a:t>cout</a:t>
            </a:r>
            <a:r>
              <a:rPr lang="en-US" dirty="0" smtClean="0"/>
              <a:t> and they get printed, usually to the console window</a:t>
            </a:r>
          </a:p>
          <a:p>
            <a:pPr lvl="1">
              <a:spcBef>
                <a:spcPts val="0"/>
              </a:spcBef>
            </a:pPr>
            <a:r>
              <a:rPr lang="en-US" dirty="0" err="1" smtClean="0">
                <a:solidFill>
                  <a:srgbClr val="FF0000"/>
                </a:solidFill>
              </a:rPr>
              <a:t>endl</a:t>
            </a:r>
            <a:r>
              <a:rPr lang="en-US" dirty="0" smtClean="0"/>
              <a:t>: new line. It also flushes out the buffer.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solidFill>
                  <a:srgbClr val="FF0000"/>
                </a:solidFill>
              </a:rPr>
              <a:t>//</a:t>
            </a:r>
            <a:r>
              <a:rPr lang="en-US" dirty="0" smtClean="0"/>
              <a:t> comments. 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Note that every line of code ends with a 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1600" b="1" dirty="0" smtClean="0"/>
              <a:t>return 0;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71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4" y="332330"/>
            <a:ext cx="8596668" cy="682359"/>
          </a:xfrm>
        </p:spPr>
        <p:txBody>
          <a:bodyPr/>
          <a:lstStyle/>
          <a:p>
            <a:r>
              <a:rPr lang="en-US" dirty="0" smtClean="0"/>
              <a:t>Comments: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031" y="1014690"/>
            <a:ext cx="9521558" cy="571057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// works for one line only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// you’d have to put another // before each new comment line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/* Whereas you can put as much stuff and as many lines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As you want with this type of comment.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See what I mean?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/* equally, you can put this around code with // in it.  For example, you could do this: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"!!!Hello World!!!" &lt;&lt; </a:t>
            </a:r>
            <a:r>
              <a:rPr lang="en-US" sz="17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prints !!!Hello World!!!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  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7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    And you’ve just commented out the main function  (so nothing will work)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/* One more note: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You often see blocked comments like this so that there’s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no confusion that each line is still part of the comments. 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It also looks nice.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There are a bunch of different variations of this format, 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but almost all involve the star at the beginning of each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line within the block comment.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* The thing is – it’s </a:t>
            </a:r>
            <a:r>
              <a:rPr lang="en-US" dirty="0" err="1" smtClean="0">
                <a:solidFill>
                  <a:srgbClr val="FF0000"/>
                </a:solidFill>
              </a:rPr>
              <a:t>inconvent</a:t>
            </a:r>
            <a:r>
              <a:rPr lang="en-US" dirty="0" smtClean="0">
                <a:solidFill>
                  <a:srgbClr val="FF0000"/>
                </a:solidFill>
              </a:rPr>
              <a:t> to type.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*/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90" y="36636"/>
            <a:ext cx="8596668" cy="5572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62021"/>
            <a:ext cx="10518491" cy="62045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+, -, *, /, %</a:t>
            </a:r>
          </a:p>
          <a:p>
            <a:pPr lvl="1"/>
            <a:r>
              <a:rPr lang="en-US" sz="1800" dirty="0" smtClean="0"/>
              <a:t>C++ also allows you to do: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sz="1800" dirty="0" err="1" smtClean="0">
                <a:solidFill>
                  <a:srgbClr val="FF0000"/>
                </a:solidFill>
              </a:rPr>
              <a:t>int</a:t>
            </a:r>
            <a:r>
              <a:rPr lang="en-US" sz="1800" dirty="0" smtClean="0">
                <a:solidFill>
                  <a:srgbClr val="FF0000"/>
                </a:solidFill>
              </a:rPr>
              <a:t> x = 4;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x++;</a:t>
            </a:r>
          </a:p>
          <a:p>
            <a:pPr marL="857250" lvl="2" indent="0">
              <a:spcBef>
                <a:spcPts val="300"/>
              </a:spcBef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x--;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== , != , &lt; , &lt;=, &gt;, &gt;=</a:t>
            </a: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 smtClean="0">
                <a:solidFill>
                  <a:srgbClr val="FF0000"/>
                </a:solidFill>
              </a:rPr>
              <a:t>, ||, 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=, +=, -=, /=, *=, %=,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FYI ONLY: Bitwise Operators (we can operate at the bit level):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A = 60;  	//0011 1100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int</a:t>
            </a:r>
            <a:r>
              <a:rPr lang="en-US" dirty="0" smtClean="0">
                <a:solidFill>
                  <a:srgbClr val="00B0F0"/>
                </a:solidFill>
              </a:rPr>
              <a:t> B = 13; 	//0000 1101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</a:t>
            </a: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 smtClean="0">
                <a:solidFill>
                  <a:srgbClr val="00B0F0"/>
                </a:solidFill>
              </a:rPr>
              <a:t>B;  		//0000 1100  Binary And Operator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A|B;		//0011 1101   Binary Or Operator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A^B;		//0011 0001	  Binary Exclusive Or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~A;		//1100 0011 Binary One’s complement (flips all the bits)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A&lt;&lt;2		//1111 0000  Binary shift bits (shifts them to the left by 2)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C = A&gt;&gt;2		//0000 1111  Binary right-shift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Bit operators used in encryption algorithms, ports and socket communication (network stuff – checking parity, checksum, etc.), graphics, etc.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7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09" y="71439"/>
            <a:ext cx="8596668" cy="595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809" y="585788"/>
            <a:ext cx="9662054" cy="6272211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string response;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what is response?</a:t>
            </a:r>
            <a:endParaRPr lang="en-US" alt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"Please enter your name:" &lt;&lt; 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response;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"Your name is " &lt;&lt; response;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//main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4930"/>
            <a:ext cx="8596668" cy="644054"/>
          </a:xfrm>
        </p:spPr>
        <p:txBody>
          <a:bodyPr>
            <a:normAutofit/>
          </a:bodyPr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766" y="913088"/>
            <a:ext cx="8301236" cy="514286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 = 100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b="1" dirty="0">
                <a:solidFill>
                  <a:srgbClr val="FF0000"/>
                </a:solidFill>
              </a:rPr>
              <a:t>( a == 10 )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10"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	//if a == 10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b="1" dirty="0">
                <a:solidFill>
                  <a:srgbClr val="FF0000"/>
                </a:solidFill>
              </a:rPr>
              <a:t>if( a == 20 )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20"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//if a == 20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b="1" dirty="0">
                <a:solidFill>
                  <a:srgbClr val="FF0000"/>
                </a:solidFill>
              </a:rPr>
              <a:t>if( a == 30 )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30"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 if a == 30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else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{	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"Value of a is not matching"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} //else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&lt;&lt; "Exact value of a is : " &lt;&lt; a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Can replace an If…else with: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 == </a:t>
            </a:r>
            <a:r>
              <a:rPr lang="en-US" dirty="0" smtClean="0">
                <a:solidFill>
                  <a:srgbClr val="FF0000"/>
                </a:solidFill>
              </a:rPr>
              <a:t>10 ? </a:t>
            </a:r>
            <a:r>
              <a:rPr lang="en-US" dirty="0" err="1" smtClean="0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&lt;&lt;"value of a is 10"&lt;&lt;</a:t>
            </a:r>
            <a:r>
              <a:rPr lang="en-US" b="1" dirty="0" err="1" smtClean="0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 :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&lt;&lt;"value of a not 10"&lt;&lt;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6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0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2062</Words>
  <Application>Microsoft Office PowerPoint</Application>
  <PresentationFormat>Widescreen</PresentationFormat>
  <Paragraphs>528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Trebuchet MS</vt:lpstr>
      <vt:lpstr>Wingdings 3</vt:lpstr>
      <vt:lpstr>Facet</vt:lpstr>
      <vt:lpstr>CISC220</vt:lpstr>
      <vt:lpstr>Introduction</vt:lpstr>
      <vt:lpstr>C++</vt:lpstr>
      <vt:lpstr>PowerPoint Presentation</vt:lpstr>
      <vt:lpstr>Comments:</vt:lpstr>
      <vt:lpstr>Operators</vt:lpstr>
      <vt:lpstr>CIN</vt:lpstr>
      <vt:lpstr>Branching</vt:lpstr>
      <vt:lpstr>PowerPoint Presentation</vt:lpstr>
      <vt:lpstr>Loops:</vt:lpstr>
      <vt:lpstr>While loop:</vt:lpstr>
      <vt:lpstr>Functions (cont.):</vt:lpstr>
      <vt:lpstr>Functions (cont.):</vt:lpstr>
      <vt:lpstr>The same?</vt:lpstr>
      <vt:lpstr>Functions (cont.):</vt:lpstr>
      <vt:lpstr>Given the following:</vt:lpstr>
      <vt:lpstr>Variables:</vt:lpstr>
      <vt:lpstr>int x = 3;</vt:lpstr>
      <vt:lpstr>Variables (cont.):</vt:lpstr>
      <vt:lpstr>Back to functions:</vt:lpstr>
      <vt:lpstr>Function Arguments:</vt:lpstr>
      <vt:lpstr>Call by pointer:</vt:lpstr>
      <vt:lpstr>Solution: Pointers</vt:lpstr>
      <vt:lpstr>&amp; versus *</vt:lpstr>
      <vt:lpstr>PowerPoint Presentation</vt:lpstr>
      <vt:lpstr>PowerPoint Presentation</vt:lpstr>
      <vt:lpstr>Call by value vs. by pointers:</vt:lpstr>
      <vt:lpstr>Call by 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CISC220</dc:title>
  <dc:creator>Debra Yarrington</dc:creator>
  <cp:lastModifiedBy>Debra Yarrington</cp:lastModifiedBy>
  <cp:revision>1</cp:revision>
  <dcterms:created xsi:type="dcterms:W3CDTF">2018-09-07T01:44:56Z</dcterms:created>
  <dcterms:modified xsi:type="dcterms:W3CDTF">2018-09-07T01:48:57Z</dcterms:modified>
</cp:coreProperties>
</file>