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265" r:id="rId3"/>
    <p:sldId id="257" r:id="rId4"/>
    <p:sldId id="258" r:id="rId5"/>
    <p:sldId id="259" r:id="rId6"/>
    <p:sldId id="267" r:id="rId7"/>
    <p:sldId id="266" r:id="rId8"/>
    <p:sldId id="264" r:id="rId9"/>
    <p:sldId id="260" r:id="rId10"/>
    <p:sldId id="261" r:id="rId11"/>
    <p:sldId id="262" r:id="rId12"/>
    <p:sldId id="263"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66"/>
    <p:restoredTop sz="50000" autoAdjust="0"/>
  </p:normalViewPr>
  <p:slideViewPr>
    <p:cSldViewPr>
      <p:cViewPr varScale="1">
        <p:scale>
          <a:sx n="131" d="100"/>
          <a:sy n="131" d="100"/>
        </p:scale>
        <p:origin x="2048" y="184"/>
      </p:cViewPr>
      <p:guideLst>
        <p:guide orient="horz" pos="2160"/>
        <p:guide pos="2880"/>
      </p:guideLst>
    </p:cSldViewPr>
  </p:slideViewPr>
  <p:notesTextViewPr>
    <p:cViewPr>
      <p:scale>
        <a:sx n="100" d="100"/>
        <a:sy n="100" d="100"/>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274601-3C15-C849-934A-D3B51362CB3A}" type="datetimeFigureOut">
              <a:rPr lang="en-US" smtClean="0"/>
              <a:t>4/8/19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9E5B1D-BE54-7545-ABE7-B8CCFC976C08}" type="slidenum">
              <a:rPr lang="en-US" smtClean="0"/>
              <a:t>‹#›</a:t>
            </a:fld>
            <a:endParaRPr lang="en-US"/>
          </a:p>
        </p:txBody>
      </p:sp>
    </p:spTree>
    <p:extLst>
      <p:ext uri="{BB962C8B-B14F-4D97-AF65-F5344CB8AC3E}">
        <p14:creationId xmlns:p14="http://schemas.microsoft.com/office/powerpoint/2010/main" val="872355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CA864-7BE4-664F-B69A-F275AE58EDDE}" type="datetimeFigureOut">
              <a:rPr lang="en-US" smtClean="0"/>
              <a:t>4/8/19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D1ED8-3C9F-0749-91CF-4C82F25CEE19}" type="slidenum">
              <a:rPr lang="en-US" smtClean="0"/>
              <a:t>‹#›</a:t>
            </a:fld>
            <a:endParaRPr lang="en-US"/>
          </a:p>
        </p:txBody>
      </p:sp>
    </p:spTree>
    <p:extLst>
      <p:ext uri="{BB962C8B-B14F-4D97-AF65-F5344CB8AC3E}">
        <p14:creationId xmlns:p14="http://schemas.microsoft.com/office/powerpoint/2010/main" val="11926729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916556-F221-6B4A-941B-C4D5E89A5658}" type="slidenum">
              <a:rPr lang="en-US"/>
              <a:pPr>
                <a:defRPr/>
              </a:pPr>
              <a:t>‹#›</a:t>
            </a:fld>
            <a:endParaRPr lang="en-US"/>
          </a:p>
        </p:txBody>
      </p:sp>
    </p:spTree>
    <p:extLst>
      <p:ext uri="{BB962C8B-B14F-4D97-AF65-F5344CB8AC3E}">
        <p14:creationId xmlns:p14="http://schemas.microsoft.com/office/powerpoint/2010/main" val="158507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28CDB4-73E0-F449-8197-52C89BA2DCA4}" type="slidenum">
              <a:rPr lang="en-US"/>
              <a:pPr>
                <a:defRPr/>
              </a:pPr>
              <a:t>‹#›</a:t>
            </a:fld>
            <a:endParaRPr lang="en-US"/>
          </a:p>
        </p:txBody>
      </p:sp>
    </p:spTree>
    <p:extLst>
      <p:ext uri="{BB962C8B-B14F-4D97-AF65-F5344CB8AC3E}">
        <p14:creationId xmlns:p14="http://schemas.microsoft.com/office/powerpoint/2010/main" val="206771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89DF34A-A5BC-3C4A-95B7-3236D14BB8F6}" type="slidenum">
              <a:rPr lang="en-US"/>
              <a:pPr>
                <a:defRPr/>
              </a:pPr>
              <a:t>‹#›</a:t>
            </a:fld>
            <a:endParaRPr lang="en-US"/>
          </a:p>
        </p:txBody>
      </p:sp>
    </p:spTree>
    <p:extLst>
      <p:ext uri="{BB962C8B-B14F-4D97-AF65-F5344CB8AC3E}">
        <p14:creationId xmlns:p14="http://schemas.microsoft.com/office/powerpoint/2010/main" val="179595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9D3503-C020-CD4B-BF6D-3DAB6B076F74}" type="slidenum">
              <a:rPr lang="en-US"/>
              <a:pPr>
                <a:defRPr/>
              </a:pPr>
              <a:t>‹#›</a:t>
            </a:fld>
            <a:endParaRPr lang="en-US"/>
          </a:p>
        </p:txBody>
      </p:sp>
    </p:spTree>
    <p:extLst>
      <p:ext uri="{BB962C8B-B14F-4D97-AF65-F5344CB8AC3E}">
        <p14:creationId xmlns:p14="http://schemas.microsoft.com/office/powerpoint/2010/main" val="251377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FD2F09D-1D5D-E640-9131-07ADF02E5DC4}" type="slidenum">
              <a:rPr lang="en-US"/>
              <a:pPr>
                <a:defRPr/>
              </a:pPr>
              <a:t>‹#›</a:t>
            </a:fld>
            <a:endParaRPr lang="en-US"/>
          </a:p>
        </p:txBody>
      </p:sp>
    </p:spTree>
    <p:extLst>
      <p:ext uri="{BB962C8B-B14F-4D97-AF65-F5344CB8AC3E}">
        <p14:creationId xmlns:p14="http://schemas.microsoft.com/office/powerpoint/2010/main" val="204675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2923BF-0F1B-BD4D-9C7C-B519A1AF0029}" type="slidenum">
              <a:rPr lang="en-US"/>
              <a:pPr>
                <a:defRPr/>
              </a:pPr>
              <a:t>‹#›</a:t>
            </a:fld>
            <a:endParaRPr lang="en-US"/>
          </a:p>
        </p:txBody>
      </p:sp>
    </p:spTree>
    <p:extLst>
      <p:ext uri="{BB962C8B-B14F-4D97-AF65-F5344CB8AC3E}">
        <p14:creationId xmlns:p14="http://schemas.microsoft.com/office/powerpoint/2010/main" val="152357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31F3FB7-4444-5641-9266-5DEED5BD2EE1}" type="slidenum">
              <a:rPr lang="en-US"/>
              <a:pPr>
                <a:defRPr/>
              </a:pPr>
              <a:t>‹#›</a:t>
            </a:fld>
            <a:endParaRPr lang="en-US"/>
          </a:p>
        </p:txBody>
      </p:sp>
    </p:spTree>
    <p:extLst>
      <p:ext uri="{BB962C8B-B14F-4D97-AF65-F5344CB8AC3E}">
        <p14:creationId xmlns:p14="http://schemas.microsoft.com/office/powerpoint/2010/main" val="333898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8F59828-B2EB-2A4C-A94D-BEA8D363E83B}" type="slidenum">
              <a:rPr lang="en-US"/>
              <a:pPr>
                <a:defRPr/>
              </a:pPr>
              <a:t>‹#›</a:t>
            </a:fld>
            <a:endParaRPr lang="en-US"/>
          </a:p>
        </p:txBody>
      </p:sp>
    </p:spTree>
    <p:extLst>
      <p:ext uri="{BB962C8B-B14F-4D97-AF65-F5344CB8AC3E}">
        <p14:creationId xmlns:p14="http://schemas.microsoft.com/office/powerpoint/2010/main" val="20061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BB3A76C-7820-154F-80CA-E04A29777C4C}" type="slidenum">
              <a:rPr lang="en-US"/>
              <a:pPr>
                <a:defRPr/>
              </a:pPr>
              <a:t>‹#›</a:t>
            </a:fld>
            <a:endParaRPr lang="en-US"/>
          </a:p>
        </p:txBody>
      </p:sp>
    </p:spTree>
    <p:extLst>
      <p:ext uri="{BB962C8B-B14F-4D97-AF65-F5344CB8AC3E}">
        <p14:creationId xmlns:p14="http://schemas.microsoft.com/office/powerpoint/2010/main" val="1880479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7906BB-6978-DD4D-8858-DAC14037CA60}" type="slidenum">
              <a:rPr lang="en-US"/>
              <a:pPr>
                <a:defRPr/>
              </a:pPr>
              <a:t>‹#›</a:t>
            </a:fld>
            <a:endParaRPr lang="en-US"/>
          </a:p>
        </p:txBody>
      </p:sp>
    </p:spTree>
    <p:extLst>
      <p:ext uri="{BB962C8B-B14F-4D97-AF65-F5344CB8AC3E}">
        <p14:creationId xmlns:p14="http://schemas.microsoft.com/office/powerpoint/2010/main" val="426476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0843C49-99BB-A24A-B791-488380824CD9}" type="slidenum">
              <a:rPr lang="en-US"/>
              <a:pPr>
                <a:defRPr/>
              </a:pPr>
              <a:t>‹#›</a:t>
            </a:fld>
            <a:endParaRPr lang="en-US"/>
          </a:p>
        </p:txBody>
      </p:sp>
    </p:spTree>
    <p:extLst>
      <p:ext uri="{BB962C8B-B14F-4D97-AF65-F5344CB8AC3E}">
        <p14:creationId xmlns:p14="http://schemas.microsoft.com/office/powerpoint/2010/main" val="2559781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cs typeface="+mn-cs"/>
              </a:defRPr>
            </a:lvl1pPr>
          </a:lstStyle>
          <a:p>
            <a:pPr>
              <a:defRPr/>
            </a:pPr>
            <a:fld id="{39D57118-4C32-8A46-AAC1-B8BB302803F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Comic Sans MS"/>
          <a:ea typeface="+mj-ea"/>
          <a:cs typeface="Comic Sans MS"/>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Comic Sans MS"/>
          <a:ea typeface="+mn-ea"/>
          <a:cs typeface="Comic Sans MS"/>
        </a:defRPr>
      </a:lvl1pPr>
      <a:lvl2pPr marL="742950" indent="-285750" algn="l" rtl="0" eaLnBrk="0" fontAlgn="base" hangingPunct="0">
        <a:spcBef>
          <a:spcPct val="20000"/>
        </a:spcBef>
        <a:spcAft>
          <a:spcPct val="0"/>
        </a:spcAft>
        <a:buChar char="–"/>
        <a:defRPr sz="2800">
          <a:solidFill>
            <a:schemeClr val="tx1"/>
          </a:solidFill>
          <a:latin typeface="Comic Sans MS"/>
          <a:ea typeface="+mn-ea"/>
          <a:cs typeface="Comic Sans MS"/>
        </a:defRPr>
      </a:lvl2pPr>
      <a:lvl3pPr marL="1143000" indent="-228600" algn="l" rtl="0" eaLnBrk="0" fontAlgn="base" hangingPunct="0">
        <a:spcBef>
          <a:spcPct val="20000"/>
        </a:spcBef>
        <a:spcAft>
          <a:spcPct val="0"/>
        </a:spcAft>
        <a:buChar char="•"/>
        <a:defRPr sz="2400">
          <a:solidFill>
            <a:schemeClr val="tx1"/>
          </a:solidFill>
          <a:latin typeface="Comic Sans MS"/>
          <a:ea typeface="+mn-ea"/>
          <a:cs typeface="Comic Sans MS"/>
        </a:defRPr>
      </a:lvl3pPr>
      <a:lvl4pPr marL="1600200" indent="-228600" algn="l" rtl="0" eaLnBrk="0" fontAlgn="base" hangingPunct="0">
        <a:spcBef>
          <a:spcPct val="20000"/>
        </a:spcBef>
        <a:spcAft>
          <a:spcPct val="0"/>
        </a:spcAft>
        <a:buChar char="–"/>
        <a:defRPr sz="2000">
          <a:solidFill>
            <a:schemeClr val="tx1"/>
          </a:solidFill>
          <a:latin typeface="Comic Sans MS"/>
          <a:ea typeface="+mn-ea"/>
          <a:cs typeface="Comic Sans MS"/>
        </a:defRPr>
      </a:lvl4pPr>
      <a:lvl5pPr marL="2057400" indent="-228600" algn="l" rtl="0" eaLnBrk="0" fontAlgn="base" hangingPunct="0">
        <a:spcBef>
          <a:spcPct val="20000"/>
        </a:spcBef>
        <a:spcAft>
          <a:spcPct val="0"/>
        </a:spcAft>
        <a:buChar char="»"/>
        <a:defRPr sz="2000">
          <a:solidFill>
            <a:schemeClr val="tx1"/>
          </a:solidFill>
          <a:latin typeface="Comic Sans MS"/>
          <a:ea typeface="+mn-ea"/>
          <a:cs typeface="Comic Sans MS"/>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2130425"/>
            <a:ext cx="8686800" cy="1470025"/>
          </a:xfrm>
        </p:spPr>
        <p:txBody>
          <a:bodyPr/>
          <a:lstStyle/>
          <a:p>
            <a:pPr eaLnBrk="1" hangingPunct="1">
              <a:defRPr/>
            </a:pPr>
            <a:r>
              <a:rPr lang="en-US" sz="4000" b="1" dirty="0">
                <a:latin typeface="Comic Sans MS" charset="0"/>
                <a:cs typeface="+mj-cs"/>
              </a:rPr>
              <a:t>Chapter 27</a:t>
            </a:r>
            <a:br>
              <a:rPr lang="en-US" sz="4800" b="1" dirty="0">
                <a:latin typeface="Comic Sans MS" charset="0"/>
                <a:cs typeface="+mj-cs"/>
              </a:rPr>
            </a:br>
            <a:r>
              <a:rPr lang="en-US" sz="4800" b="1" dirty="0">
                <a:latin typeface="Comic Sans MS" charset="0"/>
                <a:cs typeface="+mj-cs"/>
              </a:rPr>
              <a:t>Thread API</a:t>
            </a:r>
            <a:endParaRPr lang="en-US" sz="4000" b="1" dirty="0">
              <a:latin typeface="Comic Sans MS" charset="0"/>
              <a:cs typeface="+mj-cs"/>
            </a:endParaRPr>
          </a:p>
        </p:txBody>
      </p:sp>
      <p:sp>
        <p:nvSpPr>
          <p:cNvPr id="2051" name="Rectangle 3"/>
          <p:cNvSpPr>
            <a:spLocks noGrp="1" noChangeArrowheads="1"/>
          </p:cNvSpPr>
          <p:nvPr>
            <p:ph type="subTitle" idx="1"/>
          </p:nvPr>
        </p:nvSpPr>
        <p:spPr/>
        <p:txBody>
          <a:bodyPr/>
          <a:lstStyle/>
          <a:p>
            <a:pPr eaLnBrk="1" hangingPunct="1">
              <a:defRPr/>
            </a:pPr>
            <a:r>
              <a:rPr lang="en-US" dirty="0" err="1">
                <a:latin typeface="Comic Sans MS" charset="0"/>
                <a:cs typeface="+mn-cs"/>
              </a:rPr>
              <a:t>Chien</a:t>
            </a:r>
            <a:r>
              <a:rPr lang="en-US" dirty="0">
                <a:latin typeface="Comic Sans MS" charset="0"/>
                <a:cs typeface="+mn-cs"/>
              </a:rPr>
              <a:t>-Chung </a:t>
            </a:r>
            <a:r>
              <a:rPr lang="en-US" dirty="0" err="1">
                <a:latin typeface="Comic Sans MS" charset="0"/>
                <a:cs typeface="+mn-cs"/>
              </a:rPr>
              <a:t>Shen</a:t>
            </a:r>
            <a:endParaRPr lang="en-US" dirty="0">
              <a:latin typeface="Comic Sans MS" charset="0"/>
              <a:cs typeface="+mn-cs"/>
            </a:endParaRPr>
          </a:p>
          <a:p>
            <a:pPr eaLnBrk="1" hangingPunct="1">
              <a:defRPr/>
            </a:pPr>
            <a:r>
              <a:rPr lang="en-US" dirty="0">
                <a:latin typeface="Comic Sans MS" charset="0"/>
                <a:cs typeface="+mn-cs"/>
              </a:rPr>
              <a:t>CIS/UD</a:t>
            </a:r>
          </a:p>
          <a:p>
            <a:pPr eaLnBrk="1" hangingPunct="1">
              <a:defRPr/>
            </a:pPr>
            <a:r>
              <a:rPr lang="en-US" b="1" dirty="0" err="1">
                <a:latin typeface="Courier New" charset="0"/>
                <a:cs typeface="+mn-cs"/>
              </a:rPr>
              <a:t>cshen@udel.edu</a:t>
            </a:r>
            <a:endParaRPr lang="en-US" b="1" dirty="0">
              <a:latin typeface="Courier New" charset="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 Variable</a:t>
            </a:r>
          </a:p>
        </p:txBody>
      </p:sp>
      <p:sp>
        <p:nvSpPr>
          <p:cNvPr id="3" name="Content Placeholder 2"/>
          <p:cNvSpPr>
            <a:spLocks noGrp="1"/>
          </p:cNvSpPr>
          <p:nvPr>
            <p:ph idx="1"/>
          </p:nvPr>
        </p:nvSpPr>
        <p:spPr/>
        <p:txBody>
          <a:bodyPr/>
          <a:lstStyle/>
          <a:p>
            <a:r>
              <a:rPr lang="en-US" sz="2400" dirty="0"/>
              <a:t>Useful when some kind of </a:t>
            </a:r>
            <a:r>
              <a:rPr lang="en-US" sz="2400" b="1" dirty="0"/>
              <a:t>signaling</a:t>
            </a:r>
            <a:r>
              <a:rPr lang="en-US" sz="2400" dirty="0"/>
              <a:t> must take place between threads, if one thread is </a:t>
            </a:r>
            <a:r>
              <a:rPr lang="en-US" sz="2400" b="1" dirty="0"/>
              <a:t>waiting</a:t>
            </a:r>
            <a:r>
              <a:rPr lang="en-US" sz="2400" dirty="0"/>
              <a:t> for another to do something before it can continue </a:t>
            </a:r>
          </a:p>
          <a:p>
            <a:pPr marL="0" indent="0">
              <a:buNone/>
            </a:pPr>
            <a:endParaRPr lang="en-US" sz="2400" dirty="0"/>
          </a:p>
          <a:p>
            <a:r>
              <a:rPr lang="en-US" sz="2400" dirty="0"/>
              <a:t>To use a condition variable, one has to, in addition, have a </a:t>
            </a:r>
            <a:r>
              <a:rPr lang="en-US" sz="2400" b="1" dirty="0">
                <a:solidFill>
                  <a:srgbClr val="0000FF"/>
                </a:solidFill>
              </a:rPr>
              <a:t>lock</a:t>
            </a:r>
            <a:r>
              <a:rPr lang="en-US" sz="2400" dirty="0"/>
              <a:t> that is associated with this condition; when calling either of the above routines, </a:t>
            </a:r>
            <a:r>
              <a:rPr lang="en-US" sz="2400" b="1" dirty="0">
                <a:solidFill>
                  <a:srgbClr val="0000FF"/>
                </a:solidFill>
              </a:rPr>
              <a:t>this lock should be held</a:t>
            </a:r>
            <a:r>
              <a:rPr lang="en-US" sz="2400" dirty="0"/>
              <a:t> </a:t>
            </a:r>
            <a:endParaRPr lang="en-US" dirty="0"/>
          </a:p>
          <a:p>
            <a:r>
              <a:rPr lang="en-US" sz="2400" dirty="0" err="1">
                <a:latin typeface="Courier New"/>
                <a:cs typeface="Courier New"/>
              </a:rPr>
              <a:t>pthread_cond_wait</a:t>
            </a:r>
            <a:r>
              <a:rPr lang="en-US" sz="2400" dirty="0">
                <a:latin typeface="Courier New"/>
                <a:cs typeface="Courier New"/>
              </a:rPr>
              <a:t>()</a:t>
            </a:r>
            <a:r>
              <a:rPr lang="en-US" sz="2400" dirty="0"/>
              <a:t> puts the calling thread to sleep, and thus waits for some other thread to signal it, usually when something has changed that the now-sleeping thread might care about </a:t>
            </a:r>
          </a:p>
          <a:p>
            <a:endParaRPr lang="en-US" sz="2400" dirty="0"/>
          </a:p>
        </p:txBody>
      </p:sp>
      <p:pic>
        <p:nvPicPr>
          <p:cNvPr id="4" name="Picture 3"/>
          <p:cNvPicPr>
            <a:picLocks noChangeAspect="1"/>
          </p:cNvPicPr>
          <p:nvPr/>
        </p:nvPicPr>
        <p:blipFill>
          <a:blip r:embed="rId2"/>
          <a:stretch>
            <a:fillRect/>
          </a:stretch>
        </p:blipFill>
        <p:spPr>
          <a:xfrm>
            <a:off x="685800" y="2743200"/>
            <a:ext cx="8141368" cy="533400"/>
          </a:xfrm>
          <a:prstGeom prst="rect">
            <a:avLst/>
          </a:prstGeom>
        </p:spPr>
      </p:pic>
      <p:cxnSp>
        <p:nvCxnSpPr>
          <p:cNvPr id="8" name="Straight Connector 7"/>
          <p:cNvCxnSpPr/>
          <p:nvPr/>
        </p:nvCxnSpPr>
        <p:spPr>
          <a:xfrm>
            <a:off x="7848600" y="3048000"/>
            <a:ext cx="60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024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Condition Variable</a:t>
            </a:r>
          </a:p>
        </p:txBody>
      </p:sp>
      <p:pic>
        <p:nvPicPr>
          <p:cNvPr id="4" name="Picture 3"/>
          <p:cNvPicPr>
            <a:picLocks noChangeAspect="1"/>
          </p:cNvPicPr>
          <p:nvPr/>
        </p:nvPicPr>
        <p:blipFill>
          <a:blip r:embed="rId2"/>
          <a:stretch>
            <a:fillRect/>
          </a:stretch>
        </p:blipFill>
        <p:spPr>
          <a:xfrm>
            <a:off x="5181600" y="2133600"/>
            <a:ext cx="3657600" cy="1027755"/>
          </a:xfrm>
          <a:prstGeom prst="rect">
            <a:avLst/>
          </a:prstGeom>
        </p:spPr>
      </p:pic>
      <p:pic>
        <p:nvPicPr>
          <p:cNvPr id="5" name="Picture 4"/>
          <p:cNvPicPr>
            <a:picLocks noChangeAspect="1"/>
          </p:cNvPicPr>
          <p:nvPr/>
        </p:nvPicPr>
        <p:blipFill>
          <a:blip r:embed="rId3"/>
          <a:stretch>
            <a:fillRect/>
          </a:stretch>
        </p:blipFill>
        <p:spPr>
          <a:xfrm>
            <a:off x="228600" y="2133600"/>
            <a:ext cx="4754880" cy="1066800"/>
          </a:xfrm>
          <a:prstGeom prst="rect">
            <a:avLst/>
          </a:prstGeom>
        </p:spPr>
      </p:pic>
      <p:pic>
        <p:nvPicPr>
          <p:cNvPr id="8" name="Picture 7"/>
          <p:cNvPicPr>
            <a:picLocks noChangeAspect="1"/>
          </p:cNvPicPr>
          <p:nvPr/>
        </p:nvPicPr>
        <p:blipFill>
          <a:blip r:embed="rId4"/>
          <a:stretch>
            <a:fillRect/>
          </a:stretch>
        </p:blipFill>
        <p:spPr>
          <a:xfrm>
            <a:off x="1600200" y="1524000"/>
            <a:ext cx="6223000" cy="533400"/>
          </a:xfrm>
          <a:prstGeom prst="rect">
            <a:avLst/>
          </a:prstGeom>
        </p:spPr>
      </p:pic>
      <p:sp>
        <p:nvSpPr>
          <p:cNvPr id="9" name="Content Placeholder 2"/>
          <p:cNvSpPr>
            <a:spLocks noGrp="1"/>
          </p:cNvSpPr>
          <p:nvPr>
            <p:ph idx="1"/>
          </p:nvPr>
        </p:nvSpPr>
        <p:spPr>
          <a:xfrm>
            <a:off x="457200" y="3200400"/>
            <a:ext cx="8229600" cy="3505200"/>
          </a:xfrm>
        </p:spPr>
        <p:txBody>
          <a:bodyPr/>
          <a:lstStyle/>
          <a:p>
            <a:r>
              <a:rPr lang="en-US" sz="1800" dirty="0"/>
              <a:t>when signaling (as well as when modifying global variable </a:t>
            </a:r>
            <a:r>
              <a:rPr lang="en-US" sz="1800" dirty="0">
                <a:latin typeface="Courier New"/>
                <a:cs typeface="Courier New"/>
              </a:rPr>
              <a:t>ready</a:t>
            </a:r>
            <a:r>
              <a:rPr lang="en-US" sz="1800" dirty="0"/>
              <a:t>), always make sure to have the lock held </a:t>
            </a:r>
          </a:p>
          <a:p>
            <a:r>
              <a:rPr lang="en-US" sz="1800" dirty="0">
                <a:latin typeface="Courier New"/>
                <a:cs typeface="Courier New"/>
              </a:rPr>
              <a:t>wait</a:t>
            </a:r>
            <a:r>
              <a:rPr lang="en-US" sz="1800" dirty="0"/>
              <a:t> takes a lock as its second parameter, whereas </a:t>
            </a:r>
            <a:r>
              <a:rPr lang="en-US" sz="1800" dirty="0">
                <a:latin typeface="Courier New"/>
                <a:cs typeface="Courier New"/>
              </a:rPr>
              <a:t>signal</a:t>
            </a:r>
            <a:r>
              <a:rPr lang="en-US" sz="1800" dirty="0"/>
              <a:t> only takes a condition </a:t>
            </a:r>
          </a:p>
          <a:p>
            <a:r>
              <a:rPr lang="en-US" sz="1800" dirty="0">
                <a:latin typeface="Courier New"/>
                <a:cs typeface="Courier New"/>
              </a:rPr>
              <a:t>wait</a:t>
            </a:r>
            <a:r>
              <a:rPr lang="en-US" sz="1800" dirty="0"/>
              <a:t>, in addition to putting the calling thread to sleep, </a:t>
            </a:r>
            <a:r>
              <a:rPr lang="en-US" sz="1800" b="1" dirty="0">
                <a:solidFill>
                  <a:srgbClr val="0000FF"/>
                </a:solidFill>
              </a:rPr>
              <a:t>releases</a:t>
            </a:r>
            <a:r>
              <a:rPr lang="en-US" sz="1800" dirty="0"/>
              <a:t>  the lock when putting said caller to sleep</a:t>
            </a:r>
          </a:p>
          <a:p>
            <a:r>
              <a:rPr lang="en-US" sz="1800" dirty="0"/>
              <a:t>however, </a:t>
            </a:r>
            <a:r>
              <a:rPr lang="en-US" sz="1800" b="1" dirty="0">
                <a:solidFill>
                  <a:srgbClr val="0000FF"/>
                </a:solidFill>
              </a:rPr>
              <a:t>before</a:t>
            </a:r>
            <a:r>
              <a:rPr lang="en-US" sz="1800" dirty="0">
                <a:solidFill>
                  <a:srgbClr val="0000FF"/>
                </a:solidFill>
              </a:rPr>
              <a:t> </a:t>
            </a:r>
            <a:r>
              <a:rPr lang="en-US" sz="1800" dirty="0"/>
              <a:t>returning after being woken, </a:t>
            </a:r>
            <a:r>
              <a:rPr lang="en-US" sz="1800" b="1" dirty="0">
                <a:solidFill>
                  <a:srgbClr val="0000FF"/>
                </a:solidFill>
              </a:rPr>
              <a:t>re-acquires </a:t>
            </a:r>
            <a:r>
              <a:rPr lang="en-US" sz="1800" dirty="0"/>
              <a:t>the lock, thus ensuring that any time the waiting thread is running between the lock acquire at the beginning of the wait sequence, and the lock release at the end, it holds the lock </a:t>
            </a:r>
          </a:p>
          <a:p>
            <a:r>
              <a:rPr lang="en-US" sz="1800" dirty="0"/>
              <a:t>the waiting thread re-checks the condition in a </a:t>
            </a:r>
            <a:r>
              <a:rPr lang="en-US" sz="1800" dirty="0">
                <a:latin typeface="Courier New"/>
                <a:cs typeface="Courier New"/>
              </a:rPr>
              <a:t>while</a:t>
            </a:r>
            <a:r>
              <a:rPr lang="en-US" sz="1800" dirty="0"/>
              <a:t> loop, instead of an </a:t>
            </a:r>
            <a:r>
              <a:rPr lang="en-US" sz="1800" dirty="0">
                <a:latin typeface="Courier New"/>
                <a:cs typeface="Courier New"/>
              </a:rPr>
              <a:t>if</a:t>
            </a:r>
            <a:r>
              <a:rPr lang="en-US" sz="1800" dirty="0"/>
              <a:t> statement. </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81531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urier New"/>
                <a:cs typeface="Courier New"/>
              </a:rPr>
              <a:t>fork</a:t>
            </a:r>
            <a:r>
              <a:rPr lang="en-US" dirty="0"/>
              <a:t> with </a:t>
            </a:r>
            <a:r>
              <a:rPr lang="en-US" dirty="0" err="1"/>
              <a:t>pthread</a:t>
            </a:r>
            <a:endParaRPr lang="en-US" dirty="0"/>
          </a:p>
        </p:txBody>
      </p:sp>
      <p:sp>
        <p:nvSpPr>
          <p:cNvPr id="3" name="Content Placeholder 2"/>
          <p:cNvSpPr>
            <a:spLocks noGrp="1"/>
          </p:cNvSpPr>
          <p:nvPr>
            <p:ph idx="1"/>
          </p:nvPr>
        </p:nvSpPr>
        <p:spPr/>
        <p:txBody>
          <a:bodyPr/>
          <a:lstStyle/>
          <a:p>
            <a:r>
              <a:rPr lang="en-US" sz="2400" dirty="0"/>
              <a:t>If we call </a:t>
            </a:r>
            <a:r>
              <a:rPr lang="en-US" sz="2400" dirty="0">
                <a:latin typeface="Courier New"/>
                <a:cs typeface="Courier New"/>
              </a:rPr>
              <a:t>fork(2)</a:t>
            </a:r>
            <a:r>
              <a:rPr lang="en-US" sz="2400" dirty="0"/>
              <a:t> in a multi-threaded environment, </a:t>
            </a:r>
            <a:r>
              <a:rPr lang="en-US" sz="2400" b="1" dirty="0"/>
              <a:t>the thread doing the call </a:t>
            </a:r>
            <a:r>
              <a:rPr lang="en-US" sz="2400" dirty="0"/>
              <a:t>is now the main-thread in the new (child) process and all the other threads, which ran in the parent process, are dead. And everything they did was left exactly as it was just before the call to </a:t>
            </a:r>
            <a:r>
              <a:rPr lang="en-US" sz="2400" dirty="0">
                <a:latin typeface="Courier New"/>
                <a:cs typeface="Courier New"/>
              </a:rPr>
              <a:t>fork(2)</a:t>
            </a:r>
          </a:p>
          <a:p>
            <a:r>
              <a:rPr lang="en-US" sz="2400" dirty="0"/>
              <a:t>Inside the child process, only one thread exists, which is made from a copy of the thread that called </a:t>
            </a:r>
            <a:r>
              <a:rPr lang="en-US" sz="2400" dirty="0">
                <a:latin typeface="Courier New"/>
                <a:cs typeface="Courier New"/>
              </a:rPr>
              <a:t>fork</a:t>
            </a:r>
            <a:r>
              <a:rPr lang="en-US" sz="2400" dirty="0"/>
              <a:t> in the parent</a:t>
            </a:r>
          </a:p>
          <a:p>
            <a:r>
              <a:rPr lang="en-US" sz="2400" dirty="0"/>
              <a:t>Stevens and </a:t>
            </a:r>
            <a:r>
              <a:rPr lang="en-US" sz="2400" dirty="0" err="1"/>
              <a:t>Rago’s</a:t>
            </a:r>
            <a:r>
              <a:rPr lang="en-US" sz="2400" dirty="0"/>
              <a:t> </a:t>
            </a:r>
            <a:r>
              <a:rPr lang="en-US" sz="2400"/>
              <a:t>Section 12.9</a:t>
            </a:r>
            <a:endParaRPr lang="en-US" sz="2400" dirty="0"/>
          </a:p>
        </p:txBody>
      </p:sp>
    </p:spTree>
    <p:extLst>
      <p:ext uri="{BB962C8B-B14F-4D97-AF65-F5344CB8AC3E}">
        <p14:creationId xmlns:p14="http://schemas.microsoft.com/office/powerpoint/2010/main" val="1301856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D683-1D7A-354D-A435-FE15C25F751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A275348-EA6B-794B-B560-78CA9A554B0B}"/>
              </a:ext>
            </a:extLst>
          </p:cNvPr>
          <p:cNvSpPr>
            <a:spLocks noGrp="1"/>
          </p:cNvSpPr>
          <p:nvPr>
            <p:ph idx="1"/>
          </p:nvPr>
        </p:nvSpPr>
        <p:spPr/>
        <p:txBody>
          <a:bodyPr/>
          <a:lstStyle/>
          <a:p>
            <a:pPr marL="0" indent="0">
              <a:buNone/>
            </a:pPr>
            <a:r>
              <a:rPr lang="en-US" dirty="0"/>
              <a:t>How to </a:t>
            </a:r>
            <a:r>
              <a:rPr lang="en-US" b="1" dirty="0"/>
              <a:t>create</a:t>
            </a:r>
            <a:r>
              <a:rPr lang="en-US" dirty="0"/>
              <a:t> and </a:t>
            </a:r>
            <a:r>
              <a:rPr lang="en-US" b="1" dirty="0"/>
              <a:t>control</a:t>
            </a:r>
            <a:r>
              <a:rPr lang="en-US" dirty="0"/>
              <a:t> threads? </a:t>
            </a:r>
          </a:p>
          <a:p>
            <a:pPr marL="857250" lvl="1" indent="-457200"/>
            <a:r>
              <a:rPr lang="en-US" dirty="0"/>
              <a:t>What </a:t>
            </a:r>
            <a:r>
              <a:rPr lang="en-US" b="1" dirty="0"/>
              <a:t>interfaces</a:t>
            </a:r>
            <a:r>
              <a:rPr lang="en-US" dirty="0"/>
              <a:t> should the OS present for thread creation and control? </a:t>
            </a:r>
          </a:p>
          <a:p>
            <a:pPr marL="857250" lvl="1" indent="-457200"/>
            <a:r>
              <a:rPr lang="en-US" dirty="0"/>
              <a:t>How should these interfaces be designed to enable </a:t>
            </a:r>
            <a:r>
              <a:rPr lang="en-US" b="1" dirty="0"/>
              <a:t>ease of use</a:t>
            </a:r>
            <a:r>
              <a:rPr lang="en-US" dirty="0"/>
              <a:t> as well as </a:t>
            </a:r>
            <a:r>
              <a:rPr lang="en-US" b="1" dirty="0"/>
              <a:t>utility</a:t>
            </a:r>
            <a:r>
              <a:rPr lang="en-US" dirty="0"/>
              <a:t>? </a:t>
            </a:r>
          </a:p>
          <a:p>
            <a:pPr marL="0" indent="0">
              <a:buNone/>
            </a:pPr>
            <a:r>
              <a:rPr lang="en-US" dirty="0"/>
              <a:t>Use POSIX thread library as an example</a:t>
            </a:r>
          </a:p>
          <a:p>
            <a:endParaRPr lang="en-US" dirty="0"/>
          </a:p>
        </p:txBody>
      </p:sp>
    </p:spTree>
    <p:extLst>
      <p:ext uri="{BB962C8B-B14F-4D97-AF65-F5344CB8AC3E}">
        <p14:creationId xmlns:p14="http://schemas.microsoft.com/office/powerpoint/2010/main" val="11316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n-US" sz="3800" dirty="0">
                <a:latin typeface="Comic Sans MS" charset="0"/>
                <a:cs typeface="+mj-cs"/>
              </a:rPr>
              <a:t>Thread Creation</a:t>
            </a:r>
          </a:p>
        </p:txBody>
      </p:sp>
      <p:sp>
        <p:nvSpPr>
          <p:cNvPr id="3075" name="Rectangle 3"/>
          <p:cNvSpPr>
            <a:spLocks noGrp="1" noChangeArrowheads="1"/>
          </p:cNvSpPr>
          <p:nvPr>
            <p:ph type="body" idx="1"/>
          </p:nvPr>
        </p:nvSpPr>
        <p:spPr>
          <a:xfrm>
            <a:off x="457200" y="3232826"/>
            <a:ext cx="8229600" cy="3167974"/>
          </a:xfrm>
        </p:spPr>
        <p:txBody>
          <a:bodyPr/>
          <a:lstStyle/>
          <a:p>
            <a:pPr eaLnBrk="1" hangingPunct="1">
              <a:defRPr/>
            </a:pPr>
            <a:r>
              <a:rPr lang="en-US" sz="2400" b="1" dirty="0">
                <a:solidFill>
                  <a:srgbClr val="000000"/>
                </a:solidFill>
                <a:latin typeface="Comic Sans MS" charset="0"/>
                <a:cs typeface="+mn-cs"/>
              </a:rPr>
              <a:t>C function pointer</a:t>
            </a:r>
            <a:r>
              <a:rPr lang="en-US" sz="2400" dirty="0">
                <a:solidFill>
                  <a:srgbClr val="000000"/>
                </a:solidFill>
                <a:latin typeface="Comic Sans MS" charset="0"/>
                <a:cs typeface="+mn-cs"/>
              </a:rPr>
              <a:t> </a:t>
            </a:r>
            <a:r>
              <a:rPr lang="en-US" sz="2400" dirty="0" err="1">
                <a:solidFill>
                  <a:srgbClr val="000000"/>
                </a:solidFill>
                <a:latin typeface="Courier New"/>
                <a:cs typeface="Courier New"/>
              </a:rPr>
              <a:t>start_routing</a:t>
            </a:r>
            <a:r>
              <a:rPr lang="en-US" sz="2400" dirty="0">
                <a:solidFill>
                  <a:srgbClr val="000000"/>
                </a:solidFill>
              </a:rPr>
              <a:t> specifies </a:t>
            </a:r>
            <a:r>
              <a:rPr lang="en-US" sz="2400" dirty="0"/>
              <a:t>the function this thread </a:t>
            </a:r>
            <a:r>
              <a:rPr lang="en-US" sz="2400" b="1" dirty="0"/>
              <a:t>start running in</a:t>
            </a:r>
            <a:r>
              <a:rPr lang="en-US" sz="2400" dirty="0"/>
              <a:t> </a:t>
            </a:r>
          </a:p>
          <a:p>
            <a:pPr eaLnBrk="1" hangingPunct="1">
              <a:defRPr/>
            </a:pPr>
            <a:r>
              <a:rPr lang="en-US" sz="2400" dirty="0"/>
              <a:t>Why void pointers (</a:t>
            </a:r>
            <a:r>
              <a:rPr lang="en-US" sz="2400" dirty="0">
                <a:latin typeface="Courier New"/>
                <a:cs typeface="Courier New"/>
              </a:rPr>
              <a:t>void *</a:t>
            </a:r>
            <a:r>
              <a:rPr lang="en-US" sz="2400" dirty="0"/>
              <a:t>)?</a:t>
            </a:r>
          </a:p>
          <a:p>
            <a:pPr lvl="1" eaLnBrk="1" hangingPunct="1">
              <a:defRPr/>
            </a:pPr>
            <a:r>
              <a:rPr lang="en-US" sz="2000" dirty="0"/>
              <a:t>having a void pointer as an </a:t>
            </a:r>
            <a:r>
              <a:rPr lang="en-US" sz="2000" b="1" dirty="0"/>
              <a:t>argument</a:t>
            </a:r>
            <a:r>
              <a:rPr lang="en-US" sz="2000" dirty="0"/>
              <a:t> to </a:t>
            </a:r>
            <a:r>
              <a:rPr lang="en-US" sz="2000" dirty="0" err="1">
                <a:latin typeface="Courier New"/>
                <a:cs typeface="Courier New"/>
              </a:rPr>
              <a:t>start_routine</a:t>
            </a:r>
            <a:r>
              <a:rPr lang="en-US" sz="2000" dirty="0"/>
              <a:t> allows us to pass in </a:t>
            </a:r>
            <a:r>
              <a:rPr lang="en-US" sz="2000" b="1" u="sng" dirty="0">
                <a:solidFill>
                  <a:srgbClr val="0000FF"/>
                </a:solidFill>
              </a:rPr>
              <a:t>any</a:t>
            </a:r>
            <a:r>
              <a:rPr lang="en-US" sz="2000" b="1" i="1" u="sng" dirty="0">
                <a:solidFill>
                  <a:srgbClr val="0000FF"/>
                </a:solidFill>
              </a:rPr>
              <a:t> </a:t>
            </a:r>
            <a:r>
              <a:rPr lang="en-US" sz="2000" b="1" u="sng" dirty="0">
                <a:solidFill>
                  <a:srgbClr val="0000FF"/>
                </a:solidFill>
              </a:rPr>
              <a:t>type</a:t>
            </a:r>
            <a:r>
              <a:rPr lang="en-US" sz="2000" u="sng" dirty="0"/>
              <a:t> of argument</a:t>
            </a:r>
            <a:endParaRPr lang="en-US" sz="2000" dirty="0"/>
          </a:p>
          <a:p>
            <a:pPr lvl="1" eaLnBrk="1" hangingPunct="1">
              <a:defRPr/>
            </a:pPr>
            <a:r>
              <a:rPr lang="en-US" sz="2000" dirty="0"/>
              <a:t>having it as a </a:t>
            </a:r>
            <a:r>
              <a:rPr lang="en-US" sz="2000" b="1" dirty="0"/>
              <a:t>return value </a:t>
            </a:r>
            <a:r>
              <a:rPr lang="en-US" sz="2000" dirty="0"/>
              <a:t>allows the thread to return </a:t>
            </a:r>
            <a:r>
              <a:rPr lang="en-US" sz="2000" b="1" u="sng" dirty="0">
                <a:solidFill>
                  <a:srgbClr val="0000FF"/>
                </a:solidFill>
              </a:rPr>
              <a:t>any</a:t>
            </a:r>
            <a:r>
              <a:rPr lang="en-US" sz="2000" b="1" i="1" u="sng" dirty="0">
                <a:solidFill>
                  <a:srgbClr val="0000FF"/>
                </a:solidFill>
              </a:rPr>
              <a:t> </a:t>
            </a:r>
            <a:r>
              <a:rPr lang="en-US" sz="2000" b="1" u="sng" dirty="0">
                <a:solidFill>
                  <a:srgbClr val="0000FF"/>
                </a:solidFill>
              </a:rPr>
              <a:t>type</a:t>
            </a:r>
            <a:r>
              <a:rPr lang="en-US" sz="2000" u="sng" dirty="0"/>
              <a:t> of result </a:t>
            </a:r>
          </a:p>
          <a:p>
            <a:pPr lvl="1" eaLnBrk="1" hangingPunct="1">
              <a:defRPr/>
            </a:pPr>
            <a:endParaRPr lang="en-US" sz="2000" dirty="0"/>
          </a:p>
          <a:p>
            <a:pPr eaLnBrk="1" hangingPunct="1">
              <a:defRPr/>
            </a:pPr>
            <a:endParaRPr lang="en-US" sz="2400" dirty="0"/>
          </a:p>
          <a:p>
            <a:pPr eaLnBrk="1" hangingPunct="1">
              <a:defRPr/>
            </a:pPr>
            <a:endParaRPr lang="en-US" dirty="0">
              <a:solidFill>
                <a:srgbClr val="000000"/>
              </a:solidFill>
              <a:latin typeface="Courier New"/>
              <a:cs typeface="Courier New"/>
            </a:endParaRPr>
          </a:p>
        </p:txBody>
      </p:sp>
      <p:pic>
        <p:nvPicPr>
          <p:cNvPr id="2" name="Picture 1"/>
          <p:cNvPicPr>
            <a:picLocks noChangeAspect="1"/>
          </p:cNvPicPr>
          <p:nvPr/>
        </p:nvPicPr>
        <p:blipFill>
          <a:blip r:embed="rId2"/>
          <a:stretch>
            <a:fillRect/>
          </a:stretch>
        </p:blipFill>
        <p:spPr>
          <a:xfrm>
            <a:off x="533400" y="1600200"/>
            <a:ext cx="8185639" cy="1600200"/>
          </a:xfrm>
          <a:prstGeom prst="rect">
            <a:avLst/>
          </a:prstGeom>
        </p:spPr>
      </p:pic>
      <p:cxnSp>
        <p:nvCxnSpPr>
          <p:cNvPr id="11" name="Curved Connector 10">
            <a:extLst>
              <a:ext uri="{FF2B5EF4-FFF2-40B4-BE49-F238E27FC236}">
                <a16:creationId xmlns:a16="http://schemas.microsoft.com/office/drawing/2014/main" id="{E8DBF5E1-773B-6A45-B735-2A1972142BBE}"/>
              </a:ext>
            </a:extLst>
          </p:cNvPr>
          <p:cNvCxnSpPr>
            <a:cxnSpLocks/>
          </p:cNvCxnSpPr>
          <p:nvPr/>
        </p:nvCxnSpPr>
        <p:spPr>
          <a:xfrm flipV="1">
            <a:off x="5791200" y="2819400"/>
            <a:ext cx="2286000" cy="304800"/>
          </a:xfrm>
          <a:prstGeom prst="curvedConnector3">
            <a:avLst>
              <a:gd name="adj1" fmla="val 99505"/>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Creation - example</a:t>
            </a:r>
          </a:p>
        </p:txBody>
      </p:sp>
      <p:pic>
        <p:nvPicPr>
          <p:cNvPr id="7" name="Picture 6"/>
          <p:cNvPicPr>
            <a:picLocks noChangeAspect="1"/>
          </p:cNvPicPr>
          <p:nvPr/>
        </p:nvPicPr>
        <p:blipFill>
          <a:blip r:embed="rId2"/>
          <a:stretch>
            <a:fillRect/>
          </a:stretch>
        </p:blipFill>
        <p:spPr>
          <a:xfrm>
            <a:off x="265112" y="1493838"/>
            <a:ext cx="6288088" cy="5181600"/>
          </a:xfrm>
          <a:prstGeom prst="rect">
            <a:avLst/>
          </a:prstGeom>
        </p:spPr>
      </p:pic>
      <p:pic>
        <p:nvPicPr>
          <p:cNvPr id="3" name="Picture 2">
            <a:extLst>
              <a:ext uri="{FF2B5EF4-FFF2-40B4-BE49-F238E27FC236}">
                <a16:creationId xmlns:a16="http://schemas.microsoft.com/office/drawing/2014/main" id="{609305DA-5941-4649-BA52-06C65E725E7B}"/>
              </a:ext>
            </a:extLst>
          </p:cNvPr>
          <p:cNvPicPr>
            <a:picLocks noChangeAspect="1"/>
          </p:cNvPicPr>
          <p:nvPr/>
        </p:nvPicPr>
        <p:blipFill>
          <a:blip r:embed="rId3"/>
          <a:stretch>
            <a:fillRect/>
          </a:stretch>
        </p:blipFill>
        <p:spPr>
          <a:xfrm>
            <a:off x="4044688" y="4953000"/>
            <a:ext cx="5017024" cy="792162"/>
          </a:xfrm>
          <a:prstGeom prst="rect">
            <a:avLst/>
          </a:prstGeom>
          <a:solidFill>
            <a:schemeClr val="accent6">
              <a:lumMod val="20000"/>
              <a:lumOff val="80000"/>
            </a:schemeClr>
          </a:solidFill>
        </p:spPr>
      </p:pic>
    </p:spTree>
    <p:extLst>
      <p:ext uri="{BB962C8B-B14F-4D97-AF65-F5344CB8AC3E}">
        <p14:creationId xmlns:p14="http://schemas.microsoft.com/office/powerpoint/2010/main" val="3721328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n-US" sz="3800" dirty="0">
                <a:latin typeface="Comic Sans MS" charset="0"/>
                <a:cs typeface="+mj-cs"/>
              </a:rPr>
              <a:t>Thread Completion</a:t>
            </a:r>
          </a:p>
        </p:txBody>
      </p:sp>
      <p:sp>
        <p:nvSpPr>
          <p:cNvPr id="3075" name="Rectangle 3"/>
          <p:cNvSpPr>
            <a:spLocks noGrp="1" noChangeArrowheads="1"/>
          </p:cNvSpPr>
          <p:nvPr>
            <p:ph type="body" idx="1"/>
          </p:nvPr>
        </p:nvSpPr>
        <p:spPr>
          <a:xfrm>
            <a:off x="457200" y="2667000"/>
            <a:ext cx="8229600" cy="2514600"/>
          </a:xfrm>
        </p:spPr>
        <p:txBody>
          <a:bodyPr/>
          <a:lstStyle/>
          <a:p>
            <a:pPr eaLnBrk="1" hangingPunct="1">
              <a:defRPr/>
            </a:pPr>
            <a:r>
              <a:rPr lang="en-US" sz="2400" b="1" dirty="0"/>
              <a:t>Wait</a:t>
            </a:r>
            <a:r>
              <a:rPr lang="en-US" sz="2400" dirty="0"/>
              <a:t> for a thread to complete</a:t>
            </a:r>
          </a:p>
          <a:p>
            <a:pPr eaLnBrk="1" hangingPunct="1">
              <a:defRPr/>
            </a:pPr>
            <a:r>
              <a:rPr lang="en-US" sz="2400" dirty="0">
                <a:latin typeface="Courier New"/>
                <a:cs typeface="Courier New"/>
              </a:rPr>
              <a:t>thread</a:t>
            </a:r>
            <a:r>
              <a:rPr lang="en-US" sz="2400" dirty="0"/>
              <a:t>: which thread to wait for</a:t>
            </a:r>
          </a:p>
          <a:p>
            <a:pPr eaLnBrk="1" hangingPunct="1">
              <a:defRPr/>
            </a:pPr>
            <a:r>
              <a:rPr lang="en-US" sz="2400" dirty="0" err="1">
                <a:latin typeface="Courier New"/>
                <a:cs typeface="Courier New"/>
              </a:rPr>
              <a:t>value_ptr</a:t>
            </a:r>
            <a:r>
              <a:rPr lang="en-US" sz="2400" dirty="0"/>
              <a:t>: pointer to </a:t>
            </a:r>
            <a:r>
              <a:rPr lang="en-US" sz="2400" b="1" u="sng" dirty="0"/>
              <a:t>return value </a:t>
            </a:r>
            <a:r>
              <a:rPr lang="en-US" sz="2400" u="sng" dirty="0"/>
              <a:t>(a void pointer)</a:t>
            </a:r>
            <a:r>
              <a:rPr lang="en-US" sz="2400" dirty="0"/>
              <a:t> expected to get back</a:t>
            </a:r>
            <a:endParaRPr lang="en-US" dirty="0">
              <a:solidFill>
                <a:srgbClr val="000000"/>
              </a:solidFill>
              <a:latin typeface="Courier New"/>
              <a:cs typeface="Courier New"/>
            </a:endParaRPr>
          </a:p>
        </p:txBody>
      </p:sp>
      <p:pic>
        <p:nvPicPr>
          <p:cNvPr id="3" name="Picture 2"/>
          <p:cNvPicPr>
            <a:picLocks noChangeAspect="1"/>
          </p:cNvPicPr>
          <p:nvPr/>
        </p:nvPicPr>
        <p:blipFill>
          <a:blip r:embed="rId2"/>
          <a:stretch>
            <a:fillRect/>
          </a:stretch>
        </p:blipFill>
        <p:spPr>
          <a:xfrm>
            <a:off x="483606" y="1828800"/>
            <a:ext cx="8644571" cy="521655"/>
          </a:xfrm>
          <a:prstGeom prst="rect">
            <a:avLst/>
          </a:prstGeom>
        </p:spPr>
      </p:pic>
      <p:pic>
        <p:nvPicPr>
          <p:cNvPr id="5" name="Picture 4">
            <a:extLst>
              <a:ext uri="{FF2B5EF4-FFF2-40B4-BE49-F238E27FC236}">
                <a16:creationId xmlns:a16="http://schemas.microsoft.com/office/drawing/2014/main" id="{D6D97338-774B-FE4A-AC51-DFBA561C8DD3}"/>
              </a:ext>
            </a:extLst>
          </p:cNvPr>
          <p:cNvPicPr>
            <a:picLocks noChangeAspect="1"/>
          </p:cNvPicPr>
          <p:nvPr/>
        </p:nvPicPr>
        <p:blipFill>
          <a:blip r:embed="rId3"/>
          <a:stretch>
            <a:fillRect/>
          </a:stretch>
        </p:blipFill>
        <p:spPr>
          <a:xfrm>
            <a:off x="990600" y="4648200"/>
            <a:ext cx="7795444" cy="1523921"/>
          </a:xfrm>
          <a:prstGeom prst="rect">
            <a:avLst/>
          </a:prstGeom>
        </p:spPr>
      </p:pic>
      <p:cxnSp>
        <p:nvCxnSpPr>
          <p:cNvPr id="4" name="Straight Arrow Connector 3">
            <a:extLst>
              <a:ext uri="{FF2B5EF4-FFF2-40B4-BE49-F238E27FC236}">
                <a16:creationId xmlns:a16="http://schemas.microsoft.com/office/drawing/2014/main" id="{5EB689CD-8212-8B44-98B8-D4086397AE75}"/>
              </a:ext>
            </a:extLst>
          </p:cNvPr>
          <p:cNvCxnSpPr/>
          <p:nvPr/>
        </p:nvCxnSpPr>
        <p:spPr>
          <a:xfrm flipH="1">
            <a:off x="4419600" y="3924300"/>
            <a:ext cx="1295400" cy="1778876"/>
          </a:xfrm>
          <a:prstGeom prst="straightConnector1">
            <a:avLst/>
          </a:prstGeom>
          <a:ln w="19050">
            <a:solidFill>
              <a:srgbClr val="0000FF"/>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1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FB01D2-3D44-D64E-8E22-F726C0601C1D}"/>
              </a:ext>
            </a:extLst>
          </p:cNvPr>
          <p:cNvPicPr>
            <a:picLocks noChangeAspect="1"/>
          </p:cNvPicPr>
          <p:nvPr/>
        </p:nvPicPr>
        <p:blipFill>
          <a:blip r:embed="rId2"/>
          <a:stretch>
            <a:fillRect/>
          </a:stretch>
        </p:blipFill>
        <p:spPr>
          <a:xfrm>
            <a:off x="152400" y="1676400"/>
            <a:ext cx="8839201" cy="4380488"/>
          </a:xfrm>
          <a:prstGeom prst="rect">
            <a:avLst/>
          </a:prstGeom>
        </p:spPr>
      </p:pic>
      <p:pic>
        <p:nvPicPr>
          <p:cNvPr id="8" name="Picture 7">
            <a:extLst>
              <a:ext uri="{FF2B5EF4-FFF2-40B4-BE49-F238E27FC236}">
                <a16:creationId xmlns:a16="http://schemas.microsoft.com/office/drawing/2014/main" id="{7617BE3E-5D3C-D348-84DB-05942D04315B}"/>
              </a:ext>
            </a:extLst>
          </p:cNvPr>
          <p:cNvPicPr>
            <a:picLocks noChangeAspect="1"/>
          </p:cNvPicPr>
          <p:nvPr/>
        </p:nvPicPr>
        <p:blipFill>
          <a:blip r:embed="rId3"/>
          <a:stretch>
            <a:fillRect/>
          </a:stretch>
        </p:blipFill>
        <p:spPr>
          <a:xfrm>
            <a:off x="1143000" y="6068611"/>
            <a:ext cx="7772400" cy="469024"/>
          </a:xfrm>
          <a:prstGeom prst="rect">
            <a:avLst/>
          </a:prstGeom>
          <a:solidFill>
            <a:schemeClr val="accent6">
              <a:lumMod val="20000"/>
              <a:lumOff val="80000"/>
            </a:schemeClr>
          </a:solidFill>
        </p:spPr>
      </p:pic>
      <p:sp>
        <p:nvSpPr>
          <p:cNvPr id="5" name="TextBox 4">
            <a:extLst>
              <a:ext uri="{FF2B5EF4-FFF2-40B4-BE49-F238E27FC236}">
                <a16:creationId xmlns:a16="http://schemas.microsoft.com/office/drawing/2014/main" id="{17F12F75-CDE3-8F45-8351-63C0E334F269}"/>
              </a:ext>
            </a:extLst>
          </p:cNvPr>
          <p:cNvSpPr txBox="1"/>
          <p:nvPr/>
        </p:nvSpPr>
        <p:spPr>
          <a:xfrm>
            <a:off x="457200" y="762000"/>
            <a:ext cx="2765501"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361/OSTEP/t4.c</a:t>
            </a:r>
          </a:p>
        </p:txBody>
      </p:sp>
      <p:sp>
        <p:nvSpPr>
          <p:cNvPr id="3" name="TextBox 2">
            <a:extLst>
              <a:ext uri="{FF2B5EF4-FFF2-40B4-BE49-F238E27FC236}">
                <a16:creationId xmlns:a16="http://schemas.microsoft.com/office/drawing/2014/main" id="{E3DA66A5-7206-274B-9700-DAF0CCB2622B}"/>
              </a:ext>
            </a:extLst>
          </p:cNvPr>
          <p:cNvSpPr txBox="1"/>
          <p:nvPr/>
        </p:nvSpPr>
        <p:spPr>
          <a:xfrm>
            <a:off x="6394281" y="4038600"/>
            <a:ext cx="2678938" cy="400110"/>
          </a:xfrm>
          <a:prstGeom prst="rect">
            <a:avLst/>
          </a:prstGeom>
          <a:noFill/>
        </p:spPr>
        <p:txBody>
          <a:bodyPr wrap="none" rtlCol="0">
            <a:spAutoFit/>
          </a:bodyPr>
          <a:lstStyle/>
          <a:p>
            <a:r>
              <a:rPr lang="en-US" sz="2000" dirty="0">
                <a:solidFill>
                  <a:srgbClr val="0000FF"/>
                </a:solidFill>
              </a:rPr>
              <a:t>pass in a </a:t>
            </a:r>
            <a:r>
              <a:rPr lang="en-US" sz="2000" b="1" dirty="0">
                <a:solidFill>
                  <a:srgbClr val="0000FF"/>
                </a:solidFill>
              </a:rPr>
              <a:t>single value</a:t>
            </a:r>
          </a:p>
        </p:txBody>
      </p:sp>
      <p:sp>
        <p:nvSpPr>
          <p:cNvPr id="7" name="TextBox 6">
            <a:extLst>
              <a:ext uri="{FF2B5EF4-FFF2-40B4-BE49-F238E27FC236}">
                <a16:creationId xmlns:a16="http://schemas.microsoft.com/office/drawing/2014/main" id="{43674A39-F45C-6044-B655-53CDFD9D42C4}"/>
              </a:ext>
            </a:extLst>
          </p:cNvPr>
          <p:cNvSpPr txBox="1"/>
          <p:nvPr/>
        </p:nvSpPr>
        <p:spPr>
          <a:xfrm>
            <a:off x="5334000" y="2514600"/>
            <a:ext cx="2651688" cy="400110"/>
          </a:xfrm>
          <a:prstGeom prst="rect">
            <a:avLst/>
          </a:prstGeom>
          <a:noFill/>
        </p:spPr>
        <p:txBody>
          <a:bodyPr wrap="none" rtlCol="0">
            <a:spAutoFit/>
          </a:bodyPr>
          <a:lstStyle/>
          <a:p>
            <a:r>
              <a:rPr lang="en-US" sz="2000" dirty="0">
                <a:solidFill>
                  <a:srgbClr val="0000FF"/>
                </a:solidFill>
              </a:rPr>
              <a:t>return a </a:t>
            </a:r>
            <a:r>
              <a:rPr lang="en-US" sz="2000" b="1" dirty="0">
                <a:solidFill>
                  <a:srgbClr val="0000FF"/>
                </a:solidFill>
              </a:rPr>
              <a:t>single value</a:t>
            </a:r>
          </a:p>
        </p:txBody>
      </p:sp>
      <p:sp>
        <p:nvSpPr>
          <p:cNvPr id="2" name="TextBox 1">
            <a:extLst>
              <a:ext uri="{FF2B5EF4-FFF2-40B4-BE49-F238E27FC236}">
                <a16:creationId xmlns:a16="http://schemas.microsoft.com/office/drawing/2014/main" id="{B8224A51-13C1-984A-BEF4-87A9E7D4B386}"/>
              </a:ext>
            </a:extLst>
          </p:cNvPr>
          <p:cNvSpPr txBox="1"/>
          <p:nvPr/>
        </p:nvSpPr>
        <p:spPr>
          <a:xfrm>
            <a:off x="6212407" y="5422280"/>
            <a:ext cx="2869696" cy="646331"/>
          </a:xfrm>
          <a:prstGeom prst="rect">
            <a:avLst/>
          </a:prstGeom>
          <a:noFill/>
        </p:spPr>
        <p:txBody>
          <a:bodyPr wrap="none" rtlCol="0">
            <a:spAutoFit/>
          </a:bodyPr>
          <a:lstStyle/>
          <a:p>
            <a:r>
              <a:rPr lang="en-US" dirty="0">
                <a:solidFill>
                  <a:srgbClr val="0000FF"/>
                </a:solidFill>
              </a:rPr>
              <a:t>pointer to a </a:t>
            </a:r>
            <a:r>
              <a:rPr lang="en-US" b="1" dirty="0">
                <a:solidFill>
                  <a:srgbClr val="0000FF"/>
                </a:solidFill>
              </a:rPr>
              <a:t>return value</a:t>
            </a:r>
          </a:p>
          <a:p>
            <a:r>
              <a:rPr lang="en-US" dirty="0">
                <a:solidFill>
                  <a:srgbClr val="0000FF"/>
                </a:solidFill>
              </a:rPr>
              <a:t>which is a pointer</a:t>
            </a:r>
          </a:p>
        </p:txBody>
      </p:sp>
    </p:spTree>
    <p:extLst>
      <p:ext uri="{BB962C8B-B14F-4D97-AF65-F5344CB8AC3E}">
        <p14:creationId xmlns:p14="http://schemas.microsoft.com/office/powerpoint/2010/main" val="279499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6972B3-6097-3A44-B96A-8AFD3B3BEF9B}"/>
              </a:ext>
            </a:extLst>
          </p:cNvPr>
          <p:cNvPicPr>
            <a:picLocks noChangeAspect="1"/>
          </p:cNvPicPr>
          <p:nvPr/>
        </p:nvPicPr>
        <p:blipFill>
          <a:blip r:embed="rId2"/>
          <a:stretch>
            <a:fillRect/>
          </a:stretch>
        </p:blipFill>
        <p:spPr>
          <a:xfrm>
            <a:off x="228600" y="228600"/>
            <a:ext cx="4724400" cy="6373483"/>
          </a:xfrm>
          <a:prstGeom prst="rect">
            <a:avLst/>
          </a:prstGeom>
        </p:spPr>
      </p:pic>
      <p:sp>
        <p:nvSpPr>
          <p:cNvPr id="5" name="TextBox 4">
            <a:extLst>
              <a:ext uri="{FF2B5EF4-FFF2-40B4-BE49-F238E27FC236}">
                <a16:creationId xmlns:a16="http://schemas.microsoft.com/office/drawing/2014/main" id="{17F12F75-CDE3-8F45-8351-63C0E334F269}"/>
              </a:ext>
            </a:extLst>
          </p:cNvPr>
          <p:cNvSpPr txBox="1"/>
          <p:nvPr/>
        </p:nvSpPr>
        <p:spPr>
          <a:xfrm>
            <a:off x="2736700" y="94081"/>
            <a:ext cx="2765501"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361/OSTEP/t3.c</a:t>
            </a:r>
          </a:p>
        </p:txBody>
      </p:sp>
      <p:sp>
        <p:nvSpPr>
          <p:cNvPr id="9" name="Oval 8">
            <a:extLst>
              <a:ext uri="{FF2B5EF4-FFF2-40B4-BE49-F238E27FC236}">
                <a16:creationId xmlns:a16="http://schemas.microsoft.com/office/drawing/2014/main" id="{510BD593-62D8-9042-A029-C04680378F8E}"/>
              </a:ext>
            </a:extLst>
          </p:cNvPr>
          <p:cNvSpPr/>
          <p:nvPr/>
        </p:nvSpPr>
        <p:spPr>
          <a:xfrm>
            <a:off x="914400" y="3276600"/>
            <a:ext cx="1295400" cy="457200"/>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91C22BD-721D-4147-B622-F10D70B50989}"/>
              </a:ext>
            </a:extLst>
          </p:cNvPr>
          <p:cNvSpPr/>
          <p:nvPr/>
        </p:nvSpPr>
        <p:spPr>
          <a:xfrm>
            <a:off x="6096000" y="1600200"/>
            <a:ext cx="3048000" cy="2413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14" name="Group 13">
            <a:extLst>
              <a:ext uri="{FF2B5EF4-FFF2-40B4-BE49-F238E27FC236}">
                <a16:creationId xmlns:a16="http://schemas.microsoft.com/office/drawing/2014/main" id="{B6C30C0E-CF40-3D4F-9097-7FA3EF39F9B1}"/>
              </a:ext>
            </a:extLst>
          </p:cNvPr>
          <p:cNvGrpSpPr/>
          <p:nvPr/>
        </p:nvGrpSpPr>
        <p:grpSpPr>
          <a:xfrm>
            <a:off x="4119451" y="776724"/>
            <a:ext cx="4257897" cy="2585323"/>
            <a:chOff x="4119451" y="776724"/>
            <a:chExt cx="4257897" cy="2585323"/>
          </a:xfrm>
        </p:grpSpPr>
        <p:sp>
          <p:nvSpPr>
            <p:cNvPr id="11" name="TextBox 10">
              <a:extLst>
                <a:ext uri="{FF2B5EF4-FFF2-40B4-BE49-F238E27FC236}">
                  <a16:creationId xmlns:a16="http://schemas.microsoft.com/office/drawing/2014/main" id="{4F164CCA-7CEB-5942-8866-65457806061C}"/>
                </a:ext>
              </a:extLst>
            </p:cNvPr>
            <p:cNvSpPr txBox="1"/>
            <p:nvPr/>
          </p:nvSpPr>
          <p:spPr>
            <a:xfrm>
              <a:off x="4119451" y="776724"/>
              <a:ext cx="4257897" cy="2585323"/>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mythread</a:t>
              </a: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myarg_t</a:t>
              </a:r>
              <a:r>
                <a:rPr lang="en-US" sz="1600" dirty="0">
                  <a:latin typeface="Courier New" panose="02070309020205020404" pitchFamily="49" charset="0"/>
                  <a:cs typeface="Courier New" panose="02070309020205020404" pitchFamily="49" charset="0"/>
                </a:rPr>
                <a:t> *m = (</a:t>
              </a:r>
              <a:r>
                <a:rPr lang="en-US" sz="1600" dirty="0" err="1">
                  <a:latin typeface="Courier New" panose="02070309020205020404" pitchFamily="49" charset="0"/>
                  <a:cs typeface="Courier New" panose="02070309020205020404" pitchFamily="49" charset="0"/>
                </a:rPr>
                <a:t>myarg_t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%d\n", m-&gt;a, m-&gt;b);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myret_t</a:t>
              </a:r>
              <a:r>
                <a:rPr lang="en-US" sz="1600" dirty="0">
                  <a:latin typeface="Courier New" panose="02070309020205020404" pitchFamily="49" charset="0"/>
                  <a:cs typeface="Courier New" panose="02070309020205020404" pitchFamily="49" charset="0"/>
                </a:rPr>
                <a:t> r;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r.x</a:t>
              </a:r>
              <a:r>
                <a:rPr lang="en-US" sz="1600" dirty="0">
                  <a:latin typeface="Courier New" panose="02070309020205020404" pitchFamily="49" charset="0"/>
                  <a:cs typeface="Courier New" panose="02070309020205020404" pitchFamily="49" charset="0"/>
                </a:rPr>
                <a:t>=1;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r.y</a:t>
              </a:r>
              <a:r>
                <a:rPr lang="en-US" sz="1600" dirty="0">
                  <a:latin typeface="Courier New" panose="02070309020205020404" pitchFamily="49" charset="0"/>
                  <a:cs typeface="Courier New" panose="02070309020205020404" pitchFamily="49" charset="0"/>
                </a:rPr>
                <a:t>=2;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return (void *) &amp;r;</a:t>
              </a:r>
            </a:p>
            <a:p>
              <a:r>
                <a:rPr lang="en-US" sz="1600" dirty="0">
                  <a:latin typeface="Courier New" panose="02070309020205020404" pitchFamily="49" charset="0"/>
                  <a:cs typeface="Courier New" panose="02070309020205020404" pitchFamily="49" charset="0"/>
                </a:rPr>
                <a:t>} </a:t>
              </a:r>
            </a:p>
            <a:p>
              <a:endParaRPr lang="en-US" dirty="0"/>
            </a:p>
          </p:txBody>
        </p:sp>
        <p:sp>
          <p:nvSpPr>
            <p:cNvPr id="8" name="Oval 7">
              <a:extLst>
                <a:ext uri="{FF2B5EF4-FFF2-40B4-BE49-F238E27FC236}">
                  <a16:creationId xmlns:a16="http://schemas.microsoft.com/office/drawing/2014/main" id="{BA3B78F6-DEC2-824A-B8E6-54D9DEA6FFF8}"/>
                </a:ext>
              </a:extLst>
            </p:cNvPr>
            <p:cNvSpPr/>
            <p:nvPr/>
          </p:nvSpPr>
          <p:spPr>
            <a:xfrm>
              <a:off x="4259278" y="1704442"/>
              <a:ext cx="1584842" cy="450850"/>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TextBox 11">
            <a:extLst>
              <a:ext uri="{FF2B5EF4-FFF2-40B4-BE49-F238E27FC236}">
                <a16:creationId xmlns:a16="http://schemas.microsoft.com/office/drawing/2014/main" id="{153F0932-A2E8-5948-A233-94BF5310603D}"/>
              </a:ext>
            </a:extLst>
          </p:cNvPr>
          <p:cNvSpPr txBox="1"/>
          <p:nvPr/>
        </p:nvSpPr>
        <p:spPr>
          <a:xfrm>
            <a:off x="5891302" y="1774070"/>
            <a:ext cx="3084499" cy="307777"/>
          </a:xfrm>
          <a:prstGeom prst="rect">
            <a:avLst/>
          </a:prstGeom>
          <a:noFill/>
        </p:spPr>
        <p:txBody>
          <a:bodyPr wrap="none" rtlCol="0">
            <a:spAutoFit/>
          </a:bodyPr>
          <a:lstStyle/>
          <a:p>
            <a:r>
              <a:rPr lang="en-US" sz="1400" b="1" dirty="0">
                <a:solidFill>
                  <a:srgbClr val="FF0000"/>
                </a:solidFill>
                <a:latin typeface="Courier New" panose="02070309020205020404" pitchFamily="49" charset="0"/>
                <a:cs typeface="Courier New" panose="02070309020205020404" pitchFamily="49" charset="0"/>
              </a:rPr>
              <a:t>// ALLOCATED ON STACK: BAD!</a:t>
            </a:r>
            <a:endParaRPr lang="en-US" sz="1400" b="1" dirty="0">
              <a:solidFill>
                <a:srgbClr val="FF0000"/>
              </a:solidFill>
            </a:endParaRPr>
          </a:p>
        </p:txBody>
      </p:sp>
      <p:pic>
        <p:nvPicPr>
          <p:cNvPr id="13" name="Picture 12">
            <a:extLst>
              <a:ext uri="{FF2B5EF4-FFF2-40B4-BE49-F238E27FC236}">
                <a16:creationId xmlns:a16="http://schemas.microsoft.com/office/drawing/2014/main" id="{8851826E-0FF3-1D48-9C4D-7AA110DDA47B}"/>
              </a:ext>
            </a:extLst>
          </p:cNvPr>
          <p:cNvPicPr>
            <a:picLocks noChangeAspect="1"/>
          </p:cNvPicPr>
          <p:nvPr/>
        </p:nvPicPr>
        <p:blipFill>
          <a:blip r:embed="rId3"/>
          <a:stretch>
            <a:fillRect/>
          </a:stretch>
        </p:blipFill>
        <p:spPr>
          <a:xfrm>
            <a:off x="3096302" y="4094583"/>
            <a:ext cx="5879499" cy="354797"/>
          </a:xfrm>
          <a:prstGeom prst="rect">
            <a:avLst/>
          </a:prstGeom>
          <a:solidFill>
            <a:schemeClr val="accent6">
              <a:lumMod val="20000"/>
              <a:lumOff val="80000"/>
            </a:schemeClr>
          </a:solidFill>
        </p:spPr>
      </p:pic>
      <p:sp>
        <p:nvSpPr>
          <p:cNvPr id="15" name="TextBox 14">
            <a:extLst>
              <a:ext uri="{FF2B5EF4-FFF2-40B4-BE49-F238E27FC236}">
                <a16:creationId xmlns:a16="http://schemas.microsoft.com/office/drawing/2014/main" id="{4BD41F1F-755D-9A48-810D-BD7E1E439B3F}"/>
              </a:ext>
            </a:extLst>
          </p:cNvPr>
          <p:cNvSpPr txBox="1"/>
          <p:nvPr/>
        </p:nvSpPr>
        <p:spPr>
          <a:xfrm>
            <a:off x="5891302" y="2814383"/>
            <a:ext cx="2765501"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361/OSTEP/t5.c</a:t>
            </a:r>
          </a:p>
        </p:txBody>
      </p:sp>
      <p:sp>
        <p:nvSpPr>
          <p:cNvPr id="16" name="TextBox 15">
            <a:extLst>
              <a:ext uri="{FF2B5EF4-FFF2-40B4-BE49-F238E27FC236}">
                <a16:creationId xmlns:a16="http://schemas.microsoft.com/office/drawing/2014/main" id="{FE729D93-F2A5-0C49-A59D-296E27DD915E}"/>
              </a:ext>
            </a:extLst>
          </p:cNvPr>
          <p:cNvSpPr txBox="1"/>
          <p:nvPr/>
        </p:nvSpPr>
        <p:spPr>
          <a:xfrm>
            <a:off x="4986836" y="3189032"/>
            <a:ext cx="4176143" cy="400110"/>
          </a:xfrm>
          <a:prstGeom prst="rect">
            <a:avLst/>
          </a:prstGeom>
          <a:noFill/>
        </p:spPr>
        <p:txBody>
          <a:bodyPr wrap="none" rtlCol="0">
            <a:spAutoFit/>
          </a:bodyPr>
          <a:lstStyle/>
          <a:p>
            <a:r>
              <a:rPr lang="en-US" sz="2000" dirty="0"/>
              <a:t>pay attention to </a:t>
            </a:r>
            <a:r>
              <a:rPr lang="en-US" sz="2000" dirty="0">
                <a:solidFill>
                  <a:srgbClr val="0000FF"/>
                </a:solidFill>
              </a:rPr>
              <a:t>compiler warning</a:t>
            </a:r>
          </a:p>
        </p:txBody>
      </p:sp>
    </p:spTree>
    <p:extLst>
      <p:ext uri="{BB962C8B-B14F-4D97-AF65-F5344CB8AC3E}">
        <p14:creationId xmlns:p14="http://schemas.microsoft.com/office/powerpoint/2010/main" val="255847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4518-66F6-8B4C-8BAD-03832664444F}"/>
              </a:ext>
            </a:extLst>
          </p:cNvPr>
          <p:cNvSpPr>
            <a:spLocks noGrp="1"/>
          </p:cNvSpPr>
          <p:nvPr>
            <p:ph type="title"/>
          </p:nvPr>
        </p:nvSpPr>
        <p:spPr/>
        <p:txBody>
          <a:bodyPr/>
          <a:lstStyle/>
          <a:p>
            <a:r>
              <a:rPr lang="en-US" dirty="0"/>
              <a:t>Thread ID</a:t>
            </a:r>
          </a:p>
        </p:txBody>
      </p:sp>
      <p:sp>
        <p:nvSpPr>
          <p:cNvPr id="3" name="Content Placeholder 2">
            <a:extLst>
              <a:ext uri="{FF2B5EF4-FFF2-40B4-BE49-F238E27FC236}">
                <a16:creationId xmlns:a16="http://schemas.microsoft.com/office/drawing/2014/main" id="{14CFE40E-9117-B54B-A20B-3ECAFD1C77B8}"/>
              </a:ext>
            </a:extLst>
          </p:cNvPr>
          <p:cNvSpPr>
            <a:spLocks noGrp="1"/>
          </p:cNvSpPr>
          <p:nvPr>
            <p:ph idx="1"/>
          </p:nvPr>
        </p:nvSpPr>
        <p:spPr/>
        <p:txBody>
          <a:bodyPr/>
          <a:lstStyle/>
          <a:p>
            <a:r>
              <a:rPr lang="en-US" sz="2400" dirty="0"/>
              <a:t>P. 11.2 </a:t>
            </a:r>
            <a:r>
              <a:rPr lang="en-US" sz="2400" dirty="0">
                <a:latin typeface="Courier New" panose="02070309020205020404" pitchFamily="49" charset="0"/>
                <a:cs typeface="Courier New" panose="02070309020205020404" pitchFamily="49" charset="0"/>
              </a:rPr>
              <a:t>APUE/threads/</a:t>
            </a:r>
            <a:r>
              <a:rPr lang="en-US" sz="2400" dirty="0" err="1">
                <a:latin typeface="Courier New" panose="02070309020205020404" pitchFamily="49" charset="0"/>
                <a:cs typeface="Courier New" panose="02070309020205020404" pitchFamily="49" charset="0"/>
              </a:rPr>
              <a:t>threadid.c</a:t>
            </a:r>
            <a:endParaRPr lang="en-US" sz="2400" dirty="0">
              <a:latin typeface="Courier New" panose="02070309020205020404" pitchFamily="49" charset="0"/>
              <a:cs typeface="Courier New" panose="02070309020205020404" pitchFamily="49" charset="0"/>
            </a:endParaRPr>
          </a:p>
          <a:p>
            <a:r>
              <a:rPr lang="en-US" sz="2400" dirty="0"/>
              <a:t>The need to </a:t>
            </a:r>
            <a:r>
              <a:rPr lang="en-US" sz="2400" b="1" dirty="0"/>
              <a:t>sleep</a:t>
            </a:r>
            <a:r>
              <a:rPr lang="en-US" sz="2400" dirty="0"/>
              <a:t> in the main thread</a:t>
            </a:r>
          </a:p>
          <a:p>
            <a:pPr lvl="1"/>
            <a:r>
              <a:rPr lang="en-US" sz="2000" dirty="0"/>
              <a:t>if it doesn’t sleep, the main thread might exit, thereby terminating the </a:t>
            </a:r>
            <a:r>
              <a:rPr lang="en-US" sz="2000" b="1" dirty="0"/>
              <a:t>entire</a:t>
            </a:r>
            <a:r>
              <a:rPr lang="en-US" sz="2000" dirty="0"/>
              <a:t> </a:t>
            </a:r>
            <a:r>
              <a:rPr lang="en-US" sz="2000" b="1" dirty="0"/>
              <a:t>process</a:t>
            </a:r>
            <a:r>
              <a:rPr lang="en-US" sz="2000" dirty="0"/>
              <a:t> before the new thread gets a chance to run</a:t>
            </a:r>
          </a:p>
          <a:p>
            <a:pPr lvl="1"/>
            <a:r>
              <a:rPr lang="en-US" sz="2000" dirty="0"/>
              <a:t>this behavior is dependent on the operating system’s threads implementation and scheduling algorithms</a:t>
            </a:r>
          </a:p>
          <a:p>
            <a:r>
              <a:rPr lang="en-US" sz="2400" dirty="0"/>
              <a:t>The new thread obtains its thread ID (</a:t>
            </a:r>
            <a:r>
              <a:rPr lang="en-US" sz="2400" dirty="0">
                <a:latin typeface="Courier New" panose="02070309020205020404" pitchFamily="49" charset="0"/>
                <a:cs typeface="Courier New" panose="02070309020205020404" pitchFamily="49" charset="0"/>
              </a:rPr>
              <a:t>unsigned long</a:t>
            </a:r>
            <a:r>
              <a:rPr lang="en-US" sz="2400" dirty="0"/>
              <a:t>) by calling </a:t>
            </a:r>
            <a:r>
              <a:rPr lang="en-US" sz="2400" dirty="0" err="1">
                <a:latin typeface="Courier New" panose="02070309020205020404" pitchFamily="49" charset="0"/>
                <a:cs typeface="Courier New" panose="02070309020205020404" pitchFamily="49" charset="0"/>
              </a:rPr>
              <a:t>pthread_self</a:t>
            </a:r>
            <a:r>
              <a:rPr lang="en-US" sz="2400" dirty="0">
                <a:latin typeface="Courier New" panose="02070309020205020404" pitchFamily="49" charset="0"/>
                <a:cs typeface="Courier New" panose="02070309020205020404" pitchFamily="49" charset="0"/>
              </a:rPr>
              <a:t>()</a:t>
            </a:r>
            <a:r>
              <a:rPr lang="en-US" sz="2400" dirty="0">
                <a:latin typeface="Comic Sans MS" panose="030F0902030302020204" pitchFamily="66" charset="0"/>
                <a:cs typeface="Courier New" panose="02070309020205020404" pitchFamily="49" charset="0"/>
              </a:rPr>
              <a:t> </a:t>
            </a:r>
            <a:r>
              <a:rPr lang="en-US" sz="2400" dirty="0"/>
              <a:t>instead of reading it out of shared memory or receiving it as an argument to its thread-start routine</a:t>
            </a:r>
          </a:p>
          <a:p>
            <a:pPr lvl="1"/>
            <a:r>
              <a:rPr lang="en-US" sz="2000" dirty="0"/>
              <a:t>the new thread may run before the main thread returns from calling </a:t>
            </a:r>
            <a:r>
              <a:rPr lang="en-US" sz="2000" dirty="0" err="1">
                <a:latin typeface="Courier New" panose="02070309020205020404" pitchFamily="49" charset="0"/>
                <a:cs typeface="Courier New" panose="02070309020205020404" pitchFamily="49" charset="0"/>
              </a:rPr>
              <a:t>pthread_create</a:t>
            </a:r>
            <a:r>
              <a:rPr lang="en-US" sz="2000" dirty="0">
                <a:latin typeface="Courier New" panose="02070309020205020404" pitchFamily="49" charset="0"/>
                <a:cs typeface="Courier New" panose="02070309020205020404" pitchFamily="49" charset="0"/>
              </a:rPr>
              <a:t>()</a:t>
            </a:r>
            <a:r>
              <a:rPr lang="en-US" sz="2000" dirty="0"/>
              <a:t>, then the new thread will see the uninitialized contents of </a:t>
            </a:r>
            <a:r>
              <a:rPr lang="en-US" sz="2000" dirty="0" err="1">
                <a:latin typeface="Courier New" panose="02070309020205020404" pitchFamily="49" charset="0"/>
                <a:cs typeface="Courier New" panose="02070309020205020404" pitchFamily="49" charset="0"/>
              </a:rPr>
              <a:t>ntid</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4878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a:t>
            </a:r>
          </a:p>
        </p:txBody>
      </p:sp>
      <p:sp>
        <p:nvSpPr>
          <p:cNvPr id="3" name="Content Placeholder 2"/>
          <p:cNvSpPr>
            <a:spLocks noGrp="1"/>
          </p:cNvSpPr>
          <p:nvPr>
            <p:ph idx="1"/>
          </p:nvPr>
        </p:nvSpPr>
        <p:spPr>
          <a:xfrm>
            <a:off x="457200" y="1600201"/>
            <a:ext cx="8229600" cy="838200"/>
          </a:xfrm>
        </p:spPr>
        <p:txBody>
          <a:bodyPr/>
          <a:lstStyle/>
          <a:p>
            <a:r>
              <a:rPr lang="en-US" dirty="0"/>
              <a:t>Use </a:t>
            </a:r>
            <a:r>
              <a:rPr lang="en-US" b="1" dirty="0"/>
              <a:t>lock</a:t>
            </a:r>
            <a:r>
              <a:rPr lang="en-US" dirty="0"/>
              <a:t> to protect critical section</a:t>
            </a:r>
          </a:p>
          <a:p>
            <a:endParaRPr lang="en-US" dirty="0"/>
          </a:p>
          <a:p>
            <a:endParaRPr lang="en-US" dirty="0"/>
          </a:p>
          <a:p>
            <a:r>
              <a:rPr lang="en-US" dirty="0"/>
              <a:t>Lock initialization</a:t>
            </a:r>
          </a:p>
          <a:p>
            <a:endParaRPr lang="en-US" dirty="0"/>
          </a:p>
          <a:p>
            <a:endParaRPr lang="en-US" dirty="0"/>
          </a:p>
          <a:p>
            <a:r>
              <a:rPr lang="en-US" dirty="0"/>
              <a:t>When done with the lock</a:t>
            </a:r>
          </a:p>
        </p:txBody>
      </p:sp>
      <p:grpSp>
        <p:nvGrpSpPr>
          <p:cNvPr id="8" name="Group 7"/>
          <p:cNvGrpSpPr/>
          <p:nvPr/>
        </p:nvGrpSpPr>
        <p:grpSpPr>
          <a:xfrm>
            <a:off x="762000" y="2209800"/>
            <a:ext cx="7119257" cy="1143000"/>
            <a:chOff x="762000" y="2286000"/>
            <a:chExt cx="7119257" cy="1143000"/>
          </a:xfrm>
        </p:grpSpPr>
        <p:pic>
          <p:nvPicPr>
            <p:cNvPr id="5" name="Picture 4"/>
            <p:cNvPicPr>
              <a:picLocks noChangeAspect="1"/>
            </p:cNvPicPr>
            <p:nvPr/>
          </p:nvPicPr>
          <p:blipFill>
            <a:blip r:embed="rId2"/>
            <a:stretch>
              <a:fillRect/>
            </a:stretch>
          </p:blipFill>
          <p:spPr>
            <a:xfrm>
              <a:off x="762000" y="2286000"/>
              <a:ext cx="7119257" cy="1143000"/>
            </a:xfrm>
            <a:prstGeom prst="rect">
              <a:avLst/>
            </a:prstGeom>
          </p:spPr>
        </p:pic>
        <p:cxnSp>
          <p:nvCxnSpPr>
            <p:cNvPr id="7" name="Straight Connector 6"/>
            <p:cNvCxnSpPr/>
            <p:nvPr/>
          </p:nvCxnSpPr>
          <p:spPr>
            <a:xfrm>
              <a:off x="3124200" y="2590800"/>
              <a:ext cx="533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1143000" y="4114800"/>
            <a:ext cx="5943600" cy="1112850"/>
            <a:chOff x="1752600" y="4191000"/>
            <a:chExt cx="2717800" cy="408045"/>
          </a:xfrm>
        </p:grpSpPr>
        <p:pic>
          <p:nvPicPr>
            <p:cNvPr id="9" name="Picture 8"/>
            <p:cNvPicPr>
              <a:picLocks noChangeAspect="1"/>
            </p:cNvPicPr>
            <p:nvPr/>
          </p:nvPicPr>
          <p:blipFill>
            <a:blip r:embed="rId3"/>
            <a:stretch>
              <a:fillRect/>
            </a:stretch>
          </p:blipFill>
          <p:spPr>
            <a:xfrm>
              <a:off x="1752600" y="4191000"/>
              <a:ext cx="2717800" cy="127000"/>
            </a:xfrm>
            <a:prstGeom prst="rect">
              <a:avLst/>
            </a:prstGeom>
          </p:spPr>
        </p:pic>
        <p:pic>
          <p:nvPicPr>
            <p:cNvPr id="10" name="Picture 9"/>
            <p:cNvPicPr>
              <a:picLocks noChangeAspect="1"/>
            </p:cNvPicPr>
            <p:nvPr/>
          </p:nvPicPr>
          <p:blipFill>
            <a:blip r:embed="rId4"/>
            <a:stretch>
              <a:fillRect/>
            </a:stretch>
          </p:blipFill>
          <p:spPr>
            <a:xfrm>
              <a:off x="1752600" y="4343400"/>
              <a:ext cx="2166895" cy="255645"/>
            </a:xfrm>
            <a:prstGeom prst="rect">
              <a:avLst/>
            </a:prstGeom>
          </p:spPr>
        </p:pic>
      </p:grpSp>
      <p:sp>
        <p:nvSpPr>
          <p:cNvPr id="12" name="TextBox 11"/>
          <p:cNvSpPr txBox="1"/>
          <p:nvPr/>
        </p:nvSpPr>
        <p:spPr>
          <a:xfrm>
            <a:off x="838200" y="4343400"/>
            <a:ext cx="416964" cy="369332"/>
          </a:xfrm>
          <a:prstGeom prst="rect">
            <a:avLst/>
          </a:prstGeom>
          <a:noFill/>
        </p:spPr>
        <p:txBody>
          <a:bodyPr wrap="none" rtlCol="0">
            <a:spAutoFit/>
          </a:bodyPr>
          <a:lstStyle/>
          <a:p>
            <a:r>
              <a:rPr lang="en-US" dirty="0">
                <a:latin typeface="Comic Sans MS"/>
                <a:cs typeface="Comic Sans MS"/>
              </a:rPr>
              <a:t>or</a:t>
            </a:r>
          </a:p>
        </p:txBody>
      </p:sp>
      <p:sp>
        <p:nvSpPr>
          <p:cNvPr id="14" name="Left Brace 13"/>
          <p:cNvSpPr/>
          <p:nvPr/>
        </p:nvSpPr>
        <p:spPr>
          <a:xfrm>
            <a:off x="685800" y="2590800"/>
            <a:ext cx="121919" cy="6858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5" name="Picture 14"/>
          <p:cNvPicPr>
            <a:picLocks noChangeAspect="1"/>
          </p:cNvPicPr>
          <p:nvPr/>
        </p:nvPicPr>
        <p:blipFill>
          <a:blip r:embed="rId5"/>
          <a:stretch>
            <a:fillRect/>
          </a:stretch>
        </p:blipFill>
        <p:spPr>
          <a:xfrm>
            <a:off x="1066800" y="5791200"/>
            <a:ext cx="2895600" cy="239306"/>
          </a:xfrm>
          <a:prstGeom prst="rect">
            <a:avLst/>
          </a:prstGeom>
        </p:spPr>
      </p:pic>
    </p:spTree>
    <p:extLst>
      <p:ext uri="{BB962C8B-B14F-4D97-AF65-F5344CB8AC3E}">
        <p14:creationId xmlns:p14="http://schemas.microsoft.com/office/powerpoint/2010/main" val="387637562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11137</TotalTime>
  <Words>662</Words>
  <Application>Microsoft Macintosh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Comic Sans MS</vt:lpstr>
      <vt:lpstr>Courier New</vt:lpstr>
      <vt:lpstr>Default Design</vt:lpstr>
      <vt:lpstr>Chapter 27 Thread API</vt:lpstr>
      <vt:lpstr>Introduction</vt:lpstr>
      <vt:lpstr>Thread Creation</vt:lpstr>
      <vt:lpstr>Thread Creation - example</vt:lpstr>
      <vt:lpstr>Thread Completion</vt:lpstr>
      <vt:lpstr>PowerPoint Presentation</vt:lpstr>
      <vt:lpstr>PowerPoint Presentation</vt:lpstr>
      <vt:lpstr>Thread ID</vt:lpstr>
      <vt:lpstr>Lock</vt:lpstr>
      <vt:lpstr>Condition Variable</vt:lpstr>
      <vt:lpstr>Usage of Condition Variable</vt:lpstr>
      <vt:lpstr>fork with pthread</vt:lpstr>
    </vt:vector>
  </TitlesOfParts>
  <Company>UD CIS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System Overview</dc:title>
  <dc:creator>CHien-Chung Shen</dc:creator>
  <cp:lastModifiedBy>Microsoft Office User</cp:lastModifiedBy>
  <cp:revision>125</cp:revision>
  <cp:lastPrinted>2012-08-31T14:00:57Z</cp:lastPrinted>
  <dcterms:created xsi:type="dcterms:W3CDTF">2012-06-22T13:42:06Z</dcterms:created>
  <dcterms:modified xsi:type="dcterms:W3CDTF">2019-04-08T15:06:38Z</dcterms:modified>
</cp:coreProperties>
</file>