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5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50000" autoAdjust="0"/>
  </p:normalViewPr>
  <p:slideViewPr>
    <p:cSldViewPr>
      <p:cViewPr varScale="1">
        <p:scale>
          <a:sx n="131" d="100"/>
          <a:sy n="131" d="100"/>
        </p:scale>
        <p:origin x="14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74601-3C15-C849-934A-D3B51362CB3A}" type="datetimeFigureOut">
              <a:rPr lang="en-US" smtClean="0"/>
              <a:t>9/1/18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E5B1D-BE54-7545-ABE7-B8CCFC97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5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CA864-7BE4-664F-B69A-F275AE58EDDE}" type="datetimeFigureOut">
              <a:rPr lang="en-US" smtClean="0"/>
              <a:t>9/1/18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1ED8-3C9F-0749-91CF-4C82F25C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7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16556-F221-6B4A-941B-C4D5E89A5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8CDB4-73E0-F449-8197-52C89BA2D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DF34A-A5BC-3C4A-95B7-3236D14BB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3503-C020-CD4B-BF6D-3DAB6B07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2F09D-1D5D-E640-9131-07ADF02E5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923BF-0F1B-BD4D-9C7C-B519A1AF0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F3FB7-4444-5641-9266-5DEED5BD2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59828-B2EB-2A4C-A94D-BEA8D363E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3A76C-7820-154F-80CA-E04A29777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906BB-6978-DD4D-8858-DAC14037C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3C49-99BB-A24A-B791-488380824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9D57118-4C32-8A46-AAC1-B8BB30280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/>
          <a:ea typeface="+mj-ea"/>
          <a:cs typeface="Comic Sans M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mturing.acm.org/vp/liskov_1108679.cf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>
                <a:latin typeface="Comic Sans MS" charset="0"/>
                <a:cs typeface="+mj-cs"/>
              </a:rPr>
              <a:t>Chapter 2</a:t>
            </a:r>
            <a:br>
              <a:rPr lang="en-US" sz="4800" b="1" dirty="0">
                <a:latin typeface="Comic Sans MS" charset="0"/>
                <a:cs typeface="+mj-cs"/>
              </a:rPr>
            </a:br>
            <a:r>
              <a:rPr lang="en-US" sz="4800" b="1" dirty="0">
                <a:latin typeface="Comic Sans MS" charset="0"/>
                <a:cs typeface="+mj-cs"/>
              </a:rPr>
              <a:t>Introduction to Operating Systems</a:t>
            </a:r>
            <a:endParaRPr lang="en-US" sz="4000" b="1" dirty="0">
              <a:latin typeface="Comic Sans MS" charset="0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2BBC2-3E38-C64C-9E08-0C1A7A154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kern="0">
                <a:latin typeface="Comic Sans MS" charset="0"/>
                <a:cs typeface="+mn-cs"/>
              </a:rPr>
              <a:t>Chien-Chung Shen</a:t>
            </a:r>
          </a:p>
          <a:p>
            <a:pPr eaLnBrk="1" hangingPunct="1">
              <a:defRPr/>
            </a:pPr>
            <a:r>
              <a:rPr lang="en-US" kern="0">
                <a:latin typeface="Comic Sans MS" charset="0"/>
                <a:cs typeface="+mn-cs"/>
              </a:rPr>
              <a:t>CIS/UD</a:t>
            </a:r>
          </a:p>
          <a:p>
            <a:pPr eaLnBrk="1" hangingPunct="1">
              <a:defRPr/>
            </a:pPr>
            <a:r>
              <a:rPr lang="en-US" b="1" kern="0">
                <a:latin typeface="Courier New" charset="0"/>
                <a:cs typeface="+mn-cs"/>
              </a:rPr>
              <a:t>cshen@udel.edu</a:t>
            </a:r>
            <a:endParaRPr lang="en-US" b="1" kern="0" dirty="0">
              <a:latin typeface="Courier New" charset="0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dirty="0">
                <a:latin typeface="Comic Sans MS" charset="0"/>
                <a:cs typeface="+mj-cs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>
                <a:latin typeface="Comic Sans MS" charset="0"/>
                <a:cs typeface="+mn-cs"/>
              </a:rPr>
              <a:t>Goal?</a:t>
            </a:r>
            <a:r>
              <a:rPr lang="en-US" sz="2400" dirty="0">
                <a:latin typeface="Comic Sans MS" charset="0"/>
                <a:cs typeface="+mn-cs"/>
              </a:rPr>
              <a:t> </a:t>
            </a:r>
          </a:p>
          <a:p>
            <a:pPr eaLnBrk="1" hangingPunct="1">
              <a:defRPr/>
            </a:pPr>
            <a:r>
              <a:rPr lang="en-US" sz="2400" dirty="0">
                <a:latin typeface="Comic Sans MS" charset="0"/>
                <a:cs typeface="+mn-cs"/>
              </a:rPr>
              <a:t>To make computer systems </a:t>
            </a:r>
            <a:r>
              <a:rPr lang="en-US" sz="2400" b="1" dirty="0">
                <a:solidFill>
                  <a:srgbClr val="0000FF"/>
                </a:solidFill>
                <a:latin typeface="Comic Sans MS" charset="0"/>
                <a:cs typeface="+mn-cs"/>
              </a:rPr>
              <a:t>easy to use</a:t>
            </a:r>
            <a:endParaRPr lang="en-US" sz="2400" dirty="0">
              <a:latin typeface="Comic Sans MS" charset="0"/>
              <a:cs typeface="+mn-cs"/>
            </a:endParaRPr>
          </a:p>
          <a:p>
            <a:pPr lvl="1" eaLnBrk="1" hangingPunct="1">
              <a:defRPr/>
            </a:pPr>
            <a:r>
              <a:rPr lang="en-US" sz="2200" dirty="0">
                <a:latin typeface="Comic Sans MS" charset="0"/>
                <a:cs typeface="+mn-cs"/>
              </a:rPr>
              <a:t>run many programs at the same time</a:t>
            </a:r>
          </a:p>
          <a:p>
            <a:pPr lvl="1" eaLnBrk="1" hangingPunct="1">
              <a:defRPr/>
            </a:pPr>
            <a:r>
              <a:rPr lang="en-US" sz="2200" dirty="0">
                <a:latin typeface="Comic Sans MS" charset="0"/>
                <a:cs typeface="+mn-cs"/>
              </a:rPr>
              <a:t>allow programs to share the memory</a:t>
            </a:r>
          </a:p>
          <a:p>
            <a:pPr lvl="1" eaLnBrk="1" hangingPunct="1">
              <a:defRPr/>
            </a:pPr>
            <a:r>
              <a:rPr lang="en-US" sz="2200" dirty="0">
                <a:latin typeface="Comic Sans MS" charset="0"/>
                <a:cs typeface="+mn-cs"/>
              </a:rPr>
              <a:t>enable programs to interact with devices</a:t>
            </a:r>
          </a:p>
          <a:p>
            <a:pPr lvl="1" eaLnBrk="1" hangingPunct="1">
              <a:defRPr/>
            </a:pPr>
            <a:r>
              <a:rPr lang="en-US" sz="2200" dirty="0">
                <a:latin typeface="Comic Sans MS" charset="0"/>
                <a:cs typeface="+mn-cs"/>
              </a:rPr>
              <a:t>etc.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84E724-702A-1041-8C4A-E4FD77BC3BE9}"/>
              </a:ext>
            </a:extLst>
          </p:cNvPr>
          <p:cNvGrpSpPr/>
          <p:nvPr/>
        </p:nvGrpSpPr>
        <p:grpSpPr>
          <a:xfrm>
            <a:off x="3505200" y="3657600"/>
            <a:ext cx="2693276" cy="2057400"/>
            <a:chOff x="6781800" y="2743200"/>
            <a:chExt cx="2312276" cy="1828800"/>
          </a:xfrm>
        </p:grpSpPr>
        <p:pic>
          <p:nvPicPr>
            <p:cNvPr id="1028" name="Picture 4" descr="https://upload.wikimedia.org/wikipedia/commons/thumb/8/8f/Kernel_Layout.svg/220px-Kernel_Layout.svg.png">
              <a:extLst>
                <a:ext uri="{FF2B5EF4-FFF2-40B4-BE49-F238E27FC236}">
                  <a16:creationId xmlns:a16="http://schemas.microsoft.com/office/drawing/2014/main" id="{5E8760E4-8903-4E44-9B25-C111524F2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743200"/>
              <a:ext cx="2312276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701FE8-EC8E-1E4F-A1D6-C3677552BF33}"/>
                </a:ext>
              </a:extLst>
            </p:cNvPr>
            <p:cNvSpPr txBox="1"/>
            <p:nvPr/>
          </p:nvSpPr>
          <p:spPr>
            <a:xfrm>
              <a:off x="7239000" y="3505200"/>
              <a:ext cx="1371600" cy="23254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   Operating System</a:t>
              </a:r>
            </a:p>
          </p:txBody>
        </p:sp>
      </p:grpSp>
      <p:pic>
        <p:nvPicPr>
          <p:cNvPr id="1026" name="Picture 2" descr="Image result for images of memory chip">
            <a:extLst>
              <a:ext uri="{FF2B5EF4-FFF2-40B4-BE49-F238E27FC236}">
                <a16:creationId xmlns:a16="http://schemas.microsoft.com/office/drawing/2014/main" id="{B88E39BE-E236-0A4D-A3C9-EBBF1346D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878" y="5637119"/>
            <a:ext cx="2643398" cy="117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images of cpu">
            <a:extLst>
              <a:ext uri="{FF2B5EF4-FFF2-40B4-BE49-F238E27FC236}">
                <a16:creationId xmlns:a16="http://schemas.microsoft.com/office/drawing/2014/main" id="{22087CCA-FFBE-3943-8CEE-E502B39D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102" y="5715000"/>
            <a:ext cx="1416205" cy="10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s of disk">
            <a:extLst>
              <a:ext uri="{FF2B5EF4-FFF2-40B4-BE49-F238E27FC236}">
                <a16:creationId xmlns:a16="http://schemas.microsoft.com/office/drawing/2014/main" id="{C5AD9FBD-54DA-8D42-8DB3-562DDC1D9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33" y="5410199"/>
            <a:ext cx="1372471" cy="137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F2CB8D49-DA52-4E49-B1EA-D38DAEE21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97" y="5557340"/>
            <a:ext cx="1078187" cy="107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dirty="0">
                <a:latin typeface="Comic Sans MS" charset="0"/>
                <a:cs typeface="+mj-cs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>
                <a:latin typeface="Comic Sans MS" charset="0"/>
                <a:cs typeface="+mn-cs"/>
              </a:rPr>
              <a:t>How? </a:t>
            </a:r>
            <a:r>
              <a:rPr lang="en-US" sz="2400" dirty="0">
                <a:latin typeface="Comic Sans MS" charset="0"/>
                <a:cs typeface="+mn-cs"/>
              </a:rPr>
              <a:t>(one word beginning with v)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mic Sans MS" charset="0"/>
                <a:cs typeface="+mn-cs"/>
              </a:rPr>
              <a:t>Virtualization</a:t>
            </a:r>
            <a:r>
              <a:rPr lang="en-US" sz="2400" dirty="0">
                <a:latin typeface="Comic Sans MS" charset="0"/>
                <a:cs typeface="+mn-cs"/>
              </a:rPr>
              <a:t> – take a </a:t>
            </a:r>
            <a:r>
              <a:rPr lang="en-US" sz="2400" b="1" dirty="0">
                <a:latin typeface="Comic Sans MS" charset="0"/>
                <a:cs typeface="+mn-cs"/>
              </a:rPr>
              <a:t>physical resource </a:t>
            </a:r>
            <a:r>
              <a:rPr lang="en-US" sz="2400" dirty="0">
                <a:latin typeface="Comic Sans MS" charset="0"/>
                <a:cs typeface="+mn-cs"/>
              </a:rPr>
              <a:t>(e.g., processor, memory, or disk) and transform it into a more general, powerful, and easy-to-use </a:t>
            </a:r>
            <a:r>
              <a:rPr lang="en-US" sz="2400" b="1" dirty="0">
                <a:latin typeface="Comic Sans MS" charset="0"/>
                <a:cs typeface="+mn-cs"/>
              </a:rPr>
              <a:t>virtual form </a:t>
            </a:r>
            <a:r>
              <a:rPr lang="en-US" sz="2400" dirty="0">
                <a:latin typeface="Comic Sans MS" charset="0"/>
                <a:cs typeface="+mn-cs"/>
              </a:rPr>
              <a:t>of itself</a:t>
            </a:r>
          </a:p>
          <a:p>
            <a:pPr eaLnBrk="1" hangingPunct="1">
              <a:defRPr/>
            </a:pPr>
            <a:r>
              <a:rPr lang="en-US" sz="2400" dirty="0"/>
              <a:t>Because of virtualization, OS behaves as </a:t>
            </a:r>
            <a:r>
              <a:rPr lang="en-US" sz="2400" b="1" dirty="0">
                <a:solidFill>
                  <a:srgbClr val="0000FF"/>
                </a:solidFill>
              </a:rPr>
              <a:t>resource manager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  <a:p>
            <a:pPr eaLnBrk="1" hangingPunct="1">
              <a:defRPr/>
            </a:pPr>
            <a:endParaRPr lang="en-US" sz="2400" dirty="0">
              <a:latin typeface="Comic Sans MS" charset="0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84E724-702A-1041-8C4A-E4FD77BC3BE9}"/>
              </a:ext>
            </a:extLst>
          </p:cNvPr>
          <p:cNvGrpSpPr/>
          <p:nvPr/>
        </p:nvGrpSpPr>
        <p:grpSpPr>
          <a:xfrm>
            <a:off x="6019800" y="4096215"/>
            <a:ext cx="2895600" cy="2590800"/>
            <a:chOff x="6781800" y="2743200"/>
            <a:chExt cx="2312276" cy="1828800"/>
          </a:xfrm>
        </p:grpSpPr>
        <p:pic>
          <p:nvPicPr>
            <p:cNvPr id="1028" name="Picture 4" descr="https://upload.wikimedia.org/wikipedia/commons/thumb/8/8f/Kernel_Layout.svg/220px-Kernel_Layout.svg.png">
              <a:extLst>
                <a:ext uri="{FF2B5EF4-FFF2-40B4-BE49-F238E27FC236}">
                  <a16:creationId xmlns:a16="http://schemas.microsoft.com/office/drawing/2014/main" id="{5E8760E4-8903-4E44-9B25-C111524F2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743200"/>
              <a:ext cx="2312276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701FE8-EC8E-1E4F-A1D6-C3677552BF33}"/>
                </a:ext>
              </a:extLst>
            </p:cNvPr>
            <p:cNvSpPr txBox="1"/>
            <p:nvPr/>
          </p:nvSpPr>
          <p:spPr>
            <a:xfrm>
              <a:off x="7239000" y="3505200"/>
              <a:ext cx="1371600" cy="21725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 Operating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6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Virtualizing the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r>
              <a:rPr lang="en-US" sz="2800" dirty="0"/>
              <a:t>Experiment </a:t>
            </a:r>
          </a:p>
          <a:p>
            <a:pPr lvl="1"/>
            <a:r>
              <a:rPr lang="en-US" sz="2200" dirty="0">
                <a:latin typeface="Comic Sans MS" panose="030F0902030302020204" pitchFamily="66" charset="0"/>
                <a:cs typeface="Courier New"/>
              </a:rPr>
              <a:t>code</a:t>
            </a:r>
            <a:r>
              <a:rPr lang="en-US" sz="2200" b="1" dirty="0">
                <a:latin typeface="Comic Sans MS" panose="030F0902030302020204" pitchFamily="66" charset="0"/>
                <a:cs typeface="Courier New"/>
              </a:rPr>
              <a:t> </a:t>
            </a:r>
            <a:r>
              <a:rPr lang="en-US" sz="2200" b="1" dirty="0" err="1">
                <a:latin typeface="Courier New"/>
                <a:cs typeface="Courier New"/>
              </a:rPr>
              <a:t>cpu.c</a:t>
            </a:r>
            <a:r>
              <a:rPr lang="en-US" sz="2200" dirty="0"/>
              <a:t> and </a:t>
            </a:r>
            <a:r>
              <a:rPr lang="en-US" sz="2200" b="1" dirty="0" err="1">
                <a:latin typeface="Courier New"/>
                <a:cs typeface="Courier New"/>
              </a:rPr>
              <a:t>common.h</a:t>
            </a:r>
            <a:endParaRPr lang="en-US" sz="2200" b="1" dirty="0">
              <a:latin typeface="Courier New"/>
              <a:cs typeface="Courier New"/>
            </a:endParaRPr>
          </a:p>
          <a:p>
            <a:pPr lvl="1"/>
            <a:r>
              <a:rPr lang="en-US" sz="2200" b="1" dirty="0">
                <a:latin typeface="Courier New"/>
                <a:cs typeface="Courier New"/>
              </a:rPr>
              <a:t>./</a:t>
            </a:r>
            <a:r>
              <a:rPr lang="en-US" sz="2200" b="1" dirty="0" err="1">
                <a:latin typeface="Courier New"/>
                <a:cs typeface="Courier New"/>
              </a:rPr>
              <a:t>cpu</a:t>
            </a:r>
            <a:r>
              <a:rPr lang="en-US" sz="2200" b="1" dirty="0">
                <a:latin typeface="Courier New"/>
                <a:cs typeface="Courier New"/>
              </a:rPr>
              <a:t> A &amp; ; ./</a:t>
            </a:r>
            <a:r>
              <a:rPr lang="en-US" sz="2200" b="1" dirty="0" err="1">
                <a:latin typeface="Courier New"/>
                <a:cs typeface="Courier New"/>
              </a:rPr>
              <a:t>cpu</a:t>
            </a:r>
            <a:r>
              <a:rPr lang="en-US" sz="2200" b="1" dirty="0">
                <a:latin typeface="Courier New"/>
                <a:cs typeface="Courier New"/>
              </a:rPr>
              <a:t> B &amp;; ./</a:t>
            </a:r>
            <a:r>
              <a:rPr lang="en-US" sz="2200" b="1" dirty="0" err="1">
                <a:latin typeface="Courier New"/>
                <a:cs typeface="Courier New"/>
              </a:rPr>
              <a:t>cpu</a:t>
            </a:r>
            <a:r>
              <a:rPr lang="en-US" sz="2200" b="1" dirty="0">
                <a:latin typeface="Courier New"/>
                <a:cs typeface="Courier New"/>
              </a:rPr>
              <a:t> C &amp;; ./</a:t>
            </a:r>
            <a:r>
              <a:rPr lang="en-US" sz="2200" b="1" dirty="0" err="1">
                <a:latin typeface="Courier New"/>
                <a:cs typeface="Courier New"/>
              </a:rPr>
              <a:t>cpu</a:t>
            </a:r>
            <a:r>
              <a:rPr lang="en-US" sz="2200" b="1" dirty="0">
                <a:latin typeface="Courier New"/>
                <a:cs typeface="Courier New"/>
              </a:rPr>
              <a:t> D &amp;</a:t>
            </a:r>
          </a:p>
          <a:p>
            <a:pPr lvl="1"/>
            <a:r>
              <a:rPr lang="en-US" sz="2200" dirty="0">
                <a:latin typeface="Comic Sans MS" panose="030F0902030302020204" pitchFamily="66" charset="0"/>
                <a:cs typeface="Courier New"/>
              </a:rPr>
              <a:t>what do you observe?</a:t>
            </a:r>
          </a:p>
          <a:p>
            <a:pPr lvl="1"/>
            <a:r>
              <a:rPr lang="en-US" sz="2200" dirty="0">
                <a:latin typeface="Comic Sans MS" panose="030F0902030302020204" pitchFamily="66" charset="0"/>
                <a:cs typeface="Courier New"/>
              </a:rPr>
              <a:t>four programs seem to be running </a:t>
            </a:r>
            <a:r>
              <a:rPr lang="en-US" sz="2200" b="1" dirty="0">
                <a:latin typeface="Comic Sans MS" panose="030F0902030302020204" pitchFamily="66" charset="0"/>
                <a:cs typeface="Courier New"/>
              </a:rPr>
              <a:t>at the same time</a:t>
            </a:r>
          </a:p>
          <a:p>
            <a:r>
              <a:rPr lang="en-US" sz="2800" dirty="0"/>
              <a:t>OS, with some help from the hardware, provides the </a:t>
            </a:r>
            <a:r>
              <a:rPr lang="en-US" sz="2800" b="1" dirty="0">
                <a:solidFill>
                  <a:srgbClr val="0000FF"/>
                </a:solidFill>
              </a:rPr>
              <a:t>illusion</a:t>
            </a:r>
            <a:r>
              <a:rPr lang="en-US" sz="2800" dirty="0"/>
              <a:t> that the system has a very large number of “virtual” CPUs</a:t>
            </a:r>
          </a:p>
          <a:p>
            <a:r>
              <a:rPr lang="en-US" sz="2800" dirty="0"/>
              <a:t>How? </a:t>
            </a:r>
          </a:p>
          <a:p>
            <a:pPr lvl="1"/>
            <a:r>
              <a:rPr lang="en-US" dirty="0"/>
              <a:t>via </a:t>
            </a:r>
            <a:r>
              <a:rPr lang="en-US" b="1" dirty="0">
                <a:solidFill>
                  <a:srgbClr val="0000FF"/>
                </a:solidFill>
              </a:rPr>
              <a:t>process </a:t>
            </a:r>
            <a:r>
              <a:rPr lang="en-US" dirty="0"/>
              <a:t>and</a:t>
            </a:r>
            <a:r>
              <a:rPr lang="en-US" b="1" dirty="0">
                <a:solidFill>
                  <a:srgbClr val="0000FF"/>
                </a:solidFill>
              </a:rPr>
              <a:t> time-sharing</a:t>
            </a:r>
            <a:endParaRPr lang="en-US" dirty="0"/>
          </a:p>
          <a:p>
            <a:endParaRPr lang="en-US" dirty="0"/>
          </a:p>
          <a:p>
            <a:endParaRPr lang="en-US" sz="2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7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Virtualizing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r>
              <a:rPr lang="en-US" sz="2800" dirty="0"/>
              <a:t>Experiment</a:t>
            </a:r>
          </a:p>
          <a:p>
            <a:pPr lvl="1"/>
            <a:r>
              <a:rPr lang="en-US" sz="2200" b="1" dirty="0" err="1">
                <a:latin typeface="Courier New"/>
                <a:cs typeface="Courier New"/>
              </a:rPr>
              <a:t>mem.c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/>
              <a:t>(with </a:t>
            </a:r>
            <a:r>
              <a:rPr lang="en-US" sz="2200" b="1" dirty="0"/>
              <a:t>address-space randomization </a:t>
            </a:r>
            <a:r>
              <a:rPr lang="en-US" sz="2200" b="1" dirty="0">
                <a:solidFill>
                  <a:srgbClr val="FF0000"/>
                </a:solidFill>
              </a:rPr>
              <a:t>disabled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sz="2200" dirty="0"/>
              <a:t>, </a:t>
            </a:r>
            <a:r>
              <a:rPr lang="en-US" sz="2200" b="1" dirty="0">
                <a:latin typeface="Courier New"/>
                <a:cs typeface="Courier New"/>
              </a:rPr>
              <a:t>./mem 11 &amp; ./mem 222 &amp;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/>
                <a:cs typeface="Courier New"/>
              </a:rPr>
              <a:t>  </a:t>
            </a:r>
            <a:r>
              <a:rPr lang="en-US" sz="2200" dirty="0"/>
              <a:t>others</a:t>
            </a:r>
            <a:r>
              <a:rPr lang="en-US" sz="2200" b="1" dirty="0">
                <a:latin typeface="Courier New"/>
                <a:cs typeface="Courier New"/>
              </a:rPr>
              <a:t>, ./mem 11 &amp; ; ./mem 222 &amp;</a:t>
            </a:r>
          </a:p>
          <a:p>
            <a:pPr lvl="1"/>
            <a:r>
              <a:rPr lang="en-US" sz="2200" dirty="0">
                <a:latin typeface="Comic Sans MS" panose="030F0902030302020204" pitchFamily="66" charset="0"/>
                <a:cs typeface="Courier New"/>
              </a:rPr>
              <a:t>what do you observe?</a:t>
            </a:r>
          </a:p>
          <a:p>
            <a:pPr lvl="1"/>
            <a:r>
              <a:rPr lang="en-US" sz="2200" dirty="0">
                <a:latin typeface="Comic Sans MS" panose="030F0902030302020204" pitchFamily="66" charset="0"/>
                <a:cs typeface="Courier New"/>
              </a:rPr>
              <a:t>two programs seem to occupy the same memory location</a:t>
            </a:r>
          </a:p>
          <a:p>
            <a:r>
              <a:rPr lang="en-US" sz="2800" dirty="0"/>
              <a:t>OS, with some help from the hardware, provides the </a:t>
            </a:r>
            <a:r>
              <a:rPr lang="en-US" sz="2800" b="1" dirty="0">
                <a:solidFill>
                  <a:srgbClr val="0000FF"/>
                </a:solidFill>
              </a:rPr>
              <a:t>illusion</a:t>
            </a:r>
            <a:r>
              <a:rPr lang="en-US" sz="2800" dirty="0"/>
              <a:t> that each running program (process) has its private (physical) memory</a:t>
            </a:r>
            <a:endParaRPr lang="en-US" sz="2800" dirty="0">
              <a:latin typeface="Comic Sans MS" panose="030F0902030302020204" pitchFamily="66" charset="0"/>
              <a:cs typeface="Courier New"/>
            </a:endParaRPr>
          </a:p>
          <a:p>
            <a:r>
              <a:rPr lang="en-US" sz="2800" dirty="0"/>
              <a:t>How?</a:t>
            </a:r>
          </a:p>
          <a:p>
            <a:pPr lvl="1"/>
            <a:r>
              <a:rPr lang="en-US" sz="2400" dirty="0"/>
              <a:t>via </a:t>
            </a:r>
            <a:r>
              <a:rPr lang="en-US" sz="2400" b="1" dirty="0">
                <a:solidFill>
                  <a:srgbClr val="0000FF"/>
                </a:solidFill>
              </a:rPr>
              <a:t>address space </a:t>
            </a:r>
            <a:r>
              <a:rPr lang="en-US" sz="2400" dirty="0"/>
              <a:t>and</a:t>
            </a:r>
            <a:r>
              <a:rPr lang="en-US" sz="2400" b="1" dirty="0">
                <a:solidFill>
                  <a:srgbClr val="0000FF"/>
                </a:solidFill>
              </a:rPr>
              <a:t> address mapping</a:t>
            </a:r>
            <a:endParaRPr lang="en-US" sz="2400" dirty="0"/>
          </a:p>
          <a:p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3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 flipH="1"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Working on </a:t>
                </a:r>
                <a:r>
                  <a:rPr lang="en-US" b="1" dirty="0"/>
                  <a:t>many things at once </a:t>
                </a:r>
                <a:r>
                  <a:rPr lang="en-US" dirty="0"/>
                  <a:t>(</a:t>
                </a:r>
                <a:r>
                  <a:rPr lang="en-US" b="1" dirty="0"/>
                  <a:t>concurrently</a:t>
                </a:r>
                <a:r>
                  <a:rPr lang="en-US" dirty="0"/>
                  <a:t>) in the same program or on the same CPU</a:t>
                </a:r>
              </a:p>
              <a:p>
                <a:pPr lvl="1"/>
                <a:r>
                  <a:rPr lang="en-US" dirty="0"/>
                  <a:t>OS itself</a:t>
                </a:r>
              </a:p>
              <a:p>
                <a:pPr lvl="1"/>
                <a:r>
                  <a:rPr lang="en-US" dirty="0"/>
                  <a:t>multithreaded (user) programs</a:t>
                </a:r>
              </a:p>
              <a:p>
                <a:pPr lvl="1"/>
                <a:r>
                  <a:rPr lang="en-US" b="1" dirty="0">
                    <a:latin typeface="Courier New"/>
                    <a:cs typeface="Courier New"/>
                  </a:rPr>
                  <a:t>threads.v0.c</a:t>
                </a:r>
                <a:r>
                  <a:rPr lang="en-US" dirty="0">
                    <a:latin typeface="Courier New"/>
                    <a:cs typeface="Courier New"/>
                  </a:rPr>
                  <a:t> </a:t>
                </a:r>
                <a:r>
                  <a:rPr lang="en-US" dirty="0"/>
                  <a:t>(race condition)</a:t>
                </a:r>
              </a:p>
              <a:p>
                <a:pPr lvl="1"/>
                <a:r>
                  <a:rPr lang="en-US" b="1" dirty="0">
                    <a:latin typeface="Courier New"/>
                    <a:cs typeface="Courier New"/>
                  </a:rPr>
                  <a:t>threads.v1.c</a:t>
                </a:r>
                <a:r>
                  <a:rPr lang="en-US" dirty="0">
                    <a:latin typeface="Courier New"/>
                    <a:cs typeface="Courier New"/>
                  </a:rPr>
                  <a:t> </a:t>
                </a:r>
                <a:r>
                  <a:rPr lang="en-US" dirty="0"/>
                  <a:t>(atomic)</a:t>
                </a:r>
              </a:p>
              <a:p>
                <a:r>
                  <a:rPr lang="en-US" dirty="0"/>
                  <a:t>Parallelism vs. </a:t>
                </a:r>
                <a:r>
                  <a:rPr lang="en-US" b="1" dirty="0">
                    <a:solidFill>
                      <a:srgbClr val="0000FF"/>
                    </a:solidFill>
                  </a:rPr>
                  <a:t>Concurrency</a:t>
                </a:r>
              </a:p>
              <a:p>
                <a:r>
                  <a:rPr lang="en-US" dirty="0"/>
                  <a:t>Parallelism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0000FF"/>
                    </a:solidFill>
                  </a:rPr>
                  <a:t>Concurrency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(representation in </a:t>
                </a:r>
                <a:r>
                  <a:rPr lang="en-US" sz="2000" b="1" dirty="0">
                    <a:solidFill>
                      <a:srgbClr val="0000FF"/>
                    </a:solidFill>
                  </a:rPr>
                  <a:t>space-time diagram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457200" y="1600200"/>
                <a:ext cx="8229600" cy="4525963"/>
              </a:xfrm>
              <a:blipFill>
                <a:blip r:embed="rId2"/>
                <a:stretch>
                  <a:fillRect l="-2469" t="-3361" b="-15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5FBB756-C001-DA42-8B82-DB9E53A3EA59}"/>
              </a:ext>
            </a:extLst>
          </p:cNvPr>
          <p:cNvGrpSpPr/>
          <p:nvPr/>
        </p:nvGrpSpPr>
        <p:grpSpPr>
          <a:xfrm>
            <a:off x="6553200" y="4953000"/>
            <a:ext cx="2133600" cy="1676400"/>
            <a:chOff x="6553200" y="4953000"/>
            <a:chExt cx="2133600" cy="1676400"/>
          </a:xfrm>
        </p:grpSpPr>
        <p:sp>
          <p:nvSpPr>
            <p:cNvPr id="4" name="Oval 3"/>
            <p:cNvSpPr/>
            <p:nvPr/>
          </p:nvSpPr>
          <p:spPr>
            <a:xfrm>
              <a:off x="6553200" y="4953000"/>
              <a:ext cx="2133600" cy="1676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7162800" y="5029200"/>
              <a:ext cx="1295400" cy="1143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Comic Sans MS"/>
                  <a:cs typeface="Comic Sans MS"/>
                </a:rPr>
                <a:t>P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5943600"/>
              <a:ext cx="401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63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600" dirty="0"/>
              <a:t>DRAM is volatile – when </a:t>
            </a:r>
            <a:r>
              <a:rPr lang="en-US" sz="2600" b="1" dirty="0"/>
              <a:t>power</a:t>
            </a:r>
            <a:r>
              <a:rPr lang="en-US" sz="2600" dirty="0"/>
              <a:t> goes away or system crashes, data in memory is lost</a:t>
            </a:r>
          </a:p>
          <a:p>
            <a:r>
              <a:rPr lang="en-US" sz="2600" dirty="0"/>
              <a:t>Need hardware and software to store data persistently</a:t>
            </a:r>
          </a:p>
          <a:p>
            <a:pPr lvl="1"/>
            <a:r>
              <a:rPr lang="en-US" sz="2200" dirty="0"/>
              <a:t>I/O devices: hard disk and solid-state drive (SSD) </a:t>
            </a:r>
          </a:p>
          <a:p>
            <a:pPr lvl="1"/>
            <a:r>
              <a:rPr lang="en-US" sz="2200" dirty="0"/>
              <a:t>File system (the part of OS that manages disk/SSD and files)</a:t>
            </a:r>
          </a:p>
          <a:p>
            <a:r>
              <a:rPr lang="en-US" sz="2600" dirty="0"/>
              <a:t>No virtualization, but </a:t>
            </a:r>
            <a:r>
              <a:rPr lang="en-US" sz="2600" b="1" dirty="0">
                <a:solidFill>
                  <a:srgbClr val="0000FF"/>
                </a:solidFill>
              </a:rPr>
              <a:t>sharing</a:t>
            </a:r>
            <a:r>
              <a:rPr lang="en-US" sz="2600" dirty="0"/>
              <a:t> of files</a:t>
            </a:r>
          </a:p>
          <a:p>
            <a:r>
              <a:rPr lang="en-US" sz="2600" dirty="0" err="1">
                <a:latin typeface="Courier New"/>
                <a:cs typeface="Courier New"/>
              </a:rPr>
              <a:t>io.c</a:t>
            </a:r>
            <a:r>
              <a:rPr lang="en-US" sz="2600" dirty="0">
                <a:latin typeface="Courier New"/>
                <a:cs typeface="Courier New"/>
              </a:rPr>
              <a:t>: open()/write()/close()</a:t>
            </a:r>
            <a:r>
              <a:rPr lang="en-US" sz="2600" dirty="0"/>
              <a:t> </a:t>
            </a:r>
            <a:r>
              <a:rPr lang="en-US" sz="2600" b="1" dirty="0"/>
              <a:t>system calls </a:t>
            </a:r>
            <a:r>
              <a:rPr lang="en-US" sz="2600" dirty="0"/>
              <a:t>to OS file system</a:t>
            </a:r>
          </a:p>
          <a:p>
            <a:r>
              <a:rPr lang="en-US" sz="2600" dirty="0"/>
              <a:t>Device driver: use I/O commends to interact with the </a:t>
            </a:r>
            <a:r>
              <a:rPr lang="en-US" sz="2600" b="1" dirty="0"/>
              <a:t>real devices</a:t>
            </a:r>
          </a:p>
        </p:txBody>
      </p:sp>
    </p:spTree>
    <p:extLst>
      <p:ext uri="{BB962C8B-B14F-4D97-AF65-F5344CB8AC3E}">
        <p14:creationId xmlns:p14="http://schemas.microsoft.com/office/powerpoint/2010/main" val="167055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400" dirty="0"/>
              <a:t>What OS does</a:t>
            </a:r>
          </a:p>
          <a:p>
            <a:pPr lvl="1"/>
            <a:r>
              <a:rPr lang="en-US" sz="2400" b="1" dirty="0"/>
              <a:t>virtualize</a:t>
            </a:r>
            <a:r>
              <a:rPr lang="en-US" sz="2400" dirty="0"/>
              <a:t> processor and memory </a:t>
            </a:r>
          </a:p>
          <a:p>
            <a:pPr lvl="1"/>
            <a:r>
              <a:rPr lang="en-US" sz="2400" b="1" dirty="0"/>
              <a:t>concurrency</a:t>
            </a:r>
          </a:p>
          <a:p>
            <a:pPr lvl="1"/>
            <a:r>
              <a:rPr lang="en-US" sz="2400" b="1" dirty="0"/>
              <a:t>persistency</a:t>
            </a:r>
          </a:p>
          <a:p>
            <a:r>
              <a:rPr lang="en-US" sz="2400" dirty="0"/>
              <a:t>Build </a:t>
            </a:r>
            <a:r>
              <a:rPr lang="en-US" sz="2400" b="1" dirty="0">
                <a:solidFill>
                  <a:srgbClr val="0000FF"/>
                </a:solidFill>
              </a:rPr>
              <a:t>abstractions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b="1" dirty="0"/>
              <a:t>process</a:t>
            </a:r>
            <a:r>
              <a:rPr lang="en-US" sz="2400" dirty="0"/>
              <a:t> and </a:t>
            </a:r>
            <a:r>
              <a:rPr lang="en-US" sz="2400" b="1" dirty="0"/>
              <a:t>address space</a:t>
            </a:r>
            <a:r>
              <a:rPr lang="en-US" sz="2400" dirty="0"/>
              <a:t>) to make system easy to use (</a:t>
            </a:r>
            <a:r>
              <a:rPr lang="en-US" sz="2400" b="1" dirty="0"/>
              <a:t>but not at any cost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sz="2400" dirty="0"/>
              <a:t>Provide high performance (minimize OS overhead)</a:t>
            </a:r>
          </a:p>
          <a:p>
            <a:r>
              <a:rPr lang="en-US" sz="2400" dirty="0"/>
              <a:t>Provide </a:t>
            </a:r>
            <a:r>
              <a:rPr lang="en-US" sz="2400" b="1" dirty="0"/>
              <a:t>protection</a:t>
            </a:r>
            <a:r>
              <a:rPr lang="en-US" sz="2400" dirty="0"/>
              <a:t> between applications via </a:t>
            </a:r>
            <a:r>
              <a:rPr lang="en-US" sz="2400" b="1" dirty="0">
                <a:solidFill>
                  <a:srgbClr val="0000FF"/>
                </a:solidFill>
              </a:rPr>
              <a:t>isolation</a:t>
            </a:r>
          </a:p>
          <a:p>
            <a:r>
              <a:rPr lang="en-US" sz="2400" dirty="0"/>
              <a:t>Reliability </a:t>
            </a:r>
          </a:p>
          <a:p>
            <a:r>
              <a:rPr lang="en-US" sz="2400" dirty="0"/>
              <a:t>Energy efficiency</a:t>
            </a:r>
          </a:p>
          <a:p>
            <a:r>
              <a:rPr lang="en-US" sz="2400" dirty="0"/>
              <a:t>Security</a:t>
            </a:r>
          </a:p>
          <a:p>
            <a:r>
              <a:rPr lang="en-US" sz="2400" dirty="0"/>
              <a:t>Mobility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9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Abstractions</a:t>
            </a:r>
            <a:r>
              <a:rPr lang="en-US" sz="2400" dirty="0"/>
              <a:t> are fundamental to everything we do in computer science. Abstraction makes it possible</a:t>
            </a:r>
          </a:p>
          <a:p>
            <a:r>
              <a:rPr lang="en-US" sz="2200" dirty="0"/>
              <a:t>to write a large program by dividing it into small and understandable pieces</a:t>
            </a:r>
          </a:p>
          <a:p>
            <a:r>
              <a:rPr lang="en-US" sz="2200" dirty="0"/>
              <a:t>to write such a program in a high-level language like C without thinking about assembly</a:t>
            </a:r>
          </a:p>
          <a:p>
            <a:r>
              <a:rPr lang="en-US" sz="2200" dirty="0"/>
              <a:t>to write code in assembly without thinking about logic gates</a:t>
            </a:r>
          </a:p>
          <a:p>
            <a:r>
              <a:rPr lang="en-US" sz="2200" dirty="0"/>
              <a:t>to build a processor out of gates without thinking too much about transistors</a:t>
            </a:r>
          </a:p>
          <a:p>
            <a:r>
              <a:rPr lang="en-US" sz="2200" dirty="0"/>
              <a:t>etc.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charset="0"/>
                <a:ea typeface="Comic Sans MS" charset="0"/>
                <a:cs typeface="Comic Sans MS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Barbara Liskov's Turning Award lecture: The Power of Abstraction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858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19327</TotalTime>
  <Words>546</Words>
  <Application>Microsoft Macintosh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Cambria Math</vt:lpstr>
      <vt:lpstr>Comic Sans MS</vt:lpstr>
      <vt:lpstr>Courier New</vt:lpstr>
      <vt:lpstr>Default Design</vt:lpstr>
      <vt:lpstr>Chapter 2 Introduction to Operating Systems</vt:lpstr>
      <vt:lpstr>Operating Systems</vt:lpstr>
      <vt:lpstr>Operating Systems</vt:lpstr>
      <vt:lpstr>Virtualizing the CPU</vt:lpstr>
      <vt:lpstr>Virtualizing Memory</vt:lpstr>
      <vt:lpstr>Concurrency</vt:lpstr>
      <vt:lpstr>Persistence</vt:lpstr>
      <vt:lpstr>Design Goals of OS</vt:lpstr>
      <vt:lpstr>Abstraction</vt:lpstr>
    </vt:vector>
  </TitlesOfParts>
  <Company>UD CIS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Overview</dc:title>
  <dc:creator>CHien-Chung Shen</dc:creator>
  <cp:lastModifiedBy>Microsoft Office User</cp:lastModifiedBy>
  <cp:revision>126</cp:revision>
  <cp:lastPrinted>2012-08-31T14:00:57Z</cp:lastPrinted>
  <dcterms:created xsi:type="dcterms:W3CDTF">2012-06-22T13:42:06Z</dcterms:created>
  <dcterms:modified xsi:type="dcterms:W3CDTF">2018-09-04T22:56:55Z</dcterms:modified>
</cp:coreProperties>
</file>