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64" r:id="rId5"/>
    <p:sldId id="265" r:id="rId6"/>
    <p:sldId id="259" r:id="rId7"/>
    <p:sldId id="260" r:id="rId8"/>
    <p:sldId id="266" r:id="rId9"/>
    <p:sldId id="261" r:id="rId10"/>
    <p:sldId id="267" r:id="rId11"/>
    <p:sldId id="268" r:id="rId12"/>
    <p:sldId id="270" r:id="rId13"/>
    <p:sldId id="271" r:id="rId14"/>
    <p:sldId id="262" r:id="rId15"/>
    <p:sldId id="263" r:id="rId16"/>
    <p:sldId id="269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bw" frameSlides="1"/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69"/>
    <p:restoredTop sz="50000" autoAdjust="0"/>
  </p:normalViewPr>
  <p:slideViewPr>
    <p:cSldViewPr>
      <p:cViewPr varScale="1">
        <p:scale>
          <a:sx n="57" d="100"/>
          <a:sy n="57" d="100"/>
        </p:scale>
        <p:origin x="1184" y="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6" d="100"/>
        <a:sy n="7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274601-3C15-C849-934A-D3B51362CB3A}" type="datetimeFigureOut">
              <a:rPr lang="en-US" smtClean="0"/>
              <a:t>9/21/18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9E5B1D-BE54-7545-ABE7-B8CCFC976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3559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6CA864-7BE4-664F-B69A-F275AE58EDDE}" type="datetimeFigureOut">
              <a:rPr lang="en-US" smtClean="0"/>
              <a:t>9/21/18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BD1ED8-3C9F-0749-91CF-4C82F25CE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672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916556-F221-6B4A-941B-C4D5E89A56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074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28CDB4-73E0-F449-8197-52C89BA2DC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718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9DF34A-A5BC-3C4A-95B7-3236D14BB8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959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9D3503-C020-CD4B-BF6D-3DAB6B076F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774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D2F09D-1D5D-E640-9131-07ADF02E5D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750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2923BF-0F1B-BD4D-9C7C-B519A1AF00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570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1F3FB7-4444-5641-9266-5DEED5BD2E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987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F59828-B2EB-2A4C-A94D-BEA8D363E8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13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B3A76C-7820-154F-80CA-E04A29777C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479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7906BB-6978-DD4D-8858-DAC14037CA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765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843C49-99BB-A24A-B791-488380824C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781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  <a:cs typeface="+mn-cs"/>
              </a:defRPr>
            </a:lvl1pPr>
          </a:lstStyle>
          <a:p>
            <a:pPr>
              <a:defRPr/>
            </a:pPr>
            <a:fld id="{39D57118-4C32-8A46-AAC1-B8BB302803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/>
          <a:ea typeface="+mj-ea"/>
          <a:cs typeface="Comic Sans M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/>
          <a:ea typeface="+mn-ea"/>
          <a:cs typeface="Comic Sans M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/>
          <a:ea typeface="+mn-ea"/>
          <a:cs typeface="Comic Sans M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omic Sans MS"/>
          <a:ea typeface="+mn-ea"/>
          <a:cs typeface="Comic Sans M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omic Sans MS"/>
          <a:ea typeface="+mn-ea"/>
          <a:cs typeface="Comic Sans M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omic Sans MS"/>
          <a:ea typeface="+mn-ea"/>
          <a:cs typeface="Comic Sans M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b="1" dirty="0">
                <a:latin typeface="Comic Sans MS" charset="0"/>
                <a:cs typeface="+mj-cs"/>
              </a:rPr>
              <a:t>Chapter 5</a:t>
            </a:r>
            <a:br>
              <a:rPr lang="en-US" sz="4800" b="1" dirty="0">
                <a:latin typeface="Comic Sans MS" charset="0"/>
                <a:cs typeface="+mj-cs"/>
              </a:rPr>
            </a:br>
            <a:r>
              <a:rPr lang="en-US" sz="4800" b="1" dirty="0">
                <a:latin typeface="Comic Sans MS" charset="0"/>
                <a:cs typeface="+mj-cs"/>
              </a:rPr>
              <a:t>Process API</a:t>
            </a:r>
            <a:endParaRPr lang="en-US" sz="4000" b="1" dirty="0">
              <a:latin typeface="Comic Sans MS" charset="0"/>
              <a:cs typeface="+mj-cs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>
                <a:latin typeface="Comic Sans MS" charset="0"/>
                <a:cs typeface="+mn-cs"/>
              </a:rPr>
              <a:t>Chien</a:t>
            </a:r>
            <a:r>
              <a:rPr lang="en-US" dirty="0">
                <a:latin typeface="Comic Sans MS" charset="0"/>
                <a:cs typeface="+mn-cs"/>
              </a:rPr>
              <a:t>-Chung </a:t>
            </a:r>
            <a:r>
              <a:rPr lang="en-US" dirty="0" err="1">
                <a:latin typeface="Comic Sans MS" charset="0"/>
                <a:cs typeface="+mn-cs"/>
              </a:rPr>
              <a:t>Shen</a:t>
            </a:r>
            <a:endParaRPr lang="en-US" dirty="0">
              <a:latin typeface="Comic Sans MS" charset="0"/>
              <a:cs typeface="+mn-cs"/>
            </a:endParaRPr>
          </a:p>
          <a:p>
            <a:pPr eaLnBrk="1" hangingPunct="1">
              <a:defRPr/>
            </a:pPr>
            <a:r>
              <a:rPr lang="en-US" dirty="0">
                <a:latin typeface="Comic Sans MS" charset="0"/>
                <a:cs typeface="+mn-cs"/>
              </a:rPr>
              <a:t>CIS/UD</a:t>
            </a:r>
          </a:p>
          <a:p>
            <a:pPr eaLnBrk="1" hangingPunct="1">
              <a:defRPr/>
            </a:pPr>
            <a:r>
              <a:rPr lang="en-US" b="1" dirty="0" err="1">
                <a:latin typeface="Courier New" charset="0"/>
                <a:cs typeface="+mn-cs"/>
              </a:rPr>
              <a:t>cshen@udel.edu</a:t>
            </a:r>
            <a:endParaRPr lang="en-US" b="1" dirty="0">
              <a:latin typeface="Courier New" charset="0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5DF7700-432A-AD4A-9FB3-E58D5E5C9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609600"/>
            <a:ext cx="8229600" cy="60930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49F6554-D983-5B46-A727-D652CD6AFC46}"/>
              </a:ext>
            </a:extLst>
          </p:cNvPr>
          <p:cNvSpPr txBox="1"/>
          <p:nvPr/>
        </p:nvSpPr>
        <p:spPr>
          <a:xfrm>
            <a:off x="3409591" y="457200"/>
            <a:ext cx="55306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mic Sans MS" panose="030F0902030302020204" pitchFamily="66" charset="0"/>
                <a:cs typeface="Courier New" panose="02070309020205020404" pitchFamily="49" charset="0"/>
              </a:rPr>
              <a:t>The “trick” is used to implement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prompt&gt;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wc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p4.c &gt; ./p4.output</a:t>
            </a:r>
          </a:p>
          <a:p>
            <a:r>
              <a:rPr lang="en-US" sz="2400" b="1" dirty="0">
                <a:latin typeface="Comic Sans MS" panose="030F0902030302020204" pitchFamily="66" charset="0"/>
                <a:cs typeface="Courier New" panose="02070309020205020404" pitchFamily="49" charset="0"/>
              </a:rPr>
              <a:t>in Unix shell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CA2E114B-08E1-4547-91EE-93C635250137}"/>
              </a:ext>
            </a:extLst>
          </p:cNvPr>
          <p:cNvSpPr/>
          <p:nvPr/>
        </p:nvSpPr>
        <p:spPr>
          <a:xfrm>
            <a:off x="1371600" y="3749040"/>
            <a:ext cx="121919" cy="457200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344C9C-9BB7-B041-903F-6C121403F7B1}"/>
              </a:ext>
            </a:extLst>
          </p:cNvPr>
          <p:cNvSpPr txBox="1"/>
          <p:nvPr/>
        </p:nvSpPr>
        <p:spPr>
          <a:xfrm>
            <a:off x="3758245" y="3700641"/>
            <a:ext cx="5391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 descriptor STDOUT_FILENO (1) becomes free/available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DF126F-3B91-9B49-A47D-B9DA9557F54E}"/>
              </a:ext>
            </a:extLst>
          </p:cNvPr>
          <p:cNvSpPr txBox="1"/>
          <p:nvPr/>
        </p:nvSpPr>
        <p:spPr>
          <a:xfrm>
            <a:off x="3200400" y="4081641"/>
            <a:ext cx="5949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assign first free/available file descriptor (1) to ./p4.output</a:t>
            </a:r>
          </a:p>
        </p:txBody>
      </p:sp>
    </p:spTree>
    <p:extLst>
      <p:ext uri="{BB962C8B-B14F-4D97-AF65-F5344CB8AC3E}">
        <p14:creationId xmlns:p14="http://schemas.microsoft.com/office/powerpoint/2010/main" val="1124680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49C20-1F94-6446-9637-E6274A2EE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Redirection to Pipe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2535B-2706-5E4E-9DBC-32A4E3B97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prompt&gt; </a:t>
            </a:r>
            <a:r>
              <a:rPr lang="en-US" sz="3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wc</a:t>
            </a:r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p4.c &gt; ./p4.output</a:t>
            </a:r>
          </a:p>
          <a:p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prompt&gt; ls | grep chapter | </a:t>
            </a:r>
            <a:r>
              <a:rPr lang="en-US" sz="3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wc</a:t>
            </a:r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11A8124-BA62-DB42-AE0A-6781016DC26C}"/>
              </a:ext>
            </a:extLst>
          </p:cNvPr>
          <p:cNvGrpSpPr/>
          <p:nvPr/>
        </p:nvGrpSpPr>
        <p:grpSpPr>
          <a:xfrm>
            <a:off x="4343400" y="2743200"/>
            <a:ext cx="4222749" cy="4007530"/>
            <a:chOff x="4343400" y="2743200"/>
            <a:chExt cx="4222749" cy="4007530"/>
          </a:xfrm>
        </p:grpSpPr>
        <p:pic>
          <p:nvPicPr>
            <p:cNvPr id="1026" name="Picture 2" descr="https://upload.wikimedia.org/wikipedia/commons/thumb/f/f6/Pipeline.svg/570px-Pipeline.svg.png">
              <a:extLst>
                <a:ext uri="{FF2B5EF4-FFF2-40B4-BE49-F238E27FC236}">
                  <a16:creationId xmlns:a16="http://schemas.microsoft.com/office/drawing/2014/main" id="{6AC09AE1-7BDF-9E4E-AA89-EC9373D8FA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3400" y="2743200"/>
              <a:ext cx="4222749" cy="40075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Down Arrow 4">
              <a:extLst>
                <a:ext uri="{FF2B5EF4-FFF2-40B4-BE49-F238E27FC236}">
                  <a16:creationId xmlns:a16="http://schemas.microsoft.com/office/drawing/2014/main" id="{5D78EDF6-71FC-C945-8CAB-F14F036B35A0}"/>
                </a:ext>
              </a:extLst>
            </p:cNvPr>
            <p:cNvSpPr/>
            <p:nvPr/>
          </p:nvSpPr>
          <p:spPr>
            <a:xfrm>
              <a:off x="7239000" y="4343400"/>
              <a:ext cx="304800" cy="757747"/>
            </a:xfrm>
            <a:prstGeom prst="downArrow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Down Arrow 6">
              <a:extLst>
                <a:ext uri="{FF2B5EF4-FFF2-40B4-BE49-F238E27FC236}">
                  <a16:creationId xmlns:a16="http://schemas.microsoft.com/office/drawing/2014/main" id="{410BE447-A124-EE42-9E78-97D65F6958DE}"/>
                </a:ext>
              </a:extLst>
            </p:cNvPr>
            <p:cNvSpPr/>
            <p:nvPr/>
          </p:nvSpPr>
          <p:spPr>
            <a:xfrm>
              <a:off x="7239000" y="5486400"/>
              <a:ext cx="304800" cy="708365"/>
            </a:xfrm>
            <a:prstGeom prst="downArrow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14928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2F9C2-9BD0-D642-96EB-BB1D725B4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Control and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2A630-E827-BD4A-83DD-6CB4E220F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kill()</a:t>
            </a:r>
            <a:r>
              <a:rPr lang="en-US" sz="2400" dirty="0"/>
              <a:t> system call sends </a:t>
            </a:r>
            <a:r>
              <a:rPr lang="en-US" sz="2400" b="1" dirty="0"/>
              <a:t>signals </a:t>
            </a:r>
            <a:r>
              <a:rPr lang="en-US" sz="2400" dirty="0"/>
              <a:t>to a process, including directives to pause, die, and other useful imperatives </a:t>
            </a:r>
          </a:p>
          <a:p>
            <a:r>
              <a:rPr lang="en-US" sz="2400" dirty="0"/>
              <a:t>In most Unix shells, certain </a:t>
            </a:r>
            <a:r>
              <a:rPr lang="en-US" sz="2400" b="1" dirty="0"/>
              <a:t>keystroke combinations </a:t>
            </a:r>
            <a:r>
              <a:rPr lang="en-US" sz="2400" dirty="0"/>
              <a:t>are configured to deliver a specific signal to the </a:t>
            </a:r>
            <a:r>
              <a:rPr lang="en-US" sz="2400" b="1" dirty="0"/>
              <a:t>currently running process </a:t>
            </a:r>
          </a:p>
          <a:p>
            <a:pPr lvl="1"/>
            <a:r>
              <a:rPr lang="en-US" sz="2200" dirty="0"/>
              <a:t>control-c sends a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SIGINT</a:t>
            </a:r>
            <a:r>
              <a:rPr lang="en-US" sz="2200" dirty="0"/>
              <a:t> (interrupt) to the process (normally terminating it)</a:t>
            </a:r>
          </a:p>
          <a:p>
            <a:pPr lvl="1"/>
            <a:r>
              <a:rPr lang="en-US" sz="2200" dirty="0"/>
              <a:t>control-z sends a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SIGTSTP</a:t>
            </a:r>
            <a:r>
              <a:rPr lang="en-US" sz="2200" dirty="0"/>
              <a:t> (stop) signal thus pausing the process in mid-execution </a:t>
            </a:r>
          </a:p>
          <a:p>
            <a:pPr lvl="2"/>
            <a:r>
              <a:rPr lang="en-US" sz="1800" dirty="0"/>
              <a:t>resume it later with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fg</a:t>
            </a:r>
            <a:r>
              <a:rPr lang="en-US" sz="1800" dirty="0"/>
              <a:t> built-in command</a:t>
            </a:r>
          </a:p>
          <a:p>
            <a:pPr lvl="1"/>
            <a:endParaRPr lang="en-US" sz="2000" b="1" dirty="0"/>
          </a:p>
          <a:p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962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2F9C2-9BD0-D642-96EB-BB1D725B4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Control and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2A630-E827-BD4A-83DD-6CB4E220F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entire signals subsystem provides a rich infrastructure to deliver external events to processes, including ways to </a:t>
            </a:r>
          </a:p>
          <a:p>
            <a:pPr lvl="1"/>
            <a:r>
              <a:rPr lang="en-US" sz="2200" dirty="0"/>
              <a:t>receive and process signals within individual processes</a:t>
            </a:r>
          </a:p>
          <a:p>
            <a:pPr lvl="2"/>
            <a:r>
              <a:rPr lang="en-US" sz="2000" dirty="0"/>
              <a:t>use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signal()</a:t>
            </a:r>
            <a:r>
              <a:rPr lang="en-US" sz="2000" dirty="0"/>
              <a:t> system call to “catch” various signals and run a particular piece of code in response to the signal </a:t>
            </a:r>
            <a:endParaRPr lang="en-US" sz="1600" dirty="0"/>
          </a:p>
          <a:p>
            <a:pPr lvl="1"/>
            <a:r>
              <a:rPr lang="en-US" sz="2000" dirty="0"/>
              <a:t>send signals to individual processes as well as entire </a:t>
            </a:r>
            <a:r>
              <a:rPr lang="en-US" sz="2000" b="1" dirty="0">
                <a:solidFill>
                  <a:srgbClr val="0000FF"/>
                </a:solidFill>
              </a:rPr>
              <a:t>process groups </a:t>
            </a:r>
            <a:r>
              <a:rPr lang="en-US" sz="2000" dirty="0"/>
              <a:t>[try to kill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./sleep</a:t>
            </a:r>
            <a:r>
              <a:rPr lang="en-US" sz="2000" dirty="0"/>
              <a:t> running within </a:t>
            </a:r>
            <a:r>
              <a:rPr lang="en-US" sz="2000" b="1" dirty="0"/>
              <a:t>your</a:t>
            </a:r>
            <a:r>
              <a:rPr lang="en-US" sz="2000" dirty="0"/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shell</a:t>
            </a:r>
            <a:r>
              <a:rPr lang="en-US" sz="2000" dirty="0">
                <a:cs typeface="Courier New" panose="02070309020205020404" pitchFamily="49" charset="0"/>
              </a:rPr>
              <a:t> implemented </a:t>
            </a:r>
            <a:r>
              <a:rPr lang="en-US" sz="2000">
                <a:cs typeface="Courier New" panose="02070309020205020404" pitchFamily="49" charset="0"/>
              </a:rPr>
              <a:t>without calling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signal</a:t>
            </a:r>
            <a:r>
              <a:rPr lang="en-US" sz="2000" dirty="0">
                <a:cs typeface="Courier New" panose="02070309020205020404" pitchFamily="49" charset="0"/>
              </a:rPr>
              <a:t>]</a:t>
            </a:r>
            <a:endParaRPr lang="en-US" sz="2000" dirty="0"/>
          </a:p>
          <a:p>
            <a:r>
              <a:rPr lang="en-US" sz="2400" dirty="0"/>
              <a:t>Who has the right to send signals to whom?</a:t>
            </a:r>
          </a:p>
          <a:p>
            <a:r>
              <a:rPr lang="en-US" sz="2400" dirty="0"/>
              <a:t>Notion of </a:t>
            </a:r>
            <a:r>
              <a:rPr lang="en-US" sz="2400" b="1" dirty="0"/>
              <a:t>user</a:t>
            </a:r>
          </a:p>
          <a:p>
            <a:pPr lvl="1"/>
            <a:r>
              <a:rPr lang="en-US" sz="2200" dirty="0"/>
              <a:t>a user generally can only control her/his own processes </a:t>
            </a:r>
          </a:p>
          <a:p>
            <a:pPr lvl="1"/>
            <a:endParaRPr lang="en-US" sz="2000" b="1" dirty="0"/>
          </a:p>
          <a:p>
            <a:pPr lvl="1"/>
            <a:endParaRPr lang="en-US" sz="2000" dirty="0"/>
          </a:p>
          <a:p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173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>
                <a:latin typeface="Comic Sans MS" panose="030F0902030302020204" pitchFamily="66" charset="0"/>
                <a:cs typeface="Courier New"/>
              </a:rPr>
              <a:t>Other </a:t>
            </a:r>
            <a:r>
              <a:rPr lang="en-US" sz="3800" dirty="0"/>
              <a:t>System Calls and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kill()</a:t>
            </a:r>
            <a:r>
              <a:rPr lang="en-US" sz="2600" dirty="0"/>
              <a:t>: send signals to process</a:t>
            </a:r>
          </a:p>
          <a:p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top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man &lt;topic&gt;</a:t>
            </a:r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8461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Readings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Stevens and </a:t>
            </a:r>
            <a:r>
              <a:rPr lang="en-US" dirty="0" err="1"/>
              <a:t>Rago’s</a:t>
            </a:r>
            <a:r>
              <a:rPr lang="en-US" dirty="0"/>
              <a:t> “Advanced Programming in the UNIX Environment”</a:t>
            </a:r>
            <a:br>
              <a:rPr lang="en-US" dirty="0"/>
            </a:br>
            <a:r>
              <a:rPr lang="en-US" dirty="0"/>
              <a:t>book: chapters on Process Control, Process Relationship, and Signals</a:t>
            </a:r>
          </a:p>
          <a:p>
            <a:r>
              <a:rPr lang="en-US" dirty="0"/>
              <a:t>All nuances and subtleties of using Unix APIs are found herein. Buy this book! Read it! And most importantly, </a:t>
            </a:r>
            <a:r>
              <a:rPr lang="en-US" b="1" dirty="0">
                <a:solidFill>
                  <a:srgbClr val="0000FF"/>
                </a:solidFill>
              </a:rPr>
              <a:t>live it</a:t>
            </a:r>
            <a:r>
              <a:rPr lang="en-US" b="1" dirty="0"/>
              <a:t>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7788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0AD4593-FD1F-6F4A-BC1A-D8BDF9F58A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143000"/>
            <a:ext cx="8839200" cy="514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991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7173C975-6813-8C4B-8169-4B2031CF49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3417819"/>
            <a:ext cx="3371850" cy="3358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latin typeface="Comic Sans MS" charset="0"/>
                <a:cs typeface="+mj-cs"/>
              </a:rPr>
              <a:t>Process API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b="1" dirty="0">
                <a:latin typeface="Comic Sans MS" charset="0"/>
                <a:cs typeface="+mn-cs"/>
              </a:rPr>
              <a:t>Practical aspects </a:t>
            </a:r>
            <a:r>
              <a:rPr lang="en-US" sz="2800" dirty="0">
                <a:latin typeface="Comic Sans MS" charset="0"/>
                <a:cs typeface="+mn-cs"/>
              </a:rPr>
              <a:t>of OS – </a:t>
            </a:r>
            <a:r>
              <a:rPr lang="en-US" sz="2800" b="1" dirty="0">
                <a:solidFill>
                  <a:srgbClr val="0000FF"/>
                </a:solidFill>
                <a:latin typeface="Comic Sans MS" charset="0"/>
                <a:cs typeface="+mn-cs"/>
              </a:rPr>
              <a:t>system calls </a:t>
            </a:r>
            <a:r>
              <a:rPr lang="en-US" sz="2800" dirty="0">
                <a:latin typeface="Comic Sans MS" charset="0"/>
                <a:cs typeface="+mn-cs"/>
              </a:rPr>
              <a:t>and how to use them</a:t>
            </a:r>
          </a:p>
          <a:p>
            <a:pPr eaLnBrk="1" hangingPunct="1">
              <a:defRPr/>
            </a:pPr>
            <a:r>
              <a:rPr lang="en-US" sz="2800" b="1" dirty="0">
                <a:latin typeface="Comic Sans MS" charset="0"/>
                <a:cs typeface="+mn-cs"/>
              </a:rPr>
              <a:t>Process creation in Unix </a:t>
            </a:r>
            <a:r>
              <a:rPr lang="en-US" sz="2800" dirty="0">
                <a:latin typeface="Comic Sans MS" charset="0"/>
                <a:cs typeface="+mn-cs"/>
              </a:rPr>
              <a:t>– via a pair of system calls [</a:t>
            </a:r>
            <a:r>
              <a:rPr lang="en-US" sz="2800" dirty="0">
                <a:latin typeface="Courier New"/>
                <a:cs typeface="Courier New"/>
              </a:rPr>
              <a:t>fork()</a:t>
            </a:r>
            <a:r>
              <a:rPr lang="en-US" sz="2800" dirty="0">
                <a:latin typeface="Comic Sans MS" charset="0"/>
                <a:cs typeface="+mn-cs"/>
              </a:rPr>
              <a:t> and </a:t>
            </a:r>
            <a:r>
              <a:rPr lang="en-US" sz="2800" dirty="0">
                <a:latin typeface="Courier New"/>
                <a:cs typeface="Courier New"/>
              </a:rPr>
              <a:t>exec()</a:t>
            </a:r>
            <a:r>
              <a:rPr lang="en-US" sz="2800" dirty="0">
                <a:latin typeface="Comic Sans MS" charset="0"/>
                <a:cs typeface="+mn-cs"/>
              </a:rPr>
              <a:t>]</a:t>
            </a:r>
          </a:p>
          <a:p>
            <a:pPr lvl="1" eaLnBrk="1" hangingPunct="1">
              <a:defRPr/>
            </a:pPr>
            <a:r>
              <a:rPr lang="en-US" sz="2400" dirty="0">
                <a:latin typeface="Comic Sans MS" charset="0"/>
                <a:cs typeface="+mn-cs"/>
              </a:rPr>
              <a:t>why? (</a:t>
            </a:r>
            <a:r>
              <a:rPr lang="en-US" sz="2400" b="1" dirty="0">
                <a:latin typeface="Comic Sans MS" charset="0"/>
                <a:cs typeface="+mn-cs"/>
              </a:rPr>
              <a:t>ease of use </a:t>
            </a:r>
            <a:r>
              <a:rPr lang="en-US" sz="2400" dirty="0">
                <a:latin typeface="Comic Sans MS" charset="0"/>
                <a:cs typeface="+mn-cs"/>
              </a:rPr>
              <a:t>and </a:t>
            </a:r>
            <a:r>
              <a:rPr lang="en-US" sz="2400" b="1" dirty="0">
                <a:latin typeface="Comic Sans MS" charset="0"/>
                <a:cs typeface="+mn-cs"/>
              </a:rPr>
              <a:t>utility</a:t>
            </a:r>
            <a:r>
              <a:rPr lang="en-US" sz="2400" dirty="0">
                <a:latin typeface="Comic Sans MS" charset="0"/>
                <a:cs typeface="+mn-cs"/>
              </a:rPr>
              <a:t>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fork()</a:t>
            </a:r>
            <a:r>
              <a:rPr lang="en-US" dirty="0"/>
              <a:t>System Call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Child process that is created is an </a:t>
            </a:r>
            <a:r>
              <a:rPr lang="en-US" sz="2600" b="1" dirty="0">
                <a:solidFill>
                  <a:srgbClr val="0000FF"/>
                </a:solidFill>
              </a:rPr>
              <a:t>(almost) </a:t>
            </a:r>
            <a:r>
              <a:rPr lang="en-US" sz="2600" b="1" i="1" dirty="0">
                <a:solidFill>
                  <a:srgbClr val="0000FF"/>
                </a:solidFill>
              </a:rPr>
              <a:t>exact copy</a:t>
            </a:r>
            <a:r>
              <a:rPr lang="en-US" sz="2600" i="1" dirty="0"/>
              <a:t> </a:t>
            </a:r>
            <a:r>
              <a:rPr lang="en-US" sz="2600" dirty="0"/>
              <a:t>of the calling (parent) process </a:t>
            </a:r>
          </a:p>
          <a:p>
            <a:r>
              <a:rPr lang="en-US" sz="2600" dirty="0"/>
              <a:t>both parent and child are about to return from </a:t>
            </a:r>
            <a:r>
              <a:rPr lang="en-US" sz="2600" dirty="0">
                <a:latin typeface="Courier New"/>
                <a:cs typeface="Courier New"/>
              </a:rPr>
              <a:t>fork()</a:t>
            </a:r>
            <a:r>
              <a:rPr lang="en-US" sz="2600" dirty="0"/>
              <a:t> </a:t>
            </a:r>
          </a:p>
          <a:p>
            <a:r>
              <a:rPr lang="en-US" sz="2600" dirty="0"/>
              <a:t>Child doesn’t start running at </a:t>
            </a:r>
            <a:r>
              <a:rPr lang="en-US" sz="2600" dirty="0">
                <a:latin typeface="Courier New"/>
                <a:cs typeface="Courier New"/>
              </a:rPr>
              <a:t>main(); </a:t>
            </a:r>
            <a:r>
              <a:rPr lang="en-US" sz="2600" b="1" dirty="0"/>
              <a:t>it just comes into life</a:t>
            </a:r>
            <a:r>
              <a:rPr lang="en-US" sz="2600" dirty="0"/>
              <a:t> as if it had called </a:t>
            </a:r>
            <a:r>
              <a:rPr lang="en-US" sz="2600" dirty="0">
                <a:latin typeface="Courier New"/>
                <a:cs typeface="Courier New"/>
              </a:rPr>
              <a:t>fork()</a:t>
            </a:r>
            <a:r>
              <a:rPr lang="en-US" sz="2600" dirty="0"/>
              <a:t> itself</a:t>
            </a:r>
            <a:endParaRPr lang="en-US" sz="2600" dirty="0">
              <a:latin typeface="Courier New"/>
              <a:cs typeface="Courier New"/>
            </a:endParaRPr>
          </a:p>
          <a:p>
            <a:pPr marL="342900" lvl="1" indent="-342900">
              <a:buFontTx/>
              <a:buChar char="•"/>
            </a:pPr>
            <a:r>
              <a:rPr lang="en-US" sz="2600" dirty="0"/>
              <a:t>The value child process returns to the caller of </a:t>
            </a:r>
            <a:r>
              <a:rPr lang="en-US" sz="2600" dirty="0">
                <a:latin typeface="Courier New"/>
                <a:cs typeface="Courier New"/>
              </a:rPr>
              <a:t>fork()</a:t>
            </a:r>
            <a:r>
              <a:rPr lang="en-US" sz="2600" b="1" dirty="0">
                <a:latin typeface="Comic Sans MS" panose="030F0902030302020204" pitchFamily="66" charset="0"/>
                <a:cs typeface="Courier New"/>
              </a:rPr>
              <a:t> </a:t>
            </a:r>
            <a:r>
              <a:rPr lang="en-US" sz="2600" dirty="0"/>
              <a:t>is different</a:t>
            </a:r>
            <a:r>
              <a:rPr lang="en-US" sz="2600" i="1" dirty="0"/>
              <a:t> </a:t>
            </a:r>
            <a:r>
              <a:rPr lang="en-US" sz="2600" dirty="0"/>
              <a:t>from</a:t>
            </a:r>
            <a:r>
              <a:rPr lang="en-US" sz="2600" i="1" dirty="0"/>
              <a:t> </a:t>
            </a:r>
            <a:r>
              <a:rPr lang="en-US" sz="2600" dirty="0"/>
              <a:t>the value parent process returns to its caller of </a:t>
            </a:r>
            <a:r>
              <a:rPr lang="en-US" sz="2600" dirty="0">
                <a:latin typeface="Courier New"/>
                <a:cs typeface="Courier New"/>
              </a:rPr>
              <a:t>fork()</a:t>
            </a:r>
          </a:p>
          <a:p>
            <a:pPr marL="342900" lvl="1" indent="-342900">
              <a:buFontTx/>
              <a:buChar char="•"/>
            </a:pPr>
            <a:r>
              <a:rPr lang="en-US" sz="2600" dirty="0"/>
              <a:t>Either parent or child would run next (on a single CPU) – </a:t>
            </a:r>
            <a:r>
              <a:rPr lang="en-US" sz="2600" dirty="0">
                <a:solidFill>
                  <a:srgbClr val="0000FF"/>
                </a:solidFill>
              </a:rPr>
              <a:t>not deterministic </a:t>
            </a:r>
            <a:r>
              <a:rPr lang="en-US" sz="2600" dirty="0"/>
              <a:t>(an concurrency issue)</a:t>
            </a:r>
          </a:p>
          <a:p>
            <a:pPr marL="0" indent="0">
              <a:buNone/>
            </a:pP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069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F1E0A6C-83F2-DF4F-AE67-4FBCBCDD8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57" y="2651493"/>
            <a:ext cx="7431657" cy="4160681"/>
          </a:xfrm>
          <a:prstGeom prst="rect">
            <a:avLst/>
          </a:prstGeom>
        </p:spPr>
      </p:pic>
      <p:pic>
        <p:nvPicPr>
          <p:cNvPr id="1026" name="Picture 2" descr="Image result for image of fork system call">
            <a:extLst>
              <a:ext uri="{FF2B5EF4-FFF2-40B4-BE49-F238E27FC236}">
                <a16:creationId xmlns:a16="http://schemas.microsoft.com/office/drawing/2014/main" id="{65217517-F067-1A46-B1D5-2BD8D01A8A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52400"/>
            <a:ext cx="4143008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38F9EF8-7F57-A343-9165-DD1889B96BEB}"/>
              </a:ext>
            </a:extLst>
          </p:cNvPr>
          <p:cNvSpPr/>
          <p:nvPr/>
        </p:nvSpPr>
        <p:spPr>
          <a:xfrm>
            <a:off x="7391400" y="1447800"/>
            <a:ext cx="1628408" cy="2514600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E90882-686E-B348-864E-1ED8AC398914}"/>
              </a:ext>
            </a:extLst>
          </p:cNvPr>
          <p:cNvSpPr/>
          <p:nvPr/>
        </p:nvSpPr>
        <p:spPr>
          <a:xfrm>
            <a:off x="5135471" y="152400"/>
            <a:ext cx="1722529" cy="3810000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0E92EE9-75BD-8344-BCD0-BEDD1FEB0AB5}"/>
              </a:ext>
            </a:extLst>
          </p:cNvPr>
          <p:cNvCxnSpPr/>
          <p:nvPr/>
        </p:nvCxnSpPr>
        <p:spPr>
          <a:xfrm>
            <a:off x="7086600" y="0"/>
            <a:ext cx="0" cy="426720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BA891B0-47D2-9249-8BE5-89B674542FA7}"/>
              </a:ext>
            </a:extLst>
          </p:cNvPr>
          <p:cNvSpPr txBox="1"/>
          <p:nvPr/>
        </p:nvSpPr>
        <p:spPr>
          <a:xfrm>
            <a:off x="6948304" y="4267200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time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A7216E-1E4F-DC46-BF10-ECEF4EBF778E}"/>
              </a:ext>
            </a:extLst>
          </p:cNvPr>
          <p:cNvSpPr txBox="1"/>
          <p:nvPr/>
        </p:nvSpPr>
        <p:spPr>
          <a:xfrm>
            <a:off x="4235477" y="176561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348482-9442-A543-B47B-3C4F004A1559}"/>
              </a:ext>
            </a:extLst>
          </p:cNvPr>
          <p:cNvSpPr txBox="1"/>
          <p:nvPr/>
        </p:nvSpPr>
        <p:spPr>
          <a:xfrm>
            <a:off x="8285266" y="1078468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child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8EE9F6AA-E43D-F945-8ED3-9EDC47B38859}"/>
              </a:ext>
            </a:extLst>
          </p:cNvPr>
          <p:cNvSpPr/>
          <p:nvPr/>
        </p:nvSpPr>
        <p:spPr>
          <a:xfrm>
            <a:off x="1066800" y="4343400"/>
            <a:ext cx="1828800" cy="152400"/>
          </a:xfrm>
          <a:prstGeom prst="round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467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EA86CAD-5AF6-A840-A525-44D86FAAE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989439"/>
            <a:ext cx="7924800" cy="4712043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0A19497-DACC-BC48-89CE-04A6A2E57C79}"/>
              </a:ext>
            </a:extLst>
          </p:cNvPr>
          <p:cNvSpPr/>
          <p:nvPr/>
        </p:nvSpPr>
        <p:spPr>
          <a:xfrm>
            <a:off x="1524000" y="5334000"/>
            <a:ext cx="2895600" cy="304800"/>
          </a:xfrm>
          <a:prstGeom prst="round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84B03A-A7B3-D541-9E13-634359137C87}"/>
              </a:ext>
            </a:extLst>
          </p:cNvPr>
          <p:cNvSpPr txBox="1"/>
          <p:nvPr/>
        </p:nvSpPr>
        <p:spPr>
          <a:xfrm>
            <a:off x="5600700" y="1143000"/>
            <a:ext cx="3079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fork()         fork()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wait()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8A49A52-70D7-3F4C-A7F1-AEB300C9590E}"/>
              </a:ext>
            </a:extLst>
          </p:cNvPr>
          <p:cNvCxnSpPr/>
          <p:nvPr/>
        </p:nvCxnSpPr>
        <p:spPr>
          <a:xfrm>
            <a:off x="6515100" y="1371600"/>
            <a:ext cx="11430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8CA523AB-DB1E-8149-AEE8-150D36FC2AAF}"/>
              </a:ext>
            </a:extLst>
          </p:cNvPr>
          <p:cNvSpPr/>
          <p:nvPr/>
        </p:nvSpPr>
        <p:spPr>
          <a:xfrm>
            <a:off x="7505700" y="1143000"/>
            <a:ext cx="1143000" cy="1295400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615AE6-2BEC-AE46-9449-D9BDC1675654}"/>
              </a:ext>
            </a:extLst>
          </p:cNvPr>
          <p:cNvSpPr/>
          <p:nvPr/>
        </p:nvSpPr>
        <p:spPr>
          <a:xfrm>
            <a:off x="5486400" y="609600"/>
            <a:ext cx="1143000" cy="2514600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51E71A3-2B5C-7F4F-94C5-5C4DBE0F9DEF}"/>
              </a:ext>
            </a:extLst>
          </p:cNvPr>
          <p:cNvCxnSpPr>
            <a:cxnSpLocks/>
          </p:cNvCxnSpPr>
          <p:nvPr/>
        </p:nvCxnSpPr>
        <p:spPr>
          <a:xfrm>
            <a:off x="8039100" y="1466165"/>
            <a:ext cx="0" cy="97223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69BDBD9-08F7-7D48-A729-AD514F95BF4D}"/>
              </a:ext>
            </a:extLst>
          </p:cNvPr>
          <p:cNvCxnSpPr>
            <a:cxnSpLocks/>
          </p:cNvCxnSpPr>
          <p:nvPr/>
        </p:nvCxnSpPr>
        <p:spPr>
          <a:xfrm>
            <a:off x="6057900" y="1725828"/>
            <a:ext cx="0" cy="712572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D3E689A-8740-9D48-957D-AD669B1682CB}"/>
              </a:ext>
            </a:extLst>
          </p:cNvPr>
          <p:cNvCxnSpPr>
            <a:cxnSpLocks/>
          </p:cNvCxnSpPr>
          <p:nvPr/>
        </p:nvCxnSpPr>
        <p:spPr>
          <a:xfrm flipH="1">
            <a:off x="6515100" y="2438400"/>
            <a:ext cx="11430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B8675AB-5EC0-C648-B55E-2E55BAC8F358}"/>
              </a:ext>
            </a:extLst>
          </p:cNvPr>
          <p:cNvCxnSpPr>
            <a:cxnSpLocks/>
          </p:cNvCxnSpPr>
          <p:nvPr/>
        </p:nvCxnSpPr>
        <p:spPr>
          <a:xfrm>
            <a:off x="6064934" y="2438400"/>
            <a:ext cx="0" cy="712572"/>
          </a:xfrm>
          <a:prstGeom prst="straightConnector1">
            <a:avLst/>
          </a:prstGeom>
          <a:ln w="38100">
            <a:solidFill>
              <a:srgbClr val="0000FF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6411235-8D71-0744-A429-D33E824AB117}"/>
              </a:ext>
            </a:extLst>
          </p:cNvPr>
          <p:cNvCxnSpPr>
            <a:cxnSpLocks/>
          </p:cNvCxnSpPr>
          <p:nvPr/>
        </p:nvCxnSpPr>
        <p:spPr>
          <a:xfrm>
            <a:off x="7048500" y="381000"/>
            <a:ext cx="0" cy="3429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1A64E65-B69A-EB4C-B76D-AAB22B76B7B3}"/>
              </a:ext>
            </a:extLst>
          </p:cNvPr>
          <p:cNvSpPr txBox="1"/>
          <p:nvPr/>
        </p:nvSpPr>
        <p:spPr>
          <a:xfrm>
            <a:off x="7140544" y="3426847"/>
            <a:ext cx="8226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time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DC69D1E-CD5B-1942-BA04-4B1D3E9FFE86}"/>
              </a:ext>
            </a:extLst>
          </p:cNvPr>
          <p:cNvSpPr txBox="1"/>
          <p:nvPr/>
        </p:nvSpPr>
        <p:spPr>
          <a:xfrm>
            <a:off x="5463199" y="112068"/>
            <a:ext cx="11288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parent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0292BF5-ACF1-AD41-B8E5-6D1B3E4674E4}"/>
              </a:ext>
            </a:extLst>
          </p:cNvPr>
          <p:cNvSpPr txBox="1"/>
          <p:nvPr/>
        </p:nvSpPr>
        <p:spPr>
          <a:xfrm>
            <a:off x="7640221" y="681335"/>
            <a:ext cx="873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child</a:t>
            </a:r>
          </a:p>
        </p:txBody>
      </p:sp>
    </p:spTree>
    <p:extLst>
      <p:ext uri="{BB962C8B-B14F-4D97-AF65-F5344CB8AC3E}">
        <p14:creationId xmlns:p14="http://schemas.microsoft.com/office/powerpoint/2010/main" val="3439517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wait()</a:t>
            </a:r>
            <a:r>
              <a:rPr lang="en-US" dirty="0"/>
              <a:t>System Call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Allow a parent process to wait for a child process to “finish”</a:t>
            </a:r>
          </a:p>
          <a:p>
            <a:r>
              <a:rPr lang="en-US" sz="2600" dirty="0"/>
              <a:t>Make the relative execution order of parent and child more </a:t>
            </a:r>
            <a:r>
              <a:rPr lang="en-US" sz="2600" b="1" dirty="0"/>
              <a:t>deterministic</a:t>
            </a:r>
          </a:p>
          <a:p>
            <a:pPr lvl="1"/>
            <a:r>
              <a:rPr lang="en-US" sz="2400" dirty="0"/>
              <a:t>if the parent does happen to run first, it will immediately call </a:t>
            </a:r>
            <a:r>
              <a:rPr lang="en-US" sz="2400" dirty="0">
                <a:latin typeface="Courier New"/>
                <a:cs typeface="Courier New"/>
              </a:rPr>
              <a:t>wait()</a:t>
            </a:r>
            <a:r>
              <a:rPr lang="en-US" sz="2400" dirty="0">
                <a:latin typeface="Comic Sans MS" panose="030F0902030302020204" pitchFamily="66" charset="0"/>
                <a:cs typeface="Courier New"/>
              </a:rPr>
              <a:t> (to delay its own execution); this system call won’t return until the child has run and exited</a:t>
            </a:r>
            <a:r>
              <a:rPr lang="en-US" sz="2400" b="1" dirty="0">
                <a:solidFill>
                  <a:srgbClr val="FF0000"/>
                </a:solidFill>
                <a:latin typeface="Comic Sans MS" panose="030F0902030302020204" pitchFamily="66" charset="0"/>
                <a:cs typeface="Courier New"/>
              </a:rPr>
              <a:t>*</a:t>
            </a:r>
          </a:p>
          <a:p>
            <a:pPr lvl="1"/>
            <a:r>
              <a:rPr lang="en-US" sz="2400" dirty="0">
                <a:latin typeface="Comic Sans MS" panose="030F0902030302020204" pitchFamily="66" charset="0"/>
                <a:cs typeface="Courier New"/>
              </a:rPr>
              <a:t>when the child is done, </a:t>
            </a:r>
            <a:r>
              <a:rPr lang="en-US" sz="2400" dirty="0">
                <a:latin typeface="Courier New"/>
                <a:cs typeface="Courier New"/>
              </a:rPr>
              <a:t>wait()</a:t>
            </a:r>
            <a:r>
              <a:rPr lang="en-US" sz="2400" dirty="0">
                <a:latin typeface="Comic Sans MS" panose="030F0902030302020204" pitchFamily="66" charset="0"/>
                <a:cs typeface="Courier New"/>
              </a:rPr>
              <a:t> returns to the parent</a:t>
            </a:r>
            <a:endParaRPr lang="en-US" sz="2400" dirty="0"/>
          </a:p>
          <a:p>
            <a:pPr marL="0" indent="0">
              <a:buNone/>
            </a:pP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914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exec()</a:t>
            </a:r>
            <a:r>
              <a:rPr lang="en-US" dirty="0"/>
              <a:t>System Call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/>
              <a:t>Loads </a:t>
            </a:r>
            <a:r>
              <a:rPr lang="en-US" sz="2800" dirty="0"/>
              <a:t>code (and static data) from specified </a:t>
            </a:r>
            <a:r>
              <a:rPr lang="en-US" sz="2800" b="1" dirty="0"/>
              <a:t>executable</a:t>
            </a:r>
            <a:r>
              <a:rPr lang="en-US" sz="2800" dirty="0"/>
              <a:t> and overwrites its current code segment (and current static data) with it</a:t>
            </a:r>
          </a:p>
          <a:p>
            <a:r>
              <a:rPr lang="en-US" sz="2800" dirty="0"/>
              <a:t>Heap and stack and other parts of the memory space of the program are </a:t>
            </a:r>
            <a:r>
              <a:rPr lang="en-US" sz="2800" b="1" dirty="0"/>
              <a:t>reinitialized</a:t>
            </a:r>
            <a:endParaRPr lang="en-US" sz="2800" dirty="0"/>
          </a:p>
          <a:p>
            <a:r>
              <a:rPr lang="en-US" sz="2800" dirty="0"/>
              <a:t>Does </a:t>
            </a:r>
            <a:r>
              <a:rPr lang="en-US" sz="2800" b="1" dirty="0"/>
              <a:t>not</a:t>
            </a:r>
            <a:r>
              <a:rPr lang="en-US" sz="2800" dirty="0"/>
              <a:t> create a new process; rather, transforms the currently running program into a different running program </a:t>
            </a:r>
          </a:p>
          <a:p>
            <a:r>
              <a:rPr lang="en-US" sz="2800" b="1" dirty="0">
                <a:solidFill>
                  <a:srgbClr val="0000FF"/>
                </a:solidFill>
              </a:rPr>
              <a:t>A successful call to </a:t>
            </a:r>
            <a:r>
              <a:rPr lang="en-US" sz="2800" b="1" dirty="0">
                <a:solidFill>
                  <a:srgbClr val="0000FF"/>
                </a:solidFill>
                <a:latin typeface="Courier New"/>
                <a:cs typeface="Courier New"/>
              </a:rPr>
              <a:t>exec()</a:t>
            </a:r>
            <a:r>
              <a:rPr lang="en-US" sz="2800" b="1" dirty="0">
                <a:solidFill>
                  <a:srgbClr val="0000FF"/>
                </a:solidFill>
              </a:rPr>
              <a:t> </a:t>
            </a:r>
            <a:r>
              <a:rPr lang="en-US" sz="2800" b="1" dirty="0">
                <a:solidFill>
                  <a:srgbClr val="FF0000"/>
                </a:solidFill>
              </a:rPr>
              <a:t>never returns </a:t>
            </a:r>
          </a:p>
          <a:p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661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5537F06-FB28-5D4C-8BCC-9881F18B0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32416"/>
            <a:ext cx="8382000" cy="6525584"/>
          </a:xfrm>
          <a:prstGeom prst="rect">
            <a:avLst/>
          </a:prstGeom>
        </p:spPr>
      </p:pic>
      <p:sp>
        <p:nvSpPr>
          <p:cNvPr id="6" name="Left Brace 5">
            <a:extLst>
              <a:ext uri="{FF2B5EF4-FFF2-40B4-BE49-F238E27FC236}">
                <a16:creationId xmlns:a16="http://schemas.microsoft.com/office/drawing/2014/main" id="{50695F09-4A47-0245-AF74-779EB87E12EC}"/>
              </a:ext>
            </a:extLst>
          </p:cNvPr>
          <p:cNvSpPr/>
          <p:nvPr/>
        </p:nvSpPr>
        <p:spPr>
          <a:xfrm>
            <a:off x="1524001" y="3810000"/>
            <a:ext cx="152400" cy="1143000"/>
          </a:xfrm>
          <a:prstGeom prst="leftBrac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72C214-EFDD-FD44-99C7-E6B13E508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351001"/>
            <a:ext cx="8382000" cy="6525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685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latin typeface="Comic Sans MS" charset="0"/>
                <a:cs typeface="+mj-cs"/>
              </a:rPr>
              <a:t>Why </a:t>
            </a:r>
            <a:r>
              <a:rPr lang="en-US" dirty="0">
                <a:latin typeface="Courier New"/>
                <a:cs typeface="Courier New"/>
              </a:rPr>
              <a:t>fork()</a:t>
            </a:r>
            <a:r>
              <a:rPr lang="en-US" dirty="0">
                <a:latin typeface="Comic Sans MS" charset="0"/>
                <a:cs typeface="+mj-cs"/>
              </a:rPr>
              <a:t> and </a:t>
            </a:r>
            <a:r>
              <a:rPr lang="en-US" dirty="0">
                <a:latin typeface="Courier New"/>
                <a:cs typeface="Courier New"/>
              </a:rPr>
              <a:t>exec()</a:t>
            </a:r>
            <a:r>
              <a:rPr lang="en-US" dirty="0">
                <a:latin typeface="Comic Sans MS" charset="0"/>
                <a:cs typeface="+mj-cs"/>
              </a:rPr>
              <a:t> ?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/>
              <a:t>Separation of </a:t>
            </a:r>
            <a:r>
              <a:rPr lang="en-US" sz="2400" dirty="0">
                <a:latin typeface="Courier New"/>
                <a:cs typeface="Courier New"/>
              </a:rPr>
              <a:t>fork()</a:t>
            </a:r>
            <a:r>
              <a:rPr lang="en-US" sz="2400" dirty="0"/>
              <a:t> and </a:t>
            </a:r>
            <a:r>
              <a:rPr lang="en-US" sz="2400" dirty="0">
                <a:latin typeface="Courier New"/>
                <a:cs typeface="Courier New"/>
              </a:rPr>
              <a:t>exec()</a:t>
            </a:r>
            <a:r>
              <a:rPr lang="en-US" sz="2400" dirty="0"/>
              <a:t> is </a:t>
            </a:r>
            <a:r>
              <a:rPr lang="en-US" sz="2400" b="1" dirty="0">
                <a:solidFill>
                  <a:srgbClr val="FF0000"/>
                </a:solidFill>
              </a:rPr>
              <a:t>essential in building a Unix shell</a:t>
            </a:r>
          </a:p>
          <a:p>
            <a:pPr eaLnBrk="1" hangingPunct="1">
              <a:defRPr/>
            </a:pPr>
            <a:r>
              <a:rPr lang="en-US" sz="2400" dirty="0"/>
              <a:t>It lets shell run code </a:t>
            </a:r>
            <a:r>
              <a:rPr lang="en-US" sz="2400" b="1" dirty="0">
                <a:solidFill>
                  <a:srgbClr val="0000FF"/>
                </a:solidFill>
              </a:rPr>
              <a:t>after</a:t>
            </a:r>
            <a:r>
              <a:rPr lang="en-US" sz="2400" b="1" i="1" dirty="0">
                <a:solidFill>
                  <a:srgbClr val="0000FF"/>
                </a:solidFill>
              </a:rPr>
              <a:t> </a:t>
            </a:r>
            <a:r>
              <a:rPr lang="en-US" sz="2400" dirty="0"/>
              <a:t>the call to </a:t>
            </a:r>
            <a:r>
              <a:rPr lang="en-US" sz="2400" dirty="0">
                <a:latin typeface="Courier New"/>
                <a:cs typeface="Courier New"/>
              </a:rPr>
              <a:t>fork()</a:t>
            </a:r>
            <a:r>
              <a:rPr lang="en-US" sz="2400" dirty="0"/>
              <a:t> but </a:t>
            </a:r>
            <a:r>
              <a:rPr lang="en-US" sz="2400" b="1" dirty="0">
                <a:solidFill>
                  <a:srgbClr val="0000FF"/>
                </a:solidFill>
              </a:rPr>
              <a:t>before</a:t>
            </a:r>
            <a:r>
              <a:rPr lang="en-US" sz="2400" dirty="0"/>
              <a:t> the call to </a:t>
            </a:r>
            <a:r>
              <a:rPr lang="en-US" sz="2400" dirty="0">
                <a:latin typeface="Courier New"/>
                <a:cs typeface="Courier New"/>
              </a:rPr>
              <a:t>exec()</a:t>
            </a:r>
            <a:endParaRPr lang="en-US" sz="2400" dirty="0"/>
          </a:p>
          <a:p>
            <a:pPr lvl="1" eaLnBrk="1" hangingPunct="1">
              <a:defRPr/>
            </a:pPr>
            <a:r>
              <a:rPr lang="en-US" sz="2000" dirty="0"/>
              <a:t>the code can alter the </a:t>
            </a:r>
            <a:r>
              <a:rPr lang="en-US" sz="2000" b="1" dirty="0">
                <a:solidFill>
                  <a:srgbClr val="0000FF"/>
                </a:solidFill>
              </a:rPr>
              <a:t>environment</a:t>
            </a:r>
            <a:r>
              <a:rPr lang="en-US" sz="2000" dirty="0"/>
              <a:t> of the about-to-be-run program, and thus enables a variety of interesting features to be readily built (in a shell)</a:t>
            </a:r>
          </a:p>
          <a:p>
            <a:pPr lvl="1" eaLnBrk="1" hangingPunct="1">
              <a:defRPr/>
            </a:pPr>
            <a:r>
              <a:rPr lang="en-US" sz="2000" dirty="0"/>
              <a:t>e.g., </a:t>
            </a:r>
            <a:r>
              <a:rPr lang="en-US" sz="2000" b="1" dirty="0">
                <a:solidFill>
                  <a:srgbClr val="0000FF"/>
                </a:solidFill>
              </a:rPr>
              <a:t>redirection</a:t>
            </a:r>
            <a:r>
              <a:rPr lang="en-US" sz="2000" dirty="0"/>
              <a:t> (</a:t>
            </a:r>
            <a:r>
              <a:rPr lang="en-US" sz="2000" dirty="0">
                <a:latin typeface="Courier New"/>
                <a:cs typeface="Courier New"/>
              </a:rPr>
              <a:t>$</a:t>
            </a:r>
            <a:r>
              <a:rPr lang="en-US" sz="2000" dirty="0"/>
              <a:t> </a:t>
            </a:r>
            <a:r>
              <a:rPr lang="en-US" sz="2000" dirty="0" err="1">
                <a:latin typeface="Courier New"/>
                <a:cs typeface="Courier New"/>
              </a:rPr>
              <a:t>wc</a:t>
            </a:r>
            <a:r>
              <a:rPr lang="en-US" sz="2000" dirty="0">
                <a:latin typeface="Courier New"/>
                <a:cs typeface="Courier New"/>
              </a:rPr>
              <a:t> p3.c </a:t>
            </a:r>
            <a:r>
              <a:rPr lang="en-US" sz="2000" b="1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 err="1">
                <a:latin typeface="Courier New"/>
                <a:cs typeface="Courier New"/>
              </a:rPr>
              <a:t>newfile.txt</a:t>
            </a:r>
            <a:r>
              <a:rPr lang="en-US" sz="2000" dirty="0"/>
              <a:t>)</a:t>
            </a:r>
          </a:p>
          <a:p>
            <a:pPr lvl="2" eaLnBrk="1" hangingPunct="1">
              <a:defRPr/>
            </a:pPr>
            <a:r>
              <a:rPr lang="en-US" sz="1800" dirty="0"/>
              <a:t>when child process is created, before calling exec(), the shell </a:t>
            </a:r>
            <a:r>
              <a:rPr lang="en-US" sz="1800" b="1" dirty="0">
                <a:solidFill>
                  <a:srgbClr val="0000FF"/>
                </a:solidFill>
              </a:rPr>
              <a:t>closes</a:t>
            </a:r>
            <a:r>
              <a:rPr lang="en-US" sz="1800" dirty="0">
                <a:solidFill>
                  <a:srgbClr val="0000FF"/>
                </a:solidFill>
              </a:rPr>
              <a:t> </a:t>
            </a:r>
            <a:r>
              <a:rPr lang="en-US" sz="1800" b="1" dirty="0">
                <a:solidFill>
                  <a:srgbClr val="0000FF"/>
                </a:solidFill>
              </a:rPr>
              <a:t>standard output</a:t>
            </a:r>
            <a:r>
              <a:rPr lang="en-US" sz="1800" b="1" dirty="0"/>
              <a:t> </a:t>
            </a:r>
            <a:r>
              <a:rPr lang="en-US" sz="1800" dirty="0"/>
              <a:t>(1) and </a:t>
            </a:r>
            <a:r>
              <a:rPr lang="en-US" sz="1800" b="1" dirty="0">
                <a:solidFill>
                  <a:srgbClr val="0000FF"/>
                </a:solidFill>
              </a:rPr>
              <a:t>opens file </a:t>
            </a:r>
            <a:r>
              <a:rPr lang="en-US" sz="1800" b="1" dirty="0" err="1">
                <a:solidFill>
                  <a:srgbClr val="0000FF"/>
                </a:solidFill>
                <a:latin typeface="Courier New"/>
                <a:cs typeface="Courier New"/>
              </a:rPr>
              <a:t>newfile.txt</a:t>
            </a:r>
            <a:endParaRPr lang="en-US" sz="1800" b="1" dirty="0">
              <a:solidFill>
                <a:srgbClr val="0000FF"/>
              </a:solidFill>
              <a:latin typeface="Courier New"/>
              <a:cs typeface="Courier New"/>
            </a:endParaRPr>
          </a:p>
          <a:p>
            <a:pPr lvl="2" eaLnBrk="1" hangingPunct="1">
              <a:defRPr/>
            </a:pPr>
            <a:r>
              <a:rPr lang="en-US" sz="1800" dirty="0"/>
              <a:t>by doing so, any output from the soon-to-be-running program </a:t>
            </a:r>
            <a:r>
              <a:rPr lang="en-US" sz="1800" dirty="0" err="1">
                <a:latin typeface="Courier New"/>
                <a:cs typeface="Courier New"/>
              </a:rPr>
              <a:t>wc</a:t>
            </a:r>
            <a:r>
              <a:rPr lang="en-US" sz="1800" dirty="0"/>
              <a:t> are sent to the </a:t>
            </a:r>
            <a:r>
              <a:rPr lang="en-US" sz="1800" b="1" dirty="0"/>
              <a:t>file</a:t>
            </a:r>
            <a:r>
              <a:rPr lang="en-US" sz="1800" dirty="0"/>
              <a:t> instead of the screen </a:t>
            </a:r>
          </a:p>
          <a:p>
            <a:pPr lvl="1" eaLnBrk="1" hangingPunct="1">
              <a:defRPr/>
            </a:pPr>
            <a:r>
              <a:rPr lang="en-US" sz="2000" dirty="0"/>
              <a:t>Assumption: Unix starts looking for </a:t>
            </a:r>
            <a:r>
              <a:rPr lang="en-US" sz="2000" b="1" dirty="0">
                <a:solidFill>
                  <a:srgbClr val="0000FF"/>
                </a:solidFill>
              </a:rPr>
              <a:t>free</a:t>
            </a:r>
            <a:r>
              <a:rPr lang="en-US" sz="2000" dirty="0"/>
              <a:t> file descriptors at zero (0) and </a:t>
            </a:r>
            <a:r>
              <a:rPr lang="en-US" sz="2000" dirty="0">
                <a:latin typeface="Courier New"/>
                <a:cs typeface="Courier New"/>
              </a:rPr>
              <a:t>STDOUT_FILENO </a:t>
            </a:r>
            <a:r>
              <a:rPr lang="en-US" sz="2000" dirty="0"/>
              <a:t>will be the </a:t>
            </a:r>
            <a:r>
              <a:rPr lang="en-US" sz="2000" b="1" dirty="0"/>
              <a:t>first</a:t>
            </a:r>
            <a:r>
              <a:rPr lang="en-US" sz="2000" dirty="0"/>
              <a:t> available one </a:t>
            </a:r>
          </a:p>
          <a:p>
            <a:pPr lvl="1" eaLnBrk="1" hangingPunct="1">
              <a:defRPr/>
            </a:pPr>
            <a:endParaRPr lang="en-US" sz="2000" dirty="0"/>
          </a:p>
          <a:p>
            <a:pPr lvl="1" eaLnBrk="1" hangingPunct="1">
              <a:defRPr/>
            </a:pPr>
            <a:endParaRPr lang="en-US" sz="2000" dirty="0"/>
          </a:p>
          <a:p>
            <a:pPr eaLnBrk="1" hangingPunct="1">
              <a:defRPr/>
            </a:pPr>
            <a:endParaRPr lang="en-US" sz="2400" dirty="0">
              <a:latin typeface="Comic Sans MS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222474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13102</TotalTime>
  <Words>747</Words>
  <Application>Microsoft Macintosh PowerPoint</Application>
  <PresentationFormat>On-screen Show (4:3)</PresentationFormat>
  <Paragraphs>76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ＭＳ Ｐゴシック</vt:lpstr>
      <vt:lpstr>Arial</vt:lpstr>
      <vt:lpstr>Calibri</vt:lpstr>
      <vt:lpstr>Comic Sans MS</vt:lpstr>
      <vt:lpstr>Courier New</vt:lpstr>
      <vt:lpstr>Default Design</vt:lpstr>
      <vt:lpstr>Chapter 5 Process API</vt:lpstr>
      <vt:lpstr>Process API</vt:lpstr>
      <vt:lpstr>fork()System Call</vt:lpstr>
      <vt:lpstr>PowerPoint Presentation</vt:lpstr>
      <vt:lpstr>PowerPoint Presentation</vt:lpstr>
      <vt:lpstr>wait()System Call</vt:lpstr>
      <vt:lpstr>exec()System Call</vt:lpstr>
      <vt:lpstr>PowerPoint Presentation</vt:lpstr>
      <vt:lpstr>Why fork() and exec() ?</vt:lpstr>
      <vt:lpstr>PowerPoint Presentation</vt:lpstr>
      <vt:lpstr>From Redirection to Pipe</vt:lpstr>
      <vt:lpstr>Process Control and Users</vt:lpstr>
      <vt:lpstr>Process Control and Users</vt:lpstr>
      <vt:lpstr>Other System Calls and Commands</vt:lpstr>
      <vt:lpstr>More Readings</vt:lpstr>
      <vt:lpstr>PowerPoint Presentation</vt:lpstr>
    </vt:vector>
  </TitlesOfParts>
  <Company>UD CIS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Unix System Overview</dc:title>
  <dc:creator>CHien-Chung Shen</dc:creator>
  <cp:lastModifiedBy>Microsoft Office User</cp:lastModifiedBy>
  <cp:revision>106</cp:revision>
  <cp:lastPrinted>2012-08-31T14:00:57Z</cp:lastPrinted>
  <dcterms:created xsi:type="dcterms:W3CDTF">2012-06-22T13:42:06Z</dcterms:created>
  <dcterms:modified xsi:type="dcterms:W3CDTF">2018-09-21T13:58:13Z</dcterms:modified>
</cp:coreProperties>
</file>