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heme/theme2.xml" ContentType="application/vnd.openxmlformats-officedocument.them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1.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2.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90" r:id="rId5"/>
    <p:sldId id="259" r:id="rId6"/>
    <p:sldId id="260" r:id="rId7"/>
    <p:sldId id="261" r:id="rId8"/>
    <p:sldId id="262" r:id="rId9"/>
    <p:sldId id="288" r:id="rId10"/>
    <p:sldId id="291" r:id="rId11"/>
    <p:sldId id="292" r:id="rId12"/>
    <p:sldId id="263" r:id="rId13"/>
    <p:sldId id="293" r:id="rId14"/>
    <p:sldId id="264" r:id="rId15"/>
    <p:sldId id="265" r:id="rId16"/>
    <p:sldId id="266" r:id="rId17"/>
    <p:sldId id="267" r:id="rId18"/>
    <p:sldId id="268" r:id="rId19"/>
    <p:sldId id="289" r:id="rId20"/>
    <p:sldId id="269" r:id="rId21"/>
    <p:sldId id="270" r:id="rId22"/>
    <p:sldId id="274" r:id="rId23"/>
    <p:sldId id="275" r:id="rId24"/>
    <p:sldId id="276" r:id="rId25"/>
    <p:sldId id="271" r:id="rId26"/>
    <p:sldId id="272" r:id="rId27"/>
    <p:sldId id="282" r:id="rId28"/>
    <p:sldId id="284" r:id="rId29"/>
    <p:sldId id="285" r:id="rId30"/>
    <p:sldId id="286" r:id="rId31"/>
    <p:sldId id="28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7" autoAdjust="0"/>
    <p:restoredTop sz="94660"/>
  </p:normalViewPr>
  <p:slideViewPr>
    <p:cSldViewPr>
      <p:cViewPr varScale="1">
        <p:scale>
          <a:sx n="111" d="100"/>
          <a:sy n="111" d="100"/>
        </p:scale>
        <p:origin x="149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2BF824-EEF8-4E14-B667-268B10F24445}" type="datetimeFigureOut">
              <a:rPr lang="en-US" smtClean="0"/>
              <a:pPr/>
              <a:t>3/30/2020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BD5D0C-CCF7-4697-9FC1-0F85F6402BC0}" type="slidenum">
              <a:rPr lang="en-US" smtClean="0"/>
              <a:pPr/>
              <a:t>‹#›</a:t>
            </a:fld>
            <a:endParaRPr lang="en-US"/>
          </a:p>
        </p:txBody>
      </p:sp>
    </p:spTree>
    <p:extLst>
      <p:ext uri="{BB962C8B-B14F-4D97-AF65-F5344CB8AC3E}">
        <p14:creationId xmlns:p14="http://schemas.microsoft.com/office/powerpoint/2010/main" val="759129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401C25-B50A-4393-B8F5-ACAE1D421946}" type="slidenum">
              <a:rPr lang="en-US"/>
              <a:pPr/>
              <a:t>2</a:t>
            </a:fld>
            <a:endParaRPr lang="en-US"/>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76526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D46627-AE18-4AE8-9E44-F2ED65714245}" type="slidenum">
              <a:rPr lang="en-US"/>
              <a:pPr/>
              <a:t>3</a:t>
            </a:fld>
            <a:endParaRPr lang="en-US"/>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061909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Master" Target="../slideMasters/slideMaster1.xml"/><Relationship Id="rId5" Type="http://schemas.openxmlformats.org/officeDocument/2006/relationships/tags" Target="../tags/tag10.xml"/><Relationship Id="rId4" Type="http://schemas.openxmlformats.org/officeDocument/2006/relationships/tags" Target="../tags/tag9.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slideMaster" Target="../slideMasters/slideMaster1.xml"/><Relationship Id="rId5" Type="http://schemas.openxmlformats.org/officeDocument/2006/relationships/tags" Target="../tags/tag58.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slideMaster" Target="../slideMasters/slideMaster1.xml"/><Relationship Id="rId5" Type="http://schemas.openxmlformats.org/officeDocument/2006/relationships/tags" Target="../tags/tag68.xml"/><Relationship Id="rId4" Type="http://schemas.openxmlformats.org/officeDocument/2006/relationships/tags" Target="../tags/tag67.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Master" Target="../slideMasters/slideMaster1.xml"/><Relationship Id="rId5" Type="http://schemas.openxmlformats.org/officeDocument/2006/relationships/tags" Target="../tags/tag15.xml"/><Relationship Id="rId4" Type="http://schemas.openxmlformats.org/officeDocument/2006/relationships/tags" Target="../tags/tag14.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Master" Target="../slideMasters/slideMaster1.xml"/><Relationship Id="rId5" Type="http://schemas.openxmlformats.org/officeDocument/2006/relationships/tags" Target="../tags/tag20.xml"/><Relationship Id="rId4" Type="http://schemas.openxmlformats.org/officeDocument/2006/relationships/tags" Target="../tags/tag19.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slideMaster" Target="../slideMasters/slideMaster1.xml"/><Relationship Id="rId4" Type="http://schemas.openxmlformats.org/officeDocument/2006/relationships/tags" Target="../tags/tag38.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4.xml"/><Relationship Id="rId7" Type="http://schemas.openxmlformats.org/officeDocument/2006/relationships/slideMaster" Target="../slideMasters/slideMaster1.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custDataLst>
              <p:tags r:id="rId3"/>
            </p:custDataLst>
          </p:nvPr>
        </p:nvSpPr>
        <p:spPr/>
        <p:txBody>
          <a:bodyPr/>
          <a:lstStyle/>
          <a:p>
            <a:fld id="{B43EE5E2-7F13-4879-98BC-C45281075E57}" type="datetimeFigureOut">
              <a:rPr lang="en-US" smtClean="0"/>
              <a:pPr/>
              <a:t>3/30/2020</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D1C8A42E-C3FD-424B-BA7B-EB312FC5AF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Vertical Text Placeholder 2"/>
          <p:cNvSpPr>
            <a:spLocks noGrp="1"/>
          </p:cNvSpPr>
          <p:nvPr>
            <p:ph type="body" orient="vert" idx="1"/>
            <p:custDataLst>
              <p:tags r:id="rId2"/>
            </p:custDataLst>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custDataLst>
              <p:tags r:id="rId3"/>
            </p:custDataLst>
          </p:nvPr>
        </p:nvSpPr>
        <p:spPr/>
        <p:txBody>
          <a:bodyPr/>
          <a:lstStyle/>
          <a:p>
            <a:fld id="{B43EE5E2-7F13-4879-98BC-C45281075E57}" type="datetimeFigureOut">
              <a:rPr lang="en-US" smtClean="0"/>
              <a:pPr/>
              <a:t>3/30/2020</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D1C8A42E-C3FD-424B-BA7B-EB312FC5AF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custDataLst>
              <p:tags r:id="rId3"/>
            </p:custDataLst>
          </p:nvPr>
        </p:nvSpPr>
        <p:spPr/>
        <p:txBody>
          <a:bodyPr/>
          <a:lstStyle/>
          <a:p>
            <a:fld id="{B43EE5E2-7F13-4879-98BC-C45281075E57}" type="datetimeFigureOut">
              <a:rPr lang="en-US" smtClean="0"/>
              <a:pPr/>
              <a:t>3/30/2020</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D1C8A42E-C3FD-424B-BA7B-EB312FC5AF7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custDataLst>
              <p:tags r:id="rId2"/>
            </p:custDataLst>
          </p:nvPr>
        </p:nvSpPr>
        <p:spPr>
          <a:xfrm>
            <a:off x="685800" y="1981200"/>
            <a:ext cx="7772400" cy="4114800"/>
          </a:xfrm>
        </p:spPr>
        <p:txBody>
          <a:bodyPr/>
          <a:lstStyle/>
          <a:p>
            <a:endParaRPr lang="en-US"/>
          </a:p>
        </p:txBody>
      </p:sp>
      <p:sp>
        <p:nvSpPr>
          <p:cNvPr id="4" name="Date Placeholder 3"/>
          <p:cNvSpPr>
            <a:spLocks noGrp="1"/>
          </p:cNvSpPr>
          <p:nvPr>
            <p:ph type="dt" sz="half" idx="10"/>
            <p:custDataLst>
              <p:tags r:id="rId3"/>
            </p:custDataLst>
          </p:nvPr>
        </p:nvSpPr>
        <p:spPr>
          <a:xfrm>
            <a:off x="685800" y="6248400"/>
            <a:ext cx="1905000" cy="457200"/>
          </a:xfrm>
        </p:spPr>
        <p:txBody>
          <a:bodyPr/>
          <a:lstStyle>
            <a:lvl1pPr>
              <a:defRPr/>
            </a:lvl1pPr>
          </a:lstStyle>
          <a:p>
            <a:r>
              <a:rPr lang="en-US"/>
              <a:t>November 1, 2004</a:t>
            </a:r>
          </a:p>
        </p:txBody>
      </p:sp>
      <p:sp>
        <p:nvSpPr>
          <p:cNvPr id="5" name="Footer Placeholder 4"/>
          <p:cNvSpPr>
            <a:spLocks noGrp="1"/>
          </p:cNvSpPr>
          <p:nvPr>
            <p:ph type="ftr" sz="quarter" idx="11"/>
            <p:custDataLst>
              <p:tags r:id="rId4"/>
            </p:custDataLst>
          </p:nvPr>
        </p:nvSpPr>
        <p:spPr>
          <a:xfrm>
            <a:off x="3124200" y="6248400"/>
            <a:ext cx="2895600" cy="457200"/>
          </a:xfrm>
        </p:spPr>
        <p:txBody>
          <a:bodyPr/>
          <a:lstStyle>
            <a:lvl1pPr>
              <a:defRPr i="0"/>
            </a:lvl1pPr>
          </a:lstStyle>
          <a:p>
            <a:r>
              <a:rPr lang="en-US"/>
              <a:t>Introduction to Computer Security</a:t>
            </a:r>
          </a:p>
          <a:p>
            <a:r>
              <a:rPr lang="en-US"/>
              <a:t>©2004 Matt Bishop</a:t>
            </a:r>
          </a:p>
        </p:txBody>
      </p:sp>
      <p:sp>
        <p:nvSpPr>
          <p:cNvPr id="6" name="Slide Number Placeholder 5"/>
          <p:cNvSpPr>
            <a:spLocks noGrp="1"/>
          </p:cNvSpPr>
          <p:nvPr>
            <p:ph type="sldNum" sz="quarter" idx="12"/>
            <p:custDataLst>
              <p:tags r:id="rId5"/>
            </p:custDataLst>
          </p:nvPr>
        </p:nvSpPr>
        <p:spPr>
          <a:xfrm>
            <a:off x="6553200" y="6248400"/>
            <a:ext cx="1905000" cy="457200"/>
          </a:xfrm>
        </p:spPr>
        <p:txBody>
          <a:bodyPr/>
          <a:lstStyle>
            <a:lvl1pPr>
              <a:defRPr/>
            </a:lvl1pPr>
          </a:lstStyle>
          <a:p>
            <a:r>
              <a:rPr lang="en-US"/>
              <a:t>Slide #5-</a:t>
            </a:r>
            <a:fld id="{978334ED-544A-474B-8E10-68F4AE970EC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Content Placeholder 2"/>
          <p:cNvSpPr>
            <a:spLocks noGrp="1"/>
          </p:cNvSpPr>
          <p:nvPr>
            <p:ph idx="1"/>
            <p:custDataLst>
              <p:tags r:id="rId2"/>
            </p:custDataLst>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custDataLst>
              <p:tags r:id="rId3"/>
            </p:custDataLst>
          </p:nvPr>
        </p:nvSpPr>
        <p:spPr/>
        <p:txBody>
          <a:bodyPr/>
          <a:lstStyle/>
          <a:p>
            <a:fld id="{B43EE5E2-7F13-4879-98BC-C45281075E57}" type="datetimeFigureOut">
              <a:rPr lang="en-US" smtClean="0"/>
              <a:pPr/>
              <a:t>3/30/2020</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D1C8A42E-C3FD-424B-BA7B-EB312FC5AF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custDataLst>
              <p:tags r:id="rId2"/>
            </p:custDataLst>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custDataLst>
              <p:tags r:id="rId3"/>
            </p:custDataLst>
          </p:nvPr>
        </p:nvSpPr>
        <p:spPr/>
        <p:txBody>
          <a:bodyPr/>
          <a:lstStyle/>
          <a:p>
            <a:fld id="{B43EE5E2-7F13-4879-98BC-C45281075E57}" type="datetimeFigureOut">
              <a:rPr lang="en-US" smtClean="0"/>
              <a:pPr/>
              <a:t>3/30/2020</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D1C8A42E-C3FD-424B-BA7B-EB312FC5AF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Content Placeholder 2"/>
          <p:cNvSpPr>
            <a:spLocks noGrp="1"/>
          </p:cNvSpPr>
          <p:nvPr>
            <p:ph sz="half" idx="1"/>
            <p:custDataLst>
              <p:tags r:id="rId2"/>
            </p:custDataLst>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custDataLst>
              <p:tags r:id="rId3"/>
            </p:custDataLst>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custDataLst>
              <p:tags r:id="rId4"/>
            </p:custDataLst>
          </p:nvPr>
        </p:nvSpPr>
        <p:spPr/>
        <p:txBody>
          <a:bodyPr/>
          <a:lstStyle/>
          <a:p>
            <a:fld id="{B43EE5E2-7F13-4879-98BC-C45281075E57}" type="datetimeFigureOut">
              <a:rPr lang="en-US" smtClean="0"/>
              <a:pPr/>
              <a:t>3/30/2020</a:t>
            </a:fld>
            <a:endParaRPr lang="en-US"/>
          </a:p>
        </p:txBody>
      </p:sp>
      <p:sp>
        <p:nvSpPr>
          <p:cNvPr id="6" name="Footer Placeholder 5"/>
          <p:cNvSpPr>
            <a:spLocks noGrp="1"/>
          </p:cNvSpPr>
          <p:nvPr>
            <p:ph type="ftr" sz="quarter" idx="11"/>
            <p:custDataLst>
              <p:tags r:id="rId5"/>
            </p:custDataLst>
          </p:nvPr>
        </p:nvSpPr>
        <p:spPr/>
        <p:txBody>
          <a:bodyPr/>
          <a:lstStyle/>
          <a:p>
            <a:endParaRPr lang="en-US"/>
          </a:p>
        </p:txBody>
      </p:sp>
      <p:sp>
        <p:nvSpPr>
          <p:cNvPr id="7" name="Slide Number Placeholder 6"/>
          <p:cNvSpPr>
            <a:spLocks noGrp="1"/>
          </p:cNvSpPr>
          <p:nvPr>
            <p:ph type="sldNum" sz="quarter" idx="12"/>
            <p:custDataLst>
              <p:tags r:id="rId6"/>
            </p:custDataLst>
          </p:nvPr>
        </p:nvSpPr>
        <p:spPr/>
        <p:txBody>
          <a:bodyPr/>
          <a:lstStyle/>
          <a:p>
            <a:fld id="{D1C8A42E-C3FD-424B-BA7B-EB312FC5AF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lvl1pPr>
              <a:defRPr/>
            </a:lvl1pPr>
          </a:lstStyle>
          <a:p>
            <a:r>
              <a:rPr lang="en-US"/>
              <a:t>Click to edit Master title style</a:t>
            </a:r>
          </a:p>
        </p:txBody>
      </p:sp>
      <p:sp>
        <p:nvSpPr>
          <p:cNvPr id="3" name="Text Placeholder 2"/>
          <p:cNvSpPr>
            <a:spLocks noGrp="1"/>
          </p:cNvSpPr>
          <p:nvPr>
            <p:ph type="body" idx="1"/>
            <p:custDataLst>
              <p:tags r:id="rId2"/>
            </p:custDataLst>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custDataLst>
              <p:tags r:id="rId3"/>
            </p:custDataLst>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custDataLst>
              <p:tags r:id="rId4"/>
            </p:custDataLst>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custDataLst>
              <p:tags r:id="rId5"/>
            </p:custDataLst>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custDataLst>
              <p:tags r:id="rId6"/>
            </p:custDataLst>
          </p:nvPr>
        </p:nvSpPr>
        <p:spPr/>
        <p:txBody>
          <a:bodyPr/>
          <a:lstStyle/>
          <a:p>
            <a:fld id="{B43EE5E2-7F13-4879-98BC-C45281075E57}" type="datetimeFigureOut">
              <a:rPr lang="en-US" smtClean="0"/>
              <a:pPr/>
              <a:t>3/30/2020</a:t>
            </a:fld>
            <a:endParaRPr lang="en-US"/>
          </a:p>
        </p:txBody>
      </p:sp>
      <p:sp>
        <p:nvSpPr>
          <p:cNvPr id="8" name="Footer Placeholder 7"/>
          <p:cNvSpPr>
            <a:spLocks noGrp="1"/>
          </p:cNvSpPr>
          <p:nvPr>
            <p:ph type="ftr" sz="quarter" idx="11"/>
            <p:custDataLst>
              <p:tags r:id="rId7"/>
            </p:custDataLst>
          </p:nvPr>
        </p:nvSpPr>
        <p:spPr/>
        <p:txBody>
          <a:bodyPr/>
          <a:lstStyle/>
          <a:p>
            <a:endParaRPr lang="en-US"/>
          </a:p>
        </p:txBody>
      </p:sp>
      <p:sp>
        <p:nvSpPr>
          <p:cNvPr id="9" name="Slide Number Placeholder 8"/>
          <p:cNvSpPr>
            <a:spLocks noGrp="1"/>
          </p:cNvSpPr>
          <p:nvPr>
            <p:ph type="sldNum" sz="quarter" idx="12"/>
            <p:custDataLst>
              <p:tags r:id="rId8"/>
            </p:custDataLst>
          </p:nvPr>
        </p:nvSpPr>
        <p:spPr/>
        <p:txBody>
          <a:bodyPr/>
          <a:lstStyle/>
          <a:p>
            <a:fld id="{D1C8A42E-C3FD-424B-BA7B-EB312FC5AF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Date Placeholder 2"/>
          <p:cNvSpPr>
            <a:spLocks noGrp="1"/>
          </p:cNvSpPr>
          <p:nvPr>
            <p:ph type="dt" sz="half" idx="10"/>
            <p:custDataLst>
              <p:tags r:id="rId2"/>
            </p:custDataLst>
          </p:nvPr>
        </p:nvSpPr>
        <p:spPr/>
        <p:txBody>
          <a:bodyPr/>
          <a:lstStyle/>
          <a:p>
            <a:fld id="{B43EE5E2-7F13-4879-98BC-C45281075E57}" type="datetimeFigureOut">
              <a:rPr lang="en-US" smtClean="0"/>
              <a:pPr/>
              <a:t>3/30/2020</a:t>
            </a:fld>
            <a:endParaRPr lang="en-US"/>
          </a:p>
        </p:txBody>
      </p:sp>
      <p:sp>
        <p:nvSpPr>
          <p:cNvPr id="4" name="Footer Placeholder 3"/>
          <p:cNvSpPr>
            <a:spLocks noGrp="1"/>
          </p:cNvSpPr>
          <p:nvPr>
            <p:ph type="ftr" sz="quarter" idx="11"/>
            <p:custDataLst>
              <p:tags r:id="rId3"/>
            </p:custDataLst>
          </p:nvPr>
        </p:nvSpPr>
        <p:spPr/>
        <p:txBody>
          <a:bodyPr/>
          <a:lstStyle/>
          <a:p>
            <a:endParaRPr lang="en-US"/>
          </a:p>
        </p:txBody>
      </p:sp>
      <p:sp>
        <p:nvSpPr>
          <p:cNvPr id="5" name="Slide Number Placeholder 4"/>
          <p:cNvSpPr>
            <a:spLocks noGrp="1"/>
          </p:cNvSpPr>
          <p:nvPr>
            <p:ph type="sldNum" sz="quarter" idx="12"/>
            <p:custDataLst>
              <p:tags r:id="rId4"/>
            </p:custDataLst>
          </p:nvPr>
        </p:nvSpPr>
        <p:spPr/>
        <p:txBody>
          <a:bodyPr/>
          <a:lstStyle/>
          <a:p>
            <a:fld id="{D1C8A42E-C3FD-424B-BA7B-EB312FC5AF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p>
            <a:fld id="{B43EE5E2-7F13-4879-98BC-C45281075E57}" type="datetimeFigureOut">
              <a:rPr lang="en-US" smtClean="0"/>
              <a:pPr/>
              <a:t>3/30/2020</a:t>
            </a:fld>
            <a:endParaRPr lang="en-US"/>
          </a:p>
        </p:txBody>
      </p:sp>
      <p:sp>
        <p:nvSpPr>
          <p:cNvPr id="3" name="Footer Placeholder 2"/>
          <p:cNvSpPr>
            <a:spLocks noGrp="1"/>
          </p:cNvSpPr>
          <p:nvPr>
            <p:ph type="ftr" sz="quarter" idx="11"/>
            <p:custDataLst>
              <p:tags r:id="rId2"/>
            </p:custDataLst>
          </p:nvPr>
        </p:nvSpPr>
        <p:spPr/>
        <p:txBody>
          <a:bodyPr/>
          <a:lstStyle/>
          <a:p>
            <a:endParaRPr lang="en-US"/>
          </a:p>
        </p:txBody>
      </p:sp>
      <p:sp>
        <p:nvSpPr>
          <p:cNvPr id="4" name="Slide Number Placeholder 3"/>
          <p:cNvSpPr>
            <a:spLocks noGrp="1"/>
          </p:cNvSpPr>
          <p:nvPr>
            <p:ph type="sldNum" sz="quarter" idx="12"/>
            <p:custDataLst>
              <p:tags r:id="rId3"/>
            </p:custDataLst>
          </p:nvPr>
        </p:nvSpPr>
        <p:spPr/>
        <p:txBody>
          <a:bodyPr/>
          <a:lstStyle/>
          <a:p>
            <a:fld id="{D1C8A42E-C3FD-424B-BA7B-EB312FC5AF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custDataLst>
              <p:tags r:id="rId2"/>
            </p:custDataLst>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custDataLst>
              <p:tags r:id="rId4"/>
            </p:custDataLst>
          </p:nvPr>
        </p:nvSpPr>
        <p:spPr/>
        <p:txBody>
          <a:bodyPr/>
          <a:lstStyle/>
          <a:p>
            <a:fld id="{B43EE5E2-7F13-4879-98BC-C45281075E57}" type="datetimeFigureOut">
              <a:rPr lang="en-US" smtClean="0"/>
              <a:pPr/>
              <a:t>3/30/2020</a:t>
            </a:fld>
            <a:endParaRPr lang="en-US"/>
          </a:p>
        </p:txBody>
      </p:sp>
      <p:sp>
        <p:nvSpPr>
          <p:cNvPr id="6" name="Footer Placeholder 5"/>
          <p:cNvSpPr>
            <a:spLocks noGrp="1"/>
          </p:cNvSpPr>
          <p:nvPr>
            <p:ph type="ftr" sz="quarter" idx="11"/>
            <p:custDataLst>
              <p:tags r:id="rId5"/>
            </p:custDataLst>
          </p:nvPr>
        </p:nvSpPr>
        <p:spPr/>
        <p:txBody>
          <a:bodyPr/>
          <a:lstStyle/>
          <a:p>
            <a:endParaRPr lang="en-US"/>
          </a:p>
        </p:txBody>
      </p:sp>
      <p:sp>
        <p:nvSpPr>
          <p:cNvPr id="7" name="Slide Number Placeholder 6"/>
          <p:cNvSpPr>
            <a:spLocks noGrp="1"/>
          </p:cNvSpPr>
          <p:nvPr>
            <p:ph type="sldNum" sz="quarter" idx="12"/>
            <p:custDataLst>
              <p:tags r:id="rId6"/>
            </p:custDataLst>
          </p:nvPr>
        </p:nvSpPr>
        <p:spPr/>
        <p:txBody>
          <a:bodyPr/>
          <a:lstStyle/>
          <a:p>
            <a:fld id="{D1C8A42E-C3FD-424B-BA7B-EB312FC5AF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custDataLst>
              <p:tags r:id="rId2"/>
            </p:custDataLst>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custDataLst>
              <p:tags r:id="rId4"/>
            </p:custDataLst>
          </p:nvPr>
        </p:nvSpPr>
        <p:spPr/>
        <p:txBody>
          <a:bodyPr/>
          <a:lstStyle/>
          <a:p>
            <a:fld id="{B43EE5E2-7F13-4879-98BC-C45281075E57}" type="datetimeFigureOut">
              <a:rPr lang="en-US" smtClean="0"/>
              <a:pPr/>
              <a:t>3/30/2020</a:t>
            </a:fld>
            <a:endParaRPr lang="en-US"/>
          </a:p>
        </p:txBody>
      </p:sp>
      <p:sp>
        <p:nvSpPr>
          <p:cNvPr id="6" name="Footer Placeholder 5"/>
          <p:cNvSpPr>
            <a:spLocks noGrp="1"/>
          </p:cNvSpPr>
          <p:nvPr>
            <p:ph type="ftr" sz="quarter" idx="11"/>
            <p:custDataLst>
              <p:tags r:id="rId5"/>
            </p:custDataLst>
          </p:nvPr>
        </p:nvSpPr>
        <p:spPr/>
        <p:txBody>
          <a:bodyPr/>
          <a:lstStyle/>
          <a:p>
            <a:endParaRPr lang="en-US"/>
          </a:p>
        </p:txBody>
      </p:sp>
      <p:sp>
        <p:nvSpPr>
          <p:cNvPr id="7" name="Slide Number Placeholder 6"/>
          <p:cNvSpPr>
            <a:spLocks noGrp="1"/>
          </p:cNvSpPr>
          <p:nvPr>
            <p:ph type="sldNum" sz="quarter" idx="12"/>
            <p:custDataLst>
              <p:tags r:id="rId6"/>
            </p:custDataLst>
          </p:nvPr>
        </p:nvSpPr>
        <p:spPr/>
        <p:txBody>
          <a:bodyPr/>
          <a:lstStyle/>
          <a:p>
            <a:fld id="{D1C8A42E-C3FD-424B-BA7B-EB312FC5AF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4"/>
            </p:custDataLst>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custDataLst>
              <p:tags r:id="rId15"/>
            </p:custDataLst>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custDataLst>
              <p:tags r:id="rId16"/>
            </p:custDataLst>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3EE5E2-7F13-4879-98BC-C45281075E57}" type="datetimeFigureOut">
              <a:rPr lang="en-US" smtClean="0"/>
              <a:pPr/>
              <a:t>3/30/2020</a:t>
            </a:fld>
            <a:endParaRPr lang="en-US"/>
          </a:p>
        </p:txBody>
      </p:sp>
      <p:sp>
        <p:nvSpPr>
          <p:cNvPr id="5" name="Footer Placeholder 4"/>
          <p:cNvSpPr>
            <a:spLocks noGrp="1"/>
          </p:cNvSpPr>
          <p:nvPr>
            <p:ph type="ftr" sz="quarter" idx="3"/>
            <p:custDataLst>
              <p:tags r:id="rId17"/>
            </p:custDataLst>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custDataLst>
              <p:tags r:id="rId18"/>
            </p:custDataLst>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C8A42E-C3FD-424B-BA7B-EB312FC5AF7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image" Target="../media/image3.png"/><Relationship Id="rId5" Type="http://schemas.openxmlformats.org/officeDocument/2006/relationships/slideLayout" Target="../slideLayouts/slideLayout2.xml"/><Relationship Id="rId4" Type="http://schemas.openxmlformats.org/officeDocument/2006/relationships/tags" Target="../tags/tag107.xml"/></Relationships>
</file>

<file path=ppt/slides/_rels/slide17.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 Id="rId4"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image" Target="../media/image4.wmf"/><Relationship Id="rId5" Type="http://schemas.openxmlformats.org/officeDocument/2006/relationships/slideLayout" Target="../slideLayouts/slideLayout6.xml"/><Relationship Id="rId4" Type="http://schemas.openxmlformats.org/officeDocument/2006/relationships/tags" Target="../tags/tag126.xml"/></Relationships>
</file>

<file path=ppt/slides/_rels/slide23.xml.rels><?xml version="1.0" encoding="UTF-8" standalone="yes"?>
<Relationships xmlns="http://schemas.openxmlformats.org/package/2006/relationships"><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 Id="rId4"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tags" Target="../tags/tag130.xml"/><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 Id="rId4"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 Id="rId4"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 Id="rId4"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tags" Target="../tags/tag145.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 Id="rId4"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tags" Target="../tags/tag153.xml"/><Relationship Id="rId2" Type="http://schemas.openxmlformats.org/officeDocument/2006/relationships/tags" Target="../tags/tag152.xml"/><Relationship Id="rId1" Type="http://schemas.openxmlformats.org/officeDocument/2006/relationships/tags" Target="../tags/tag151.xm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5" Type="http://schemas.openxmlformats.org/officeDocument/2006/relationships/slideLayout" Target="../slideLayouts/slideLayout2.xml"/><Relationship Id="rId4" Type="http://schemas.openxmlformats.org/officeDocument/2006/relationships/tags" Target="../tags/tag81.xml"/></Relationships>
</file>

<file path=ppt/slides/_rels/slide6.xml.rels><?xml version="1.0" encoding="UTF-8" standalone="yes"?>
<Relationships xmlns="http://schemas.openxmlformats.org/package/2006/relationships"><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 Id="rId5" Type="http://schemas.openxmlformats.org/officeDocument/2006/relationships/slideLayout" Target="../slideLayouts/slideLayout12.xml"/><Relationship Id="rId4" Type="http://schemas.openxmlformats.org/officeDocument/2006/relationships/tags" Target="../tags/tag88.xml"/></Relationships>
</file>

<file path=ppt/slides/_rels/slide8.xml.rels><?xml version="1.0" encoding="UTF-8" standalone="yes"?>
<Relationships xmlns="http://schemas.openxmlformats.org/package/2006/relationships"><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lstStyle/>
          <a:p>
            <a:r>
              <a:rPr lang="en-US" dirty="0"/>
              <a:t>Chapter 5</a:t>
            </a:r>
          </a:p>
        </p:txBody>
      </p:sp>
      <p:sp>
        <p:nvSpPr>
          <p:cNvPr id="3" name="Subtitle 2"/>
          <p:cNvSpPr>
            <a:spLocks noGrp="1"/>
          </p:cNvSpPr>
          <p:nvPr>
            <p:ph type="subTitle" idx="1"/>
            <p:custDataLst>
              <p:tags r:id="rId3"/>
            </p:custDataLst>
          </p:nvPr>
        </p:nvSpPr>
        <p:spPr/>
        <p:txBody>
          <a:bodyPr/>
          <a:lstStyle/>
          <a:p>
            <a:r>
              <a:rPr lang="en-US" dirty="0"/>
              <a:t>Bell-</a:t>
            </a:r>
            <a:r>
              <a:rPr lang="en-US" dirty="0" err="1"/>
              <a:t>LaPadula</a:t>
            </a:r>
            <a:r>
              <a:rPr lang="en-US" dirty="0"/>
              <a:t> Model</a:t>
            </a:r>
          </a:p>
          <a:p>
            <a:r>
              <a:rPr lang="en-US" dirty="0"/>
              <a:t>Multi-level security models </a:t>
            </a:r>
          </a:p>
          <a:p>
            <a:endParaRPr 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3DF139-BC89-4FF3-A8DE-3A2952E5A15B}"/>
              </a:ext>
            </a:extLst>
          </p:cNvPr>
          <p:cNvSpPr>
            <a:spLocks noGrp="1"/>
          </p:cNvSpPr>
          <p:nvPr>
            <p:ph type="title"/>
          </p:nvPr>
        </p:nvSpPr>
        <p:spPr/>
        <p:txBody>
          <a:bodyPr/>
          <a:lstStyle/>
          <a:p>
            <a:endParaRPr lang="en-US"/>
          </a:p>
        </p:txBody>
      </p:sp>
      <p:pic>
        <p:nvPicPr>
          <p:cNvPr id="1026" name="Picture 2" descr="Image result for stick figure">
            <a:extLst>
              <a:ext uri="{FF2B5EF4-FFF2-40B4-BE49-F238E27FC236}">
                <a16:creationId xmlns:a16="http://schemas.microsoft.com/office/drawing/2014/main" id="{F24F850F-2246-4706-AB39-A1235879BB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860604"/>
            <a:ext cx="1452563" cy="14525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stick figure">
            <a:extLst>
              <a:ext uri="{FF2B5EF4-FFF2-40B4-BE49-F238E27FC236}">
                <a16:creationId xmlns:a16="http://schemas.microsoft.com/office/drawing/2014/main" id="{3245BAB8-F0FD-455F-BE93-D570562D1A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918004"/>
            <a:ext cx="1452563" cy="14525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6B5EE23-DD4C-4223-AB66-35D80E573E14}"/>
              </a:ext>
            </a:extLst>
          </p:cNvPr>
          <p:cNvSpPr/>
          <p:nvPr/>
        </p:nvSpPr>
        <p:spPr>
          <a:xfrm>
            <a:off x="2590800" y="2394004"/>
            <a:ext cx="495649" cy="369332"/>
          </a:xfrm>
          <a:prstGeom prst="rect">
            <a:avLst/>
          </a:prstGeom>
        </p:spPr>
        <p:txBody>
          <a:bodyPr wrap="none">
            <a:spAutoFit/>
          </a:bodyPr>
          <a:lstStyle/>
          <a:p>
            <a:r>
              <a:rPr lang="en-US" dirty="0"/>
              <a:t>Joe</a:t>
            </a:r>
          </a:p>
        </p:txBody>
      </p:sp>
      <p:sp>
        <p:nvSpPr>
          <p:cNvPr id="8" name="Rectangle 7">
            <a:extLst>
              <a:ext uri="{FF2B5EF4-FFF2-40B4-BE49-F238E27FC236}">
                <a16:creationId xmlns:a16="http://schemas.microsoft.com/office/drawing/2014/main" id="{54ACCCB4-763B-4A34-91F9-A7758AAF3D7A}"/>
              </a:ext>
            </a:extLst>
          </p:cNvPr>
          <p:cNvSpPr/>
          <p:nvPr/>
        </p:nvSpPr>
        <p:spPr>
          <a:xfrm>
            <a:off x="2514600" y="4299004"/>
            <a:ext cx="553357" cy="369332"/>
          </a:xfrm>
          <a:prstGeom prst="rect">
            <a:avLst/>
          </a:prstGeom>
        </p:spPr>
        <p:txBody>
          <a:bodyPr wrap="none">
            <a:spAutoFit/>
          </a:bodyPr>
          <a:lstStyle/>
          <a:p>
            <a:r>
              <a:rPr lang="en-US" dirty="0"/>
              <a:t>Bob</a:t>
            </a:r>
          </a:p>
        </p:txBody>
      </p:sp>
      <p:grpSp>
        <p:nvGrpSpPr>
          <p:cNvPr id="10" name="Group 9">
            <a:extLst>
              <a:ext uri="{FF2B5EF4-FFF2-40B4-BE49-F238E27FC236}">
                <a16:creationId xmlns:a16="http://schemas.microsoft.com/office/drawing/2014/main" id="{F0859D10-9E6F-4D69-965A-000082EC2DF7}"/>
              </a:ext>
            </a:extLst>
          </p:cNvPr>
          <p:cNvGrpSpPr/>
          <p:nvPr/>
        </p:nvGrpSpPr>
        <p:grpSpPr>
          <a:xfrm>
            <a:off x="5562600" y="4038600"/>
            <a:ext cx="914400" cy="1219200"/>
            <a:chOff x="3429000" y="5105400"/>
            <a:chExt cx="914400" cy="1219200"/>
          </a:xfrm>
        </p:grpSpPr>
        <p:sp>
          <p:nvSpPr>
            <p:cNvPr id="7" name="Rectangle 6">
              <a:extLst>
                <a:ext uri="{FF2B5EF4-FFF2-40B4-BE49-F238E27FC236}">
                  <a16:creationId xmlns:a16="http://schemas.microsoft.com/office/drawing/2014/main" id="{7AC3F439-4226-44F8-B537-BECAF5F43B8B}"/>
                </a:ext>
              </a:extLst>
            </p:cNvPr>
            <p:cNvSpPr/>
            <p:nvPr/>
          </p:nvSpPr>
          <p:spPr>
            <a:xfrm>
              <a:off x="3429000" y="5105400"/>
              <a:ext cx="9144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45F5751-6772-41C7-9E9E-3AC3855967C7}"/>
                </a:ext>
              </a:extLst>
            </p:cNvPr>
            <p:cNvSpPr txBox="1"/>
            <p:nvPr/>
          </p:nvSpPr>
          <p:spPr>
            <a:xfrm>
              <a:off x="3505200" y="5105400"/>
              <a:ext cx="550151" cy="253916"/>
            </a:xfrm>
            <a:prstGeom prst="rect">
              <a:avLst/>
            </a:prstGeom>
            <a:noFill/>
          </p:spPr>
          <p:txBody>
            <a:bodyPr wrap="none" rtlCol="0">
              <a:spAutoFit/>
            </a:bodyPr>
            <a:lstStyle/>
            <a:p>
              <a:r>
                <a:rPr lang="en-US" sz="1050" dirty="0"/>
                <a:t>Blab….</a:t>
              </a:r>
            </a:p>
          </p:txBody>
        </p:sp>
        <p:sp>
          <p:nvSpPr>
            <p:cNvPr id="11" name="TextBox 10">
              <a:extLst>
                <a:ext uri="{FF2B5EF4-FFF2-40B4-BE49-F238E27FC236}">
                  <a16:creationId xmlns:a16="http://schemas.microsoft.com/office/drawing/2014/main" id="{09D1516A-A27F-4A32-B2B1-95E8F1FE2822}"/>
                </a:ext>
              </a:extLst>
            </p:cNvPr>
            <p:cNvSpPr txBox="1"/>
            <p:nvPr/>
          </p:nvSpPr>
          <p:spPr>
            <a:xfrm>
              <a:off x="3505200" y="5257800"/>
              <a:ext cx="550151" cy="253916"/>
            </a:xfrm>
            <a:prstGeom prst="rect">
              <a:avLst/>
            </a:prstGeom>
            <a:noFill/>
          </p:spPr>
          <p:txBody>
            <a:bodyPr wrap="none" rtlCol="0">
              <a:spAutoFit/>
            </a:bodyPr>
            <a:lstStyle/>
            <a:p>
              <a:r>
                <a:rPr lang="en-US" sz="1050" dirty="0"/>
                <a:t>Blab….</a:t>
              </a:r>
            </a:p>
          </p:txBody>
        </p:sp>
        <p:sp>
          <p:nvSpPr>
            <p:cNvPr id="12" name="TextBox 11">
              <a:extLst>
                <a:ext uri="{FF2B5EF4-FFF2-40B4-BE49-F238E27FC236}">
                  <a16:creationId xmlns:a16="http://schemas.microsoft.com/office/drawing/2014/main" id="{534FAC2A-EE1E-4A89-B34F-F4F195E78620}"/>
                </a:ext>
              </a:extLst>
            </p:cNvPr>
            <p:cNvSpPr txBox="1"/>
            <p:nvPr/>
          </p:nvSpPr>
          <p:spPr>
            <a:xfrm>
              <a:off x="3505200" y="5410200"/>
              <a:ext cx="550151" cy="253916"/>
            </a:xfrm>
            <a:prstGeom prst="rect">
              <a:avLst/>
            </a:prstGeom>
            <a:noFill/>
          </p:spPr>
          <p:txBody>
            <a:bodyPr wrap="none" rtlCol="0">
              <a:spAutoFit/>
            </a:bodyPr>
            <a:lstStyle/>
            <a:p>
              <a:r>
                <a:rPr lang="en-US" sz="1050" dirty="0"/>
                <a:t>Blab….</a:t>
              </a:r>
            </a:p>
          </p:txBody>
        </p:sp>
      </p:grpSp>
      <p:pic>
        <p:nvPicPr>
          <p:cNvPr id="1028" name="Picture 4" descr="Image result for eye drawing">
            <a:extLst>
              <a:ext uri="{FF2B5EF4-FFF2-40B4-BE49-F238E27FC236}">
                <a16:creationId xmlns:a16="http://schemas.microsoft.com/office/drawing/2014/main" id="{CBDF13B6-F182-4FBC-B122-B6D3EF6B98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7200" y="2241604"/>
            <a:ext cx="576263" cy="41317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B4E51DBC-2CDC-4CDC-A7EC-FD63E823A6F1}"/>
              </a:ext>
            </a:extLst>
          </p:cNvPr>
          <p:cNvSpPr txBox="1"/>
          <p:nvPr/>
        </p:nvSpPr>
        <p:spPr>
          <a:xfrm>
            <a:off x="4724400" y="3003604"/>
            <a:ext cx="1371600" cy="646331"/>
          </a:xfrm>
          <a:prstGeom prst="rect">
            <a:avLst/>
          </a:prstGeom>
          <a:noFill/>
        </p:spPr>
        <p:txBody>
          <a:bodyPr wrap="square" rtlCol="0">
            <a:spAutoFit/>
          </a:bodyPr>
          <a:lstStyle/>
          <a:p>
            <a:pPr algn="ctr"/>
            <a:r>
              <a:rPr lang="en-US" dirty="0"/>
              <a:t>Can read down</a:t>
            </a:r>
          </a:p>
        </p:txBody>
      </p:sp>
      <p:cxnSp>
        <p:nvCxnSpPr>
          <p:cNvPr id="19" name="Straight Arrow Connector 18">
            <a:extLst>
              <a:ext uri="{FF2B5EF4-FFF2-40B4-BE49-F238E27FC236}">
                <a16:creationId xmlns:a16="http://schemas.microsoft.com/office/drawing/2014/main" id="{586F9FB6-55DB-4445-B5C9-D940C3187F2E}"/>
              </a:ext>
            </a:extLst>
          </p:cNvPr>
          <p:cNvCxnSpPr>
            <a:stCxn id="7" idx="0"/>
            <a:endCxn id="1028" idx="2"/>
          </p:cNvCxnSpPr>
          <p:nvPr/>
        </p:nvCxnSpPr>
        <p:spPr>
          <a:xfrm flipH="1" flipV="1">
            <a:off x="4555332" y="2654774"/>
            <a:ext cx="1464468" cy="1383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EFCC237-624D-4B05-8DCC-49958AFA6A21}"/>
              </a:ext>
            </a:extLst>
          </p:cNvPr>
          <p:cNvCxnSpPr>
            <a:stCxn id="6" idx="3"/>
            <a:endCxn id="7" idx="1"/>
          </p:cNvCxnSpPr>
          <p:nvPr/>
        </p:nvCxnSpPr>
        <p:spPr>
          <a:xfrm>
            <a:off x="4576763" y="4644286"/>
            <a:ext cx="985837" cy="391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85B0587-1A90-4AAD-BF99-3BE0A4566290}"/>
              </a:ext>
            </a:extLst>
          </p:cNvPr>
          <p:cNvSpPr txBox="1"/>
          <p:nvPr/>
        </p:nvSpPr>
        <p:spPr>
          <a:xfrm>
            <a:off x="4191000" y="4070404"/>
            <a:ext cx="1371600" cy="646331"/>
          </a:xfrm>
          <a:prstGeom prst="rect">
            <a:avLst/>
          </a:prstGeom>
          <a:noFill/>
        </p:spPr>
        <p:txBody>
          <a:bodyPr wrap="square" rtlCol="0">
            <a:spAutoFit/>
          </a:bodyPr>
          <a:lstStyle/>
          <a:p>
            <a:pPr algn="ctr"/>
            <a:r>
              <a:rPr lang="en-US" dirty="0"/>
              <a:t>Can read and write</a:t>
            </a:r>
          </a:p>
        </p:txBody>
      </p:sp>
      <p:sp>
        <p:nvSpPr>
          <p:cNvPr id="22" name="Rectangle 21">
            <a:extLst>
              <a:ext uri="{FF2B5EF4-FFF2-40B4-BE49-F238E27FC236}">
                <a16:creationId xmlns:a16="http://schemas.microsoft.com/office/drawing/2014/main" id="{0804403D-2D0F-42FC-ACB6-61B29EB10B29}"/>
              </a:ext>
            </a:extLst>
          </p:cNvPr>
          <p:cNvSpPr/>
          <p:nvPr/>
        </p:nvSpPr>
        <p:spPr>
          <a:xfrm>
            <a:off x="304800" y="2362200"/>
            <a:ext cx="2077813" cy="369332"/>
          </a:xfrm>
          <a:prstGeom prst="rect">
            <a:avLst/>
          </a:prstGeom>
        </p:spPr>
        <p:txBody>
          <a:bodyPr wrap="none">
            <a:spAutoFit/>
          </a:bodyPr>
          <a:lstStyle/>
          <a:p>
            <a:r>
              <a:rPr lang="en-US" dirty="0"/>
              <a:t>top secret clearance</a:t>
            </a:r>
          </a:p>
        </p:txBody>
      </p:sp>
      <p:sp>
        <p:nvSpPr>
          <p:cNvPr id="26" name="Rectangle 25">
            <a:extLst>
              <a:ext uri="{FF2B5EF4-FFF2-40B4-BE49-F238E27FC236}">
                <a16:creationId xmlns:a16="http://schemas.microsoft.com/office/drawing/2014/main" id="{C4C28746-B5AB-4B63-BD9B-9B0F73F769E7}"/>
              </a:ext>
            </a:extLst>
          </p:cNvPr>
          <p:cNvSpPr/>
          <p:nvPr/>
        </p:nvSpPr>
        <p:spPr>
          <a:xfrm>
            <a:off x="350843" y="4267200"/>
            <a:ext cx="1706557" cy="369332"/>
          </a:xfrm>
          <a:prstGeom prst="rect">
            <a:avLst/>
          </a:prstGeom>
        </p:spPr>
        <p:txBody>
          <a:bodyPr wrap="none">
            <a:spAutoFit/>
          </a:bodyPr>
          <a:lstStyle/>
          <a:p>
            <a:r>
              <a:rPr lang="en-US" dirty="0"/>
              <a:t>secret clearance</a:t>
            </a:r>
          </a:p>
        </p:txBody>
      </p:sp>
    </p:spTree>
    <p:extLst>
      <p:ext uri="{BB962C8B-B14F-4D97-AF65-F5344CB8AC3E}">
        <p14:creationId xmlns:p14="http://schemas.microsoft.com/office/powerpoint/2010/main" val="3587280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3DF139-BC89-4FF3-A8DE-3A2952E5A15B}"/>
              </a:ext>
            </a:extLst>
          </p:cNvPr>
          <p:cNvSpPr>
            <a:spLocks noGrp="1"/>
          </p:cNvSpPr>
          <p:nvPr>
            <p:ph type="title"/>
          </p:nvPr>
        </p:nvSpPr>
        <p:spPr/>
        <p:txBody>
          <a:bodyPr/>
          <a:lstStyle/>
          <a:p>
            <a:endParaRPr lang="en-US"/>
          </a:p>
        </p:txBody>
      </p:sp>
      <p:pic>
        <p:nvPicPr>
          <p:cNvPr id="1026" name="Picture 2" descr="Image result for stick figure">
            <a:extLst>
              <a:ext uri="{FF2B5EF4-FFF2-40B4-BE49-F238E27FC236}">
                <a16:creationId xmlns:a16="http://schemas.microsoft.com/office/drawing/2014/main" id="{F24F850F-2246-4706-AB39-A1235879BB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860604"/>
            <a:ext cx="1452563" cy="14525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stick figure">
            <a:extLst>
              <a:ext uri="{FF2B5EF4-FFF2-40B4-BE49-F238E27FC236}">
                <a16:creationId xmlns:a16="http://schemas.microsoft.com/office/drawing/2014/main" id="{3245BAB8-F0FD-455F-BE93-D570562D1A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918004"/>
            <a:ext cx="1452563" cy="14525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6B5EE23-DD4C-4223-AB66-35D80E573E14}"/>
              </a:ext>
            </a:extLst>
          </p:cNvPr>
          <p:cNvSpPr/>
          <p:nvPr/>
        </p:nvSpPr>
        <p:spPr>
          <a:xfrm>
            <a:off x="2590800" y="2394004"/>
            <a:ext cx="495649" cy="369332"/>
          </a:xfrm>
          <a:prstGeom prst="rect">
            <a:avLst/>
          </a:prstGeom>
        </p:spPr>
        <p:txBody>
          <a:bodyPr wrap="none">
            <a:spAutoFit/>
          </a:bodyPr>
          <a:lstStyle/>
          <a:p>
            <a:r>
              <a:rPr lang="en-US" dirty="0"/>
              <a:t>Joe</a:t>
            </a:r>
          </a:p>
        </p:txBody>
      </p:sp>
      <p:sp>
        <p:nvSpPr>
          <p:cNvPr id="8" name="Rectangle 7">
            <a:extLst>
              <a:ext uri="{FF2B5EF4-FFF2-40B4-BE49-F238E27FC236}">
                <a16:creationId xmlns:a16="http://schemas.microsoft.com/office/drawing/2014/main" id="{54ACCCB4-763B-4A34-91F9-A7758AAF3D7A}"/>
              </a:ext>
            </a:extLst>
          </p:cNvPr>
          <p:cNvSpPr/>
          <p:nvPr/>
        </p:nvSpPr>
        <p:spPr>
          <a:xfrm>
            <a:off x="2514600" y="4299004"/>
            <a:ext cx="553357" cy="369332"/>
          </a:xfrm>
          <a:prstGeom prst="rect">
            <a:avLst/>
          </a:prstGeom>
        </p:spPr>
        <p:txBody>
          <a:bodyPr wrap="none">
            <a:spAutoFit/>
          </a:bodyPr>
          <a:lstStyle/>
          <a:p>
            <a:r>
              <a:rPr lang="en-US" dirty="0"/>
              <a:t>Bob</a:t>
            </a:r>
          </a:p>
        </p:txBody>
      </p:sp>
      <p:grpSp>
        <p:nvGrpSpPr>
          <p:cNvPr id="10" name="Group 9">
            <a:extLst>
              <a:ext uri="{FF2B5EF4-FFF2-40B4-BE49-F238E27FC236}">
                <a16:creationId xmlns:a16="http://schemas.microsoft.com/office/drawing/2014/main" id="{F0859D10-9E6F-4D69-965A-000082EC2DF7}"/>
              </a:ext>
            </a:extLst>
          </p:cNvPr>
          <p:cNvGrpSpPr/>
          <p:nvPr/>
        </p:nvGrpSpPr>
        <p:grpSpPr>
          <a:xfrm>
            <a:off x="6008536" y="2920779"/>
            <a:ext cx="914400" cy="1219200"/>
            <a:chOff x="3429000" y="5105400"/>
            <a:chExt cx="914400" cy="1219200"/>
          </a:xfrm>
        </p:grpSpPr>
        <p:sp>
          <p:nvSpPr>
            <p:cNvPr id="7" name="Rectangle 6">
              <a:extLst>
                <a:ext uri="{FF2B5EF4-FFF2-40B4-BE49-F238E27FC236}">
                  <a16:creationId xmlns:a16="http://schemas.microsoft.com/office/drawing/2014/main" id="{7AC3F439-4226-44F8-B537-BECAF5F43B8B}"/>
                </a:ext>
              </a:extLst>
            </p:cNvPr>
            <p:cNvSpPr/>
            <p:nvPr/>
          </p:nvSpPr>
          <p:spPr>
            <a:xfrm>
              <a:off x="3429000" y="5105400"/>
              <a:ext cx="9144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45F5751-6772-41C7-9E9E-3AC3855967C7}"/>
                </a:ext>
              </a:extLst>
            </p:cNvPr>
            <p:cNvSpPr txBox="1"/>
            <p:nvPr/>
          </p:nvSpPr>
          <p:spPr>
            <a:xfrm>
              <a:off x="3505200" y="5105400"/>
              <a:ext cx="550151" cy="253916"/>
            </a:xfrm>
            <a:prstGeom prst="rect">
              <a:avLst/>
            </a:prstGeom>
            <a:noFill/>
          </p:spPr>
          <p:txBody>
            <a:bodyPr wrap="none" rtlCol="0">
              <a:spAutoFit/>
            </a:bodyPr>
            <a:lstStyle/>
            <a:p>
              <a:r>
                <a:rPr lang="en-US" sz="1050" dirty="0"/>
                <a:t>Blab….</a:t>
              </a:r>
            </a:p>
          </p:txBody>
        </p:sp>
        <p:sp>
          <p:nvSpPr>
            <p:cNvPr id="11" name="TextBox 10">
              <a:extLst>
                <a:ext uri="{FF2B5EF4-FFF2-40B4-BE49-F238E27FC236}">
                  <a16:creationId xmlns:a16="http://schemas.microsoft.com/office/drawing/2014/main" id="{09D1516A-A27F-4A32-B2B1-95E8F1FE2822}"/>
                </a:ext>
              </a:extLst>
            </p:cNvPr>
            <p:cNvSpPr txBox="1"/>
            <p:nvPr/>
          </p:nvSpPr>
          <p:spPr>
            <a:xfrm>
              <a:off x="3505200" y="5257800"/>
              <a:ext cx="550151" cy="253916"/>
            </a:xfrm>
            <a:prstGeom prst="rect">
              <a:avLst/>
            </a:prstGeom>
            <a:noFill/>
          </p:spPr>
          <p:txBody>
            <a:bodyPr wrap="none" rtlCol="0">
              <a:spAutoFit/>
            </a:bodyPr>
            <a:lstStyle/>
            <a:p>
              <a:r>
                <a:rPr lang="en-US" sz="1050" dirty="0"/>
                <a:t>Blab….</a:t>
              </a:r>
            </a:p>
          </p:txBody>
        </p:sp>
        <p:sp>
          <p:nvSpPr>
            <p:cNvPr id="12" name="TextBox 11">
              <a:extLst>
                <a:ext uri="{FF2B5EF4-FFF2-40B4-BE49-F238E27FC236}">
                  <a16:creationId xmlns:a16="http://schemas.microsoft.com/office/drawing/2014/main" id="{534FAC2A-EE1E-4A89-B34F-F4F195E78620}"/>
                </a:ext>
              </a:extLst>
            </p:cNvPr>
            <p:cNvSpPr txBox="1"/>
            <p:nvPr/>
          </p:nvSpPr>
          <p:spPr>
            <a:xfrm>
              <a:off x="3505200" y="5410200"/>
              <a:ext cx="550151" cy="253916"/>
            </a:xfrm>
            <a:prstGeom prst="rect">
              <a:avLst/>
            </a:prstGeom>
            <a:noFill/>
          </p:spPr>
          <p:txBody>
            <a:bodyPr wrap="none" rtlCol="0">
              <a:spAutoFit/>
            </a:bodyPr>
            <a:lstStyle/>
            <a:p>
              <a:r>
                <a:rPr lang="en-US" sz="1050" dirty="0"/>
                <a:t>Blab….</a:t>
              </a:r>
            </a:p>
          </p:txBody>
        </p:sp>
      </p:grpSp>
      <p:sp>
        <p:nvSpPr>
          <p:cNvPr id="15" name="TextBox 14">
            <a:extLst>
              <a:ext uri="{FF2B5EF4-FFF2-40B4-BE49-F238E27FC236}">
                <a16:creationId xmlns:a16="http://schemas.microsoft.com/office/drawing/2014/main" id="{B4E51DBC-2CDC-4CDC-A7EC-FD63E823A6F1}"/>
              </a:ext>
            </a:extLst>
          </p:cNvPr>
          <p:cNvSpPr txBox="1"/>
          <p:nvPr/>
        </p:nvSpPr>
        <p:spPr>
          <a:xfrm>
            <a:off x="4648200" y="2590800"/>
            <a:ext cx="1371600" cy="646331"/>
          </a:xfrm>
          <a:prstGeom prst="rect">
            <a:avLst/>
          </a:prstGeom>
          <a:noFill/>
        </p:spPr>
        <p:txBody>
          <a:bodyPr wrap="square" rtlCol="0">
            <a:spAutoFit/>
          </a:bodyPr>
          <a:lstStyle/>
          <a:p>
            <a:pPr algn="ctr"/>
            <a:r>
              <a:rPr lang="en-US" dirty="0"/>
              <a:t>Can read. </a:t>
            </a:r>
            <a:r>
              <a:rPr lang="en-US" dirty="0">
                <a:solidFill>
                  <a:srgbClr val="FF0000"/>
                </a:solidFill>
              </a:rPr>
              <a:t>Now edits</a:t>
            </a:r>
          </a:p>
        </p:txBody>
      </p:sp>
      <p:cxnSp>
        <p:nvCxnSpPr>
          <p:cNvPr id="19" name="Straight Arrow Connector 18">
            <a:extLst>
              <a:ext uri="{FF2B5EF4-FFF2-40B4-BE49-F238E27FC236}">
                <a16:creationId xmlns:a16="http://schemas.microsoft.com/office/drawing/2014/main" id="{586F9FB6-55DB-4445-B5C9-D940C3187F2E}"/>
              </a:ext>
            </a:extLst>
          </p:cNvPr>
          <p:cNvCxnSpPr>
            <a:cxnSpLocks/>
            <a:stCxn id="7" idx="1"/>
            <a:endCxn id="1026" idx="3"/>
          </p:cNvCxnSpPr>
          <p:nvPr/>
        </p:nvCxnSpPr>
        <p:spPr>
          <a:xfrm flipH="1" flipV="1">
            <a:off x="4652963" y="2586886"/>
            <a:ext cx="1355573" cy="94349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EFCC237-624D-4B05-8DCC-49958AFA6A21}"/>
              </a:ext>
            </a:extLst>
          </p:cNvPr>
          <p:cNvCxnSpPr>
            <a:stCxn id="6" idx="3"/>
            <a:endCxn id="7" idx="1"/>
          </p:cNvCxnSpPr>
          <p:nvPr/>
        </p:nvCxnSpPr>
        <p:spPr>
          <a:xfrm flipV="1">
            <a:off x="4576763" y="3530379"/>
            <a:ext cx="1431773" cy="1113907"/>
          </a:xfrm>
          <a:prstGeom prst="straightConnector1">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85B0587-1A90-4AAD-BF99-3BE0A4566290}"/>
              </a:ext>
            </a:extLst>
          </p:cNvPr>
          <p:cNvSpPr txBox="1"/>
          <p:nvPr/>
        </p:nvSpPr>
        <p:spPr>
          <a:xfrm>
            <a:off x="4191000" y="4114800"/>
            <a:ext cx="1371600" cy="646331"/>
          </a:xfrm>
          <a:prstGeom prst="rect">
            <a:avLst/>
          </a:prstGeom>
          <a:noFill/>
        </p:spPr>
        <p:txBody>
          <a:bodyPr wrap="square" rtlCol="0">
            <a:spAutoFit/>
          </a:bodyPr>
          <a:lstStyle/>
          <a:p>
            <a:pPr algn="ctr"/>
            <a:r>
              <a:rPr lang="en-US" dirty="0"/>
              <a:t>Can read and write??</a:t>
            </a:r>
          </a:p>
        </p:txBody>
      </p:sp>
      <p:sp>
        <p:nvSpPr>
          <p:cNvPr id="22" name="Rectangle 21">
            <a:extLst>
              <a:ext uri="{FF2B5EF4-FFF2-40B4-BE49-F238E27FC236}">
                <a16:creationId xmlns:a16="http://schemas.microsoft.com/office/drawing/2014/main" id="{0804403D-2D0F-42FC-ACB6-61B29EB10B29}"/>
              </a:ext>
            </a:extLst>
          </p:cNvPr>
          <p:cNvSpPr/>
          <p:nvPr/>
        </p:nvSpPr>
        <p:spPr>
          <a:xfrm>
            <a:off x="304800" y="2362200"/>
            <a:ext cx="2077813" cy="369332"/>
          </a:xfrm>
          <a:prstGeom prst="rect">
            <a:avLst/>
          </a:prstGeom>
        </p:spPr>
        <p:txBody>
          <a:bodyPr wrap="none">
            <a:spAutoFit/>
          </a:bodyPr>
          <a:lstStyle/>
          <a:p>
            <a:r>
              <a:rPr lang="en-US" dirty="0"/>
              <a:t>top secret clearance</a:t>
            </a:r>
          </a:p>
        </p:txBody>
      </p:sp>
      <p:sp>
        <p:nvSpPr>
          <p:cNvPr id="26" name="Rectangle 25">
            <a:extLst>
              <a:ext uri="{FF2B5EF4-FFF2-40B4-BE49-F238E27FC236}">
                <a16:creationId xmlns:a16="http://schemas.microsoft.com/office/drawing/2014/main" id="{C4C28746-B5AB-4B63-BD9B-9B0F73F769E7}"/>
              </a:ext>
            </a:extLst>
          </p:cNvPr>
          <p:cNvSpPr/>
          <p:nvPr/>
        </p:nvSpPr>
        <p:spPr>
          <a:xfrm>
            <a:off x="350843" y="4267200"/>
            <a:ext cx="1706557" cy="369332"/>
          </a:xfrm>
          <a:prstGeom prst="rect">
            <a:avLst/>
          </a:prstGeom>
        </p:spPr>
        <p:txBody>
          <a:bodyPr wrap="none">
            <a:spAutoFit/>
          </a:bodyPr>
          <a:lstStyle/>
          <a:p>
            <a:r>
              <a:rPr lang="en-US" dirty="0"/>
              <a:t>secret clearance</a:t>
            </a:r>
          </a:p>
        </p:txBody>
      </p:sp>
      <p:sp>
        <p:nvSpPr>
          <p:cNvPr id="13" name="TextBox 12">
            <a:extLst>
              <a:ext uri="{FF2B5EF4-FFF2-40B4-BE49-F238E27FC236}">
                <a16:creationId xmlns:a16="http://schemas.microsoft.com/office/drawing/2014/main" id="{57686577-BB35-41FD-B113-ED69AC33E15D}"/>
              </a:ext>
            </a:extLst>
          </p:cNvPr>
          <p:cNvSpPr txBox="1"/>
          <p:nvPr/>
        </p:nvSpPr>
        <p:spPr>
          <a:xfrm flipH="1">
            <a:off x="4267200" y="5638800"/>
            <a:ext cx="3276600" cy="646331"/>
          </a:xfrm>
          <a:prstGeom prst="rect">
            <a:avLst/>
          </a:prstGeom>
          <a:noFill/>
        </p:spPr>
        <p:txBody>
          <a:bodyPr wrap="square" rtlCol="0">
            <a:spAutoFit/>
          </a:bodyPr>
          <a:lstStyle/>
          <a:p>
            <a:pPr algn="ctr"/>
            <a:r>
              <a:rPr lang="en-US" dirty="0"/>
              <a:t>This won’t work. Either Joe cannot write or Bob cannot read</a:t>
            </a:r>
          </a:p>
        </p:txBody>
      </p:sp>
    </p:spTree>
    <p:extLst>
      <p:ext uri="{BB962C8B-B14F-4D97-AF65-F5344CB8AC3E}">
        <p14:creationId xmlns:p14="http://schemas.microsoft.com/office/powerpoint/2010/main" val="3430468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custDataLst>
              <p:tags r:id="rId2"/>
            </p:custDataLst>
          </p:nvPr>
        </p:nvSpPr>
        <p:spPr/>
        <p:txBody>
          <a:bodyPr/>
          <a:lstStyle/>
          <a:p>
            <a:r>
              <a:rPr lang="en-US"/>
              <a:t>Writing Information</a:t>
            </a:r>
          </a:p>
        </p:txBody>
      </p:sp>
      <p:sp>
        <p:nvSpPr>
          <p:cNvPr id="164867" name="Rectangle 3"/>
          <p:cNvSpPr>
            <a:spLocks noGrp="1" noChangeArrowheads="1"/>
          </p:cNvSpPr>
          <p:nvPr>
            <p:ph type="body" idx="1"/>
            <p:custDataLst>
              <p:tags r:id="rId3"/>
            </p:custDataLst>
          </p:nvPr>
        </p:nvSpPr>
        <p:spPr/>
        <p:txBody>
          <a:bodyPr/>
          <a:lstStyle/>
          <a:p>
            <a:pPr>
              <a:lnSpc>
                <a:spcPct val="90000"/>
              </a:lnSpc>
            </a:pPr>
            <a:r>
              <a:rPr lang="en-US" dirty="0"/>
              <a:t>Information flows up, not down</a:t>
            </a:r>
          </a:p>
          <a:p>
            <a:pPr lvl="1">
              <a:lnSpc>
                <a:spcPct val="90000"/>
              </a:lnSpc>
            </a:pPr>
            <a:r>
              <a:rPr lang="en-US" dirty="0"/>
              <a:t>“Writes up” allowed, “writes down” disallowed</a:t>
            </a:r>
          </a:p>
          <a:p>
            <a:pPr>
              <a:lnSpc>
                <a:spcPct val="90000"/>
              </a:lnSpc>
            </a:pPr>
            <a:r>
              <a:rPr lang="en-US" dirty="0"/>
              <a:t>*-Property (Step 1)</a:t>
            </a:r>
          </a:p>
          <a:p>
            <a:pPr lvl="1">
              <a:lnSpc>
                <a:spcPct val="90000"/>
              </a:lnSpc>
            </a:pPr>
            <a:r>
              <a:rPr lang="en-US" dirty="0"/>
              <a:t>Subject </a:t>
            </a:r>
            <a:r>
              <a:rPr lang="en-US" i="1" dirty="0"/>
              <a:t>s</a:t>
            </a:r>
            <a:r>
              <a:rPr lang="en-US" dirty="0"/>
              <a:t> can write object </a:t>
            </a:r>
            <a:r>
              <a:rPr lang="en-US" i="1" dirty="0"/>
              <a:t>o</a:t>
            </a:r>
            <a:r>
              <a:rPr lang="en-US" dirty="0"/>
              <a:t> </a:t>
            </a:r>
            <a:r>
              <a:rPr lang="en-US" dirty="0" err="1"/>
              <a:t>iff</a:t>
            </a:r>
            <a:r>
              <a:rPr lang="en-US" dirty="0"/>
              <a:t> </a:t>
            </a:r>
            <a:r>
              <a:rPr lang="en-US" i="1" dirty="0"/>
              <a:t>L</a:t>
            </a:r>
            <a:r>
              <a:rPr lang="en-US" dirty="0"/>
              <a:t>(</a:t>
            </a:r>
            <a:r>
              <a:rPr lang="en-US" i="1" dirty="0"/>
              <a:t>s</a:t>
            </a:r>
            <a:r>
              <a:rPr lang="en-US" dirty="0"/>
              <a:t>) ≤ </a:t>
            </a:r>
            <a:r>
              <a:rPr lang="en-US" i="1" dirty="0"/>
              <a:t>L</a:t>
            </a:r>
            <a:r>
              <a:rPr lang="en-US" dirty="0"/>
              <a:t>(</a:t>
            </a:r>
            <a:r>
              <a:rPr lang="en-US" i="1" dirty="0"/>
              <a:t>o</a:t>
            </a:r>
            <a:r>
              <a:rPr lang="en-US" dirty="0"/>
              <a:t>) and </a:t>
            </a:r>
            <a:r>
              <a:rPr lang="en-US" i="1" dirty="0"/>
              <a:t>s</a:t>
            </a:r>
            <a:r>
              <a:rPr lang="en-US" dirty="0"/>
              <a:t> has permission to write </a:t>
            </a:r>
            <a:r>
              <a:rPr lang="en-US" i="1" dirty="0"/>
              <a:t>o</a:t>
            </a:r>
            <a:endParaRPr lang="en-US" dirty="0"/>
          </a:p>
          <a:p>
            <a:pPr lvl="2">
              <a:lnSpc>
                <a:spcPct val="90000"/>
              </a:lnSpc>
            </a:pPr>
            <a:r>
              <a:rPr lang="en-US" dirty="0"/>
              <a:t>Note: combines mandatory control (relationship of security levels) and discretionary control (the required permission)</a:t>
            </a:r>
          </a:p>
          <a:p>
            <a:pPr lvl="1">
              <a:lnSpc>
                <a:spcPct val="90000"/>
              </a:lnSpc>
            </a:pPr>
            <a:r>
              <a:rPr lang="en-US" dirty="0"/>
              <a:t>Sometimes called “no writes down” rule</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4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48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48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48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48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62E77-3610-4481-9504-08C814816F90}"/>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110D1055-B709-4FCF-B3B8-19AC53D2A8C5}"/>
              </a:ext>
            </a:extLst>
          </p:cNvPr>
          <p:cNvSpPr>
            <a:spLocks noGrp="1"/>
          </p:cNvSpPr>
          <p:nvPr>
            <p:ph idx="1"/>
          </p:nvPr>
        </p:nvSpPr>
        <p:spPr/>
        <p:txBody>
          <a:bodyPr/>
          <a:lstStyle/>
          <a:p>
            <a:r>
              <a:rPr lang="en-US" dirty="0"/>
              <a:t>Read down</a:t>
            </a:r>
          </a:p>
          <a:p>
            <a:pPr lvl="1"/>
            <a:r>
              <a:rPr lang="en-US" dirty="0"/>
              <a:t>Higher clearance allows one to read more</a:t>
            </a:r>
          </a:p>
          <a:p>
            <a:r>
              <a:rPr lang="en-US" dirty="0"/>
              <a:t>Write up</a:t>
            </a:r>
          </a:p>
          <a:p>
            <a:pPr lvl="1"/>
            <a:r>
              <a:rPr lang="en-US" dirty="0"/>
              <a:t>High clearance cannot be leaked down</a:t>
            </a:r>
          </a:p>
        </p:txBody>
      </p:sp>
    </p:spTree>
    <p:extLst>
      <p:ext uri="{BB962C8B-B14F-4D97-AF65-F5344CB8AC3E}">
        <p14:creationId xmlns:p14="http://schemas.microsoft.com/office/powerpoint/2010/main" val="3568558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custDataLst>
              <p:tags r:id="rId2"/>
            </p:custDataLst>
          </p:nvPr>
        </p:nvSpPr>
        <p:spPr/>
        <p:txBody>
          <a:bodyPr/>
          <a:lstStyle/>
          <a:p>
            <a:r>
              <a:rPr lang="en-US"/>
              <a:t>Basic Security Theorem, Step 1</a:t>
            </a:r>
          </a:p>
        </p:txBody>
      </p:sp>
      <p:sp>
        <p:nvSpPr>
          <p:cNvPr id="165891" name="Rectangle 3"/>
          <p:cNvSpPr>
            <a:spLocks noGrp="1" noChangeArrowheads="1"/>
          </p:cNvSpPr>
          <p:nvPr>
            <p:ph type="body" idx="1"/>
            <p:custDataLst>
              <p:tags r:id="rId3"/>
            </p:custDataLst>
          </p:nvPr>
        </p:nvSpPr>
        <p:spPr/>
        <p:txBody>
          <a:bodyPr/>
          <a:lstStyle/>
          <a:p>
            <a:r>
              <a:rPr lang="en-US"/>
              <a:t>If a system is initially in a secure state, and every transition of the system satisfies the simple security condition, step 1, and the *-property, step 1, then every state of the system is secure</a:t>
            </a:r>
          </a:p>
          <a:p>
            <a:pPr lvl="1"/>
            <a:r>
              <a:rPr lang="en-US"/>
              <a:t>Proof: induct on the number of transitions</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custDataLst>
              <p:tags r:id="rId2"/>
            </p:custDataLst>
          </p:nvPr>
        </p:nvSpPr>
        <p:spPr/>
        <p:txBody>
          <a:bodyPr/>
          <a:lstStyle/>
          <a:p>
            <a:r>
              <a:rPr lang="en-US"/>
              <a:t>Bell-LaPadula Model, Step 2</a:t>
            </a:r>
          </a:p>
        </p:txBody>
      </p:sp>
      <p:sp>
        <p:nvSpPr>
          <p:cNvPr id="166915" name="Rectangle 3"/>
          <p:cNvSpPr>
            <a:spLocks noGrp="1" noChangeArrowheads="1"/>
          </p:cNvSpPr>
          <p:nvPr>
            <p:ph type="body" idx="1"/>
            <p:custDataLst>
              <p:tags r:id="rId3"/>
            </p:custDataLst>
          </p:nvPr>
        </p:nvSpPr>
        <p:spPr/>
        <p:txBody>
          <a:bodyPr>
            <a:normAutofit fontScale="85000" lnSpcReduction="10000"/>
          </a:bodyPr>
          <a:lstStyle/>
          <a:p>
            <a:r>
              <a:rPr lang="en-US" dirty="0"/>
              <a:t>Expand notion of security level to include categories</a:t>
            </a:r>
          </a:p>
          <a:p>
            <a:r>
              <a:rPr lang="en-US" dirty="0"/>
              <a:t>Security level is (</a:t>
            </a:r>
            <a:r>
              <a:rPr lang="en-US" i="1" dirty="0"/>
              <a:t>clearance</a:t>
            </a:r>
            <a:r>
              <a:rPr lang="en-US" dirty="0"/>
              <a:t>, </a:t>
            </a:r>
            <a:r>
              <a:rPr lang="en-US" i="1" dirty="0"/>
              <a:t>category set</a:t>
            </a:r>
            <a:r>
              <a:rPr lang="en-US" dirty="0"/>
              <a:t>)</a:t>
            </a:r>
          </a:p>
          <a:p>
            <a:r>
              <a:rPr lang="en-US" dirty="0"/>
              <a:t>Examples</a:t>
            </a:r>
          </a:p>
          <a:p>
            <a:pPr lvl="1"/>
            <a:r>
              <a:rPr lang="en-US" dirty="0"/>
              <a:t>( Top Secret, { NUC, EUR, ASI } )</a:t>
            </a:r>
          </a:p>
          <a:p>
            <a:pPr lvl="1"/>
            <a:r>
              <a:rPr lang="en-US" dirty="0"/>
              <a:t>( Confidential, { EUR, ASI } )</a:t>
            </a:r>
          </a:p>
          <a:p>
            <a:pPr lvl="1"/>
            <a:r>
              <a:rPr lang="en-US" dirty="0"/>
              <a:t>( Secret, { NUC, ASI } )</a:t>
            </a:r>
          </a:p>
          <a:p>
            <a:r>
              <a:rPr lang="en-US" dirty="0"/>
              <a:t>One objective is to implement “need to know” policies, where a user can have high clearance, but this clearance can be limited to a specific area, as oppose to giving clearance across all areas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69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69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691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691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691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69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custDataLst>
              <p:tags r:id="rId2"/>
            </p:custDataLst>
          </p:nvPr>
        </p:nvSpPr>
        <p:spPr>
          <a:xfrm>
            <a:off x="381000" y="152400"/>
            <a:ext cx="8229600" cy="533400"/>
          </a:xfrm>
        </p:spPr>
        <p:txBody>
          <a:bodyPr>
            <a:normAutofit fontScale="90000"/>
          </a:bodyPr>
          <a:lstStyle/>
          <a:p>
            <a:r>
              <a:rPr lang="en-US" dirty="0"/>
              <a:t>Levels and Lattices</a:t>
            </a:r>
          </a:p>
        </p:txBody>
      </p:sp>
      <p:sp>
        <p:nvSpPr>
          <p:cNvPr id="167939" name="Rectangle 3"/>
          <p:cNvSpPr>
            <a:spLocks noGrp="1" noChangeArrowheads="1"/>
          </p:cNvSpPr>
          <p:nvPr>
            <p:ph type="body" idx="1"/>
            <p:custDataLst>
              <p:tags r:id="rId3"/>
            </p:custDataLst>
          </p:nvPr>
        </p:nvSpPr>
        <p:spPr>
          <a:xfrm>
            <a:off x="762000" y="609600"/>
            <a:ext cx="8077200" cy="4114800"/>
          </a:xfrm>
        </p:spPr>
        <p:txBody>
          <a:bodyPr/>
          <a:lstStyle/>
          <a:p>
            <a:pPr>
              <a:lnSpc>
                <a:spcPct val="90000"/>
              </a:lnSpc>
            </a:pPr>
            <a:r>
              <a:rPr lang="en-US" sz="2800" dirty="0"/>
              <a:t>(</a:t>
            </a:r>
            <a:r>
              <a:rPr lang="en-US" sz="2800" i="1" dirty="0"/>
              <a:t>A</a:t>
            </a:r>
            <a:r>
              <a:rPr lang="en-US" sz="2800" dirty="0"/>
              <a:t>, </a:t>
            </a:r>
            <a:r>
              <a:rPr lang="en-US" sz="2800" i="1" dirty="0"/>
              <a:t>C</a:t>
            </a:r>
            <a:r>
              <a:rPr lang="en-US" sz="2800" dirty="0"/>
              <a:t>) </a:t>
            </a:r>
            <a:r>
              <a:rPr lang="en-US" sz="2800" i="1" dirty="0" err="1"/>
              <a:t>dom</a:t>
            </a:r>
            <a:r>
              <a:rPr lang="en-US" sz="2800" dirty="0"/>
              <a:t> (</a:t>
            </a:r>
            <a:r>
              <a:rPr lang="en-US" sz="2800" i="1" dirty="0"/>
              <a:t>A</a:t>
            </a:r>
            <a:r>
              <a:rPr lang="en-US" sz="2800" i="1" dirty="0">
                <a:sym typeface="Symbol" pitchFamily="18" charset="2"/>
              </a:rPr>
              <a:t></a:t>
            </a:r>
            <a:r>
              <a:rPr lang="en-US" sz="2800" dirty="0"/>
              <a:t>, </a:t>
            </a:r>
            <a:r>
              <a:rPr lang="en-US" sz="2800" i="1" dirty="0"/>
              <a:t>C</a:t>
            </a:r>
            <a:r>
              <a:rPr lang="en-US" sz="2800" i="1" dirty="0">
                <a:sym typeface="Symbol" pitchFamily="18" charset="2"/>
              </a:rPr>
              <a:t></a:t>
            </a:r>
            <a:r>
              <a:rPr lang="en-US" sz="2800" dirty="0"/>
              <a:t>) </a:t>
            </a:r>
            <a:r>
              <a:rPr lang="en-US" sz="2800" dirty="0" err="1"/>
              <a:t>iff</a:t>
            </a:r>
            <a:r>
              <a:rPr lang="en-US" sz="2800" dirty="0"/>
              <a:t> </a:t>
            </a:r>
            <a:r>
              <a:rPr lang="en-US" sz="2800" i="1" dirty="0"/>
              <a:t>A</a:t>
            </a:r>
            <a:r>
              <a:rPr lang="en-US" sz="2800" dirty="0">
                <a:sym typeface="Symbol" pitchFamily="18" charset="2"/>
              </a:rPr>
              <a:t></a:t>
            </a:r>
            <a:r>
              <a:rPr lang="en-US" sz="2800" dirty="0"/>
              <a:t> ≤ </a:t>
            </a:r>
            <a:r>
              <a:rPr lang="en-US" sz="2800" i="1" dirty="0"/>
              <a:t>A</a:t>
            </a:r>
            <a:r>
              <a:rPr lang="en-US" sz="2800" dirty="0"/>
              <a:t> and </a:t>
            </a:r>
            <a:r>
              <a:rPr lang="en-US" sz="2800" i="1" dirty="0"/>
              <a:t>C</a:t>
            </a:r>
            <a:r>
              <a:rPr lang="en-US" sz="2800" i="1" dirty="0">
                <a:sym typeface="Symbol" pitchFamily="18" charset="2"/>
              </a:rPr>
              <a:t></a:t>
            </a:r>
            <a:r>
              <a:rPr lang="en-US" sz="2800" dirty="0"/>
              <a:t> </a:t>
            </a:r>
            <a:r>
              <a:rPr lang="en-US" sz="2800" dirty="0">
                <a:sym typeface="Symbol" pitchFamily="18" charset="2"/>
              </a:rPr>
              <a:t></a:t>
            </a:r>
            <a:r>
              <a:rPr lang="en-US" sz="2800" dirty="0"/>
              <a:t> </a:t>
            </a:r>
            <a:r>
              <a:rPr lang="en-US" sz="2800" i="1" dirty="0"/>
              <a:t>C</a:t>
            </a:r>
          </a:p>
          <a:p>
            <a:pPr>
              <a:lnSpc>
                <a:spcPct val="90000"/>
              </a:lnSpc>
            </a:pPr>
            <a:r>
              <a:rPr lang="en-US" sz="2800" dirty="0"/>
              <a:t>Examples</a:t>
            </a:r>
          </a:p>
          <a:p>
            <a:pPr lvl="1">
              <a:lnSpc>
                <a:spcPct val="90000"/>
              </a:lnSpc>
            </a:pPr>
            <a:r>
              <a:rPr lang="en-US" sz="2400" dirty="0"/>
              <a:t>(Top Secret, {NUC, ASI}) </a:t>
            </a:r>
            <a:r>
              <a:rPr lang="en-US" sz="2400" i="1" dirty="0" err="1"/>
              <a:t>dom</a:t>
            </a:r>
            <a:r>
              <a:rPr lang="en-US" sz="2400" dirty="0"/>
              <a:t> (Secret, {NUC})</a:t>
            </a:r>
          </a:p>
          <a:p>
            <a:pPr lvl="1">
              <a:lnSpc>
                <a:spcPct val="90000"/>
              </a:lnSpc>
            </a:pPr>
            <a:r>
              <a:rPr lang="en-US" sz="2400" dirty="0"/>
              <a:t>(Secret, {NUC, EUR}) </a:t>
            </a:r>
            <a:r>
              <a:rPr lang="en-US" sz="2400" i="1" dirty="0" err="1"/>
              <a:t>dom</a:t>
            </a:r>
            <a:r>
              <a:rPr lang="en-US" sz="2400" dirty="0"/>
              <a:t> (Confidential,{NUC, EUR})</a:t>
            </a:r>
          </a:p>
          <a:p>
            <a:pPr lvl="1">
              <a:lnSpc>
                <a:spcPct val="90000"/>
              </a:lnSpc>
            </a:pPr>
            <a:r>
              <a:rPr lang="en-US" sz="2400" dirty="0"/>
              <a:t>(Top Secret, {NUC}) </a:t>
            </a:r>
            <a:r>
              <a:rPr lang="en-US" sz="2400" dirty="0">
                <a:sym typeface="Symbol" pitchFamily="18" charset="2"/>
              </a:rPr>
              <a:t></a:t>
            </a:r>
            <a:r>
              <a:rPr lang="en-US" sz="2400" i="1" dirty="0" err="1"/>
              <a:t>dom</a:t>
            </a:r>
            <a:r>
              <a:rPr lang="en-US" sz="2400" dirty="0"/>
              <a:t> (Confidential, {EUR})</a:t>
            </a:r>
          </a:p>
          <a:p>
            <a:pPr>
              <a:lnSpc>
                <a:spcPct val="90000"/>
              </a:lnSpc>
            </a:pPr>
            <a:r>
              <a:rPr lang="en-US" sz="2800" dirty="0"/>
              <a:t>Let </a:t>
            </a:r>
            <a:r>
              <a:rPr lang="en-US" sz="2800" i="1" dirty="0"/>
              <a:t>C</a:t>
            </a:r>
            <a:r>
              <a:rPr lang="en-US" sz="2800" dirty="0"/>
              <a:t> be set of classifications, </a:t>
            </a:r>
            <a:r>
              <a:rPr lang="en-US" sz="2800" i="1" dirty="0"/>
              <a:t>K</a:t>
            </a:r>
            <a:r>
              <a:rPr lang="en-US" sz="2800" dirty="0"/>
              <a:t> set of categories. Set of security levels </a:t>
            </a:r>
            <a:r>
              <a:rPr lang="en-US" sz="2800" i="1" dirty="0"/>
              <a:t>L = C </a:t>
            </a:r>
            <a:r>
              <a:rPr lang="en-US" sz="2800" dirty="0">
                <a:sym typeface="Symbol" pitchFamily="18" charset="2"/>
              </a:rPr>
              <a:t></a:t>
            </a:r>
            <a:r>
              <a:rPr lang="en-US" sz="2800" i="1" dirty="0"/>
              <a:t> K</a:t>
            </a:r>
            <a:r>
              <a:rPr lang="en-US" sz="2800" dirty="0"/>
              <a:t>, </a:t>
            </a:r>
            <a:r>
              <a:rPr lang="en-US" sz="2800" i="1" dirty="0" err="1"/>
              <a:t>dom</a:t>
            </a:r>
            <a:r>
              <a:rPr lang="en-US" sz="2800" dirty="0"/>
              <a:t> form lattice</a:t>
            </a:r>
          </a:p>
          <a:p>
            <a:pPr lvl="1">
              <a:lnSpc>
                <a:spcPct val="90000"/>
              </a:lnSpc>
            </a:pPr>
            <a:r>
              <a:rPr lang="en-US" sz="2400" i="1" dirty="0" err="1"/>
              <a:t>lub</a:t>
            </a:r>
            <a:r>
              <a:rPr lang="en-US" sz="2400" dirty="0"/>
              <a:t>(</a:t>
            </a:r>
            <a:r>
              <a:rPr lang="en-US" sz="2400" i="1" dirty="0"/>
              <a:t>L</a:t>
            </a:r>
            <a:r>
              <a:rPr lang="en-US" sz="2400" dirty="0"/>
              <a:t>) = (</a:t>
            </a:r>
            <a:r>
              <a:rPr lang="en-US" sz="2400" i="1" dirty="0"/>
              <a:t>max</a:t>
            </a:r>
            <a:r>
              <a:rPr lang="en-US" sz="2400" dirty="0"/>
              <a:t>(</a:t>
            </a:r>
            <a:r>
              <a:rPr lang="en-US" sz="2400" i="1" dirty="0"/>
              <a:t>A</a:t>
            </a:r>
            <a:r>
              <a:rPr lang="en-US" sz="2400" dirty="0"/>
              <a:t>)</a:t>
            </a:r>
            <a:r>
              <a:rPr lang="en-US" sz="2400" i="1" dirty="0"/>
              <a:t>,</a:t>
            </a:r>
            <a:r>
              <a:rPr lang="en-US" sz="2400" dirty="0"/>
              <a:t> </a:t>
            </a:r>
            <a:r>
              <a:rPr lang="en-US" sz="2400" i="1" dirty="0"/>
              <a:t>C</a:t>
            </a:r>
            <a:r>
              <a:rPr lang="en-US" sz="2400" dirty="0"/>
              <a:t>)</a:t>
            </a:r>
          </a:p>
          <a:p>
            <a:pPr lvl="1">
              <a:lnSpc>
                <a:spcPct val="90000"/>
              </a:lnSpc>
            </a:pPr>
            <a:r>
              <a:rPr lang="en-US" sz="2400" i="1" dirty="0" err="1"/>
              <a:t>glb</a:t>
            </a:r>
            <a:r>
              <a:rPr lang="en-US" sz="2400" dirty="0"/>
              <a:t>(</a:t>
            </a:r>
            <a:r>
              <a:rPr lang="en-US" sz="2400" i="1" dirty="0"/>
              <a:t>L</a:t>
            </a:r>
            <a:r>
              <a:rPr lang="en-US" sz="2400" dirty="0"/>
              <a:t>) = (</a:t>
            </a:r>
            <a:r>
              <a:rPr lang="en-US" sz="2400" i="1" dirty="0"/>
              <a:t>min</a:t>
            </a:r>
            <a:r>
              <a:rPr lang="en-US" sz="2400" dirty="0"/>
              <a:t>(</a:t>
            </a:r>
            <a:r>
              <a:rPr lang="en-US" sz="2400" i="1" dirty="0"/>
              <a:t>A</a:t>
            </a:r>
            <a:r>
              <a:rPr lang="en-US" sz="2400" dirty="0"/>
              <a:t>), </a:t>
            </a:r>
            <a:r>
              <a:rPr lang="en-US" sz="2400" dirty="0">
                <a:sym typeface="Symbol" pitchFamily="18" charset="2"/>
              </a:rPr>
              <a:t>)</a:t>
            </a:r>
          </a:p>
        </p:txBody>
      </p:sp>
      <p:pic>
        <p:nvPicPr>
          <p:cNvPr id="2050" name="Picture 2"/>
          <p:cNvPicPr>
            <a:picLocks noChangeAspect="1" noChangeArrowheads="1"/>
          </p:cNvPicPr>
          <p:nvPr>
            <p:custDataLst>
              <p:tags r:id="rId4"/>
            </p:custDataLst>
          </p:nvPr>
        </p:nvPicPr>
        <p:blipFill>
          <a:blip r:embed="rId6" cstate="print"/>
          <a:srcRect/>
          <a:stretch>
            <a:fillRect/>
          </a:stretch>
        </p:blipFill>
        <p:spPr bwMode="auto">
          <a:xfrm>
            <a:off x="2362200" y="4419600"/>
            <a:ext cx="4591050" cy="1943100"/>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79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793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793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7939">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793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793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793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custDataLst>
              <p:tags r:id="rId2"/>
            </p:custDataLst>
          </p:nvPr>
        </p:nvSpPr>
        <p:spPr>
          <a:xfrm>
            <a:off x="381000" y="0"/>
            <a:ext cx="8229600" cy="563562"/>
          </a:xfrm>
        </p:spPr>
        <p:txBody>
          <a:bodyPr>
            <a:normAutofit fontScale="90000"/>
          </a:bodyPr>
          <a:lstStyle/>
          <a:p>
            <a:r>
              <a:rPr lang="en-US" dirty="0"/>
              <a:t>Levels and Ordering</a:t>
            </a:r>
          </a:p>
        </p:txBody>
      </p:sp>
      <p:sp>
        <p:nvSpPr>
          <p:cNvPr id="171011" name="Rectangle 3"/>
          <p:cNvSpPr>
            <a:spLocks noGrp="1" noChangeArrowheads="1"/>
          </p:cNvSpPr>
          <p:nvPr>
            <p:ph type="body" idx="1"/>
            <p:custDataLst>
              <p:tags r:id="rId3"/>
            </p:custDataLst>
          </p:nvPr>
        </p:nvSpPr>
        <p:spPr>
          <a:xfrm>
            <a:off x="457200" y="609601"/>
            <a:ext cx="8229600" cy="3124200"/>
          </a:xfrm>
        </p:spPr>
        <p:txBody>
          <a:bodyPr>
            <a:normAutofit lnSpcReduction="10000"/>
          </a:bodyPr>
          <a:lstStyle/>
          <a:p>
            <a:r>
              <a:rPr lang="en-US" dirty="0"/>
              <a:t>Security levels partially ordered</a:t>
            </a:r>
          </a:p>
          <a:p>
            <a:pPr lvl="1"/>
            <a:r>
              <a:rPr lang="en-US" dirty="0"/>
              <a:t>Any pair of security levels may (or may not) be related by </a:t>
            </a:r>
            <a:r>
              <a:rPr lang="en-US" i="1" dirty="0" err="1"/>
              <a:t>dom</a:t>
            </a:r>
            <a:endParaRPr lang="en-US" dirty="0"/>
          </a:p>
          <a:p>
            <a:r>
              <a:rPr lang="en-US" dirty="0"/>
              <a:t>“dominates” is a partial ordering</a:t>
            </a:r>
          </a:p>
          <a:p>
            <a:r>
              <a:rPr lang="en-US" dirty="0"/>
              <a:t>In step 1, we used “greater than”, which is a total ordering</a:t>
            </a: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custDataLst>
              <p:tags r:id="rId2"/>
            </p:custDataLst>
          </p:nvPr>
        </p:nvSpPr>
        <p:spPr/>
        <p:txBody>
          <a:bodyPr/>
          <a:lstStyle/>
          <a:p>
            <a:r>
              <a:rPr lang="en-US"/>
              <a:t>Reading Information</a:t>
            </a:r>
          </a:p>
        </p:txBody>
      </p:sp>
      <p:sp>
        <p:nvSpPr>
          <p:cNvPr id="168963" name="Rectangle 3"/>
          <p:cNvSpPr>
            <a:spLocks noGrp="1" noChangeArrowheads="1"/>
          </p:cNvSpPr>
          <p:nvPr>
            <p:ph type="body" idx="1"/>
            <p:custDataLst>
              <p:tags r:id="rId3"/>
            </p:custDataLst>
          </p:nvPr>
        </p:nvSpPr>
        <p:spPr/>
        <p:txBody>
          <a:bodyPr/>
          <a:lstStyle/>
          <a:p>
            <a:pPr>
              <a:lnSpc>
                <a:spcPct val="90000"/>
              </a:lnSpc>
            </a:pPr>
            <a:r>
              <a:rPr lang="en-US" dirty="0"/>
              <a:t>Information flows </a:t>
            </a:r>
            <a:r>
              <a:rPr lang="en-US" i="1" dirty="0"/>
              <a:t>up</a:t>
            </a:r>
            <a:r>
              <a:rPr lang="en-US" dirty="0"/>
              <a:t>, not </a:t>
            </a:r>
            <a:r>
              <a:rPr lang="en-US" i="1" dirty="0"/>
              <a:t>down</a:t>
            </a:r>
          </a:p>
          <a:p>
            <a:pPr lvl="1">
              <a:lnSpc>
                <a:spcPct val="90000"/>
              </a:lnSpc>
            </a:pPr>
            <a:r>
              <a:rPr lang="en-US" dirty="0"/>
              <a:t>“Reads up” disallowed, “reads down” allowed</a:t>
            </a:r>
          </a:p>
          <a:p>
            <a:pPr>
              <a:lnSpc>
                <a:spcPct val="90000"/>
              </a:lnSpc>
            </a:pPr>
            <a:r>
              <a:rPr lang="en-US" dirty="0"/>
              <a:t>Simple Security Condition (Step 2)</a:t>
            </a:r>
          </a:p>
          <a:p>
            <a:pPr lvl="1">
              <a:lnSpc>
                <a:spcPct val="90000"/>
              </a:lnSpc>
            </a:pPr>
            <a:r>
              <a:rPr lang="en-US" dirty="0"/>
              <a:t>Subject </a:t>
            </a:r>
            <a:r>
              <a:rPr lang="en-US" i="1" dirty="0"/>
              <a:t>s</a:t>
            </a:r>
            <a:r>
              <a:rPr lang="en-US" dirty="0"/>
              <a:t> can read object </a:t>
            </a:r>
            <a:r>
              <a:rPr lang="en-US" i="1" dirty="0"/>
              <a:t>o</a:t>
            </a:r>
            <a:r>
              <a:rPr lang="en-US" dirty="0"/>
              <a:t> </a:t>
            </a:r>
            <a:r>
              <a:rPr lang="en-US" dirty="0" err="1"/>
              <a:t>iff</a:t>
            </a:r>
            <a:r>
              <a:rPr lang="en-US" dirty="0"/>
              <a:t> </a:t>
            </a:r>
            <a:r>
              <a:rPr lang="en-US" i="1" dirty="0">
                <a:solidFill>
                  <a:srgbClr val="FF0000"/>
                </a:solidFill>
              </a:rPr>
              <a:t>L</a:t>
            </a:r>
            <a:r>
              <a:rPr lang="en-US" dirty="0">
                <a:solidFill>
                  <a:srgbClr val="FF0000"/>
                </a:solidFill>
              </a:rPr>
              <a:t>(</a:t>
            </a:r>
            <a:r>
              <a:rPr lang="en-US" i="1" dirty="0">
                <a:solidFill>
                  <a:srgbClr val="FF0000"/>
                </a:solidFill>
              </a:rPr>
              <a:t>s</a:t>
            </a:r>
            <a:r>
              <a:rPr lang="en-US" dirty="0">
                <a:solidFill>
                  <a:srgbClr val="FF0000"/>
                </a:solidFill>
              </a:rPr>
              <a:t>) </a:t>
            </a:r>
            <a:r>
              <a:rPr lang="en-US" i="1" dirty="0" err="1">
                <a:solidFill>
                  <a:srgbClr val="FF0000"/>
                </a:solidFill>
              </a:rPr>
              <a:t>dom</a:t>
            </a:r>
            <a:r>
              <a:rPr lang="en-US" dirty="0">
                <a:solidFill>
                  <a:srgbClr val="FF0000"/>
                </a:solidFill>
              </a:rPr>
              <a:t> </a:t>
            </a:r>
            <a:r>
              <a:rPr lang="en-US" i="1" dirty="0">
                <a:solidFill>
                  <a:srgbClr val="FF0000"/>
                </a:solidFill>
              </a:rPr>
              <a:t>L</a:t>
            </a:r>
            <a:r>
              <a:rPr lang="en-US" dirty="0">
                <a:solidFill>
                  <a:srgbClr val="FF0000"/>
                </a:solidFill>
              </a:rPr>
              <a:t>(</a:t>
            </a:r>
            <a:r>
              <a:rPr lang="en-US" i="1" dirty="0">
                <a:solidFill>
                  <a:srgbClr val="FF0000"/>
                </a:solidFill>
              </a:rPr>
              <a:t>o</a:t>
            </a:r>
            <a:r>
              <a:rPr lang="en-US" dirty="0">
                <a:solidFill>
                  <a:srgbClr val="FF0000"/>
                </a:solidFill>
              </a:rPr>
              <a:t>) </a:t>
            </a:r>
            <a:r>
              <a:rPr lang="en-US" dirty="0"/>
              <a:t>and </a:t>
            </a:r>
            <a:r>
              <a:rPr lang="en-US" i="1" dirty="0"/>
              <a:t>s</a:t>
            </a:r>
            <a:r>
              <a:rPr lang="en-US" dirty="0"/>
              <a:t> has permission to read </a:t>
            </a:r>
            <a:r>
              <a:rPr lang="en-US" i="1" dirty="0"/>
              <a:t>o</a:t>
            </a:r>
            <a:endParaRPr lang="en-US" dirty="0"/>
          </a:p>
          <a:p>
            <a:pPr lvl="2">
              <a:lnSpc>
                <a:spcPct val="90000"/>
              </a:lnSpc>
            </a:pPr>
            <a:r>
              <a:rPr lang="en-US" dirty="0"/>
              <a:t>Note: combines mandatory control (relationship of security levels) and discretionary control (the required permission)</a:t>
            </a:r>
          </a:p>
          <a:p>
            <a:pPr lvl="1">
              <a:lnSpc>
                <a:spcPct val="90000"/>
              </a:lnSpc>
            </a:pPr>
            <a:r>
              <a:rPr lang="en-US" dirty="0"/>
              <a:t>Sometimes called “no reads up” rule</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896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896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896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896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89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381000" y="0"/>
            <a:ext cx="8229600" cy="487362"/>
          </a:xfrm>
        </p:spPr>
        <p:txBody>
          <a:bodyPr>
            <a:normAutofit fontScale="90000"/>
          </a:bodyPr>
          <a:lstStyle/>
          <a:p>
            <a:r>
              <a:rPr lang="en-US" dirty="0"/>
              <a:t>example</a:t>
            </a:r>
          </a:p>
        </p:txBody>
      </p:sp>
      <p:sp>
        <p:nvSpPr>
          <p:cNvPr id="3" name="Content Placeholder 2"/>
          <p:cNvSpPr>
            <a:spLocks noGrp="1"/>
          </p:cNvSpPr>
          <p:nvPr>
            <p:ph idx="1"/>
            <p:custDataLst>
              <p:tags r:id="rId3"/>
            </p:custDataLst>
          </p:nvPr>
        </p:nvSpPr>
        <p:spPr>
          <a:xfrm>
            <a:off x="-152400" y="685800"/>
            <a:ext cx="9296400" cy="6553200"/>
          </a:xfrm>
        </p:spPr>
        <p:txBody>
          <a:bodyPr>
            <a:normAutofit fontScale="62500" lnSpcReduction="20000"/>
          </a:bodyPr>
          <a:lstStyle/>
          <a:p>
            <a:r>
              <a:rPr lang="en-US" dirty="0"/>
              <a:t>Assume</a:t>
            </a:r>
          </a:p>
          <a:p>
            <a:pPr lvl="1"/>
            <a:r>
              <a:rPr lang="en-US" dirty="0"/>
              <a:t>Sam is cleared into security level (SECRET, { NUC, EUR} ), </a:t>
            </a:r>
          </a:p>
          <a:p>
            <a:pPr lvl="2"/>
            <a:r>
              <a:rPr lang="en-US" dirty="0"/>
              <a:t>If adjustable clearance is allowed: (secret, {EUR})</a:t>
            </a:r>
          </a:p>
          <a:p>
            <a:pPr lvl="1"/>
            <a:r>
              <a:rPr lang="en-US" dirty="0" err="1"/>
              <a:t>DocA</a:t>
            </a:r>
            <a:r>
              <a:rPr lang="en-US" dirty="0"/>
              <a:t> is classified as ( CONFIDENTIAL, { NUC } ), </a:t>
            </a:r>
          </a:p>
          <a:p>
            <a:pPr lvl="2"/>
            <a:r>
              <a:rPr lang="en-US" dirty="0"/>
              <a:t>Read: yes. Write: no</a:t>
            </a:r>
          </a:p>
          <a:p>
            <a:pPr lvl="1"/>
            <a:r>
              <a:rPr lang="en-US" dirty="0" err="1"/>
              <a:t>DocB</a:t>
            </a:r>
            <a:r>
              <a:rPr lang="en-US" dirty="0"/>
              <a:t> is classified as ( SECRET, { EUR, US}), </a:t>
            </a:r>
          </a:p>
          <a:p>
            <a:pPr lvl="2"/>
            <a:r>
              <a:rPr lang="en-US" dirty="0"/>
              <a:t>Read: no. Write: no</a:t>
            </a:r>
          </a:p>
          <a:p>
            <a:pPr lvl="1"/>
            <a:r>
              <a:rPr lang="en-US" dirty="0" err="1"/>
              <a:t>DocC</a:t>
            </a:r>
            <a:r>
              <a:rPr lang="en-US" dirty="0"/>
              <a:t> is classified as (SECRET, { EUR }). </a:t>
            </a:r>
          </a:p>
          <a:p>
            <a:pPr lvl="2"/>
            <a:r>
              <a:rPr lang="en-US" dirty="0"/>
              <a:t>Read: yes. Write: no</a:t>
            </a:r>
          </a:p>
          <a:p>
            <a:pPr lvl="1"/>
            <a:r>
              <a:rPr lang="en-US" dirty="0" err="1"/>
              <a:t>DocD</a:t>
            </a:r>
            <a:r>
              <a:rPr lang="en-US" dirty="0"/>
              <a:t> is classified as (Top SECRET, { EUR , US, NUC}). </a:t>
            </a:r>
          </a:p>
          <a:p>
            <a:pPr lvl="2"/>
            <a:r>
              <a:rPr lang="en-US" dirty="0"/>
              <a:t>No read. Yes write</a:t>
            </a:r>
          </a:p>
          <a:p>
            <a:pPr lvl="1"/>
            <a:r>
              <a:rPr lang="en-US" dirty="0" err="1"/>
              <a:t>DocE</a:t>
            </a:r>
            <a:r>
              <a:rPr lang="en-US" dirty="0"/>
              <a:t> is classified as (Top SECRET, { EUR}). </a:t>
            </a:r>
          </a:p>
          <a:p>
            <a:pPr lvl="2"/>
            <a:r>
              <a:rPr lang="en-US" dirty="0"/>
              <a:t>No read. no write</a:t>
            </a:r>
          </a:p>
          <a:p>
            <a:endParaRPr lang="en-US" dirty="0"/>
          </a:p>
          <a:p>
            <a:r>
              <a:rPr lang="en-US" dirty="0"/>
              <a:t>Then:</a:t>
            </a:r>
          </a:p>
          <a:p>
            <a:pPr lvl="1"/>
            <a:r>
              <a:rPr lang="en-US" dirty="0"/>
              <a:t>George </a:t>
            </a:r>
            <a:r>
              <a:rPr lang="en-US" dirty="0" err="1"/>
              <a:t>dom</a:t>
            </a:r>
            <a:r>
              <a:rPr lang="en-US" dirty="0"/>
              <a:t> </a:t>
            </a:r>
            <a:r>
              <a:rPr lang="en-US" dirty="0" err="1"/>
              <a:t>DocA</a:t>
            </a:r>
            <a:r>
              <a:rPr lang="en-US" dirty="0"/>
              <a:t> as CONFIDENTIAL ≤ SECRET and { NUC } ⊆ { NUC, EUR }</a:t>
            </a:r>
          </a:p>
          <a:p>
            <a:pPr lvl="1"/>
            <a:r>
              <a:rPr lang="en-US" dirty="0"/>
              <a:t>George ￢ </a:t>
            </a:r>
            <a:r>
              <a:rPr lang="en-US" dirty="0" err="1"/>
              <a:t>dom</a:t>
            </a:r>
            <a:r>
              <a:rPr lang="en-US" dirty="0"/>
              <a:t> </a:t>
            </a:r>
            <a:r>
              <a:rPr lang="en-US" dirty="0" err="1"/>
              <a:t>DocB</a:t>
            </a:r>
            <a:r>
              <a:rPr lang="en-US" dirty="0"/>
              <a:t> as { EUR, US } ⊄ { NUC, EUR }</a:t>
            </a:r>
          </a:p>
          <a:p>
            <a:pPr lvl="1"/>
            <a:r>
              <a:rPr lang="en-US" dirty="0"/>
              <a:t>George </a:t>
            </a:r>
            <a:r>
              <a:rPr lang="en-US" dirty="0" err="1"/>
              <a:t>dom</a:t>
            </a:r>
            <a:r>
              <a:rPr lang="en-US" dirty="0"/>
              <a:t> </a:t>
            </a:r>
            <a:r>
              <a:rPr lang="en-US" dirty="0" err="1"/>
              <a:t>DocC</a:t>
            </a:r>
            <a:r>
              <a:rPr lang="en-US" dirty="0"/>
              <a:t> as SECRET ≤ SECRET and { EUR } ⊆ { NUC, EUR }</a:t>
            </a:r>
          </a:p>
          <a:p>
            <a:endParaRPr lang="en-US" dirty="0"/>
          </a:p>
          <a:p>
            <a:r>
              <a:rPr lang="en-US" dirty="0"/>
              <a:t>Hence, George </a:t>
            </a:r>
          </a:p>
          <a:p>
            <a:pPr lvl="1"/>
            <a:r>
              <a:rPr lang="en-US" dirty="0"/>
              <a:t>can read </a:t>
            </a:r>
            <a:r>
              <a:rPr lang="en-US" dirty="0" err="1"/>
              <a:t>DocA</a:t>
            </a:r>
            <a:r>
              <a:rPr lang="en-US" dirty="0"/>
              <a:t> </a:t>
            </a:r>
          </a:p>
          <a:p>
            <a:pPr lvl="1"/>
            <a:r>
              <a:rPr lang="en-US" dirty="0"/>
              <a:t>can read  </a:t>
            </a:r>
            <a:r>
              <a:rPr lang="en-US" dirty="0" err="1"/>
              <a:t>DocC</a:t>
            </a:r>
            <a:r>
              <a:rPr lang="en-US" dirty="0"/>
              <a:t> </a:t>
            </a:r>
          </a:p>
          <a:p>
            <a:pPr lvl="1"/>
            <a:r>
              <a:rPr lang="en-US" dirty="0"/>
              <a:t>cannot read  </a:t>
            </a:r>
            <a:r>
              <a:rPr lang="en-US" dirty="0" err="1"/>
              <a:t>DocB</a:t>
            </a:r>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16" end="1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19" end="19"/>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20" end="20"/>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custDataLst>
              <p:tags r:id="rId2"/>
            </p:custDataLst>
          </p:nvPr>
        </p:nvSpPr>
        <p:spPr/>
        <p:txBody>
          <a:bodyPr/>
          <a:lstStyle/>
          <a:p>
            <a:r>
              <a:rPr lang="en-US" dirty="0"/>
              <a:t>Chapter 5: Confidentiality Policies</a:t>
            </a:r>
          </a:p>
        </p:txBody>
      </p:sp>
      <p:sp>
        <p:nvSpPr>
          <p:cNvPr id="2051" name="Rectangle 3"/>
          <p:cNvSpPr>
            <a:spLocks noGrp="1" noChangeArrowheads="1"/>
          </p:cNvSpPr>
          <p:nvPr>
            <p:ph type="body" idx="1"/>
            <p:custDataLst>
              <p:tags r:id="rId3"/>
            </p:custDataLst>
          </p:nvPr>
        </p:nvSpPr>
        <p:spPr/>
        <p:txBody>
          <a:bodyPr/>
          <a:lstStyle/>
          <a:p>
            <a:pPr>
              <a:tabLst>
                <a:tab pos="4337050" algn="l"/>
                <a:tab pos="4630738" algn="l"/>
              </a:tabLst>
            </a:pPr>
            <a:r>
              <a:rPr lang="en-US" dirty="0"/>
              <a:t>Overview</a:t>
            </a:r>
          </a:p>
          <a:p>
            <a:pPr lvl="1">
              <a:tabLst>
                <a:tab pos="4337050" algn="l"/>
                <a:tab pos="4630738" algn="l"/>
              </a:tabLst>
            </a:pPr>
            <a:r>
              <a:rPr lang="en-US" dirty="0"/>
              <a:t>What is a confidentiality model</a:t>
            </a:r>
          </a:p>
          <a:p>
            <a:pPr>
              <a:tabLst>
                <a:tab pos="4337050" algn="l"/>
                <a:tab pos="4630738" algn="l"/>
              </a:tabLst>
            </a:pPr>
            <a:r>
              <a:rPr lang="en-US" dirty="0"/>
              <a:t>Bell-</a:t>
            </a:r>
            <a:r>
              <a:rPr lang="en-US" dirty="0" err="1"/>
              <a:t>LaPadula</a:t>
            </a:r>
            <a:r>
              <a:rPr lang="en-US" dirty="0"/>
              <a:t> Model</a:t>
            </a:r>
          </a:p>
          <a:p>
            <a:pPr lvl="1">
              <a:tabLst>
                <a:tab pos="4337050" algn="l"/>
                <a:tab pos="4630738" algn="l"/>
              </a:tabLst>
            </a:pPr>
            <a:r>
              <a:rPr lang="en-US" dirty="0"/>
              <a:t>General idea</a:t>
            </a:r>
          </a:p>
          <a:p>
            <a:pPr lvl="1">
              <a:tabLst>
                <a:tab pos="4337050" algn="l"/>
                <a:tab pos="4630738" algn="l"/>
              </a:tabLst>
            </a:pPr>
            <a:r>
              <a:rPr lang="en-US" dirty="0"/>
              <a:t>Informal description of rules</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custDataLst>
              <p:tags r:id="rId2"/>
            </p:custDataLst>
          </p:nvPr>
        </p:nvSpPr>
        <p:spPr/>
        <p:txBody>
          <a:bodyPr/>
          <a:lstStyle/>
          <a:p>
            <a:r>
              <a:rPr lang="en-US"/>
              <a:t>Writing Information</a:t>
            </a:r>
          </a:p>
        </p:txBody>
      </p:sp>
      <p:sp>
        <p:nvSpPr>
          <p:cNvPr id="169987" name="Rectangle 3"/>
          <p:cNvSpPr>
            <a:spLocks noGrp="1" noChangeArrowheads="1"/>
          </p:cNvSpPr>
          <p:nvPr>
            <p:ph type="body" idx="1"/>
            <p:custDataLst>
              <p:tags r:id="rId3"/>
            </p:custDataLst>
          </p:nvPr>
        </p:nvSpPr>
        <p:spPr/>
        <p:txBody>
          <a:bodyPr/>
          <a:lstStyle/>
          <a:p>
            <a:pPr>
              <a:lnSpc>
                <a:spcPct val="90000"/>
              </a:lnSpc>
            </a:pPr>
            <a:r>
              <a:rPr lang="en-US"/>
              <a:t>Information flows up, not down</a:t>
            </a:r>
          </a:p>
          <a:p>
            <a:pPr lvl="1">
              <a:lnSpc>
                <a:spcPct val="90000"/>
              </a:lnSpc>
            </a:pPr>
            <a:r>
              <a:rPr lang="en-US"/>
              <a:t>“Writes up” allowed, “writes down” disallowed</a:t>
            </a:r>
          </a:p>
          <a:p>
            <a:pPr>
              <a:lnSpc>
                <a:spcPct val="90000"/>
              </a:lnSpc>
            </a:pPr>
            <a:r>
              <a:rPr lang="en-US"/>
              <a:t>*-Property (Step 2)</a:t>
            </a:r>
          </a:p>
          <a:p>
            <a:pPr lvl="1">
              <a:lnSpc>
                <a:spcPct val="90000"/>
              </a:lnSpc>
            </a:pPr>
            <a:r>
              <a:rPr lang="en-US"/>
              <a:t>Subject </a:t>
            </a:r>
            <a:r>
              <a:rPr lang="en-US" i="1"/>
              <a:t>s</a:t>
            </a:r>
            <a:r>
              <a:rPr lang="en-US"/>
              <a:t> can write object </a:t>
            </a:r>
            <a:r>
              <a:rPr lang="en-US" i="1"/>
              <a:t>o</a:t>
            </a:r>
            <a:r>
              <a:rPr lang="en-US"/>
              <a:t> iff </a:t>
            </a:r>
            <a:r>
              <a:rPr lang="en-US" i="1"/>
              <a:t>L</a:t>
            </a:r>
            <a:r>
              <a:rPr lang="en-US"/>
              <a:t>(</a:t>
            </a:r>
            <a:r>
              <a:rPr lang="en-US" i="1"/>
              <a:t>o</a:t>
            </a:r>
            <a:r>
              <a:rPr lang="en-US"/>
              <a:t>) </a:t>
            </a:r>
            <a:r>
              <a:rPr lang="en-US" i="1"/>
              <a:t>dom</a:t>
            </a:r>
            <a:r>
              <a:rPr lang="en-US"/>
              <a:t> </a:t>
            </a:r>
            <a:r>
              <a:rPr lang="en-US" i="1"/>
              <a:t>L</a:t>
            </a:r>
            <a:r>
              <a:rPr lang="en-US"/>
              <a:t>(</a:t>
            </a:r>
            <a:r>
              <a:rPr lang="en-US" i="1"/>
              <a:t>s</a:t>
            </a:r>
            <a:r>
              <a:rPr lang="en-US"/>
              <a:t>) and </a:t>
            </a:r>
            <a:r>
              <a:rPr lang="en-US" i="1"/>
              <a:t>s</a:t>
            </a:r>
            <a:r>
              <a:rPr lang="en-US"/>
              <a:t> has permission to write </a:t>
            </a:r>
            <a:r>
              <a:rPr lang="en-US" i="1"/>
              <a:t>o</a:t>
            </a:r>
            <a:endParaRPr lang="en-US"/>
          </a:p>
          <a:p>
            <a:pPr lvl="2">
              <a:lnSpc>
                <a:spcPct val="90000"/>
              </a:lnSpc>
            </a:pPr>
            <a:r>
              <a:rPr lang="en-US"/>
              <a:t>Note: combines mandatory control (relationship of security levels) and discretionary control (the required permission)</a:t>
            </a:r>
          </a:p>
          <a:p>
            <a:pPr lvl="1">
              <a:lnSpc>
                <a:spcPct val="90000"/>
              </a:lnSpc>
            </a:pPr>
            <a:r>
              <a:rPr lang="en-US"/>
              <a:t>Sometimes called “no writes down” rule</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custDataLst>
              <p:tags r:id="rId2"/>
            </p:custDataLst>
          </p:nvPr>
        </p:nvSpPr>
        <p:spPr/>
        <p:txBody>
          <a:bodyPr/>
          <a:lstStyle/>
          <a:p>
            <a:r>
              <a:rPr lang="en-US"/>
              <a:t>Basic Security Theorem, Step 2</a:t>
            </a:r>
          </a:p>
        </p:txBody>
      </p:sp>
      <p:sp>
        <p:nvSpPr>
          <p:cNvPr id="172035" name="Rectangle 3"/>
          <p:cNvSpPr>
            <a:spLocks noGrp="1" noChangeArrowheads="1"/>
          </p:cNvSpPr>
          <p:nvPr>
            <p:ph type="body" idx="1"/>
            <p:custDataLst>
              <p:tags r:id="rId3"/>
            </p:custDataLst>
          </p:nvPr>
        </p:nvSpPr>
        <p:spPr/>
        <p:txBody>
          <a:bodyPr/>
          <a:lstStyle/>
          <a:p>
            <a:pPr>
              <a:lnSpc>
                <a:spcPct val="90000"/>
              </a:lnSpc>
            </a:pPr>
            <a:r>
              <a:rPr lang="en-US" sz="2800"/>
              <a:t>If a system is initially in a secure state, and every transition of the system satisfies the simple security condition, step 2, and the *-property, step 2, then every state of the system is secure</a:t>
            </a:r>
          </a:p>
          <a:p>
            <a:pPr lvl="1">
              <a:lnSpc>
                <a:spcPct val="90000"/>
              </a:lnSpc>
            </a:pPr>
            <a:r>
              <a:rPr lang="en-US" sz="2400"/>
              <a:t>Proof: induct on the number of transitions</a:t>
            </a:r>
          </a:p>
          <a:p>
            <a:pPr lvl="1">
              <a:lnSpc>
                <a:spcPct val="90000"/>
              </a:lnSpc>
            </a:pPr>
            <a:r>
              <a:rPr lang="en-US" sz="2400"/>
              <a:t>In actual Basic Security Theorem, discretionary access control treated as third property, and simple security property and *-property phrased to eliminate discretionary part of the definitions — but simpler to express the way done here.</a:t>
            </a: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custDataLst>
              <p:tags r:id="rId2"/>
            </p:custDataLst>
          </p:nvPr>
        </p:nvSpPr>
        <p:spPr>
          <a:xfrm>
            <a:off x="304800" y="0"/>
            <a:ext cx="8229600" cy="487362"/>
          </a:xfrm>
        </p:spPr>
        <p:txBody>
          <a:bodyPr>
            <a:normAutofit fontScale="90000"/>
          </a:bodyPr>
          <a:lstStyle/>
          <a:p>
            <a:r>
              <a:rPr lang="en-US" dirty="0"/>
              <a:t>MAC Regions</a:t>
            </a:r>
          </a:p>
        </p:txBody>
      </p:sp>
      <p:pic>
        <p:nvPicPr>
          <p:cNvPr id="87045" name="Picture 5"/>
          <p:cNvPicPr>
            <a:picLocks noChangeAspect="1" noChangeArrowheads="1"/>
          </p:cNvPicPr>
          <p:nvPr>
            <p:custDataLst>
              <p:tags r:id="rId3"/>
            </p:custDataLst>
          </p:nvPr>
        </p:nvPicPr>
        <p:blipFill>
          <a:blip r:embed="rId6" cstate="print"/>
          <a:srcRect/>
          <a:stretch>
            <a:fillRect/>
          </a:stretch>
        </p:blipFill>
        <p:spPr bwMode="auto">
          <a:xfrm>
            <a:off x="304800" y="685800"/>
            <a:ext cx="7772400" cy="3367088"/>
          </a:xfrm>
          <a:prstGeom prst="rect">
            <a:avLst/>
          </a:prstGeom>
          <a:noFill/>
          <a:ln w="9525">
            <a:noFill/>
            <a:miter lim="800000"/>
            <a:headEnd/>
            <a:tailEnd/>
          </a:ln>
          <a:effectLst/>
        </p:spPr>
      </p:pic>
      <p:sp>
        <p:nvSpPr>
          <p:cNvPr id="87046" name="Text Box 6"/>
          <p:cNvSpPr txBox="1">
            <a:spLocks noChangeArrowheads="1"/>
          </p:cNvSpPr>
          <p:nvPr>
            <p:custDataLst>
              <p:tags r:id="rId4"/>
            </p:custDataLst>
          </p:nvPr>
        </p:nvSpPr>
        <p:spPr bwMode="auto">
          <a:xfrm>
            <a:off x="304800" y="4038600"/>
            <a:ext cx="7616825" cy="822325"/>
          </a:xfrm>
          <a:prstGeom prst="rect">
            <a:avLst/>
          </a:prstGeom>
          <a:noFill/>
          <a:ln w="9525">
            <a:noFill/>
            <a:miter lim="800000"/>
            <a:headEnd/>
            <a:tailEnd/>
          </a:ln>
          <a:effectLst/>
        </p:spPr>
        <p:txBody>
          <a:bodyPr wrap="none">
            <a:spAutoFit/>
          </a:bodyPr>
          <a:lstStyle/>
          <a:p>
            <a:r>
              <a:rPr lang="en-US"/>
              <a:t>IMPL_HI is “maximum” (least upper bound) of all levels</a:t>
            </a:r>
          </a:p>
          <a:p>
            <a:r>
              <a:rPr lang="en-US"/>
              <a:t>IMPL_LO is “minimum” (greatest lower bound) of all levels</a:t>
            </a:r>
          </a:p>
        </p:txBody>
      </p:sp>
      <p:sp>
        <p:nvSpPr>
          <p:cNvPr id="8" name="TextBox 7"/>
          <p:cNvSpPr txBox="1"/>
          <p:nvPr/>
        </p:nvSpPr>
        <p:spPr>
          <a:xfrm>
            <a:off x="309953" y="4953000"/>
            <a:ext cx="8300647" cy="646331"/>
          </a:xfrm>
          <a:prstGeom prst="rect">
            <a:avLst/>
          </a:prstGeom>
          <a:noFill/>
        </p:spPr>
        <p:txBody>
          <a:bodyPr wrap="square" rtlCol="0">
            <a:spAutoFit/>
          </a:bodyPr>
          <a:lstStyle/>
          <a:p>
            <a:r>
              <a:rPr lang="en-US" dirty="0">
                <a:solidFill>
                  <a:srgbClr val="FF0000"/>
                </a:solidFill>
              </a:rPr>
              <a:t>No user has write access to files in Virus Prevention Region and writing down is not allowed. So the data in this region cannot be altered</a:t>
            </a: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custDataLst>
              <p:tags r:id="rId2"/>
            </p:custDataLst>
          </p:nvPr>
        </p:nvSpPr>
        <p:spPr/>
        <p:txBody>
          <a:bodyPr/>
          <a:lstStyle/>
          <a:p>
            <a:r>
              <a:rPr lang="en-US"/>
              <a:t>Directory Problem</a:t>
            </a:r>
          </a:p>
        </p:txBody>
      </p:sp>
      <p:sp>
        <p:nvSpPr>
          <p:cNvPr id="88067" name="Rectangle 3"/>
          <p:cNvSpPr>
            <a:spLocks noGrp="1" noChangeArrowheads="1"/>
          </p:cNvSpPr>
          <p:nvPr>
            <p:ph type="body" idx="1"/>
            <p:custDataLst>
              <p:tags r:id="rId3"/>
            </p:custDataLst>
          </p:nvPr>
        </p:nvSpPr>
        <p:spPr/>
        <p:txBody>
          <a:bodyPr/>
          <a:lstStyle/>
          <a:p>
            <a:r>
              <a:rPr lang="en-US" sz="2800" dirty="0"/>
              <a:t>Process </a:t>
            </a:r>
            <a:r>
              <a:rPr lang="en-US" sz="2800" i="1" dirty="0"/>
              <a:t>p</a:t>
            </a:r>
            <a:r>
              <a:rPr lang="en-US" sz="2800" dirty="0"/>
              <a:t> at MAC_A tries to create file </a:t>
            </a:r>
            <a:r>
              <a:rPr lang="en-US" sz="2800" i="1" dirty="0"/>
              <a:t>/</a:t>
            </a:r>
            <a:r>
              <a:rPr lang="en-US" sz="2800" i="1" dirty="0" err="1"/>
              <a:t>tmp</a:t>
            </a:r>
            <a:r>
              <a:rPr lang="en-US" sz="2800" i="1" dirty="0"/>
              <a:t>/x</a:t>
            </a:r>
            <a:endParaRPr lang="en-US" sz="2800" dirty="0"/>
          </a:p>
          <a:p>
            <a:r>
              <a:rPr lang="en-US" sz="2800" i="1" dirty="0"/>
              <a:t>/</a:t>
            </a:r>
            <a:r>
              <a:rPr lang="en-US" sz="2800" i="1" dirty="0" err="1"/>
              <a:t>tmp</a:t>
            </a:r>
            <a:r>
              <a:rPr lang="en-US" sz="2800" i="1" dirty="0"/>
              <a:t>/x</a:t>
            </a:r>
            <a:r>
              <a:rPr lang="en-US" sz="2800" dirty="0"/>
              <a:t> exists but has MAC label MAC_B</a:t>
            </a:r>
          </a:p>
          <a:p>
            <a:pPr lvl="1"/>
            <a:r>
              <a:rPr lang="en-US" sz="2400" dirty="0"/>
              <a:t>Assume MAC_B </a:t>
            </a:r>
            <a:r>
              <a:rPr lang="en-US" sz="2400" dirty="0" err="1"/>
              <a:t>dom</a:t>
            </a:r>
            <a:r>
              <a:rPr lang="en-US" sz="2400" dirty="0"/>
              <a:t> MAC_A</a:t>
            </a:r>
          </a:p>
          <a:p>
            <a:r>
              <a:rPr lang="en-US" sz="2800" dirty="0"/>
              <a:t>Create fails</a:t>
            </a:r>
          </a:p>
          <a:p>
            <a:pPr lvl="1"/>
            <a:r>
              <a:rPr lang="en-US" sz="2400" dirty="0"/>
              <a:t>Now </a:t>
            </a:r>
            <a:r>
              <a:rPr lang="en-US" sz="2400" i="1" dirty="0"/>
              <a:t>p</a:t>
            </a:r>
            <a:r>
              <a:rPr lang="en-US" sz="2400" dirty="0"/>
              <a:t> knows a file named </a:t>
            </a:r>
            <a:r>
              <a:rPr lang="en-US" sz="2400" i="1" dirty="0"/>
              <a:t>x</a:t>
            </a:r>
            <a:r>
              <a:rPr lang="en-US" sz="2400" dirty="0"/>
              <a:t> with a higher label exists</a:t>
            </a:r>
          </a:p>
          <a:p>
            <a:r>
              <a:rPr lang="en-US" sz="2800" dirty="0"/>
              <a:t>Fix v0.1: only programs with same MAC label as directory can create files in the directory</a:t>
            </a:r>
          </a:p>
          <a:p>
            <a:pPr lvl="1"/>
            <a:r>
              <a:rPr lang="en-US" sz="2400" dirty="0"/>
              <a:t>Now compilation won’t work, mail can’t be delivered</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0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0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80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80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80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80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custDataLst>
              <p:tags r:id="rId2"/>
            </p:custDataLst>
          </p:nvPr>
        </p:nvSpPr>
        <p:spPr/>
        <p:txBody>
          <a:bodyPr/>
          <a:lstStyle/>
          <a:p>
            <a:r>
              <a:rPr lang="en-US"/>
              <a:t>Multilevel Directory</a:t>
            </a:r>
          </a:p>
        </p:txBody>
      </p:sp>
      <p:sp>
        <p:nvSpPr>
          <p:cNvPr id="89091" name="Rectangle 3"/>
          <p:cNvSpPr>
            <a:spLocks noGrp="1" noChangeArrowheads="1"/>
          </p:cNvSpPr>
          <p:nvPr>
            <p:ph type="body" idx="1"/>
            <p:custDataLst>
              <p:tags r:id="rId3"/>
            </p:custDataLst>
          </p:nvPr>
        </p:nvSpPr>
        <p:spPr/>
        <p:txBody>
          <a:bodyPr/>
          <a:lstStyle/>
          <a:p>
            <a:pPr>
              <a:lnSpc>
                <a:spcPct val="90000"/>
              </a:lnSpc>
            </a:pPr>
            <a:r>
              <a:rPr lang="en-US" sz="2800" dirty="0"/>
              <a:t>Directory with a set of subdirectories, one per label</a:t>
            </a:r>
          </a:p>
          <a:p>
            <a:pPr lvl="1">
              <a:lnSpc>
                <a:spcPct val="90000"/>
              </a:lnSpc>
            </a:pPr>
            <a:r>
              <a:rPr lang="en-US" sz="2400" dirty="0"/>
              <a:t>Not normally visible to user</a:t>
            </a:r>
          </a:p>
          <a:p>
            <a:pPr lvl="1">
              <a:lnSpc>
                <a:spcPct val="90000"/>
              </a:lnSpc>
            </a:pPr>
            <a:r>
              <a:rPr lang="en-US" sz="2400" dirty="0"/>
              <a:t>Process p creating </a:t>
            </a:r>
            <a:r>
              <a:rPr lang="en-US" sz="2400" i="1" dirty="0"/>
              <a:t>/</a:t>
            </a:r>
            <a:r>
              <a:rPr lang="en-US" sz="2400" i="1" dirty="0" err="1"/>
              <a:t>tmp</a:t>
            </a:r>
            <a:r>
              <a:rPr lang="en-US" sz="2400" i="1" dirty="0"/>
              <a:t>/x</a:t>
            </a:r>
            <a:r>
              <a:rPr lang="en-US" sz="2400" dirty="0"/>
              <a:t> actually creates </a:t>
            </a:r>
            <a:r>
              <a:rPr lang="en-US" sz="2400" i="1" dirty="0"/>
              <a:t>/</a:t>
            </a:r>
            <a:r>
              <a:rPr lang="en-US" sz="2400" i="1" dirty="0" err="1"/>
              <a:t>tmp</a:t>
            </a:r>
            <a:r>
              <a:rPr lang="en-US" sz="2400" i="1" dirty="0"/>
              <a:t>/d/x</a:t>
            </a:r>
            <a:r>
              <a:rPr lang="en-US" sz="2400" dirty="0"/>
              <a:t> where </a:t>
            </a:r>
            <a:r>
              <a:rPr lang="en-US" sz="2400" i="1" dirty="0"/>
              <a:t>d</a:t>
            </a:r>
            <a:r>
              <a:rPr lang="en-US" sz="2400" dirty="0"/>
              <a:t> is directory corresponding to MAC_A</a:t>
            </a:r>
          </a:p>
          <a:p>
            <a:pPr lvl="1">
              <a:lnSpc>
                <a:spcPct val="90000"/>
              </a:lnSpc>
            </a:pPr>
            <a:r>
              <a:rPr lang="en-US" sz="2400" dirty="0"/>
              <a:t>All </a:t>
            </a:r>
            <a:r>
              <a:rPr lang="en-US" sz="2400" i="1" dirty="0" err="1"/>
              <a:t>p</a:t>
            </a:r>
            <a:r>
              <a:rPr lang="en-US" sz="2400" dirty="0" err="1"/>
              <a:t>’s</a:t>
            </a:r>
            <a:r>
              <a:rPr lang="en-US" sz="2400" dirty="0"/>
              <a:t> references to </a:t>
            </a:r>
            <a:r>
              <a:rPr lang="en-US" sz="2400" i="1" dirty="0"/>
              <a:t>/</a:t>
            </a:r>
            <a:r>
              <a:rPr lang="en-US" sz="2400" i="1" dirty="0" err="1"/>
              <a:t>tmp</a:t>
            </a:r>
            <a:r>
              <a:rPr lang="en-US" sz="2400" dirty="0"/>
              <a:t> go to </a:t>
            </a:r>
            <a:r>
              <a:rPr lang="en-US" sz="2400" i="1" dirty="0"/>
              <a:t>/</a:t>
            </a:r>
            <a:r>
              <a:rPr lang="en-US" sz="2400" i="1" dirty="0" err="1"/>
              <a:t>tmp</a:t>
            </a:r>
            <a:r>
              <a:rPr lang="en-US" sz="2400" i="1" dirty="0"/>
              <a:t>/d</a:t>
            </a:r>
          </a:p>
          <a:p>
            <a:pPr>
              <a:lnSpc>
                <a:spcPct val="90000"/>
              </a:lnSpc>
            </a:pPr>
            <a:r>
              <a:rPr lang="en-US" sz="2800" i="1" dirty="0"/>
              <a:t>p</a:t>
            </a:r>
            <a:r>
              <a:rPr lang="en-US" sz="2800" dirty="0"/>
              <a:t> </a:t>
            </a:r>
            <a:r>
              <a:rPr lang="en-US" sz="2800" dirty="0" err="1"/>
              <a:t>cd’s</a:t>
            </a:r>
            <a:r>
              <a:rPr lang="en-US" sz="2800" dirty="0"/>
              <a:t> to </a:t>
            </a:r>
            <a:r>
              <a:rPr lang="en-US" sz="2800" i="1" dirty="0"/>
              <a:t>/</a:t>
            </a:r>
            <a:r>
              <a:rPr lang="en-US" sz="2800" i="1" dirty="0" err="1"/>
              <a:t>tmp</a:t>
            </a:r>
            <a:r>
              <a:rPr lang="en-US" sz="2800" i="1" dirty="0"/>
              <a:t>/a</a:t>
            </a:r>
            <a:r>
              <a:rPr lang="en-US" sz="2800" dirty="0"/>
              <a:t>, then to ..</a:t>
            </a:r>
          </a:p>
          <a:p>
            <a:pPr lvl="1">
              <a:lnSpc>
                <a:spcPct val="90000"/>
              </a:lnSpc>
            </a:pPr>
            <a:r>
              <a:rPr lang="en-US" sz="2400" dirty="0"/>
              <a:t>System call stat(“.”, &amp;</a:t>
            </a:r>
            <a:r>
              <a:rPr lang="en-US" sz="2400" dirty="0" err="1"/>
              <a:t>buf</a:t>
            </a:r>
            <a:r>
              <a:rPr lang="en-US" sz="2400" dirty="0"/>
              <a:t>) returns </a:t>
            </a:r>
            <a:r>
              <a:rPr lang="en-US" sz="2400" dirty="0" err="1"/>
              <a:t>inode</a:t>
            </a:r>
            <a:r>
              <a:rPr lang="en-US" sz="2400" dirty="0"/>
              <a:t> number of real directory</a:t>
            </a:r>
          </a:p>
          <a:p>
            <a:pPr lvl="1">
              <a:lnSpc>
                <a:spcPct val="90000"/>
              </a:lnSpc>
            </a:pPr>
            <a:r>
              <a:rPr lang="en-US" sz="2400" dirty="0"/>
              <a:t>System call </a:t>
            </a:r>
            <a:r>
              <a:rPr lang="en-US" sz="2400" dirty="0" err="1"/>
              <a:t>dg_stat</a:t>
            </a:r>
            <a:r>
              <a:rPr lang="en-US" sz="2400" dirty="0"/>
              <a:t>(“.”, &amp;</a:t>
            </a:r>
            <a:r>
              <a:rPr lang="en-US" sz="2400" dirty="0" err="1"/>
              <a:t>buf</a:t>
            </a:r>
            <a:r>
              <a:rPr lang="en-US" sz="2400" dirty="0"/>
              <a:t>) returns </a:t>
            </a:r>
            <a:r>
              <a:rPr lang="en-US" sz="2400" dirty="0" err="1"/>
              <a:t>inode</a:t>
            </a:r>
            <a:r>
              <a:rPr lang="en-US" sz="2400" dirty="0"/>
              <a:t> of </a:t>
            </a:r>
            <a:r>
              <a:rPr lang="en-US" sz="2400" i="1" dirty="0"/>
              <a:t>/</a:t>
            </a:r>
            <a:r>
              <a:rPr lang="en-US" sz="2400" i="1" dirty="0" err="1"/>
              <a:t>tmp</a:t>
            </a:r>
            <a:endParaRPr lang="en-US" sz="2400" i="1"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90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0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90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90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90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90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custDataLst>
              <p:tags r:id="rId2"/>
            </p:custDataLst>
          </p:nvPr>
        </p:nvSpPr>
        <p:spPr/>
        <p:txBody>
          <a:bodyPr/>
          <a:lstStyle/>
          <a:p>
            <a:r>
              <a:rPr lang="en-US"/>
              <a:t>Problem</a:t>
            </a:r>
          </a:p>
        </p:txBody>
      </p:sp>
      <p:sp>
        <p:nvSpPr>
          <p:cNvPr id="173059" name="Rectangle 3"/>
          <p:cNvSpPr>
            <a:spLocks noGrp="1" noChangeArrowheads="1"/>
          </p:cNvSpPr>
          <p:nvPr>
            <p:ph type="body" idx="1"/>
            <p:custDataLst>
              <p:tags r:id="rId3"/>
            </p:custDataLst>
          </p:nvPr>
        </p:nvSpPr>
        <p:spPr/>
        <p:txBody>
          <a:bodyPr/>
          <a:lstStyle/>
          <a:p>
            <a:r>
              <a:rPr lang="en-US" dirty="0"/>
              <a:t>Colonel has (Secret, {NUC, EUR}) clearance</a:t>
            </a:r>
          </a:p>
          <a:p>
            <a:r>
              <a:rPr lang="en-US" dirty="0"/>
              <a:t>Major has (Secret, {EUR}) clearance</a:t>
            </a:r>
          </a:p>
          <a:p>
            <a:pPr lvl="1"/>
            <a:r>
              <a:rPr lang="en-US" dirty="0"/>
              <a:t>Major can talk to colonel (“write up” or “read down”)</a:t>
            </a:r>
          </a:p>
          <a:p>
            <a:pPr lvl="1"/>
            <a:r>
              <a:rPr lang="en-US" dirty="0"/>
              <a:t>Colonel cannot talk to major (“read up” or “write down”)</a:t>
            </a:r>
          </a:p>
          <a:p>
            <a:r>
              <a:rPr lang="en-US" dirty="0"/>
              <a:t>Clearly absurd!</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30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30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30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30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30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custDataLst>
              <p:tags r:id="rId2"/>
            </p:custDataLst>
          </p:nvPr>
        </p:nvSpPr>
        <p:spPr>
          <a:xfrm>
            <a:off x="457200" y="274638"/>
            <a:ext cx="8229600" cy="411162"/>
          </a:xfrm>
        </p:spPr>
        <p:txBody>
          <a:bodyPr>
            <a:normAutofit fontScale="90000"/>
          </a:bodyPr>
          <a:lstStyle/>
          <a:p>
            <a:r>
              <a:rPr lang="en-US" dirty="0"/>
              <a:t>“Solution”</a:t>
            </a:r>
          </a:p>
        </p:txBody>
      </p:sp>
      <p:sp>
        <p:nvSpPr>
          <p:cNvPr id="174083" name="Rectangle 3"/>
          <p:cNvSpPr>
            <a:spLocks noGrp="1" noChangeArrowheads="1"/>
          </p:cNvSpPr>
          <p:nvPr>
            <p:ph type="body" idx="1"/>
            <p:custDataLst>
              <p:tags r:id="rId3"/>
            </p:custDataLst>
          </p:nvPr>
        </p:nvSpPr>
        <p:spPr>
          <a:xfrm>
            <a:off x="457200" y="685800"/>
            <a:ext cx="8229600" cy="4525963"/>
          </a:xfrm>
        </p:spPr>
        <p:txBody>
          <a:bodyPr>
            <a:noAutofit/>
          </a:bodyPr>
          <a:lstStyle/>
          <a:p>
            <a:pPr>
              <a:lnSpc>
                <a:spcPct val="90000"/>
              </a:lnSpc>
            </a:pPr>
            <a:r>
              <a:rPr lang="en-US" sz="2400" dirty="0"/>
              <a:t>Adjustable current security level</a:t>
            </a:r>
          </a:p>
          <a:p>
            <a:pPr>
              <a:lnSpc>
                <a:spcPct val="90000"/>
              </a:lnSpc>
            </a:pPr>
            <a:r>
              <a:rPr lang="en-US" sz="2400" dirty="0"/>
              <a:t>Define maximum, current levels for subjects</a:t>
            </a:r>
          </a:p>
          <a:p>
            <a:pPr lvl="1">
              <a:lnSpc>
                <a:spcPct val="90000"/>
              </a:lnSpc>
            </a:pPr>
            <a:r>
              <a:rPr lang="en-US" sz="2000" dirty="0" err="1"/>
              <a:t>maxlevel</a:t>
            </a:r>
            <a:r>
              <a:rPr lang="en-US" sz="2000" dirty="0"/>
              <a:t>(s) </a:t>
            </a:r>
            <a:r>
              <a:rPr lang="en-US" sz="2000" dirty="0" err="1"/>
              <a:t>dom</a:t>
            </a:r>
            <a:r>
              <a:rPr lang="en-US" sz="2000" dirty="0"/>
              <a:t> </a:t>
            </a:r>
            <a:r>
              <a:rPr lang="en-US" sz="2000" dirty="0" err="1"/>
              <a:t>curlevel</a:t>
            </a:r>
            <a:r>
              <a:rPr lang="en-US" sz="2000" dirty="0"/>
              <a:t>(s)</a:t>
            </a:r>
          </a:p>
          <a:p>
            <a:pPr>
              <a:lnSpc>
                <a:spcPct val="90000"/>
              </a:lnSpc>
            </a:pPr>
            <a:r>
              <a:rPr lang="en-US" sz="2400" dirty="0"/>
              <a:t>Example</a:t>
            </a:r>
          </a:p>
          <a:p>
            <a:pPr lvl="1">
              <a:lnSpc>
                <a:spcPct val="90000"/>
              </a:lnSpc>
            </a:pPr>
            <a:r>
              <a:rPr lang="en-US" sz="2000" dirty="0"/>
              <a:t>assume</a:t>
            </a:r>
          </a:p>
          <a:p>
            <a:pPr lvl="2"/>
            <a:r>
              <a:rPr lang="en-US" sz="1800" dirty="0"/>
              <a:t>Colonel has max level (Secret, {NUC, EUR}) clearance</a:t>
            </a:r>
          </a:p>
          <a:p>
            <a:pPr lvl="2"/>
            <a:r>
              <a:rPr lang="en-US" sz="1800" dirty="0"/>
              <a:t>Major has max level (Secret, {EUR}) clearance</a:t>
            </a:r>
          </a:p>
          <a:p>
            <a:pPr lvl="1">
              <a:lnSpc>
                <a:spcPct val="90000"/>
              </a:lnSpc>
            </a:pPr>
            <a:r>
              <a:rPr lang="en-US" sz="2000" dirty="0"/>
              <a:t>Colonel sets </a:t>
            </a:r>
            <a:r>
              <a:rPr lang="en-US" sz="2000" dirty="0" err="1"/>
              <a:t>curlevel</a:t>
            </a:r>
            <a:r>
              <a:rPr lang="en-US" sz="2000" dirty="0"/>
              <a:t> to (Secret, { EUR })</a:t>
            </a:r>
          </a:p>
          <a:p>
            <a:pPr lvl="2">
              <a:lnSpc>
                <a:spcPct val="90000"/>
              </a:lnSpc>
            </a:pPr>
            <a:r>
              <a:rPr lang="en-US" sz="1800" dirty="0"/>
              <a:t>This is possible since (Secret, {NUC, EUR})  </a:t>
            </a:r>
            <a:r>
              <a:rPr lang="en-US" sz="1800" dirty="0" err="1"/>
              <a:t>dom</a:t>
            </a:r>
            <a:r>
              <a:rPr lang="en-US" sz="1800" dirty="0"/>
              <a:t> (Secret, { EUR}) </a:t>
            </a:r>
          </a:p>
          <a:p>
            <a:pPr lvl="1">
              <a:lnSpc>
                <a:spcPct val="90000"/>
              </a:lnSpc>
            </a:pPr>
            <a:r>
              <a:rPr lang="en-US" sz="2000" dirty="0"/>
              <a:t>Now L(Major) </a:t>
            </a:r>
            <a:r>
              <a:rPr lang="en-US" sz="2000" dirty="0" err="1"/>
              <a:t>dom</a:t>
            </a:r>
            <a:r>
              <a:rPr lang="en-US" sz="2000" dirty="0"/>
              <a:t> </a:t>
            </a:r>
            <a:r>
              <a:rPr lang="en-US" sz="2000" dirty="0" err="1"/>
              <a:t>curlevel</a:t>
            </a:r>
            <a:r>
              <a:rPr lang="en-US" sz="2000" dirty="0"/>
              <a:t>(Colonel)</a:t>
            </a:r>
          </a:p>
          <a:p>
            <a:pPr lvl="2">
              <a:lnSpc>
                <a:spcPct val="90000"/>
              </a:lnSpc>
            </a:pPr>
            <a:r>
              <a:rPr lang="en-US" sz="1800" dirty="0"/>
              <a:t>Colonel can write to Major without violating “no writes down”</a:t>
            </a:r>
          </a:p>
          <a:p>
            <a:pPr lvl="1">
              <a:lnSpc>
                <a:spcPct val="90000"/>
              </a:lnSpc>
            </a:pPr>
            <a:r>
              <a:rPr lang="en-US" sz="2000" dirty="0"/>
              <a:t>Does L(s) mean </a:t>
            </a:r>
            <a:r>
              <a:rPr lang="en-US" sz="2000" dirty="0" err="1"/>
              <a:t>curlevel</a:t>
            </a:r>
            <a:r>
              <a:rPr lang="en-US" sz="2000" dirty="0"/>
              <a:t>(s) or </a:t>
            </a:r>
            <a:r>
              <a:rPr lang="en-US" sz="2000" dirty="0" err="1"/>
              <a:t>maxlevel</a:t>
            </a:r>
            <a:r>
              <a:rPr lang="en-US" sz="2000" dirty="0"/>
              <a:t>(s)?</a:t>
            </a:r>
          </a:p>
          <a:p>
            <a:pPr lvl="2">
              <a:lnSpc>
                <a:spcPct val="90000"/>
              </a:lnSpc>
            </a:pPr>
            <a:r>
              <a:rPr lang="en-US" sz="1800" dirty="0"/>
              <a:t>Formally, we need a more precise notation</a:t>
            </a:r>
          </a:p>
          <a:p>
            <a:pPr>
              <a:lnSpc>
                <a:spcPct val="90000"/>
              </a:lnSpc>
            </a:pPr>
            <a:r>
              <a:rPr lang="en-US" sz="2400" dirty="0"/>
              <a:t>Notes</a:t>
            </a:r>
          </a:p>
          <a:p>
            <a:pPr lvl="1">
              <a:lnSpc>
                <a:spcPct val="90000"/>
              </a:lnSpc>
            </a:pPr>
            <a:r>
              <a:rPr lang="en-US" sz="2000" dirty="0"/>
              <a:t>How does one set their current level? Perhaps by logging in with some level</a:t>
            </a:r>
          </a:p>
          <a:p>
            <a:pPr lvl="1">
              <a:lnSpc>
                <a:spcPct val="90000"/>
              </a:lnSpc>
            </a:pPr>
            <a:r>
              <a:rPr lang="en-US" sz="2000" dirty="0"/>
              <a:t>But mandatory access control is converted to discretionary access control </a:t>
            </a:r>
          </a:p>
          <a:p>
            <a:pPr lvl="1">
              <a:lnSpc>
                <a:spcPct val="90000"/>
              </a:lnSpc>
            </a:pPr>
            <a:endParaRPr lang="en-US" sz="200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08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08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408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408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408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408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08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08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408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408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4083">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4083">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4083">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74083">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7408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5106" name="Rectangle 2"/>
          <p:cNvSpPr>
            <a:spLocks noGrp="1" noChangeArrowheads="1"/>
          </p:cNvSpPr>
          <p:nvPr>
            <p:ph type="title"/>
            <p:custDataLst>
              <p:tags r:id="rId2"/>
            </p:custDataLst>
          </p:nvPr>
        </p:nvSpPr>
        <p:spPr/>
        <p:txBody>
          <a:bodyPr/>
          <a:lstStyle/>
          <a:p>
            <a:r>
              <a:rPr lang="en-US"/>
              <a:t>MAC Tuples</a:t>
            </a:r>
          </a:p>
        </p:txBody>
      </p:sp>
      <p:sp>
        <p:nvSpPr>
          <p:cNvPr id="175107" name="Rectangle 3"/>
          <p:cNvSpPr>
            <a:spLocks noGrp="1" noChangeArrowheads="1"/>
          </p:cNvSpPr>
          <p:nvPr>
            <p:ph type="body" idx="1"/>
            <p:custDataLst>
              <p:tags r:id="rId3"/>
            </p:custDataLst>
          </p:nvPr>
        </p:nvSpPr>
        <p:spPr/>
        <p:txBody>
          <a:bodyPr>
            <a:normAutofit fontScale="92500" lnSpcReduction="20000"/>
          </a:bodyPr>
          <a:lstStyle/>
          <a:p>
            <a:pPr marL="457200" indent="-457200"/>
            <a:r>
              <a:rPr lang="en-US" dirty="0"/>
              <a:t>MAC range is a set of labels with upper, lower bound</a:t>
            </a:r>
          </a:p>
          <a:p>
            <a:pPr marL="1092200" lvl="1" indent="-457200"/>
            <a:r>
              <a:rPr lang="en-US" dirty="0"/>
              <a:t>Upper bound must dominate lower bound of range</a:t>
            </a:r>
          </a:p>
          <a:p>
            <a:pPr marL="457200" indent="-457200"/>
            <a:r>
              <a:rPr lang="en-US" dirty="0"/>
              <a:t>Examples</a:t>
            </a:r>
          </a:p>
          <a:p>
            <a:pPr marL="609600" indent="-609600">
              <a:buFont typeface="Times" charset="0"/>
              <a:buAutoNum type="arabicPeriod"/>
            </a:pPr>
            <a:r>
              <a:rPr lang="en-US" sz="2800" dirty="0"/>
              <a:t>[(Secret, {NUC}), (Top Secret, {NUC})]</a:t>
            </a:r>
          </a:p>
          <a:p>
            <a:pPr marL="609600" indent="-609600">
              <a:buFont typeface="Times" charset="0"/>
              <a:buAutoNum type="arabicPeriod"/>
            </a:pPr>
            <a:r>
              <a:rPr lang="en-US" sz="2800" dirty="0"/>
              <a:t>[(Secret, </a:t>
            </a:r>
            <a:r>
              <a:rPr lang="en-US" sz="2800" dirty="0">
                <a:sym typeface="Symbol" pitchFamily="18" charset="2"/>
              </a:rPr>
              <a:t>), (Top Secret, {NUC, EUR, ASI})]</a:t>
            </a:r>
          </a:p>
          <a:p>
            <a:pPr marL="609600" indent="-609600">
              <a:buFont typeface="Times" charset="0"/>
              <a:buAutoNum type="arabicPeriod"/>
            </a:pPr>
            <a:r>
              <a:rPr lang="en-US" sz="2800" dirty="0">
                <a:sym typeface="Symbol" pitchFamily="18" charset="2"/>
              </a:rPr>
              <a:t>[(Confidential, {ASI}), (Secret, {NUC, ASI})]</a:t>
            </a:r>
          </a:p>
          <a:p>
            <a:pPr marL="609600" indent="-609600"/>
            <a:r>
              <a:rPr lang="en-US" sz="2800" dirty="0">
                <a:sym typeface="Symbol" pitchFamily="18" charset="2"/>
              </a:rPr>
              <a:t>(Top Secret, {NUC}) in ranges 1, 2</a:t>
            </a:r>
          </a:p>
          <a:p>
            <a:pPr marL="609600" indent="-609600"/>
            <a:r>
              <a:rPr lang="en-US" sz="2800" dirty="0">
                <a:sym typeface="Symbol" pitchFamily="18" charset="2"/>
              </a:rPr>
              <a:t>(Secret, {NUC, ASI}) in ranges 2, 3</a:t>
            </a:r>
          </a:p>
          <a:p>
            <a:pPr marL="609600" indent="-609600"/>
            <a:r>
              <a:rPr lang="en-US" sz="2800" dirty="0">
                <a:sym typeface="Symbol" pitchFamily="18" charset="2"/>
              </a:rPr>
              <a:t>[(Secret, {ASI}), (Top Secret, {EUR})] not valid range</a:t>
            </a:r>
          </a:p>
          <a:p>
            <a:pPr marL="990600" lvl="1" indent="-533400"/>
            <a:r>
              <a:rPr lang="en-US" sz="2400" dirty="0">
                <a:sym typeface="Symbol" pitchFamily="18" charset="2"/>
              </a:rPr>
              <a:t>as (Top Secret, {EUR}) </a:t>
            </a:r>
            <a:r>
              <a:rPr lang="en-US" sz="2400" i="1" dirty="0" err="1">
                <a:sym typeface="Symbol" pitchFamily="18" charset="2"/>
              </a:rPr>
              <a:t>dom</a:t>
            </a:r>
            <a:r>
              <a:rPr lang="en-US" sz="2400" dirty="0">
                <a:sym typeface="Symbol" pitchFamily="18" charset="2"/>
              </a:rPr>
              <a:t> (Secret, {ASI})</a:t>
            </a:r>
          </a:p>
          <a:p>
            <a:pPr marL="692150" indent="-457200"/>
            <a:endParaRPr lang="en-US" dirty="0"/>
          </a:p>
          <a:p>
            <a:pPr marL="692150" indent="-457200">
              <a:buFontTx/>
              <a:buAutoNum type="arabicPeriod"/>
            </a:pPr>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5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5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51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51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51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510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510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510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510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51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7154" name="Rectangle 2"/>
          <p:cNvSpPr>
            <a:spLocks noGrp="1" noChangeArrowheads="1"/>
          </p:cNvSpPr>
          <p:nvPr>
            <p:ph type="title"/>
            <p:custDataLst>
              <p:tags r:id="rId2"/>
            </p:custDataLst>
          </p:nvPr>
        </p:nvSpPr>
        <p:spPr/>
        <p:txBody>
          <a:bodyPr/>
          <a:lstStyle/>
          <a:p>
            <a:r>
              <a:rPr lang="en-US"/>
              <a:t>Objects and Tuples</a:t>
            </a:r>
          </a:p>
        </p:txBody>
      </p:sp>
      <p:sp>
        <p:nvSpPr>
          <p:cNvPr id="177155" name="Rectangle 3"/>
          <p:cNvSpPr>
            <a:spLocks noGrp="1" noChangeArrowheads="1"/>
          </p:cNvSpPr>
          <p:nvPr>
            <p:ph type="body" idx="1"/>
            <p:custDataLst>
              <p:tags r:id="rId3"/>
            </p:custDataLst>
          </p:nvPr>
        </p:nvSpPr>
        <p:spPr/>
        <p:txBody>
          <a:bodyPr/>
          <a:lstStyle/>
          <a:p>
            <a:r>
              <a:rPr lang="en-US" dirty="0"/>
              <a:t>Objects must have MAC labels</a:t>
            </a:r>
          </a:p>
          <a:p>
            <a:pPr lvl="1"/>
            <a:r>
              <a:rPr lang="en-US" dirty="0"/>
              <a:t>May also have MAC </a:t>
            </a:r>
            <a:r>
              <a:rPr lang="en-US" dirty="0" err="1"/>
              <a:t>tuple</a:t>
            </a:r>
            <a:endParaRPr lang="en-US" dirty="0"/>
          </a:p>
          <a:p>
            <a:pPr lvl="1"/>
            <a:r>
              <a:rPr lang="en-US" dirty="0"/>
              <a:t>If both, </a:t>
            </a:r>
            <a:r>
              <a:rPr lang="en-US" dirty="0" err="1"/>
              <a:t>tuple</a:t>
            </a:r>
            <a:r>
              <a:rPr lang="en-US" dirty="0"/>
              <a:t> overrides label</a:t>
            </a:r>
          </a:p>
          <a:p>
            <a:pPr lvl="1"/>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7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71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71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8178" name="Rectangle 2"/>
          <p:cNvSpPr>
            <a:spLocks noGrp="1" noChangeArrowheads="1"/>
          </p:cNvSpPr>
          <p:nvPr>
            <p:ph type="title"/>
            <p:custDataLst>
              <p:tags r:id="rId2"/>
            </p:custDataLst>
          </p:nvPr>
        </p:nvSpPr>
        <p:spPr>
          <a:xfrm>
            <a:off x="457200" y="274638"/>
            <a:ext cx="8229600" cy="868362"/>
          </a:xfrm>
        </p:spPr>
        <p:txBody>
          <a:bodyPr/>
          <a:lstStyle/>
          <a:p>
            <a:r>
              <a:rPr lang="en-US" dirty="0"/>
              <a:t>MAC </a:t>
            </a:r>
            <a:r>
              <a:rPr lang="en-US" dirty="0" err="1"/>
              <a:t>Tuples</a:t>
            </a:r>
            <a:endParaRPr lang="en-US" dirty="0"/>
          </a:p>
        </p:txBody>
      </p:sp>
      <p:sp>
        <p:nvSpPr>
          <p:cNvPr id="178179" name="Rectangle 3"/>
          <p:cNvSpPr>
            <a:spLocks noGrp="1" noChangeArrowheads="1"/>
          </p:cNvSpPr>
          <p:nvPr>
            <p:ph type="body" idx="1"/>
            <p:custDataLst>
              <p:tags r:id="rId3"/>
            </p:custDataLst>
          </p:nvPr>
        </p:nvSpPr>
        <p:spPr>
          <a:xfrm>
            <a:off x="457200" y="1981200"/>
            <a:ext cx="8305800" cy="4114800"/>
          </a:xfrm>
        </p:spPr>
        <p:txBody>
          <a:bodyPr>
            <a:normAutofit fontScale="85000" lnSpcReduction="20000"/>
          </a:bodyPr>
          <a:lstStyle/>
          <a:p>
            <a:pPr>
              <a:lnSpc>
                <a:spcPct val="90000"/>
              </a:lnSpc>
            </a:pPr>
            <a:r>
              <a:rPr lang="en-US" sz="2800" dirty="0"/>
              <a:t>Process can read object when:</a:t>
            </a:r>
          </a:p>
          <a:p>
            <a:pPr lvl="1">
              <a:lnSpc>
                <a:spcPct val="90000"/>
              </a:lnSpc>
            </a:pPr>
            <a:r>
              <a:rPr lang="en-US" sz="2400" dirty="0"/>
              <a:t>Object MAC range (</a:t>
            </a:r>
            <a:r>
              <a:rPr lang="en-US" sz="2400" i="1" dirty="0" err="1"/>
              <a:t>lr</a:t>
            </a:r>
            <a:r>
              <a:rPr lang="en-US" sz="2400" dirty="0"/>
              <a:t>, </a:t>
            </a:r>
            <a:r>
              <a:rPr lang="en-US" sz="2400" i="1" dirty="0"/>
              <a:t>hr</a:t>
            </a:r>
            <a:r>
              <a:rPr lang="en-US" sz="2400" dirty="0"/>
              <a:t>); process MAC label </a:t>
            </a:r>
            <a:r>
              <a:rPr lang="en-US" sz="2400" i="1" dirty="0"/>
              <a:t>pl</a:t>
            </a:r>
          </a:p>
          <a:p>
            <a:pPr lvl="1">
              <a:lnSpc>
                <a:spcPct val="90000"/>
              </a:lnSpc>
            </a:pPr>
            <a:r>
              <a:rPr lang="en-US" sz="2400" i="1" dirty="0"/>
              <a:t>pl</a:t>
            </a:r>
            <a:r>
              <a:rPr lang="en-US" sz="2400" dirty="0"/>
              <a:t> </a:t>
            </a:r>
            <a:r>
              <a:rPr lang="en-US" sz="2400" i="1" dirty="0" err="1"/>
              <a:t>dom</a:t>
            </a:r>
            <a:r>
              <a:rPr lang="en-US" sz="2400" dirty="0"/>
              <a:t> </a:t>
            </a:r>
            <a:r>
              <a:rPr lang="en-US" sz="2400" i="1" dirty="0"/>
              <a:t>hr</a:t>
            </a:r>
            <a:endParaRPr lang="en-US" sz="2400" dirty="0"/>
          </a:p>
          <a:p>
            <a:pPr lvl="2">
              <a:lnSpc>
                <a:spcPct val="90000"/>
              </a:lnSpc>
            </a:pPr>
            <a:r>
              <a:rPr lang="en-US" sz="2000" dirty="0"/>
              <a:t>Process MAC label grants read access to upper bound of range</a:t>
            </a:r>
          </a:p>
          <a:p>
            <a:pPr>
              <a:lnSpc>
                <a:spcPct val="90000"/>
              </a:lnSpc>
            </a:pPr>
            <a:r>
              <a:rPr lang="en-US" sz="2800" dirty="0"/>
              <a:t>Example 1</a:t>
            </a:r>
          </a:p>
          <a:p>
            <a:pPr lvl="1">
              <a:lnSpc>
                <a:spcPct val="90000"/>
              </a:lnSpc>
            </a:pPr>
            <a:r>
              <a:rPr lang="en-US" sz="2400" dirty="0"/>
              <a:t>Peter, with label (Secret, {EUR})</a:t>
            </a:r>
          </a:p>
          <a:p>
            <a:pPr lvl="1">
              <a:lnSpc>
                <a:spcPct val="90000"/>
              </a:lnSpc>
            </a:pPr>
            <a:r>
              <a:rPr lang="en-US" sz="2400" dirty="0"/>
              <a:t>paper with range [(Secret, {EUR}), (Top Secret, {NUC, EUR})]</a:t>
            </a:r>
          </a:p>
          <a:p>
            <a:pPr lvl="1">
              <a:lnSpc>
                <a:spcPct val="90000"/>
              </a:lnSpc>
            </a:pPr>
            <a:r>
              <a:rPr lang="en-US" sz="2400" dirty="0"/>
              <a:t>Peter cannot read </a:t>
            </a:r>
            <a:r>
              <a:rPr lang="en-US" sz="2000" dirty="0"/>
              <a:t>(Top Secret, {NUC, EUR}) </a:t>
            </a:r>
            <a:r>
              <a:rPr lang="en-US" sz="2000" i="1" dirty="0" err="1"/>
              <a:t>dom</a:t>
            </a:r>
            <a:r>
              <a:rPr lang="en-US" sz="2000" dirty="0"/>
              <a:t> (Secret, {EUR})</a:t>
            </a:r>
          </a:p>
          <a:p>
            <a:pPr>
              <a:lnSpc>
                <a:spcPct val="90000"/>
              </a:lnSpc>
            </a:pPr>
            <a:r>
              <a:rPr lang="en-US" dirty="0"/>
              <a:t>Example 2</a:t>
            </a:r>
          </a:p>
          <a:p>
            <a:pPr lvl="1">
              <a:lnSpc>
                <a:spcPct val="90000"/>
              </a:lnSpc>
            </a:pPr>
            <a:r>
              <a:rPr lang="en-US" dirty="0"/>
              <a:t>Paul, with label (Top Secret, {NUC, EUR, ASI}) </a:t>
            </a:r>
          </a:p>
          <a:p>
            <a:pPr lvl="1">
              <a:lnSpc>
                <a:spcPct val="90000"/>
              </a:lnSpc>
            </a:pPr>
            <a:r>
              <a:rPr lang="en-US" dirty="0"/>
              <a:t>paper with range [(Secret, {EUR}), (Top Secret, {NUC, EUR})]</a:t>
            </a:r>
          </a:p>
          <a:p>
            <a:pPr lvl="1">
              <a:lnSpc>
                <a:spcPct val="90000"/>
              </a:lnSpc>
            </a:pPr>
            <a:r>
              <a:rPr lang="en-US" dirty="0"/>
              <a:t>Paul can read paper: </a:t>
            </a:r>
            <a:r>
              <a:rPr lang="en-US" sz="2000" dirty="0"/>
              <a:t>(Top Secret, {NUC, EUR, ASI}) </a:t>
            </a:r>
            <a:r>
              <a:rPr lang="en-US" sz="2000" i="1" dirty="0"/>
              <a:t> </a:t>
            </a:r>
            <a:r>
              <a:rPr lang="en-US" sz="2000" i="1" dirty="0" err="1"/>
              <a:t>dom</a:t>
            </a:r>
            <a:r>
              <a:rPr lang="en-US" sz="2000" dirty="0"/>
              <a:t> (Top Secret, {NUC, EUR})</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81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817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817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817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817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817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817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8179">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8179">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8179">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8179">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817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custDataLst>
              <p:tags r:id="rId2"/>
            </p:custDataLst>
          </p:nvPr>
        </p:nvSpPr>
        <p:spPr/>
        <p:txBody>
          <a:bodyPr/>
          <a:lstStyle/>
          <a:p>
            <a:r>
              <a:rPr lang="en-US"/>
              <a:t>Overview</a:t>
            </a:r>
          </a:p>
        </p:txBody>
      </p:sp>
      <p:sp>
        <p:nvSpPr>
          <p:cNvPr id="37891" name="Rectangle 3"/>
          <p:cNvSpPr>
            <a:spLocks noGrp="1" noChangeArrowheads="1"/>
          </p:cNvSpPr>
          <p:nvPr>
            <p:ph type="body" idx="1"/>
            <p:custDataLst>
              <p:tags r:id="rId3"/>
            </p:custDataLst>
          </p:nvPr>
        </p:nvSpPr>
        <p:spPr/>
        <p:txBody>
          <a:bodyPr/>
          <a:lstStyle/>
          <a:p>
            <a:r>
              <a:rPr lang="en-US" dirty="0"/>
              <a:t>Security Model</a:t>
            </a:r>
          </a:p>
          <a:p>
            <a:r>
              <a:rPr lang="en-US" dirty="0"/>
              <a:t>Goals of Confidentiality Security Model</a:t>
            </a:r>
          </a:p>
          <a:p>
            <a:r>
              <a:rPr lang="en-US" dirty="0"/>
              <a:t>Bell-</a:t>
            </a:r>
            <a:r>
              <a:rPr lang="en-US" dirty="0" err="1"/>
              <a:t>LaPadula</a:t>
            </a:r>
            <a:r>
              <a:rPr lang="en-US" dirty="0"/>
              <a:t> Security Model</a:t>
            </a:r>
          </a:p>
          <a:p>
            <a:pPr lvl="1"/>
            <a:r>
              <a:rPr lang="en-US" dirty="0"/>
              <a:t>Informally</a:t>
            </a:r>
          </a:p>
          <a:p>
            <a:pPr lvl="1"/>
            <a:r>
              <a:rPr lang="en-US" dirty="0"/>
              <a:t>Example Instantiation</a:t>
            </a: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0226" name="Rectangle 2"/>
          <p:cNvSpPr>
            <a:spLocks noGrp="1" noChangeArrowheads="1"/>
          </p:cNvSpPr>
          <p:nvPr>
            <p:ph type="title"/>
            <p:custDataLst>
              <p:tags r:id="rId2"/>
            </p:custDataLst>
          </p:nvPr>
        </p:nvSpPr>
        <p:spPr/>
        <p:txBody>
          <a:bodyPr/>
          <a:lstStyle/>
          <a:p>
            <a:r>
              <a:rPr lang="en-US"/>
              <a:t>MAC Tuples</a:t>
            </a:r>
          </a:p>
        </p:txBody>
      </p:sp>
      <p:sp>
        <p:nvSpPr>
          <p:cNvPr id="180227" name="Rectangle 3"/>
          <p:cNvSpPr>
            <a:spLocks noGrp="1" noChangeArrowheads="1"/>
          </p:cNvSpPr>
          <p:nvPr>
            <p:ph type="body" idx="1"/>
            <p:custDataLst>
              <p:tags r:id="rId3"/>
            </p:custDataLst>
          </p:nvPr>
        </p:nvSpPr>
        <p:spPr>
          <a:xfrm>
            <a:off x="457200" y="1981200"/>
            <a:ext cx="8305800" cy="4114800"/>
          </a:xfrm>
        </p:spPr>
        <p:txBody>
          <a:bodyPr>
            <a:normAutofit fontScale="85000" lnSpcReduction="20000"/>
          </a:bodyPr>
          <a:lstStyle/>
          <a:p>
            <a:pPr>
              <a:lnSpc>
                <a:spcPct val="90000"/>
              </a:lnSpc>
            </a:pPr>
            <a:r>
              <a:rPr lang="en-US" sz="2800" dirty="0"/>
              <a:t>Process can write object when:</a:t>
            </a:r>
          </a:p>
          <a:p>
            <a:pPr lvl="1">
              <a:lnSpc>
                <a:spcPct val="90000"/>
              </a:lnSpc>
            </a:pPr>
            <a:r>
              <a:rPr lang="en-US" sz="2400" dirty="0"/>
              <a:t>Object MAC range (</a:t>
            </a:r>
            <a:r>
              <a:rPr lang="en-US" sz="2400" i="1" dirty="0" err="1"/>
              <a:t>lr</a:t>
            </a:r>
            <a:r>
              <a:rPr lang="en-US" sz="2400" dirty="0"/>
              <a:t>, </a:t>
            </a:r>
            <a:r>
              <a:rPr lang="en-US" sz="2400" i="1" dirty="0"/>
              <a:t>hr</a:t>
            </a:r>
            <a:r>
              <a:rPr lang="en-US" sz="2400" dirty="0"/>
              <a:t>); process MAC label </a:t>
            </a:r>
            <a:r>
              <a:rPr lang="en-US" sz="2400" i="1" dirty="0"/>
              <a:t>pl</a:t>
            </a:r>
          </a:p>
          <a:p>
            <a:pPr lvl="1">
              <a:lnSpc>
                <a:spcPct val="90000"/>
              </a:lnSpc>
            </a:pPr>
            <a:r>
              <a:rPr lang="en-US" sz="2400" i="1" dirty="0"/>
              <a:t>pl</a:t>
            </a:r>
            <a:r>
              <a:rPr lang="en-US" sz="2400" dirty="0"/>
              <a:t> </a:t>
            </a:r>
            <a:r>
              <a:rPr lang="en-US" sz="2400" dirty="0">
                <a:sym typeface="Symbol" pitchFamily="18" charset="2"/>
              </a:rPr>
              <a:t></a:t>
            </a:r>
            <a:r>
              <a:rPr lang="en-US" sz="2400" dirty="0"/>
              <a:t> (</a:t>
            </a:r>
            <a:r>
              <a:rPr lang="en-US" sz="2400" i="1" dirty="0" err="1"/>
              <a:t>lr</a:t>
            </a:r>
            <a:r>
              <a:rPr lang="en-US" sz="2400" dirty="0"/>
              <a:t>, </a:t>
            </a:r>
            <a:r>
              <a:rPr lang="en-US" sz="2400" i="1" dirty="0"/>
              <a:t>hr</a:t>
            </a:r>
            <a:r>
              <a:rPr lang="en-US" sz="2400" dirty="0"/>
              <a:t>)</a:t>
            </a:r>
          </a:p>
          <a:p>
            <a:pPr lvl="2">
              <a:lnSpc>
                <a:spcPct val="90000"/>
              </a:lnSpc>
            </a:pPr>
            <a:r>
              <a:rPr lang="en-US" sz="2000" dirty="0"/>
              <a:t>Process MAC label grants write access to any label in range</a:t>
            </a:r>
          </a:p>
          <a:p>
            <a:pPr>
              <a:lnSpc>
                <a:spcPct val="90000"/>
              </a:lnSpc>
            </a:pPr>
            <a:r>
              <a:rPr lang="en-US" sz="2800" dirty="0"/>
              <a:t>Example 1</a:t>
            </a:r>
          </a:p>
          <a:p>
            <a:pPr lvl="1">
              <a:lnSpc>
                <a:spcPct val="90000"/>
              </a:lnSpc>
            </a:pPr>
            <a:r>
              <a:rPr lang="en-US" sz="2400" dirty="0"/>
              <a:t>Peter, with label (Secret, {EUR})</a:t>
            </a:r>
          </a:p>
          <a:p>
            <a:pPr lvl="1">
              <a:lnSpc>
                <a:spcPct val="90000"/>
              </a:lnSpc>
            </a:pPr>
            <a:r>
              <a:rPr lang="en-US" sz="2400" dirty="0"/>
              <a:t>paper with range [(Secret, {EUR}), (Top Secret, {NUC, EUR})]</a:t>
            </a:r>
          </a:p>
          <a:p>
            <a:pPr lvl="1">
              <a:lnSpc>
                <a:spcPct val="90000"/>
              </a:lnSpc>
            </a:pPr>
            <a:r>
              <a:rPr lang="en-US" sz="2400" dirty="0"/>
              <a:t>Peter can write paper</a:t>
            </a:r>
          </a:p>
          <a:p>
            <a:pPr lvl="2">
              <a:lnSpc>
                <a:spcPct val="90000"/>
              </a:lnSpc>
            </a:pPr>
            <a:r>
              <a:rPr lang="en-US" sz="2000" dirty="0"/>
              <a:t>(Top Secret, {NUC, EUR}) </a:t>
            </a:r>
            <a:r>
              <a:rPr lang="en-US" sz="2000" i="1" dirty="0" err="1"/>
              <a:t>dom</a:t>
            </a:r>
            <a:r>
              <a:rPr lang="en-US" sz="2000" dirty="0"/>
              <a:t> (Secret, {EUR}) and (Secret, {EUR}) </a:t>
            </a:r>
            <a:r>
              <a:rPr lang="en-US" sz="2000" i="1" dirty="0" err="1"/>
              <a:t>dom</a:t>
            </a:r>
            <a:r>
              <a:rPr lang="en-US" sz="2000" dirty="0"/>
              <a:t> (Secret, {EUR})</a:t>
            </a:r>
          </a:p>
          <a:p>
            <a:pPr>
              <a:lnSpc>
                <a:spcPct val="90000"/>
              </a:lnSpc>
            </a:pPr>
            <a:r>
              <a:rPr lang="en-US" dirty="0"/>
              <a:t>Example 2</a:t>
            </a:r>
          </a:p>
          <a:p>
            <a:pPr lvl="1">
              <a:lnSpc>
                <a:spcPct val="90000"/>
              </a:lnSpc>
            </a:pPr>
            <a:r>
              <a:rPr lang="en-US" sz="2400" dirty="0"/>
              <a:t>Paul, with label (Top Secret, {NUC, EUR, ASI})</a:t>
            </a:r>
          </a:p>
          <a:p>
            <a:pPr lvl="1">
              <a:lnSpc>
                <a:spcPct val="90000"/>
              </a:lnSpc>
            </a:pPr>
            <a:r>
              <a:rPr lang="en-US" sz="2400" dirty="0"/>
              <a:t>paper with range [(Secret, {EUR}), (Top Secret, {NUC, EUR})]</a:t>
            </a:r>
          </a:p>
          <a:p>
            <a:pPr lvl="1">
              <a:lnSpc>
                <a:spcPct val="90000"/>
              </a:lnSpc>
            </a:pPr>
            <a:r>
              <a:rPr lang="en-US" sz="2400" dirty="0"/>
              <a:t>cannot write paper </a:t>
            </a:r>
            <a:r>
              <a:rPr lang="en-US" sz="2000" dirty="0"/>
              <a:t>(Top Secret, {NUC, EUR, ASI}) </a:t>
            </a:r>
            <a:r>
              <a:rPr lang="en-US" sz="2000" i="1" dirty="0"/>
              <a:t> </a:t>
            </a:r>
            <a:r>
              <a:rPr lang="en-US" sz="2000" i="1" dirty="0" err="1"/>
              <a:t>dom</a:t>
            </a:r>
            <a:r>
              <a:rPr lang="en-US" sz="2000" dirty="0"/>
              <a:t> (Top Secret, {NUC, EUR})</a:t>
            </a:r>
          </a:p>
        </p:txBody>
      </p:sp>
      <p:sp>
        <p:nvSpPr>
          <p:cNvPr id="2" name="TextBox 1"/>
          <p:cNvSpPr txBox="1"/>
          <p:nvPr/>
        </p:nvSpPr>
        <p:spPr>
          <a:xfrm>
            <a:off x="1371600" y="6172200"/>
            <a:ext cx="5842177" cy="369332"/>
          </a:xfrm>
          <a:prstGeom prst="rect">
            <a:avLst/>
          </a:prstGeom>
          <a:noFill/>
        </p:spPr>
        <p:txBody>
          <a:bodyPr wrap="none" rtlCol="0">
            <a:spAutoFit/>
          </a:bodyPr>
          <a:lstStyle/>
          <a:p>
            <a:r>
              <a:rPr lang="en-US" dirty="0">
                <a:solidFill>
                  <a:srgbClr val="FF0000"/>
                </a:solidFill>
              </a:rPr>
              <a:t>So peter can write but not read. Paul can read but not write</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022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022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022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022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022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022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0227">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0227">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0227">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0227">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0227">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8022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custDataLst>
              <p:tags r:id="rId2"/>
            </p:custDataLst>
          </p:nvPr>
        </p:nvSpPr>
        <p:spPr/>
        <p:txBody>
          <a:bodyPr/>
          <a:lstStyle/>
          <a:p>
            <a:r>
              <a:rPr lang="en-US"/>
              <a:t>Key Points</a:t>
            </a:r>
          </a:p>
        </p:txBody>
      </p:sp>
      <p:sp>
        <p:nvSpPr>
          <p:cNvPr id="237571" name="Rectangle 3"/>
          <p:cNvSpPr>
            <a:spLocks noGrp="1" noChangeArrowheads="1"/>
          </p:cNvSpPr>
          <p:nvPr>
            <p:ph type="body" idx="1"/>
            <p:custDataLst>
              <p:tags r:id="rId3"/>
            </p:custDataLst>
          </p:nvPr>
        </p:nvSpPr>
        <p:spPr/>
        <p:txBody>
          <a:bodyPr/>
          <a:lstStyle/>
          <a:p>
            <a:r>
              <a:rPr lang="en-US"/>
              <a:t>Confidentiality models restrict flow of information</a:t>
            </a:r>
          </a:p>
          <a:p>
            <a:r>
              <a:rPr lang="en-US"/>
              <a:t>Bell-LaPadula models multilevel security</a:t>
            </a:r>
          </a:p>
          <a:p>
            <a:pPr lvl="1"/>
            <a:r>
              <a:rPr lang="en-US"/>
              <a:t>Cornerstone of much work in computer security</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Model</a:t>
            </a:r>
          </a:p>
        </p:txBody>
      </p:sp>
      <p:sp>
        <p:nvSpPr>
          <p:cNvPr id="3" name="Content Placeholder 2"/>
          <p:cNvSpPr>
            <a:spLocks noGrp="1"/>
          </p:cNvSpPr>
          <p:nvPr>
            <p:ph idx="1"/>
          </p:nvPr>
        </p:nvSpPr>
        <p:spPr/>
        <p:txBody>
          <a:bodyPr>
            <a:normAutofit fontScale="77500" lnSpcReduction="20000"/>
          </a:bodyPr>
          <a:lstStyle/>
          <a:p>
            <a:r>
              <a:rPr lang="en-US" dirty="0"/>
              <a:t>A security model is a formal description of a security policy. </a:t>
            </a:r>
          </a:p>
          <a:p>
            <a:r>
              <a:rPr lang="en-US" dirty="0"/>
              <a:t>What is formal? </a:t>
            </a:r>
          </a:p>
          <a:p>
            <a:pPr lvl="1"/>
            <a:r>
              <a:rPr lang="en-US" dirty="0"/>
              <a:t>Mathematically precise</a:t>
            </a:r>
          </a:p>
          <a:p>
            <a:r>
              <a:rPr lang="en-US" dirty="0"/>
              <a:t>What is a security policy?</a:t>
            </a:r>
          </a:p>
          <a:p>
            <a:r>
              <a:rPr lang="en-US" dirty="0"/>
              <a:t>A security policy could capture the security requirements of an enterprise or describe the steps that have to be taken to achieve security.</a:t>
            </a:r>
          </a:p>
          <a:p>
            <a:r>
              <a:rPr lang="en-US" dirty="0"/>
              <a:t>Security models are used in security evaluation, sometimes for </a:t>
            </a:r>
            <a:r>
              <a:rPr lang="en-US" dirty="0">
                <a:solidFill>
                  <a:srgbClr val="FF0000"/>
                </a:solidFill>
              </a:rPr>
              <a:t>proofs</a:t>
            </a:r>
            <a:r>
              <a:rPr lang="en-US" dirty="0"/>
              <a:t> of security. </a:t>
            </a:r>
          </a:p>
          <a:p>
            <a:pPr lvl="1"/>
            <a:r>
              <a:rPr lang="en-US" dirty="0"/>
              <a:t>Mathematically precise models should allow things to be proven</a:t>
            </a:r>
          </a:p>
          <a:p>
            <a:r>
              <a:rPr lang="en-US" dirty="0"/>
              <a:t>The Bell-</a:t>
            </a:r>
            <a:r>
              <a:rPr lang="en-US" dirty="0" err="1"/>
              <a:t>LaPadula</a:t>
            </a:r>
            <a:r>
              <a:rPr lang="en-US" dirty="0"/>
              <a:t> model (BLP) is an important historic milestone in computer security.</a:t>
            </a:r>
          </a:p>
        </p:txBody>
      </p:sp>
    </p:spTree>
    <p:extLst>
      <p:ext uri="{BB962C8B-B14F-4D97-AF65-F5344CB8AC3E}">
        <p14:creationId xmlns:p14="http://schemas.microsoft.com/office/powerpoint/2010/main" val="801531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custDataLst>
              <p:tags r:id="rId2"/>
            </p:custDataLst>
          </p:nvPr>
        </p:nvSpPr>
        <p:spPr/>
        <p:txBody>
          <a:bodyPr/>
          <a:lstStyle/>
          <a:p>
            <a:r>
              <a:rPr lang="en-US"/>
              <a:t>Confidentiality Policy</a:t>
            </a:r>
          </a:p>
        </p:txBody>
      </p:sp>
      <p:sp>
        <p:nvSpPr>
          <p:cNvPr id="159747" name="Rectangle 3"/>
          <p:cNvSpPr>
            <a:spLocks noGrp="1" noChangeArrowheads="1"/>
          </p:cNvSpPr>
          <p:nvPr>
            <p:ph type="body" idx="1"/>
            <p:custDataLst>
              <p:tags r:id="rId3"/>
            </p:custDataLst>
          </p:nvPr>
        </p:nvSpPr>
        <p:spPr/>
        <p:txBody>
          <a:bodyPr/>
          <a:lstStyle/>
          <a:p>
            <a:r>
              <a:rPr lang="en-US" dirty="0"/>
              <a:t>Goal: prevent the unauthorized disclosure of information</a:t>
            </a:r>
          </a:p>
          <a:p>
            <a:pPr lvl="1"/>
            <a:r>
              <a:rPr lang="en-US" dirty="0"/>
              <a:t>Deals with information flow</a:t>
            </a:r>
          </a:p>
          <a:p>
            <a:pPr lvl="1"/>
            <a:r>
              <a:rPr lang="en-US" dirty="0"/>
              <a:t>Integrity incidental</a:t>
            </a:r>
          </a:p>
          <a:p>
            <a:r>
              <a:rPr lang="en-US" u="sng" dirty="0"/>
              <a:t>Multi-level security models </a:t>
            </a:r>
            <a:r>
              <a:rPr lang="en-US" dirty="0"/>
              <a:t>are best-known examples</a:t>
            </a:r>
          </a:p>
          <a:p>
            <a:pPr lvl="1"/>
            <a:r>
              <a:rPr lang="en-US" dirty="0"/>
              <a:t>Bell-</a:t>
            </a:r>
            <a:r>
              <a:rPr lang="en-US" dirty="0" err="1"/>
              <a:t>LaPadula</a:t>
            </a:r>
            <a:r>
              <a:rPr lang="en-US" dirty="0"/>
              <a:t> Model basis for many, or most, of these</a:t>
            </a:r>
          </a:p>
        </p:txBody>
      </p:sp>
      <p:sp>
        <p:nvSpPr>
          <p:cNvPr id="7" name="TextBox 6"/>
          <p:cNvSpPr txBox="1"/>
          <p:nvPr>
            <p:custDataLst>
              <p:tags r:id="rId4"/>
            </p:custDataLst>
          </p:nvPr>
        </p:nvSpPr>
        <p:spPr>
          <a:xfrm>
            <a:off x="2743200" y="6019800"/>
            <a:ext cx="4004045" cy="369332"/>
          </a:xfrm>
          <a:prstGeom prst="rect">
            <a:avLst/>
          </a:prstGeom>
          <a:noFill/>
        </p:spPr>
        <p:txBody>
          <a:bodyPr wrap="none" rtlCol="0">
            <a:spAutoFit/>
          </a:bodyPr>
          <a:lstStyle/>
          <a:p>
            <a:r>
              <a:rPr lang="en-US" dirty="0">
                <a:solidFill>
                  <a:srgbClr val="FF0000"/>
                </a:solidFill>
              </a:rPr>
              <a:t>Really, it is an approach to </a:t>
            </a:r>
            <a:r>
              <a:rPr lang="en-US" u="sng" dirty="0">
                <a:solidFill>
                  <a:srgbClr val="FF0000"/>
                </a:solidFill>
              </a:rPr>
              <a:t>access control</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custDataLst>
              <p:tags r:id="rId2"/>
            </p:custDataLst>
          </p:nvPr>
        </p:nvSpPr>
        <p:spPr/>
        <p:txBody>
          <a:bodyPr/>
          <a:lstStyle/>
          <a:p>
            <a:r>
              <a:rPr lang="en-US"/>
              <a:t>Bell-LaPadula Model, Step 1</a:t>
            </a:r>
          </a:p>
        </p:txBody>
      </p:sp>
      <p:sp>
        <p:nvSpPr>
          <p:cNvPr id="160771" name="Rectangle 3"/>
          <p:cNvSpPr>
            <a:spLocks noGrp="1" noChangeArrowheads="1"/>
          </p:cNvSpPr>
          <p:nvPr>
            <p:ph type="body" idx="1"/>
            <p:custDataLst>
              <p:tags r:id="rId3"/>
            </p:custDataLst>
          </p:nvPr>
        </p:nvSpPr>
        <p:spPr/>
        <p:txBody>
          <a:bodyPr/>
          <a:lstStyle/>
          <a:p>
            <a:r>
              <a:rPr lang="en-US" dirty="0"/>
              <a:t>Security levels arranged in linear ordering</a:t>
            </a:r>
          </a:p>
          <a:p>
            <a:pPr lvl="1"/>
            <a:r>
              <a:rPr lang="en-US" dirty="0"/>
              <a:t>Top Secret: highest</a:t>
            </a:r>
          </a:p>
          <a:p>
            <a:pPr lvl="1"/>
            <a:r>
              <a:rPr lang="en-US" dirty="0"/>
              <a:t>Secret</a:t>
            </a:r>
          </a:p>
          <a:p>
            <a:pPr lvl="1"/>
            <a:r>
              <a:rPr lang="en-US" dirty="0"/>
              <a:t>Confidential</a:t>
            </a:r>
          </a:p>
          <a:p>
            <a:pPr lvl="1"/>
            <a:r>
              <a:rPr lang="en-US" dirty="0"/>
              <a:t>Unclassified: lowest</a:t>
            </a:r>
          </a:p>
          <a:p>
            <a:r>
              <a:rPr lang="en-US" dirty="0"/>
              <a:t>Levels consist of </a:t>
            </a:r>
            <a:r>
              <a:rPr lang="en-US" i="1" dirty="0"/>
              <a:t>security clearance L</a:t>
            </a:r>
            <a:r>
              <a:rPr lang="en-US" dirty="0"/>
              <a:t>(</a:t>
            </a:r>
            <a:r>
              <a:rPr lang="en-US" i="1" dirty="0"/>
              <a:t>s</a:t>
            </a:r>
            <a:r>
              <a:rPr lang="en-US" dirty="0"/>
              <a:t>)</a:t>
            </a:r>
            <a:endParaRPr lang="en-US" i="1" dirty="0"/>
          </a:p>
          <a:p>
            <a:pPr lvl="1"/>
            <a:r>
              <a:rPr lang="en-US" dirty="0"/>
              <a:t>Objects have </a:t>
            </a:r>
            <a:r>
              <a:rPr lang="en-US" i="1" dirty="0"/>
              <a:t>security classification L</a:t>
            </a:r>
            <a:r>
              <a:rPr lang="en-US" dirty="0"/>
              <a:t>(</a:t>
            </a:r>
            <a:r>
              <a:rPr lang="en-US" i="1" dirty="0"/>
              <a:t>o</a:t>
            </a:r>
            <a:r>
              <a:rPr lang="en-US" dirty="0"/>
              <a: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0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07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07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07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07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0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custDataLst>
              <p:tags r:id="rId2"/>
            </p:custDataLst>
          </p:nvPr>
        </p:nvSpPr>
        <p:spPr/>
        <p:txBody>
          <a:bodyPr/>
          <a:lstStyle/>
          <a:p>
            <a:r>
              <a:rPr lang="en-US"/>
              <a:t>Example</a:t>
            </a:r>
          </a:p>
        </p:txBody>
      </p:sp>
      <p:graphicFrame>
        <p:nvGraphicFramePr>
          <p:cNvPr id="161874" name="Group 82"/>
          <p:cNvGraphicFramePr>
            <a:graphicFrameLocks noGrp="1"/>
          </p:cNvGraphicFramePr>
          <p:nvPr>
            <p:ph type="tbl" idx="1"/>
            <p:custDataLst>
              <p:tags r:id="rId3"/>
            </p:custDataLst>
          </p:nvPr>
        </p:nvGraphicFramePr>
        <p:xfrm>
          <a:off x="914400" y="1981200"/>
          <a:ext cx="7543800" cy="2971801"/>
        </p:xfrm>
        <a:graphic>
          <a:graphicData uri="http://schemas.openxmlformats.org/drawingml/2006/table">
            <a:tbl>
              <a:tblPr/>
              <a:tblGrid>
                <a:gridCol w="25146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3429000">
                  <a:extLst>
                    <a:ext uri="{9D8B030D-6E8A-4147-A177-3AD203B41FA5}">
                      <a16:colId xmlns:a16="http://schemas.microsoft.com/office/drawing/2014/main" val="20002"/>
                    </a:ext>
                  </a:extLst>
                </a:gridCol>
              </a:tblGrid>
              <a:tr h="593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a:ln>
                            <a:noFill/>
                          </a:ln>
                          <a:solidFill>
                            <a:schemeClr val="tx1"/>
                          </a:solidFill>
                          <a:effectLst/>
                          <a:latin typeface="Times" charset="0"/>
                        </a:rPr>
                        <a:t>security level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a:ln>
                            <a:noFill/>
                          </a:ln>
                          <a:solidFill>
                            <a:schemeClr val="tx1"/>
                          </a:solidFill>
                          <a:effectLst/>
                          <a:latin typeface="Times" charset="0"/>
                        </a:rPr>
                        <a:t>subject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a:ln>
                            <a:noFill/>
                          </a:ln>
                          <a:solidFill>
                            <a:schemeClr val="tx1"/>
                          </a:solidFill>
                          <a:effectLst/>
                          <a:latin typeface="Times" charset="0"/>
                        </a:rPr>
                        <a:t>object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5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charset="0"/>
                        </a:rPr>
                        <a:t>Top Secret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charset="0"/>
                        </a:rPr>
                        <a:t>Tamara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charset="0"/>
                        </a:rPr>
                        <a:t>Personnel Files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3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charset="0"/>
                        </a:rPr>
                        <a:t>Secret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charset="0"/>
                        </a:rPr>
                        <a:t>Samuel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charset="0"/>
                        </a:rPr>
                        <a:t>E-Mail Files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5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charset="0"/>
                        </a:rPr>
                        <a:t>Confidential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charset="0"/>
                        </a:rPr>
                        <a:t>Claire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charset="0"/>
                        </a:rPr>
                        <a:t>Activity Logs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3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charset="0"/>
                        </a:rPr>
                        <a:t>Unclassified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charset="0"/>
                        </a:rPr>
                        <a:t>Ulaley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charset="0"/>
                        </a:rPr>
                        <a:t>Telephone Lists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61840" name="Text Box 48"/>
          <p:cNvSpPr txBox="1">
            <a:spLocks noChangeArrowheads="1"/>
          </p:cNvSpPr>
          <p:nvPr>
            <p:custDataLst>
              <p:tags r:id="rId4"/>
            </p:custDataLst>
          </p:nvPr>
        </p:nvSpPr>
        <p:spPr bwMode="auto">
          <a:xfrm>
            <a:off x="914400" y="5105400"/>
            <a:ext cx="7521575" cy="1223963"/>
          </a:xfrm>
          <a:prstGeom prst="rect">
            <a:avLst/>
          </a:prstGeom>
          <a:noFill/>
          <a:ln w="9525">
            <a:noFill/>
            <a:miter lim="800000"/>
            <a:headEnd/>
            <a:tailEnd/>
          </a:ln>
          <a:effectLst/>
        </p:spPr>
        <p:txBody>
          <a:bodyPr>
            <a:spAutoFit/>
          </a:bodyPr>
          <a:lstStyle/>
          <a:p>
            <a:pPr marL="222250" indent="-222250">
              <a:lnSpc>
                <a:spcPct val="70000"/>
              </a:lnSpc>
              <a:spcBef>
                <a:spcPct val="50000"/>
              </a:spcBef>
              <a:buFontTx/>
              <a:buChar char="•"/>
            </a:pPr>
            <a:r>
              <a:rPr lang="en-US"/>
              <a:t>Tamara can read all files</a:t>
            </a:r>
          </a:p>
          <a:p>
            <a:pPr marL="222250" indent="-222250">
              <a:lnSpc>
                <a:spcPct val="70000"/>
              </a:lnSpc>
              <a:spcBef>
                <a:spcPct val="50000"/>
              </a:spcBef>
              <a:buFontTx/>
              <a:buChar char="•"/>
            </a:pPr>
            <a:r>
              <a:rPr lang="en-US"/>
              <a:t>Claire cannot read Personnel or E-Mail Files</a:t>
            </a:r>
          </a:p>
          <a:p>
            <a:pPr marL="222250" indent="-222250">
              <a:lnSpc>
                <a:spcPct val="70000"/>
              </a:lnSpc>
              <a:spcBef>
                <a:spcPct val="50000"/>
              </a:spcBef>
              <a:buFontTx/>
              <a:buChar char="•"/>
            </a:pPr>
            <a:r>
              <a:rPr lang="en-US"/>
              <a:t>Ulaley can only read Telephone Lists</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custDataLst>
              <p:tags r:id="rId2"/>
            </p:custDataLst>
          </p:nvPr>
        </p:nvSpPr>
        <p:spPr/>
        <p:txBody>
          <a:bodyPr/>
          <a:lstStyle/>
          <a:p>
            <a:r>
              <a:rPr lang="en-US"/>
              <a:t>Reading Information</a:t>
            </a:r>
          </a:p>
        </p:txBody>
      </p:sp>
      <p:sp>
        <p:nvSpPr>
          <p:cNvPr id="163843" name="Rectangle 3"/>
          <p:cNvSpPr>
            <a:spLocks noGrp="1" noChangeArrowheads="1"/>
          </p:cNvSpPr>
          <p:nvPr>
            <p:ph type="body" idx="1"/>
            <p:custDataLst>
              <p:tags r:id="rId3"/>
            </p:custDataLst>
          </p:nvPr>
        </p:nvSpPr>
        <p:spPr/>
        <p:txBody>
          <a:bodyPr>
            <a:normAutofit fontScale="77500" lnSpcReduction="20000"/>
          </a:bodyPr>
          <a:lstStyle/>
          <a:p>
            <a:pPr>
              <a:lnSpc>
                <a:spcPct val="90000"/>
              </a:lnSpc>
            </a:pPr>
            <a:r>
              <a:rPr lang="en-US" dirty="0"/>
              <a:t>Information flows </a:t>
            </a:r>
            <a:r>
              <a:rPr lang="en-US" i="1" dirty="0"/>
              <a:t>up</a:t>
            </a:r>
            <a:r>
              <a:rPr lang="en-US" dirty="0"/>
              <a:t>, not </a:t>
            </a:r>
            <a:r>
              <a:rPr lang="en-US" i="1" dirty="0"/>
              <a:t>down</a:t>
            </a:r>
          </a:p>
          <a:p>
            <a:pPr lvl="1">
              <a:lnSpc>
                <a:spcPct val="90000"/>
              </a:lnSpc>
            </a:pPr>
            <a:r>
              <a:rPr lang="en-US" dirty="0"/>
              <a:t>“Reads up” disallowed, “reads down” allowed</a:t>
            </a:r>
          </a:p>
          <a:p>
            <a:pPr>
              <a:lnSpc>
                <a:spcPct val="90000"/>
              </a:lnSpc>
            </a:pPr>
            <a:r>
              <a:rPr lang="en-US" dirty="0"/>
              <a:t>Simple Security Condition (Step 1)</a:t>
            </a:r>
          </a:p>
          <a:p>
            <a:pPr lvl="1">
              <a:lnSpc>
                <a:spcPct val="90000"/>
              </a:lnSpc>
            </a:pPr>
            <a:r>
              <a:rPr lang="en-US" dirty="0"/>
              <a:t>Subject </a:t>
            </a:r>
            <a:r>
              <a:rPr lang="en-US" i="1" dirty="0"/>
              <a:t>s</a:t>
            </a:r>
            <a:r>
              <a:rPr lang="en-US" dirty="0"/>
              <a:t> can read object </a:t>
            </a:r>
            <a:r>
              <a:rPr lang="en-US" i="1" dirty="0"/>
              <a:t>o</a:t>
            </a:r>
            <a:r>
              <a:rPr lang="en-US" dirty="0"/>
              <a:t> </a:t>
            </a:r>
            <a:r>
              <a:rPr lang="en-US" dirty="0" err="1"/>
              <a:t>iff</a:t>
            </a:r>
            <a:r>
              <a:rPr lang="en-US" dirty="0"/>
              <a:t> </a:t>
            </a:r>
            <a:r>
              <a:rPr lang="en-US" i="1" dirty="0"/>
              <a:t>L</a:t>
            </a:r>
            <a:r>
              <a:rPr lang="en-US" dirty="0"/>
              <a:t>(</a:t>
            </a:r>
            <a:r>
              <a:rPr lang="en-US" i="1" dirty="0"/>
              <a:t>o</a:t>
            </a:r>
            <a:r>
              <a:rPr lang="en-US" dirty="0"/>
              <a:t>) ≤ </a:t>
            </a:r>
            <a:r>
              <a:rPr lang="en-US" i="1" dirty="0"/>
              <a:t>L</a:t>
            </a:r>
            <a:r>
              <a:rPr lang="en-US" dirty="0"/>
              <a:t>(</a:t>
            </a:r>
            <a:r>
              <a:rPr lang="en-US" i="1" dirty="0"/>
              <a:t>s</a:t>
            </a:r>
            <a:r>
              <a:rPr lang="en-US" dirty="0"/>
              <a:t>) and </a:t>
            </a:r>
            <a:r>
              <a:rPr lang="en-US" i="1" dirty="0"/>
              <a:t>s</a:t>
            </a:r>
            <a:r>
              <a:rPr lang="en-US" dirty="0"/>
              <a:t> has permission to read </a:t>
            </a:r>
            <a:r>
              <a:rPr lang="en-US" i="1" dirty="0"/>
              <a:t>o</a:t>
            </a:r>
            <a:endParaRPr lang="en-US" dirty="0"/>
          </a:p>
          <a:p>
            <a:pPr lvl="2">
              <a:lnSpc>
                <a:spcPct val="90000"/>
              </a:lnSpc>
            </a:pPr>
            <a:r>
              <a:rPr lang="en-US" dirty="0"/>
              <a:t>Note: This deals with mandatory control (relationship of security levels), not discretionary control (the required permission)</a:t>
            </a:r>
          </a:p>
          <a:p>
            <a:pPr lvl="3">
              <a:lnSpc>
                <a:spcPct val="90000"/>
              </a:lnSpc>
            </a:pPr>
            <a:r>
              <a:rPr lang="en-US" u="sng" dirty="0"/>
              <a:t>Mandatory access control </a:t>
            </a:r>
            <a:r>
              <a:rPr lang="en-US" dirty="0"/>
              <a:t>is control set by the system and cannot be overridden</a:t>
            </a:r>
          </a:p>
          <a:p>
            <a:pPr lvl="3">
              <a:lnSpc>
                <a:spcPct val="90000"/>
              </a:lnSpc>
            </a:pPr>
            <a:r>
              <a:rPr lang="en-US" u="sng" dirty="0"/>
              <a:t>Discretionary access control </a:t>
            </a:r>
            <a:r>
              <a:rPr lang="en-US" dirty="0"/>
              <a:t>is access control set by the owner. </a:t>
            </a:r>
          </a:p>
          <a:p>
            <a:pPr lvl="3">
              <a:lnSpc>
                <a:spcPct val="90000"/>
              </a:lnSpc>
            </a:pPr>
            <a:r>
              <a:rPr lang="en-US" dirty="0"/>
              <a:t>If a user creates a file, the mandatory access control limits who has access to the file. This access can be further limited by discretionary access control.</a:t>
            </a:r>
          </a:p>
          <a:p>
            <a:pPr lvl="3">
              <a:lnSpc>
                <a:spcPct val="90000"/>
              </a:lnSpc>
            </a:pPr>
            <a:r>
              <a:rPr lang="en-US" dirty="0"/>
              <a:t>E.g., a top secret analyst cannot share her findings with someone that only has secret clearance. The system must enforce this (mandatory access control). The top secret analyst can also choose to not allow some other top secret analysts to not have access to the document. (discretionary control)</a:t>
            </a:r>
          </a:p>
          <a:p>
            <a:pPr lvl="1">
              <a:lnSpc>
                <a:spcPct val="90000"/>
              </a:lnSpc>
            </a:pPr>
            <a:r>
              <a:rPr lang="en-US" dirty="0"/>
              <a:t>Sometimes called “no reads up” rule</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38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384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384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384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38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Writing?</a:t>
            </a:r>
          </a:p>
        </p:txBody>
      </p:sp>
      <p:sp>
        <p:nvSpPr>
          <p:cNvPr id="3" name="Content Placeholder 2"/>
          <p:cNvSpPr>
            <a:spLocks noGrp="1"/>
          </p:cNvSpPr>
          <p:nvPr>
            <p:ph idx="1"/>
            <p:custDataLst>
              <p:tags r:id="rId3"/>
            </p:custDataLst>
          </p:nvPr>
        </p:nvSpPr>
        <p:spPr/>
        <p:txBody>
          <a:bodyPr/>
          <a:lstStyle/>
          <a:p>
            <a:r>
              <a:rPr lang="en-US" dirty="0"/>
              <a:t>Joe is top secret clearance</a:t>
            </a:r>
          </a:p>
          <a:p>
            <a:r>
              <a:rPr lang="en-US" dirty="0"/>
              <a:t>Bob has secret clearance</a:t>
            </a:r>
          </a:p>
          <a:p>
            <a:r>
              <a:rPr lang="en-US" dirty="0"/>
              <a:t>Joe reads Bob’s document and then writes a new one. </a:t>
            </a:r>
          </a:p>
          <a:p>
            <a:r>
              <a:rPr lang="en-US" dirty="0"/>
              <a:t>He would like Bob to read the document</a:t>
            </a:r>
          </a:p>
          <a:p>
            <a:r>
              <a:rPr lang="en-US" dirty="0"/>
              <a:t>Is Bob allowed?</a:t>
            </a:r>
          </a:p>
          <a:p>
            <a:r>
              <a:rPr lang="en-US" dirty="0"/>
              <a:t>No. The document might include top secret clearance information</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m31aUn2X8Ob5xDoDQi3NFu"/>
</p:tagLst>
</file>

<file path=ppt/tags/tag10.xml><?xml version="1.0" encoding="utf-8"?>
<p:tagLst xmlns:a="http://schemas.openxmlformats.org/drawingml/2006/main" xmlns:r="http://schemas.openxmlformats.org/officeDocument/2006/relationships" xmlns:p="http://schemas.openxmlformats.org/presentationml/2006/main">
  <p:tag name="DVSHAPEID" val="QiYavnOS6QkWoW9AUpH93x"/>
</p:tagLst>
</file>

<file path=ppt/tags/tag100.xml><?xml version="1.0" encoding="utf-8"?>
<p:tagLst xmlns:a="http://schemas.openxmlformats.org/drawingml/2006/main" xmlns:r="http://schemas.openxmlformats.org/officeDocument/2006/relationships" xmlns:p="http://schemas.openxmlformats.org/presentationml/2006/main">
  <p:tag name="DVSHAPEID" val="1nthl6UnRx5W317Jl0fHwq"/>
</p:tagLst>
</file>

<file path=ppt/tags/tag101.xml><?xml version="1.0" encoding="utf-8"?>
<p:tagLst xmlns:a="http://schemas.openxmlformats.org/drawingml/2006/main" xmlns:r="http://schemas.openxmlformats.org/officeDocument/2006/relationships" xmlns:p="http://schemas.openxmlformats.org/presentationml/2006/main">
  <p:tag name="DVSECTIONID" val="JVB8K5LUc68T4dnarDzslG"/>
</p:tagLst>
</file>

<file path=ppt/tags/tag102.xml><?xml version="1.0" encoding="utf-8"?>
<p:tagLst xmlns:a="http://schemas.openxmlformats.org/drawingml/2006/main" xmlns:r="http://schemas.openxmlformats.org/officeDocument/2006/relationships" xmlns:p="http://schemas.openxmlformats.org/presentationml/2006/main">
  <p:tag name="DVSHAPEID" val="1a9WM1Ur5uQ5Iad2lQOAXw"/>
</p:tagLst>
</file>

<file path=ppt/tags/tag103.xml><?xml version="1.0" encoding="utf-8"?>
<p:tagLst xmlns:a="http://schemas.openxmlformats.org/drawingml/2006/main" xmlns:r="http://schemas.openxmlformats.org/officeDocument/2006/relationships" xmlns:p="http://schemas.openxmlformats.org/presentationml/2006/main">
  <p:tag name="DVSHAPEID" val="jUqBgXIYcSU025j1aL7LlO"/>
</p:tagLst>
</file>

<file path=ppt/tags/tag104.xml><?xml version="1.0" encoding="utf-8"?>
<p:tagLst xmlns:a="http://schemas.openxmlformats.org/drawingml/2006/main" xmlns:r="http://schemas.openxmlformats.org/officeDocument/2006/relationships" xmlns:p="http://schemas.openxmlformats.org/presentationml/2006/main">
  <p:tag name="DVSECTIONID" val="44q7AznXJkKFUOxGEpKm9k"/>
</p:tagLst>
</file>

<file path=ppt/tags/tag105.xml><?xml version="1.0" encoding="utf-8"?>
<p:tagLst xmlns:a="http://schemas.openxmlformats.org/drawingml/2006/main" xmlns:r="http://schemas.openxmlformats.org/officeDocument/2006/relationships" xmlns:p="http://schemas.openxmlformats.org/presentationml/2006/main">
  <p:tag name="DVSHAPEID" val="im4pSf7hOGPVCATDPG3j8X"/>
</p:tagLst>
</file>

<file path=ppt/tags/tag106.xml><?xml version="1.0" encoding="utf-8"?>
<p:tagLst xmlns:a="http://schemas.openxmlformats.org/drawingml/2006/main" xmlns:r="http://schemas.openxmlformats.org/officeDocument/2006/relationships" xmlns:p="http://schemas.openxmlformats.org/presentationml/2006/main">
  <p:tag name="DVSHAPEID" val="YnZFSQSVFs2kfR056J2MpP"/>
</p:tagLst>
</file>

<file path=ppt/tags/tag107.xml><?xml version="1.0" encoding="utf-8"?>
<p:tagLst xmlns:a="http://schemas.openxmlformats.org/drawingml/2006/main" xmlns:r="http://schemas.openxmlformats.org/officeDocument/2006/relationships" xmlns:p="http://schemas.openxmlformats.org/presentationml/2006/main">
  <p:tag name="DVSHAPEID" val="Xc9p7HhBraif3rnSz7deOB"/>
</p:tagLst>
</file>

<file path=ppt/tags/tag108.xml><?xml version="1.0" encoding="utf-8"?>
<p:tagLst xmlns:a="http://schemas.openxmlformats.org/drawingml/2006/main" xmlns:r="http://schemas.openxmlformats.org/officeDocument/2006/relationships" xmlns:p="http://schemas.openxmlformats.org/presentationml/2006/main">
  <p:tag name="DVSECTIONID" val="95KiMBCc39H2RwICvcwfnN"/>
</p:tagLst>
</file>

<file path=ppt/tags/tag109.xml><?xml version="1.0" encoding="utf-8"?>
<p:tagLst xmlns:a="http://schemas.openxmlformats.org/drawingml/2006/main" xmlns:r="http://schemas.openxmlformats.org/officeDocument/2006/relationships" xmlns:p="http://schemas.openxmlformats.org/presentationml/2006/main">
  <p:tag name="DVSHAPEID" val="OdiCxxvstAxJArxk4FWvZ0"/>
</p:tagLst>
</file>

<file path=ppt/tags/tag11.xml><?xml version="1.0" encoding="utf-8"?>
<p:tagLst xmlns:a="http://schemas.openxmlformats.org/drawingml/2006/main" xmlns:r="http://schemas.openxmlformats.org/officeDocument/2006/relationships" xmlns:p="http://schemas.openxmlformats.org/presentationml/2006/main">
  <p:tag name="DVSHAPEID" val="fY6HTGK68b6tTjpIlcsDM4"/>
</p:tagLst>
</file>

<file path=ppt/tags/tag110.xml><?xml version="1.0" encoding="utf-8"?>
<p:tagLst xmlns:a="http://schemas.openxmlformats.org/drawingml/2006/main" xmlns:r="http://schemas.openxmlformats.org/officeDocument/2006/relationships" xmlns:p="http://schemas.openxmlformats.org/presentationml/2006/main">
  <p:tag name="DVSHAPEID" val="lPuZ8IFDLvyr5g03mPgU3d"/>
</p:tagLst>
</file>

<file path=ppt/tags/tag111.xml><?xml version="1.0" encoding="utf-8"?>
<p:tagLst xmlns:a="http://schemas.openxmlformats.org/drawingml/2006/main" xmlns:r="http://schemas.openxmlformats.org/officeDocument/2006/relationships" xmlns:p="http://schemas.openxmlformats.org/presentationml/2006/main">
  <p:tag name="DVSECTIONID" val="9ojyDLZ9IZxJUlmhNLlwhB"/>
</p:tagLst>
</file>

<file path=ppt/tags/tag112.xml><?xml version="1.0" encoding="utf-8"?>
<p:tagLst xmlns:a="http://schemas.openxmlformats.org/drawingml/2006/main" xmlns:r="http://schemas.openxmlformats.org/officeDocument/2006/relationships" xmlns:p="http://schemas.openxmlformats.org/presentationml/2006/main">
  <p:tag name="DVSHAPEID" val="PKFcEwA2T3SJY4TM4uGKVJ"/>
</p:tagLst>
</file>

<file path=ppt/tags/tag113.xml><?xml version="1.0" encoding="utf-8"?>
<p:tagLst xmlns:a="http://schemas.openxmlformats.org/drawingml/2006/main" xmlns:r="http://schemas.openxmlformats.org/officeDocument/2006/relationships" xmlns:p="http://schemas.openxmlformats.org/presentationml/2006/main">
  <p:tag name="DVSHAPEID" val="JLxVXY7f4UzXrESJ9UT6kk"/>
</p:tagLst>
</file>

<file path=ppt/tags/tag114.xml><?xml version="1.0" encoding="utf-8"?>
<p:tagLst xmlns:a="http://schemas.openxmlformats.org/drawingml/2006/main" xmlns:r="http://schemas.openxmlformats.org/officeDocument/2006/relationships" xmlns:p="http://schemas.openxmlformats.org/presentationml/2006/main">
  <p:tag name="DVSECTIONID" val="CoGx6aM2S6r6GmfvHPQoyA"/>
</p:tagLst>
</file>

<file path=ppt/tags/tag115.xml><?xml version="1.0" encoding="utf-8"?>
<p:tagLst xmlns:a="http://schemas.openxmlformats.org/drawingml/2006/main" xmlns:r="http://schemas.openxmlformats.org/officeDocument/2006/relationships" xmlns:p="http://schemas.openxmlformats.org/presentationml/2006/main">
  <p:tag name="DVSHAPEID" val="qWVs638JDyCwsWOVCeUCer"/>
</p:tagLst>
</file>

<file path=ppt/tags/tag116.xml><?xml version="1.0" encoding="utf-8"?>
<p:tagLst xmlns:a="http://schemas.openxmlformats.org/drawingml/2006/main" xmlns:r="http://schemas.openxmlformats.org/officeDocument/2006/relationships" xmlns:p="http://schemas.openxmlformats.org/presentationml/2006/main">
  <p:tag name="DVSHAPEID" val="VAiCVw74XXWlLdtFBetHxJ"/>
</p:tagLst>
</file>

<file path=ppt/tags/tag117.xml><?xml version="1.0" encoding="utf-8"?>
<p:tagLst xmlns:a="http://schemas.openxmlformats.org/drawingml/2006/main" xmlns:r="http://schemas.openxmlformats.org/officeDocument/2006/relationships" xmlns:p="http://schemas.openxmlformats.org/presentationml/2006/main">
  <p:tag name="DVSECTIONID" val="XRX1Y1UxPTXlWmZdYQdTqI"/>
</p:tagLst>
</file>

<file path=ppt/tags/tag118.xml><?xml version="1.0" encoding="utf-8"?>
<p:tagLst xmlns:a="http://schemas.openxmlformats.org/drawingml/2006/main" xmlns:r="http://schemas.openxmlformats.org/officeDocument/2006/relationships" xmlns:p="http://schemas.openxmlformats.org/presentationml/2006/main">
  <p:tag name="DVSHAPEID" val="HCgMLqXDZ6DHmgBVgUrzEH"/>
</p:tagLst>
</file>

<file path=ppt/tags/tag119.xml><?xml version="1.0" encoding="utf-8"?>
<p:tagLst xmlns:a="http://schemas.openxmlformats.org/drawingml/2006/main" xmlns:r="http://schemas.openxmlformats.org/officeDocument/2006/relationships" xmlns:p="http://schemas.openxmlformats.org/presentationml/2006/main">
  <p:tag name="DVSHAPEID" val="2to0Vzlm2zccE0HhFUkxHf"/>
</p:tagLst>
</file>

<file path=ppt/tags/tag12.xml><?xml version="1.0" encoding="utf-8"?>
<p:tagLst xmlns:a="http://schemas.openxmlformats.org/drawingml/2006/main" xmlns:r="http://schemas.openxmlformats.org/officeDocument/2006/relationships" xmlns:p="http://schemas.openxmlformats.org/presentationml/2006/main">
  <p:tag name="DVSHAPEID" val="d2kk5lXTexRj303Nu880H9"/>
</p:tagLst>
</file>

<file path=ppt/tags/tag120.xml><?xml version="1.0" encoding="utf-8"?>
<p:tagLst xmlns:a="http://schemas.openxmlformats.org/drawingml/2006/main" xmlns:r="http://schemas.openxmlformats.org/officeDocument/2006/relationships" xmlns:p="http://schemas.openxmlformats.org/presentationml/2006/main">
  <p:tag name="DVSECTIONID" val="v7BngdpKTQwyqsACNXfb9D"/>
</p:tagLst>
</file>

<file path=ppt/tags/tag121.xml><?xml version="1.0" encoding="utf-8"?>
<p:tagLst xmlns:a="http://schemas.openxmlformats.org/drawingml/2006/main" xmlns:r="http://schemas.openxmlformats.org/officeDocument/2006/relationships" xmlns:p="http://schemas.openxmlformats.org/presentationml/2006/main">
  <p:tag name="DVSHAPEID" val="0MQNkwiXfWPYLY9k6l6iSU"/>
</p:tagLst>
</file>

<file path=ppt/tags/tag122.xml><?xml version="1.0" encoding="utf-8"?>
<p:tagLst xmlns:a="http://schemas.openxmlformats.org/drawingml/2006/main" xmlns:r="http://schemas.openxmlformats.org/officeDocument/2006/relationships" xmlns:p="http://schemas.openxmlformats.org/presentationml/2006/main">
  <p:tag name="DVSHAPEID" val="BthZFczmrq4GDE35zTDhPf"/>
</p:tagLst>
</file>

<file path=ppt/tags/tag123.xml><?xml version="1.0" encoding="utf-8"?>
<p:tagLst xmlns:a="http://schemas.openxmlformats.org/drawingml/2006/main" xmlns:r="http://schemas.openxmlformats.org/officeDocument/2006/relationships" xmlns:p="http://schemas.openxmlformats.org/presentationml/2006/main">
  <p:tag name="DVSECTIONID" val="GvumCvLi7CzH0JrS8Q35cs"/>
</p:tagLst>
</file>

<file path=ppt/tags/tag124.xml><?xml version="1.0" encoding="utf-8"?>
<p:tagLst xmlns:a="http://schemas.openxmlformats.org/drawingml/2006/main" xmlns:r="http://schemas.openxmlformats.org/officeDocument/2006/relationships" xmlns:p="http://schemas.openxmlformats.org/presentationml/2006/main">
  <p:tag name="DVSHAPEID" val="AJdFjnKTYoMhi1j30Yvijb"/>
</p:tagLst>
</file>

<file path=ppt/tags/tag125.xml><?xml version="1.0" encoding="utf-8"?>
<p:tagLst xmlns:a="http://schemas.openxmlformats.org/drawingml/2006/main" xmlns:r="http://schemas.openxmlformats.org/officeDocument/2006/relationships" xmlns:p="http://schemas.openxmlformats.org/presentationml/2006/main">
  <p:tag name="DVSHAPEID" val="AGNcsTlgKGdGHwKlT3KYkY"/>
</p:tagLst>
</file>

<file path=ppt/tags/tag126.xml><?xml version="1.0" encoding="utf-8"?>
<p:tagLst xmlns:a="http://schemas.openxmlformats.org/drawingml/2006/main" xmlns:r="http://schemas.openxmlformats.org/officeDocument/2006/relationships" xmlns:p="http://schemas.openxmlformats.org/presentationml/2006/main">
  <p:tag name="DVSHAPEID" val="sBOuVkmSD6Wp8wS7UQyIE6"/>
</p:tagLst>
</file>

<file path=ppt/tags/tag127.xml><?xml version="1.0" encoding="utf-8"?>
<p:tagLst xmlns:a="http://schemas.openxmlformats.org/drawingml/2006/main" xmlns:r="http://schemas.openxmlformats.org/officeDocument/2006/relationships" xmlns:p="http://schemas.openxmlformats.org/presentationml/2006/main">
  <p:tag name="DVSECTIONID" val="eGjXa9TvWuosuAgQAHNKY0"/>
</p:tagLst>
</file>

<file path=ppt/tags/tag128.xml><?xml version="1.0" encoding="utf-8"?>
<p:tagLst xmlns:a="http://schemas.openxmlformats.org/drawingml/2006/main" xmlns:r="http://schemas.openxmlformats.org/officeDocument/2006/relationships" xmlns:p="http://schemas.openxmlformats.org/presentationml/2006/main">
  <p:tag name="DVSHAPEID" val="jSDbPPXc3RyaIRVM2d0ROw"/>
</p:tagLst>
</file>

<file path=ppt/tags/tag129.xml><?xml version="1.0" encoding="utf-8"?>
<p:tagLst xmlns:a="http://schemas.openxmlformats.org/drawingml/2006/main" xmlns:r="http://schemas.openxmlformats.org/officeDocument/2006/relationships" xmlns:p="http://schemas.openxmlformats.org/presentationml/2006/main">
  <p:tag name="DVSHAPEID" val="iAl6IYuuSVFldq3x63ABIb"/>
</p:tagLst>
</file>

<file path=ppt/tags/tag13.xml><?xml version="1.0" encoding="utf-8"?>
<p:tagLst xmlns:a="http://schemas.openxmlformats.org/drawingml/2006/main" xmlns:r="http://schemas.openxmlformats.org/officeDocument/2006/relationships" xmlns:p="http://schemas.openxmlformats.org/presentationml/2006/main">
  <p:tag name="DVSHAPEID" val="PV3Qac4vHqKaL3nzBo8fWy"/>
</p:tagLst>
</file>

<file path=ppt/tags/tag130.xml><?xml version="1.0" encoding="utf-8"?>
<p:tagLst xmlns:a="http://schemas.openxmlformats.org/drawingml/2006/main" xmlns:r="http://schemas.openxmlformats.org/officeDocument/2006/relationships" xmlns:p="http://schemas.openxmlformats.org/presentationml/2006/main">
  <p:tag name="DVSECTIONID" val="510lk3iBZDIdgN3ElBoBG4"/>
</p:tagLst>
</file>

<file path=ppt/tags/tag131.xml><?xml version="1.0" encoding="utf-8"?>
<p:tagLst xmlns:a="http://schemas.openxmlformats.org/drawingml/2006/main" xmlns:r="http://schemas.openxmlformats.org/officeDocument/2006/relationships" xmlns:p="http://schemas.openxmlformats.org/presentationml/2006/main">
  <p:tag name="DVSHAPEID" val="YrQcXX8DkckSqdEHNI1FjD"/>
</p:tagLst>
</file>

<file path=ppt/tags/tag132.xml><?xml version="1.0" encoding="utf-8"?>
<p:tagLst xmlns:a="http://schemas.openxmlformats.org/drawingml/2006/main" xmlns:r="http://schemas.openxmlformats.org/officeDocument/2006/relationships" xmlns:p="http://schemas.openxmlformats.org/presentationml/2006/main">
  <p:tag name="DVSHAPEID" val="VprNfcntNCPJsoavqXsgPZ"/>
</p:tagLst>
</file>

<file path=ppt/tags/tag133.xml><?xml version="1.0" encoding="utf-8"?>
<p:tagLst xmlns:a="http://schemas.openxmlformats.org/drawingml/2006/main" xmlns:r="http://schemas.openxmlformats.org/officeDocument/2006/relationships" xmlns:p="http://schemas.openxmlformats.org/presentationml/2006/main">
  <p:tag name="DVSECTIONID" val="Lzo0izNvioafmPpALG8406"/>
</p:tagLst>
</file>

<file path=ppt/tags/tag134.xml><?xml version="1.0" encoding="utf-8"?>
<p:tagLst xmlns:a="http://schemas.openxmlformats.org/drawingml/2006/main" xmlns:r="http://schemas.openxmlformats.org/officeDocument/2006/relationships" xmlns:p="http://schemas.openxmlformats.org/presentationml/2006/main">
  <p:tag name="DVSHAPEID" val="2Pyz0uCeqnFZfP1Bsya6G7"/>
</p:tagLst>
</file>

<file path=ppt/tags/tag135.xml><?xml version="1.0" encoding="utf-8"?>
<p:tagLst xmlns:a="http://schemas.openxmlformats.org/drawingml/2006/main" xmlns:r="http://schemas.openxmlformats.org/officeDocument/2006/relationships" xmlns:p="http://schemas.openxmlformats.org/presentationml/2006/main">
  <p:tag name="DVSHAPEID" val="AzwLmfZAyfpBuE7ZcyVGwn"/>
</p:tagLst>
</file>

<file path=ppt/tags/tag136.xml><?xml version="1.0" encoding="utf-8"?>
<p:tagLst xmlns:a="http://schemas.openxmlformats.org/drawingml/2006/main" xmlns:r="http://schemas.openxmlformats.org/officeDocument/2006/relationships" xmlns:p="http://schemas.openxmlformats.org/presentationml/2006/main">
  <p:tag name="DVSECTIONID" val="PoVxDl3fEfyRl2YfVPXox7"/>
</p:tagLst>
</file>

<file path=ppt/tags/tag137.xml><?xml version="1.0" encoding="utf-8"?>
<p:tagLst xmlns:a="http://schemas.openxmlformats.org/drawingml/2006/main" xmlns:r="http://schemas.openxmlformats.org/officeDocument/2006/relationships" xmlns:p="http://schemas.openxmlformats.org/presentationml/2006/main">
  <p:tag name="DVSHAPEID" val="k1YYMViNGfuzALWlxncAyV"/>
</p:tagLst>
</file>

<file path=ppt/tags/tag138.xml><?xml version="1.0" encoding="utf-8"?>
<p:tagLst xmlns:a="http://schemas.openxmlformats.org/drawingml/2006/main" xmlns:r="http://schemas.openxmlformats.org/officeDocument/2006/relationships" xmlns:p="http://schemas.openxmlformats.org/presentationml/2006/main">
  <p:tag name="DVSHAPEID" val="EQdLocndWeLufoaXbugEZj"/>
</p:tagLst>
</file>

<file path=ppt/tags/tag139.xml><?xml version="1.0" encoding="utf-8"?>
<p:tagLst xmlns:a="http://schemas.openxmlformats.org/drawingml/2006/main" xmlns:r="http://schemas.openxmlformats.org/officeDocument/2006/relationships" xmlns:p="http://schemas.openxmlformats.org/presentationml/2006/main">
  <p:tag name="DVSECTIONID" val="9lqgTr49Hj8U7qPxq4FWbb"/>
</p:tagLst>
</file>

<file path=ppt/tags/tag14.xml><?xml version="1.0" encoding="utf-8"?>
<p:tagLst xmlns:a="http://schemas.openxmlformats.org/drawingml/2006/main" xmlns:r="http://schemas.openxmlformats.org/officeDocument/2006/relationships" xmlns:p="http://schemas.openxmlformats.org/presentationml/2006/main">
  <p:tag name="DVSHAPEID" val="CzfpExIkuMm3cpgebLOJQr"/>
</p:tagLst>
</file>

<file path=ppt/tags/tag140.xml><?xml version="1.0" encoding="utf-8"?>
<p:tagLst xmlns:a="http://schemas.openxmlformats.org/drawingml/2006/main" xmlns:r="http://schemas.openxmlformats.org/officeDocument/2006/relationships" xmlns:p="http://schemas.openxmlformats.org/presentationml/2006/main">
  <p:tag name="DVSHAPEID" val="HaWPPWzlcNQjXoOWXvGyw8"/>
</p:tagLst>
</file>

<file path=ppt/tags/tag141.xml><?xml version="1.0" encoding="utf-8"?>
<p:tagLst xmlns:a="http://schemas.openxmlformats.org/drawingml/2006/main" xmlns:r="http://schemas.openxmlformats.org/officeDocument/2006/relationships" xmlns:p="http://schemas.openxmlformats.org/presentationml/2006/main">
  <p:tag name="DVSHAPEID" val="FIMvHCxGUHKRniongowhGW"/>
</p:tagLst>
</file>

<file path=ppt/tags/tag142.xml><?xml version="1.0" encoding="utf-8"?>
<p:tagLst xmlns:a="http://schemas.openxmlformats.org/drawingml/2006/main" xmlns:r="http://schemas.openxmlformats.org/officeDocument/2006/relationships" xmlns:p="http://schemas.openxmlformats.org/presentationml/2006/main">
  <p:tag name="DVSECTIONID" val="tewLnhY8xqxX5w8hB38GIn"/>
</p:tagLst>
</file>

<file path=ppt/tags/tag143.xml><?xml version="1.0" encoding="utf-8"?>
<p:tagLst xmlns:a="http://schemas.openxmlformats.org/drawingml/2006/main" xmlns:r="http://schemas.openxmlformats.org/officeDocument/2006/relationships" xmlns:p="http://schemas.openxmlformats.org/presentationml/2006/main">
  <p:tag name="DVSHAPEID" val="ZsSiWGNuzCZpZwL7bXGJut"/>
</p:tagLst>
</file>

<file path=ppt/tags/tag144.xml><?xml version="1.0" encoding="utf-8"?>
<p:tagLst xmlns:a="http://schemas.openxmlformats.org/drawingml/2006/main" xmlns:r="http://schemas.openxmlformats.org/officeDocument/2006/relationships" xmlns:p="http://schemas.openxmlformats.org/presentationml/2006/main">
  <p:tag name="DVSHAPEID" val="HwIwmk4pOa7KVsDm0VeYLk"/>
</p:tagLst>
</file>

<file path=ppt/tags/tag145.xml><?xml version="1.0" encoding="utf-8"?>
<p:tagLst xmlns:a="http://schemas.openxmlformats.org/drawingml/2006/main" xmlns:r="http://schemas.openxmlformats.org/officeDocument/2006/relationships" xmlns:p="http://schemas.openxmlformats.org/presentationml/2006/main">
  <p:tag name="DVSECTIONID" val="joqvPKDBZGFnqS54DJ1seb"/>
</p:tagLst>
</file>

<file path=ppt/tags/tag146.xml><?xml version="1.0" encoding="utf-8"?>
<p:tagLst xmlns:a="http://schemas.openxmlformats.org/drawingml/2006/main" xmlns:r="http://schemas.openxmlformats.org/officeDocument/2006/relationships" xmlns:p="http://schemas.openxmlformats.org/presentationml/2006/main">
  <p:tag name="DVSHAPEID" val="PnFcRAU1KFINRcBb1l8IX5"/>
</p:tagLst>
</file>

<file path=ppt/tags/tag147.xml><?xml version="1.0" encoding="utf-8"?>
<p:tagLst xmlns:a="http://schemas.openxmlformats.org/drawingml/2006/main" xmlns:r="http://schemas.openxmlformats.org/officeDocument/2006/relationships" xmlns:p="http://schemas.openxmlformats.org/presentationml/2006/main">
  <p:tag name="DVSHAPEID" val="QDiNH3bgpKmwzkCzJ1QxRR"/>
</p:tagLst>
</file>

<file path=ppt/tags/tag148.xml><?xml version="1.0" encoding="utf-8"?>
<p:tagLst xmlns:a="http://schemas.openxmlformats.org/drawingml/2006/main" xmlns:r="http://schemas.openxmlformats.org/officeDocument/2006/relationships" xmlns:p="http://schemas.openxmlformats.org/presentationml/2006/main">
  <p:tag name="DVSECTIONID" val="b1ecx9sTmP96V8lSseuVrR"/>
</p:tagLst>
</file>

<file path=ppt/tags/tag149.xml><?xml version="1.0" encoding="utf-8"?>
<p:tagLst xmlns:a="http://schemas.openxmlformats.org/drawingml/2006/main" xmlns:r="http://schemas.openxmlformats.org/officeDocument/2006/relationships" xmlns:p="http://schemas.openxmlformats.org/presentationml/2006/main">
  <p:tag name="DVSHAPEID" val="vxIS71FHmeqsJMsYMVYRKQ"/>
</p:tagLst>
</file>

<file path=ppt/tags/tag15.xml><?xml version="1.0" encoding="utf-8"?>
<p:tagLst xmlns:a="http://schemas.openxmlformats.org/drawingml/2006/main" xmlns:r="http://schemas.openxmlformats.org/officeDocument/2006/relationships" xmlns:p="http://schemas.openxmlformats.org/presentationml/2006/main">
  <p:tag name="DVSHAPEID" val="ySe0qVxKRschjuAKxwNmVY"/>
</p:tagLst>
</file>

<file path=ppt/tags/tag150.xml><?xml version="1.0" encoding="utf-8"?>
<p:tagLst xmlns:a="http://schemas.openxmlformats.org/drawingml/2006/main" xmlns:r="http://schemas.openxmlformats.org/officeDocument/2006/relationships" xmlns:p="http://schemas.openxmlformats.org/presentationml/2006/main">
  <p:tag name="DVSHAPEID" val="nYbpFyGrfsq9kgRNy7kZ1n"/>
</p:tagLst>
</file>

<file path=ppt/tags/tag151.xml><?xml version="1.0" encoding="utf-8"?>
<p:tagLst xmlns:a="http://schemas.openxmlformats.org/drawingml/2006/main" xmlns:r="http://schemas.openxmlformats.org/officeDocument/2006/relationships" xmlns:p="http://schemas.openxmlformats.org/presentationml/2006/main">
  <p:tag name="DVSECTIONID" val="iH5fbxppFg88cohCcu85jP"/>
</p:tagLst>
</file>

<file path=ppt/tags/tag152.xml><?xml version="1.0" encoding="utf-8"?>
<p:tagLst xmlns:a="http://schemas.openxmlformats.org/drawingml/2006/main" xmlns:r="http://schemas.openxmlformats.org/officeDocument/2006/relationships" xmlns:p="http://schemas.openxmlformats.org/presentationml/2006/main">
  <p:tag name="DVSHAPEID" val="P9HS47IQoABhaN40Sw6kMJ"/>
</p:tagLst>
</file>

<file path=ppt/tags/tag153.xml><?xml version="1.0" encoding="utf-8"?>
<p:tagLst xmlns:a="http://schemas.openxmlformats.org/drawingml/2006/main" xmlns:r="http://schemas.openxmlformats.org/officeDocument/2006/relationships" xmlns:p="http://schemas.openxmlformats.org/presentationml/2006/main">
  <p:tag name="DVSHAPEID" val="C4trhpMBU7CrPXoeMDv8GN"/>
</p:tagLst>
</file>

<file path=ppt/tags/tag16.xml><?xml version="1.0" encoding="utf-8"?>
<p:tagLst xmlns:a="http://schemas.openxmlformats.org/drawingml/2006/main" xmlns:r="http://schemas.openxmlformats.org/officeDocument/2006/relationships" xmlns:p="http://schemas.openxmlformats.org/presentationml/2006/main">
  <p:tag name="DVSHAPEID" val="NHQYimcnqdIa0mbE7NNJUU"/>
</p:tagLst>
</file>

<file path=ppt/tags/tag17.xml><?xml version="1.0" encoding="utf-8"?>
<p:tagLst xmlns:a="http://schemas.openxmlformats.org/drawingml/2006/main" xmlns:r="http://schemas.openxmlformats.org/officeDocument/2006/relationships" xmlns:p="http://schemas.openxmlformats.org/presentationml/2006/main">
  <p:tag name="DVSHAPEID" val="RV6MErdiVtwA4w9sCayt1Y"/>
</p:tagLst>
</file>

<file path=ppt/tags/tag18.xml><?xml version="1.0" encoding="utf-8"?>
<p:tagLst xmlns:a="http://schemas.openxmlformats.org/drawingml/2006/main" xmlns:r="http://schemas.openxmlformats.org/officeDocument/2006/relationships" xmlns:p="http://schemas.openxmlformats.org/presentationml/2006/main">
  <p:tag name="DVSHAPEID" val="z8tdzTp0zb4TQURwILa8he"/>
</p:tagLst>
</file>

<file path=ppt/tags/tag19.xml><?xml version="1.0" encoding="utf-8"?>
<p:tagLst xmlns:a="http://schemas.openxmlformats.org/drawingml/2006/main" xmlns:r="http://schemas.openxmlformats.org/officeDocument/2006/relationships" xmlns:p="http://schemas.openxmlformats.org/presentationml/2006/main">
  <p:tag name="DVSHAPEID" val="EqiEuEaCbqSSmXiqRkSVTk"/>
</p:tagLst>
</file>

<file path=ppt/tags/tag2.xml><?xml version="1.0" encoding="utf-8"?>
<p:tagLst xmlns:a="http://schemas.openxmlformats.org/drawingml/2006/main" xmlns:r="http://schemas.openxmlformats.org/officeDocument/2006/relationships" xmlns:p="http://schemas.openxmlformats.org/presentationml/2006/main">
  <p:tag name="DVSHAPEID" val="FIX6CEJsPE2OIqp7upyXYO"/>
</p:tagLst>
</file>

<file path=ppt/tags/tag20.xml><?xml version="1.0" encoding="utf-8"?>
<p:tagLst xmlns:a="http://schemas.openxmlformats.org/drawingml/2006/main" xmlns:r="http://schemas.openxmlformats.org/officeDocument/2006/relationships" xmlns:p="http://schemas.openxmlformats.org/presentationml/2006/main">
  <p:tag name="DVSHAPEID" val="wbGfA5sMjSHku2VVoKPX0D"/>
</p:tagLst>
</file>

<file path=ppt/tags/tag21.xml><?xml version="1.0" encoding="utf-8"?>
<p:tagLst xmlns:a="http://schemas.openxmlformats.org/drawingml/2006/main" xmlns:r="http://schemas.openxmlformats.org/officeDocument/2006/relationships" xmlns:p="http://schemas.openxmlformats.org/presentationml/2006/main">
  <p:tag name="DVSHAPEID" val="0XxUeiTPfmkkU6Xf44ao7Z"/>
</p:tagLst>
</file>

<file path=ppt/tags/tag22.xml><?xml version="1.0" encoding="utf-8"?>
<p:tagLst xmlns:a="http://schemas.openxmlformats.org/drawingml/2006/main" xmlns:r="http://schemas.openxmlformats.org/officeDocument/2006/relationships" xmlns:p="http://schemas.openxmlformats.org/presentationml/2006/main">
  <p:tag name="DVSHAPEID" val="b2tfuWV75WkSaIHGRaTtDk"/>
</p:tagLst>
</file>

<file path=ppt/tags/tag23.xml><?xml version="1.0" encoding="utf-8"?>
<p:tagLst xmlns:a="http://schemas.openxmlformats.org/drawingml/2006/main" xmlns:r="http://schemas.openxmlformats.org/officeDocument/2006/relationships" xmlns:p="http://schemas.openxmlformats.org/presentationml/2006/main">
  <p:tag name="DVSHAPEID" val="Za8PX8GKMBv0MvqYNXT8hn"/>
</p:tagLst>
</file>

<file path=ppt/tags/tag24.xml><?xml version="1.0" encoding="utf-8"?>
<p:tagLst xmlns:a="http://schemas.openxmlformats.org/drawingml/2006/main" xmlns:r="http://schemas.openxmlformats.org/officeDocument/2006/relationships" xmlns:p="http://schemas.openxmlformats.org/presentationml/2006/main">
  <p:tag name="DVSHAPEID" val="01Vfynd0vDmQ2j7FZNrkaI"/>
</p:tagLst>
</file>

<file path=ppt/tags/tag25.xml><?xml version="1.0" encoding="utf-8"?>
<p:tagLst xmlns:a="http://schemas.openxmlformats.org/drawingml/2006/main" xmlns:r="http://schemas.openxmlformats.org/officeDocument/2006/relationships" xmlns:p="http://schemas.openxmlformats.org/presentationml/2006/main">
  <p:tag name="DVSHAPEID" val="naWbfTmWzv3B96TIAixM6R"/>
</p:tagLst>
</file>

<file path=ppt/tags/tag26.xml><?xml version="1.0" encoding="utf-8"?>
<p:tagLst xmlns:a="http://schemas.openxmlformats.org/drawingml/2006/main" xmlns:r="http://schemas.openxmlformats.org/officeDocument/2006/relationships" xmlns:p="http://schemas.openxmlformats.org/presentationml/2006/main">
  <p:tag name="DVSHAPEID" val="DWt7Q8Y6GWdhELjm7kDz4R"/>
</p:tagLst>
</file>

<file path=ppt/tags/tag27.xml><?xml version="1.0" encoding="utf-8"?>
<p:tagLst xmlns:a="http://schemas.openxmlformats.org/drawingml/2006/main" xmlns:r="http://schemas.openxmlformats.org/officeDocument/2006/relationships" xmlns:p="http://schemas.openxmlformats.org/presentationml/2006/main">
  <p:tag name="DVSHAPEID" val="Mq91Mgc8NnBvw0I82eXsO7"/>
</p:tagLst>
</file>

<file path=ppt/tags/tag28.xml><?xml version="1.0" encoding="utf-8"?>
<p:tagLst xmlns:a="http://schemas.openxmlformats.org/drawingml/2006/main" xmlns:r="http://schemas.openxmlformats.org/officeDocument/2006/relationships" xmlns:p="http://schemas.openxmlformats.org/presentationml/2006/main">
  <p:tag name="DVSHAPEID" val="oSr8pdad8xNL92XPlHUy9Q"/>
</p:tagLst>
</file>

<file path=ppt/tags/tag29.xml><?xml version="1.0" encoding="utf-8"?>
<p:tagLst xmlns:a="http://schemas.openxmlformats.org/drawingml/2006/main" xmlns:r="http://schemas.openxmlformats.org/officeDocument/2006/relationships" xmlns:p="http://schemas.openxmlformats.org/presentationml/2006/main">
  <p:tag name="DVSHAPEID" val="G8eiEZhpBB3F2hzERYXze4"/>
</p:tagLst>
</file>

<file path=ppt/tags/tag3.xml><?xml version="1.0" encoding="utf-8"?>
<p:tagLst xmlns:a="http://schemas.openxmlformats.org/drawingml/2006/main" xmlns:r="http://schemas.openxmlformats.org/officeDocument/2006/relationships" xmlns:p="http://schemas.openxmlformats.org/presentationml/2006/main">
  <p:tag name="DVSHAPEID" val="fJqLQ9Nc4T7SnjcOLoeFZx"/>
</p:tagLst>
</file>

<file path=ppt/tags/tag30.xml><?xml version="1.0" encoding="utf-8"?>
<p:tagLst xmlns:a="http://schemas.openxmlformats.org/drawingml/2006/main" xmlns:r="http://schemas.openxmlformats.org/officeDocument/2006/relationships" xmlns:p="http://schemas.openxmlformats.org/presentationml/2006/main">
  <p:tag name="DVSHAPEID" val="IKQGadSgyfXxcjT6zbWJWb"/>
</p:tagLst>
</file>

<file path=ppt/tags/tag31.xml><?xml version="1.0" encoding="utf-8"?>
<p:tagLst xmlns:a="http://schemas.openxmlformats.org/drawingml/2006/main" xmlns:r="http://schemas.openxmlformats.org/officeDocument/2006/relationships" xmlns:p="http://schemas.openxmlformats.org/presentationml/2006/main">
  <p:tag name="DVSHAPEID" val="It0GfHPVBzBBptsYO3wk3N"/>
</p:tagLst>
</file>

<file path=ppt/tags/tag32.xml><?xml version="1.0" encoding="utf-8"?>
<p:tagLst xmlns:a="http://schemas.openxmlformats.org/drawingml/2006/main" xmlns:r="http://schemas.openxmlformats.org/officeDocument/2006/relationships" xmlns:p="http://schemas.openxmlformats.org/presentationml/2006/main">
  <p:tag name="DVSHAPEID" val="Iu5gKLpLDv8w2nGuXaqCEn"/>
</p:tagLst>
</file>

<file path=ppt/tags/tag33.xml><?xml version="1.0" encoding="utf-8"?>
<p:tagLst xmlns:a="http://schemas.openxmlformats.org/drawingml/2006/main" xmlns:r="http://schemas.openxmlformats.org/officeDocument/2006/relationships" xmlns:p="http://schemas.openxmlformats.org/presentationml/2006/main">
  <p:tag name="DVSHAPEID" val="WATqEBnSdB8UKvAZX4wPW6"/>
</p:tagLst>
</file>

<file path=ppt/tags/tag34.xml><?xml version="1.0" encoding="utf-8"?>
<p:tagLst xmlns:a="http://schemas.openxmlformats.org/drawingml/2006/main" xmlns:r="http://schemas.openxmlformats.org/officeDocument/2006/relationships" xmlns:p="http://schemas.openxmlformats.org/presentationml/2006/main">
  <p:tag name="DVSHAPEID" val="tTr4hj6lTq8kxumk7NoLiw"/>
</p:tagLst>
</file>

<file path=ppt/tags/tag35.xml><?xml version="1.0" encoding="utf-8"?>
<p:tagLst xmlns:a="http://schemas.openxmlformats.org/drawingml/2006/main" xmlns:r="http://schemas.openxmlformats.org/officeDocument/2006/relationships" xmlns:p="http://schemas.openxmlformats.org/presentationml/2006/main">
  <p:tag name="DVSHAPEID" val="n7CaTYdm6PrQ70Yzj3LRHI"/>
</p:tagLst>
</file>

<file path=ppt/tags/tag36.xml><?xml version="1.0" encoding="utf-8"?>
<p:tagLst xmlns:a="http://schemas.openxmlformats.org/drawingml/2006/main" xmlns:r="http://schemas.openxmlformats.org/officeDocument/2006/relationships" xmlns:p="http://schemas.openxmlformats.org/presentationml/2006/main">
  <p:tag name="DVSHAPEID" val="MqX6CDWIqaNWvjr7q78wjj"/>
</p:tagLst>
</file>

<file path=ppt/tags/tag37.xml><?xml version="1.0" encoding="utf-8"?>
<p:tagLst xmlns:a="http://schemas.openxmlformats.org/drawingml/2006/main" xmlns:r="http://schemas.openxmlformats.org/officeDocument/2006/relationships" xmlns:p="http://schemas.openxmlformats.org/presentationml/2006/main">
  <p:tag name="DVSHAPEID" val="SHnmlxulZrPFlcdNlAqoog"/>
</p:tagLst>
</file>

<file path=ppt/tags/tag38.xml><?xml version="1.0" encoding="utf-8"?>
<p:tagLst xmlns:a="http://schemas.openxmlformats.org/drawingml/2006/main" xmlns:r="http://schemas.openxmlformats.org/officeDocument/2006/relationships" xmlns:p="http://schemas.openxmlformats.org/presentationml/2006/main">
  <p:tag name="DVSHAPEID" val="2auF8cCEIaotxfIghoe5bm"/>
</p:tagLst>
</file>

<file path=ppt/tags/tag39.xml><?xml version="1.0" encoding="utf-8"?>
<p:tagLst xmlns:a="http://schemas.openxmlformats.org/drawingml/2006/main" xmlns:r="http://schemas.openxmlformats.org/officeDocument/2006/relationships" xmlns:p="http://schemas.openxmlformats.org/presentationml/2006/main">
  <p:tag name="DVSHAPEID" val="7PYeUCMy6VUCEdRFphIlIE"/>
</p:tagLst>
</file>

<file path=ppt/tags/tag4.xml><?xml version="1.0" encoding="utf-8"?>
<p:tagLst xmlns:a="http://schemas.openxmlformats.org/drawingml/2006/main" xmlns:r="http://schemas.openxmlformats.org/officeDocument/2006/relationships" xmlns:p="http://schemas.openxmlformats.org/presentationml/2006/main">
  <p:tag name="DVSHAPEID" val="2IUXeINDeIvQseGQNAECz9"/>
</p:tagLst>
</file>

<file path=ppt/tags/tag40.xml><?xml version="1.0" encoding="utf-8"?>
<p:tagLst xmlns:a="http://schemas.openxmlformats.org/drawingml/2006/main" xmlns:r="http://schemas.openxmlformats.org/officeDocument/2006/relationships" xmlns:p="http://schemas.openxmlformats.org/presentationml/2006/main">
  <p:tag name="DVSHAPEID" val="gSFX54i1aj5G2FHTi0Ra4t"/>
</p:tagLst>
</file>

<file path=ppt/tags/tag41.xml><?xml version="1.0" encoding="utf-8"?>
<p:tagLst xmlns:a="http://schemas.openxmlformats.org/drawingml/2006/main" xmlns:r="http://schemas.openxmlformats.org/officeDocument/2006/relationships" xmlns:p="http://schemas.openxmlformats.org/presentationml/2006/main">
  <p:tag name="DVSHAPEID" val="yVBupBZWmPEtz6zWxHg4KA"/>
</p:tagLst>
</file>

<file path=ppt/tags/tag42.xml><?xml version="1.0" encoding="utf-8"?>
<p:tagLst xmlns:a="http://schemas.openxmlformats.org/drawingml/2006/main" xmlns:r="http://schemas.openxmlformats.org/officeDocument/2006/relationships" xmlns:p="http://schemas.openxmlformats.org/presentationml/2006/main">
  <p:tag name="DVSHAPEID" val="wYacYvZItyzNjKmAFG1eWg"/>
</p:tagLst>
</file>

<file path=ppt/tags/tag43.xml><?xml version="1.0" encoding="utf-8"?>
<p:tagLst xmlns:a="http://schemas.openxmlformats.org/drawingml/2006/main" xmlns:r="http://schemas.openxmlformats.org/officeDocument/2006/relationships" xmlns:p="http://schemas.openxmlformats.org/presentationml/2006/main">
  <p:tag name="DVSHAPEID" val="1z6BklsaUZIYpCjdDuWEm6"/>
</p:tagLst>
</file>

<file path=ppt/tags/tag44.xml><?xml version="1.0" encoding="utf-8"?>
<p:tagLst xmlns:a="http://schemas.openxmlformats.org/drawingml/2006/main" xmlns:r="http://schemas.openxmlformats.org/officeDocument/2006/relationships" xmlns:p="http://schemas.openxmlformats.org/presentationml/2006/main">
  <p:tag name="DVSHAPEID" val="TLMPAW2z3wDgXB5naDfjEA"/>
</p:tagLst>
</file>

<file path=ppt/tags/tag45.xml><?xml version="1.0" encoding="utf-8"?>
<p:tagLst xmlns:a="http://schemas.openxmlformats.org/drawingml/2006/main" xmlns:r="http://schemas.openxmlformats.org/officeDocument/2006/relationships" xmlns:p="http://schemas.openxmlformats.org/presentationml/2006/main">
  <p:tag name="DVSHAPEID" val="4llJgs3whiTVFkOvKw8kVb"/>
</p:tagLst>
</file>

<file path=ppt/tags/tag46.xml><?xml version="1.0" encoding="utf-8"?>
<p:tagLst xmlns:a="http://schemas.openxmlformats.org/drawingml/2006/main" xmlns:r="http://schemas.openxmlformats.org/officeDocument/2006/relationships" xmlns:p="http://schemas.openxmlformats.org/presentationml/2006/main">
  <p:tag name="DVSHAPEID" val="k8FI7fkip2siHruRFzwwfl"/>
</p:tagLst>
</file>

<file path=ppt/tags/tag47.xml><?xml version="1.0" encoding="utf-8"?>
<p:tagLst xmlns:a="http://schemas.openxmlformats.org/drawingml/2006/main" xmlns:r="http://schemas.openxmlformats.org/officeDocument/2006/relationships" xmlns:p="http://schemas.openxmlformats.org/presentationml/2006/main">
  <p:tag name="DVSHAPEID" val="m1WLzFTJbjES0c4ykNcYTR"/>
</p:tagLst>
</file>

<file path=ppt/tags/tag48.xml><?xml version="1.0" encoding="utf-8"?>
<p:tagLst xmlns:a="http://schemas.openxmlformats.org/drawingml/2006/main" xmlns:r="http://schemas.openxmlformats.org/officeDocument/2006/relationships" xmlns:p="http://schemas.openxmlformats.org/presentationml/2006/main">
  <p:tag name="DVSHAPEID" val="tmCm0TQyNpWZMDLlGEpFR8"/>
</p:tagLst>
</file>

<file path=ppt/tags/tag49.xml><?xml version="1.0" encoding="utf-8"?>
<p:tagLst xmlns:a="http://schemas.openxmlformats.org/drawingml/2006/main" xmlns:r="http://schemas.openxmlformats.org/officeDocument/2006/relationships" xmlns:p="http://schemas.openxmlformats.org/presentationml/2006/main">
  <p:tag name="DVSHAPEID" val="EOriM7fJjhrvyz8cEZSDwf"/>
</p:tagLst>
</file>

<file path=ppt/tags/tag5.xml><?xml version="1.0" encoding="utf-8"?>
<p:tagLst xmlns:a="http://schemas.openxmlformats.org/drawingml/2006/main" xmlns:r="http://schemas.openxmlformats.org/officeDocument/2006/relationships" xmlns:p="http://schemas.openxmlformats.org/presentationml/2006/main">
  <p:tag name="DVSHAPEID" val="HP25UGD9JiPIHIQTV4oqEp"/>
</p:tagLst>
</file>

<file path=ppt/tags/tag50.xml><?xml version="1.0" encoding="utf-8"?>
<p:tagLst xmlns:a="http://schemas.openxmlformats.org/drawingml/2006/main" xmlns:r="http://schemas.openxmlformats.org/officeDocument/2006/relationships" xmlns:p="http://schemas.openxmlformats.org/presentationml/2006/main">
  <p:tag name="DVSHAPEID" val="W0pqMY7yydZkINVI6Ji45F"/>
</p:tagLst>
</file>

<file path=ppt/tags/tag51.xml><?xml version="1.0" encoding="utf-8"?>
<p:tagLst xmlns:a="http://schemas.openxmlformats.org/drawingml/2006/main" xmlns:r="http://schemas.openxmlformats.org/officeDocument/2006/relationships" xmlns:p="http://schemas.openxmlformats.org/presentationml/2006/main">
  <p:tag name="DVSHAPEID" val="xh4cdt0qNeBpSqSmkgBLIe"/>
</p:tagLst>
</file>

<file path=ppt/tags/tag52.xml><?xml version="1.0" encoding="utf-8"?>
<p:tagLst xmlns:a="http://schemas.openxmlformats.org/drawingml/2006/main" xmlns:r="http://schemas.openxmlformats.org/officeDocument/2006/relationships" xmlns:p="http://schemas.openxmlformats.org/presentationml/2006/main">
  <p:tag name="DVSHAPEID" val="veRlhVS9ks9ht7lALDy8qL"/>
</p:tagLst>
</file>

<file path=ppt/tags/tag53.xml><?xml version="1.0" encoding="utf-8"?>
<p:tagLst xmlns:a="http://schemas.openxmlformats.org/drawingml/2006/main" xmlns:r="http://schemas.openxmlformats.org/officeDocument/2006/relationships" xmlns:p="http://schemas.openxmlformats.org/presentationml/2006/main">
  <p:tag name="DVSHAPEID" val="IjVuQKp2skWjMQkSc4xET9"/>
</p:tagLst>
</file>

<file path=ppt/tags/tag54.xml><?xml version="1.0" encoding="utf-8"?>
<p:tagLst xmlns:a="http://schemas.openxmlformats.org/drawingml/2006/main" xmlns:r="http://schemas.openxmlformats.org/officeDocument/2006/relationships" xmlns:p="http://schemas.openxmlformats.org/presentationml/2006/main">
  <p:tag name="DVSHAPEID" val="fBXK0JuXdzNJvypM58JhZO"/>
</p:tagLst>
</file>

<file path=ppt/tags/tag55.xml><?xml version="1.0" encoding="utf-8"?>
<p:tagLst xmlns:a="http://schemas.openxmlformats.org/drawingml/2006/main" xmlns:r="http://schemas.openxmlformats.org/officeDocument/2006/relationships" xmlns:p="http://schemas.openxmlformats.org/presentationml/2006/main">
  <p:tag name="DVSHAPEID" val="k9lugTrtBLRz3kx5JGyv7n"/>
</p:tagLst>
</file>

<file path=ppt/tags/tag56.xml><?xml version="1.0" encoding="utf-8"?>
<p:tagLst xmlns:a="http://schemas.openxmlformats.org/drawingml/2006/main" xmlns:r="http://schemas.openxmlformats.org/officeDocument/2006/relationships" xmlns:p="http://schemas.openxmlformats.org/presentationml/2006/main">
  <p:tag name="DVSHAPEID" val="v2lMsqZpUC9rgOpvtBvJY2"/>
</p:tagLst>
</file>

<file path=ppt/tags/tag57.xml><?xml version="1.0" encoding="utf-8"?>
<p:tagLst xmlns:a="http://schemas.openxmlformats.org/drawingml/2006/main" xmlns:r="http://schemas.openxmlformats.org/officeDocument/2006/relationships" xmlns:p="http://schemas.openxmlformats.org/presentationml/2006/main">
  <p:tag name="DVSHAPEID" val="SVv5eZo3JuHXDj9tr1ucRf"/>
</p:tagLst>
</file>

<file path=ppt/tags/tag58.xml><?xml version="1.0" encoding="utf-8"?>
<p:tagLst xmlns:a="http://schemas.openxmlformats.org/drawingml/2006/main" xmlns:r="http://schemas.openxmlformats.org/officeDocument/2006/relationships" xmlns:p="http://schemas.openxmlformats.org/presentationml/2006/main">
  <p:tag name="DVSHAPEID" val="pC3JGddXZnpt9qhmbZ0RSF"/>
</p:tagLst>
</file>

<file path=ppt/tags/tag59.xml><?xml version="1.0" encoding="utf-8"?>
<p:tagLst xmlns:a="http://schemas.openxmlformats.org/drawingml/2006/main" xmlns:r="http://schemas.openxmlformats.org/officeDocument/2006/relationships" xmlns:p="http://schemas.openxmlformats.org/presentationml/2006/main">
  <p:tag name="DVSHAPEID" val="Jja6mZ9ufMaDvT1vjbQMuj"/>
</p:tagLst>
</file>

<file path=ppt/tags/tag6.xml><?xml version="1.0" encoding="utf-8"?>
<p:tagLst xmlns:a="http://schemas.openxmlformats.org/drawingml/2006/main" xmlns:r="http://schemas.openxmlformats.org/officeDocument/2006/relationships" xmlns:p="http://schemas.openxmlformats.org/presentationml/2006/main">
  <p:tag name="DVSHAPEID" val="mxQY8UAD1mXT14U8O7Z5Yc"/>
</p:tagLst>
</file>

<file path=ppt/tags/tag60.xml><?xml version="1.0" encoding="utf-8"?>
<p:tagLst xmlns:a="http://schemas.openxmlformats.org/drawingml/2006/main" xmlns:r="http://schemas.openxmlformats.org/officeDocument/2006/relationships" xmlns:p="http://schemas.openxmlformats.org/presentationml/2006/main">
  <p:tag name="DVSHAPEID" val="y99Ib4Qvb0mKSKyAQdNu8C"/>
</p:tagLst>
</file>

<file path=ppt/tags/tag61.xml><?xml version="1.0" encoding="utf-8"?>
<p:tagLst xmlns:a="http://schemas.openxmlformats.org/drawingml/2006/main" xmlns:r="http://schemas.openxmlformats.org/officeDocument/2006/relationships" xmlns:p="http://schemas.openxmlformats.org/presentationml/2006/main">
  <p:tag name="DVSHAPEID" val="jwUolFFP06aqK0WDN5EKAa"/>
</p:tagLst>
</file>

<file path=ppt/tags/tag62.xml><?xml version="1.0" encoding="utf-8"?>
<p:tagLst xmlns:a="http://schemas.openxmlformats.org/drawingml/2006/main" xmlns:r="http://schemas.openxmlformats.org/officeDocument/2006/relationships" xmlns:p="http://schemas.openxmlformats.org/presentationml/2006/main">
  <p:tag name="DVSHAPEID" val="gL0gWJkDZZbVQCONJaPmZg"/>
</p:tagLst>
</file>

<file path=ppt/tags/tag63.xml><?xml version="1.0" encoding="utf-8"?>
<p:tagLst xmlns:a="http://schemas.openxmlformats.org/drawingml/2006/main" xmlns:r="http://schemas.openxmlformats.org/officeDocument/2006/relationships" xmlns:p="http://schemas.openxmlformats.org/presentationml/2006/main">
  <p:tag name="DVSHAPEID" val="zsZxDcpHQn28g9n4JVun6b"/>
</p:tagLst>
</file>

<file path=ppt/tags/tag64.xml><?xml version="1.0" encoding="utf-8"?>
<p:tagLst xmlns:a="http://schemas.openxmlformats.org/drawingml/2006/main" xmlns:r="http://schemas.openxmlformats.org/officeDocument/2006/relationships" xmlns:p="http://schemas.openxmlformats.org/presentationml/2006/main">
  <p:tag name="DVSHAPEID" val="ePajP0ltUebZbygo67dh9N"/>
</p:tagLst>
</file>

<file path=ppt/tags/tag65.xml><?xml version="1.0" encoding="utf-8"?>
<p:tagLst xmlns:a="http://schemas.openxmlformats.org/drawingml/2006/main" xmlns:r="http://schemas.openxmlformats.org/officeDocument/2006/relationships" xmlns:p="http://schemas.openxmlformats.org/presentationml/2006/main">
  <p:tag name="DVSHAPEID" val="TImEpFrURB9odanjmplntO"/>
</p:tagLst>
</file>

<file path=ppt/tags/tag66.xml><?xml version="1.0" encoding="utf-8"?>
<p:tagLst xmlns:a="http://schemas.openxmlformats.org/drawingml/2006/main" xmlns:r="http://schemas.openxmlformats.org/officeDocument/2006/relationships" xmlns:p="http://schemas.openxmlformats.org/presentationml/2006/main">
  <p:tag name="DVSHAPEID" val="WgXONkPnaP2qWrXbAG20mz"/>
</p:tagLst>
</file>

<file path=ppt/tags/tag67.xml><?xml version="1.0" encoding="utf-8"?>
<p:tagLst xmlns:a="http://schemas.openxmlformats.org/drawingml/2006/main" xmlns:r="http://schemas.openxmlformats.org/officeDocument/2006/relationships" xmlns:p="http://schemas.openxmlformats.org/presentationml/2006/main">
  <p:tag name="DVSHAPEID" val="QNk60MKOVMk4L6HAR65urk"/>
</p:tagLst>
</file>

<file path=ppt/tags/tag68.xml><?xml version="1.0" encoding="utf-8"?>
<p:tagLst xmlns:a="http://schemas.openxmlformats.org/drawingml/2006/main" xmlns:r="http://schemas.openxmlformats.org/officeDocument/2006/relationships" xmlns:p="http://schemas.openxmlformats.org/presentationml/2006/main">
  <p:tag name="DVSHAPEID" val="mMeVmbOFktsnq9tGj2ClTg"/>
</p:tagLst>
</file>

<file path=ppt/tags/tag69.xml><?xml version="1.0" encoding="utf-8"?>
<p:tagLst xmlns:a="http://schemas.openxmlformats.org/drawingml/2006/main" xmlns:r="http://schemas.openxmlformats.org/officeDocument/2006/relationships" xmlns:p="http://schemas.openxmlformats.org/presentationml/2006/main">
  <p:tag name="DVSECTIONID" val="RSzh1JFAYKAe7kx1XjuPaU"/>
</p:tagLst>
</file>

<file path=ppt/tags/tag7.xml><?xml version="1.0" encoding="utf-8"?>
<p:tagLst xmlns:a="http://schemas.openxmlformats.org/drawingml/2006/main" xmlns:r="http://schemas.openxmlformats.org/officeDocument/2006/relationships" xmlns:p="http://schemas.openxmlformats.org/presentationml/2006/main">
  <p:tag name="DVSHAPEID" val="0KwX0UFzd8uhsvfWxJy5ht"/>
</p:tagLst>
</file>

<file path=ppt/tags/tag70.xml><?xml version="1.0" encoding="utf-8"?>
<p:tagLst xmlns:a="http://schemas.openxmlformats.org/drawingml/2006/main" xmlns:r="http://schemas.openxmlformats.org/officeDocument/2006/relationships" xmlns:p="http://schemas.openxmlformats.org/presentationml/2006/main">
  <p:tag name="DVSHAPEID" val="dkXWILhNXiJkJw7iXVuXaT"/>
</p:tagLst>
</file>

<file path=ppt/tags/tag71.xml><?xml version="1.0" encoding="utf-8"?>
<p:tagLst xmlns:a="http://schemas.openxmlformats.org/drawingml/2006/main" xmlns:r="http://schemas.openxmlformats.org/officeDocument/2006/relationships" xmlns:p="http://schemas.openxmlformats.org/presentationml/2006/main">
  <p:tag name="DVSHAPEID" val="YNVXAP1ZNmxsuLieOE8RiP"/>
</p:tagLst>
</file>

<file path=ppt/tags/tag72.xml><?xml version="1.0" encoding="utf-8"?>
<p:tagLst xmlns:a="http://schemas.openxmlformats.org/drawingml/2006/main" xmlns:r="http://schemas.openxmlformats.org/officeDocument/2006/relationships" xmlns:p="http://schemas.openxmlformats.org/presentationml/2006/main">
  <p:tag name="DVSECTIONID" val="YmWPbReuE1eg2FqBU19XCP"/>
</p:tagLst>
</file>

<file path=ppt/tags/tag73.xml><?xml version="1.0" encoding="utf-8"?>
<p:tagLst xmlns:a="http://schemas.openxmlformats.org/drawingml/2006/main" xmlns:r="http://schemas.openxmlformats.org/officeDocument/2006/relationships" xmlns:p="http://schemas.openxmlformats.org/presentationml/2006/main">
  <p:tag name="DVSHAPEID" val="KdKYtk6FwVCBsTWRu3l7df"/>
</p:tagLst>
</file>

<file path=ppt/tags/tag74.xml><?xml version="1.0" encoding="utf-8"?>
<p:tagLst xmlns:a="http://schemas.openxmlformats.org/drawingml/2006/main" xmlns:r="http://schemas.openxmlformats.org/officeDocument/2006/relationships" xmlns:p="http://schemas.openxmlformats.org/presentationml/2006/main">
  <p:tag name="DVSHAPEID" val="NnWS7cbCtZDqobnez8ApNp"/>
</p:tagLst>
</file>

<file path=ppt/tags/tag75.xml><?xml version="1.0" encoding="utf-8"?>
<p:tagLst xmlns:a="http://schemas.openxmlformats.org/drawingml/2006/main" xmlns:r="http://schemas.openxmlformats.org/officeDocument/2006/relationships" xmlns:p="http://schemas.openxmlformats.org/presentationml/2006/main">
  <p:tag name="DVSECTIONID" val="P98BjfubrCQWUclcyOmt6z"/>
</p:tagLst>
</file>

<file path=ppt/tags/tag76.xml><?xml version="1.0" encoding="utf-8"?>
<p:tagLst xmlns:a="http://schemas.openxmlformats.org/drawingml/2006/main" xmlns:r="http://schemas.openxmlformats.org/officeDocument/2006/relationships" xmlns:p="http://schemas.openxmlformats.org/presentationml/2006/main">
  <p:tag name="DVSHAPEID" val="21oCEUTkC12KJzZu3vhQSz"/>
</p:tagLst>
</file>

<file path=ppt/tags/tag77.xml><?xml version="1.0" encoding="utf-8"?>
<p:tagLst xmlns:a="http://schemas.openxmlformats.org/drawingml/2006/main" xmlns:r="http://schemas.openxmlformats.org/officeDocument/2006/relationships" xmlns:p="http://schemas.openxmlformats.org/presentationml/2006/main">
  <p:tag name="DVSHAPEID" val="rcS2XAAdRmjXRJBzk1NAgV"/>
</p:tagLst>
</file>

<file path=ppt/tags/tag78.xml><?xml version="1.0" encoding="utf-8"?>
<p:tagLst xmlns:a="http://schemas.openxmlformats.org/drawingml/2006/main" xmlns:r="http://schemas.openxmlformats.org/officeDocument/2006/relationships" xmlns:p="http://schemas.openxmlformats.org/presentationml/2006/main">
  <p:tag name="DVSECTIONID" val="ZQiSAmpsFch8xMGzxZ0sAB"/>
</p:tagLst>
</file>

<file path=ppt/tags/tag79.xml><?xml version="1.0" encoding="utf-8"?>
<p:tagLst xmlns:a="http://schemas.openxmlformats.org/drawingml/2006/main" xmlns:r="http://schemas.openxmlformats.org/officeDocument/2006/relationships" xmlns:p="http://schemas.openxmlformats.org/presentationml/2006/main">
  <p:tag name="DVSHAPEID" val="a4JDJK8dcnfbhj6uDrczrr"/>
</p:tagLst>
</file>

<file path=ppt/tags/tag8.xml><?xml version="1.0" encoding="utf-8"?>
<p:tagLst xmlns:a="http://schemas.openxmlformats.org/drawingml/2006/main" xmlns:r="http://schemas.openxmlformats.org/officeDocument/2006/relationships" xmlns:p="http://schemas.openxmlformats.org/presentationml/2006/main">
  <p:tag name="DVSHAPEID" val="LNGLYNghqzqaw5raUGYr8O"/>
</p:tagLst>
</file>

<file path=ppt/tags/tag80.xml><?xml version="1.0" encoding="utf-8"?>
<p:tagLst xmlns:a="http://schemas.openxmlformats.org/drawingml/2006/main" xmlns:r="http://schemas.openxmlformats.org/officeDocument/2006/relationships" xmlns:p="http://schemas.openxmlformats.org/presentationml/2006/main">
  <p:tag name="DVSHAPEID" val="KpKu9ZmFTLgke4FcZjlCEn"/>
</p:tagLst>
</file>

<file path=ppt/tags/tag81.xml><?xml version="1.0" encoding="utf-8"?>
<p:tagLst xmlns:a="http://schemas.openxmlformats.org/drawingml/2006/main" xmlns:r="http://schemas.openxmlformats.org/officeDocument/2006/relationships" xmlns:p="http://schemas.openxmlformats.org/presentationml/2006/main">
  <p:tag name="DVSHAPEID" val="fUIWOeC3mCOgeiaWSD9SZ2"/>
</p:tagLst>
</file>

<file path=ppt/tags/tag82.xml><?xml version="1.0" encoding="utf-8"?>
<p:tagLst xmlns:a="http://schemas.openxmlformats.org/drawingml/2006/main" xmlns:r="http://schemas.openxmlformats.org/officeDocument/2006/relationships" xmlns:p="http://schemas.openxmlformats.org/presentationml/2006/main">
  <p:tag name="DVSECTIONID" val="q6KdfHskB9JgaijrE8LYWD"/>
</p:tagLst>
</file>

<file path=ppt/tags/tag83.xml><?xml version="1.0" encoding="utf-8"?>
<p:tagLst xmlns:a="http://schemas.openxmlformats.org/drawingml/2006/main" xmlns:r="http://schemas.openxmlformats.org/officeDocument/2006/relationships" xmlns:p="http://schemas.openxmlformats.org/presentationml/2006/main">
  <p:tag name="DVSHAPEID" val="WYIkQbcbL1b4lzht8I904F"/>
</p:tagLst>
</file>

<file path=ppt/tags/tag84.xml><?xml version="1.0" encoding="utf-8"?>
<p:tagLst xmlns:a="http://schemas.openxmlformats.org/drawingml/2006/main" xmlns:r="http://schemas.openxmlformats.org/officeDocument/2006/relationships" xmlns:p="http://schemas.openxmlformats.org/presentationml/2006/main">
  <p:tag name="DVSHAPEID" val="sgjgKTOjtGCIyLCYUx0zlS"/>
</p:tagLst>
</file>

<file path=ppt/tags/tag85.xml><?xml version="1.0" encoding="utf-8"?>
<p:tagLst xmlns:a="http://schemas.openxmlformats.org/drawingml/2006/main" xmlns:r="http://schemas.openxmlformats.org/officeDocument/2006/relationships" xmlns:p="http://schemas.openxmlformats.org/presentationml/2006/main">
  <p:tag name="DVSECTIONID" val="EMFyvYgmsDZnqb7n6HZkA8"/>
</p:tagLst>
</file>

<file path=ppt/tags/tag86.xml><?xml version="1.0" encoding="utf-8"?>
<p:tagLst xmlns:a="http://schemas.openxmlformats.org/drawingml/2006/main" xmlns:r="http://schemas.openxmlformats.org/officeDocument/2006/relationships" xmlns:p="http://schemas.openxmlformats.org/presentationml/2006/main">
  <p:tag name="DVSHAPEID" val="WWlR6L9Xrlg2JJfGbtuiip"/>
</p:tagLst>
</file>

<file path=ppt/tags/tag87.xml><?xml version="1.0" encoding="utf-8"?>
<p:tagLst xmlns:a="http://schemas.openxmlformats.org/drawingml/2006/main" xmlns:r="http://schemas.openxmlformats.org/officeDocument/2006/relationships" xmlns:p="http://schemas.openxmlformats.org/presentationml/2006/main">
  <p:tag name="DVSHAPEID" val="espiBURPJncykkO6dlxetZ"/>
</p:tagLst>
</file>

<file path=ppt/tags/tag88.xml><?xml version="1.0" encoding="utf-8"?>
<p:tagLst xmlns:a="http://schemas.openxmlformats.org/drawingml/2006/main" xmlns:r="http://schemas.openxmlformats.org/officeDocument/2006/relationships" xmlns:p="http://schemas.openxmlformats.org/presentationml/2006/main">
  <p:tag name="DVSHAPEID" val="oFrjZRZZmU2xHTrOaf6CCS"/>
</p:tagLst>
</file>

<file path=ppt/tags/tag89.xml><?xml version="1.0" encoding="utf-8"?>
<p:tagLst xmlns:a="http://schemas.openxmlformats.org/drawingml/2006/main" xmlns:r="http://schemas.openxmlformats.org/officeDocument/2006/relationships" xmlns:p="http://schemas.openxmlformats.org/presentationml/2006/main">
  <p:tag name="DVSECTIONID" val="ogBog6lSGBFMrYxHcu4eG6"/>
</p:tagLst>
</file>

<file path=ppt/tags/tag9.xml><?xml version="1.0" encoding="utf-8"?>
<p:tagLst xmlns:a="http://schemas.openxmlformats.org/drawingml/2006/main" xmlns:r="http://schemas.openxmlformats.org/officeDocument/2006/relationships" xmlns:p="http://schemas.openxmlformats.org/presentationml/2006/main">
  <p:tag name="DVSHAPEID" val="oJBoSRzgwTUxZJheVSiWHV"/>
</p:tagLst>
</file>

<file path=ppt/tags/tag90.xml><?xml version="1.0" encoding="utf-8"?>
<p:tagLst xmlns:a="http://schemas.openxmlformats.org/drawingml/2006/main" xmlns:r="http://schemas.openxmlformats.org/officeDocument/2006/relationships" xmlns:p="http://schemas.openxmlformats.org/presentationml/2006/main">
  <p:tag name="DVSHAPEID" val="RyVBnR0WYN7xba5WsiX14v"/>
</p:tagLst>
</file>

<file path=ppt/tags/tag91.xml><?xml version="1.0" encoding="utf-8"?>
<p:tagLst xmlns:a="http://schemas.openxmlformats.org/drawingml/2006/main" xmlns:r="http://schemas.openxmlformats.org/officeDocument/2006/relationships" xmlns:p="http://schemas.openxmlformats.org/presentationml/2006/main">
  <p:tag name="DVSHAPEID" val="EfAhL1tUgG2vBhMlvt6PT3"/>
</p:tagLst>
</file>

<file path=ppt/tags/tag92.xml><?xml version="1.0" encoding="utf-8"?>
<p:tagLst xmlns:a="http://schemas.openxmlformats.org/drawingml/2006/main" xmlns:r="http://schemas.openxmlformats.org/officeDocument/2006/relationships" xmlns:p="http://schemas.openxmlformats.org/presentationml/2006/main">
  <p:tag name="DVSECTIONID" val="6RGQuZOWUR8vrxS5qzZgrQ"/>
</p:tagLst>
</file>

<file path=ppt/tags/tag93.xml><?xml version="1.0" encoding="utf-8"?>
<p:tagLst xmlns:a="http://schemas.openxmlformats.org/drawingml/2006/main" xmlns:r="http://schemas.openxmlformats.org/officeDocument/2006/relationships" xmlns:p="http://schemas.openxmlformats.org/presentationml/2006/main">
  <p:tag name="DVSHAPEID" val="4lRvPURaq3i29LPamxqOJO"/>
</p:tagLst>
</file>

<file path=ppt/tags/tag94.xml><?xml version="1.0" encoding="utf-8"?>
<p:tagLst xmlns:a="http://schemas.openxmlformats.org/drawingml/2006/main" xmlns:r="http://schemas.openxmlformats.org/officeDocument/2006/relationships" xmlns:p="http://schemas.openxmlformats.org/presentationml/2006/main">
  <p:tag name="DVSHAPEID" val="hq8XkKWceGBdQm4ioHbbcL"/>
</p:tagLst>
</file>

<file path=ppt/tags/tag95.xml><?xml version="1.0" encoding="utf-8"?>
<p:tagLst xmlns:a="http://schemas.openxmlformats.org/drawingml/2006/main" xmlns:r="http://schemas.openxmlformats.org/officeDocument/2006/relationships" xmlns:p="http://schemas.openxmlformats.org/presentationml/2006/main">
  <p:tag name="DVSECTIONID" val="hMR7jh24YB2wnpW6Ia1zXn"/>
</p:tagLst>
</file>

<file path=ppt/tags/tag96.xml><?xml version="1.0" encoding="utf-8"?>
<p:tagLst xmlns:a="http://schemas.openxmlformats.org/drawingml/2006/main" xmlns:r="http://schemas.openxmlformats.org/officeDocument/2006/relationships" xmlns:p="http://schemas.openxmlformats.org/presentationml/2006/main">
  <p:tag name="DVSHAPEID" val="KiSzerOsxVfm9jp2Nm6LSM"/>
</p:tagLst>
</file>

<file path=ppt/tags/tag97.xml><?xml version="1.0" encoding="utf-8"?>
<p:tagLst xmlns:a="http://schemas.openxmlformats.org/drawingml/2006/main" xmlns:r="http://schemas.openxmlformats.org/officeDocument/2006/relationships" xmlns:p="http://schemas.openxmlformats.org/presentationml/2006/main">
  <p:tag name="DVSHAPEID" val="3NN444FgJa7Ku5fKbWjUhB"/>
</p:tagLst>
</file>

<file path=ppt/tags/tag98.xml><?xml version="1.0" encoding="utf-8"?>
<p:tagLst xmlns:a="http://schemas.openxmlformats.org/drawingml/2006/main" xmlns:r="http://schemas.openxmlformats.org/officeDocument/2006/relationships" xmlns:p="http://schemas.openxmlformats.org/presentationml/2006/main">
  <p:tag name="DVSECTIONID" val="IDK8PovvgmriZPw9M3QCC3"/>
</p:tagLst>
</file>

<file path=ppt/tags/tag99.xml><?xml version="1.0" encoding="utf-8"?>
<p:tagLst xmlns:a="http://schemas.openxmlformats.org/drawingml/2006/main" xmlns:r="http://schemas.openxmlformats.org/officeDocument/2006/relationships" xmlns:p="http://schemas.openxmlformats.org/presentationml/2006/main">
  <p:tag name="DVSHAPEID" val="tN2fGzjptZNmyhvD38ASRu"/>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18745</TotalTime>
  <Words>2279</Words>
  <Application>Microsoft Office PowerPoint</Application>
  <PresentationFormat>On-screen Show (4:3)</PresentationFormat>
  <Paragraphs>266</Paragraphs>
  <Slides>31</Slides>
  <Notes>2</Notes>
  <HiddenSlides>4</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Times</vt:lpstr>
      <vt:lpstr>Office Theme</vt:lpstr>
      <vt:lpstr>Chapter 5</vt:lpstr>
      <vt:lpstr>Chapter 5: Confidentiality Policies</vt:lpstr>
      <vt:lpstr>Overview</vt:lpstr>
      <vt:lpstr>Security Model</vt:lpstr>
      <vt:lpstr>Confidentiality Policy</vt:lpstr>
      <vt:lpstr>Bell-LaPadula Model, Step 1</vt:lpstr>
      <vt:lpstr>Example</vt:lpstr>
      <vt:lpstr>Reading Information</vt:lpstr>
      <vt:lpstr>Writing?</vt:lpstr>
      <vt:lpstr>PowerPoint Presentation</vt:lpstr>
      <vt:lpstr>PowerPoint Presentation</vt:lpstr>
      <vt:lpstr>Writing Information</vt:lpstr>
      <vt:lpstr>Review</vt:lpstr>
      <vt:lpstr>Basic Security Theorem, Step 1</vt:lpstr>
      <vt:lpstr>Bell-LaPadula Model, Step 2</vt:lpstr>
      <vt:lpstr>Levels and Lattices</vt:lpstr>
      <vt:lpstr>Levels and Ordering</vt:lpstr>
      <vt:lpstr>Reading Information</vt:lpstr>
      <vt:lpstr>example</vt:lpstr>
      <vt:lpstr>Writing Information</vt:lpstr>
      <vt:lpstr>Basic Security Theorem, Step 2</vt:lpstr>
      <vt:lpstr>MAC Regions</vt:lpstr>
      <vt:lpstr>Directory Problem</vt:lpstr>
      <vt:lpstr>Multilevel Directory</vt:lpstr>
      <vt:lpstr>Problem</vt:lpstr>
      <vt:lpstr>“Solution”</vt:lpstr>
      <vt:lpstr>MAC Tuples</vt:lpstr>
      <vt:lpstr>Objects and Tuples</vt:lpstr>
      <vt:lpstr>MAC Tuples</vt:lpstr>
      <vt:lpstr>MAC Tuples</vt:lpstr>
      <vt:lpstr>Key Points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bohacek</dc:creator>
  <cp:lastModifiedBy>Bohacek, Stephan</cp:lastModifiedBy>
  <cp:revision>32</cp:revision>
  <dcterms:created xsi:type="dcterms:W3CDTF">2013-05-03T15:29:39Z</dcterms:created>
  <dcterms:modified xsi:type="dcterms:W3CDTF">2020-03-30T17:00:37Z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oogle.Documents.Tracking">
    <vt:lpwstr>true</vt:lpwstr>
  </property>
</Properties>
</file>