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70" r:id="rId5"/>
    <p:sldId id="259" r:id="rId6"/>
    <p:sldId id="268" r:id="rId7"/>
    <p:sldId id="269" r:id="rId8"/>
    <p:sldId id="260" r:id="rId9"/>
    <p:sldId id="261" r:id="rId10"/>
    <p:sldId id="262" r:id="rId11"/>
    <p:sldId id="263" r:id="rId12"/>
    <p:sldId id="264" r:id="rId13"/>
    <p:sldId id="265" r:id="rId14"/>
    <p:sldId id="266" r:id="rId15"/>
    <p:sldId id="267" r:id="rId16"/>
    <p:sldId id="271" r:id="rId17"/>
    <p:sldId id="272"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11"/>
    <p:restoredTop sz="94484"/>
  </p:normalViewPr>
  <p:slideViewPr>
    <p:cSldViewPr snapToGrid="0" snapToObjects="1">
      <p:cViewPr varScale="1">
        <p:scale>
          <a:sx n="146" d="100"/>
          <a:sy n="146" d="100"/>
        </p:scale>
        <p:origin x="168" y="5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235F4-F573-0A4F-A5A8-5477E877E6BE}" type="datetimeFigureOut">
              <a:rPr lang="en-US" smtClean="0"/>
              <a:t>5/5/20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B2CED-6611-A040-8B2D-9FB21CE3B665}" type="slidenum">
              <a:rPr lang="en-US" smtClean="0"/>
              <a:t>‹#›</a:t>
            </a:fld>
            <a:endParaRPr lang="en-US"/>
          </a:p>
        </p:txBody>
      </p:sp>
    </p:spTree>
    <p:extLst>
      <p:ext uri="{BB962C8B-B14F-4D97-AF65-F5344CB8AC3E}">
        <p14:creationId xmlns:p14="http://schemas.microsoft.com/office/powerpoint/2010/main" val="2413439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B2CED-6611-A040-8B2D-9FB21CE3B665}" type="slidenum">
              <a:rPr lang="en-US" smtClean="0"/>
              <a:t>3</a:t>
            </a:fld>
            <a:endParaRPr lang="en-US"/>
          </a:p>
        </p:txBody>
      </p:sp>
    </p:spTree>
    <p:extLst>
      <p:ext uri="{BB962C8B-B14F-4D97-AF65-F5344CB8AC3E}">
        <p14:creationId xmlns:p14="http://schemas.microsoft.com/office/powerpoint/2010/main" val="527928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521564-D4AD-2542-BB03-5CEC4333E36F}"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05053-E353-8840-9974-992DF1BD6CA3}" type="slidenum">
              <a:rPr lang="en-US" smtClean="0"/>
              <a:t>‹#›</a:t>
            </a:fld>
            <a:endParaRPr lang="en-US"/>
          </a:p>
        </p:txBody>
      </p:sp>
    </p:spTree>
    <p:extLst>
      <p:ext uri="{BB962C8B-B14F-4D97-AF65-F5344CB8AC3E}">
        <p14:creationId xmlns:p14="http://schemas.microsoft.com/office/powerpoint/2010/main" val="1205499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521564-D4AD-2542-BB03-5CEC4333E36F}"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05053-E353-8840-9974-992DF1BD6CA3}" type="slidenum">
              <a:rPr lang="en-US" smtClean="0"/>
              <a:t>‹#›</a:t>
            </a:fld>
            <a:endParaRPr lang="en-US"/>
          </a:p>
        </p:txBody>
      </p:sp>
    </p:spTree>
    <p:extLst>
      <p:ext uri="{BB962C8B-B14F-4D97-AF65-F5344CB8AC3E}">
        <p14:creationId xmlns:p14="http://schemas.microsoft.com/office/powerpoint/2010/main" val="32660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521564-D4AD-2542-BB03-5CEC4333E36F}"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05053-E353-8840-9974-992DF1BD6CA3}" type="slidenum">
              <a:rPr lang="en-US" smtClean="0"/>
              <a:t>‹#›</a:t>
            </a:fld>
            <a:endParaRPr lang="en-US"/>
          </a:p>
        </p:txBody>
      </p:sp>
    </p:spTree>
    <p:extLst>
      <p:ext uri="{BB962C8B-B14F-4D97-AF65-F5344CB8AC3E}">
        <p14:creationId xmlns:p14="http://schemas.microsoft.com/office/powerpoint/2010/main" val="202485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521564-D4AD-2542-BB03-5CEC4333E36F}"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05053-E353-8840-9974-992DF1BD6CA3}" type="slidenum">
              <a:rPr lang="en-US" smtClean="0"/>
              <a:t>‹#›</a:t>
            </a:fld>
            <a:endParaRPr lang="en-US"/>
          </a:p>
        </p:txBody>
      </p:sp>
    </p:spTree>
    <p:extLst>
      <p:ext uri="{BB962C8B-B14F-4D97-AF65-F5344CB8AC3E}">
        <p14:creationId xmlns:p14="http://schemas.microsoft.com/office/powerpoint/2010/main" val="146258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21564-D4AD-2542-BB03-5CEC4333E36F}"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05053-E353-8840-9974-992DF1BD6CA3}" type="slidenum">
              <a:rPr lang="en-US" smtClean="0"/>
              <a:t>‹#›</a:t>
            </a:fld>
            <a:endParaRPr lang="en-US"/>
          </a:p>
        </p:txBody>
      </p:sp>
    </p:spTree>
    <p:extLst>
      <p:ext uri="{BB962C8B-B14F-4D97-AF65-F5344CB8AC3E}">
        <p14:creationId xmlns:p14="http://schemas.microsoft.com/office/powerpoint/2010/main" val="149556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521564-D4AD-2542-BB03-5CEC4333E36F}" type="datetimeFigureOut">
              <a:rPr lang="en-US" smtClean="0"/>
              <a:t>5/5/20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05053-E353-8840-9974-992DF1BD6CA3}" type="slidenum">
              <a:rPr lang="en-US" smtClean="0"/>
              <a:t>‹#›</a:t>
            </a:fld>
            <a:endParaRPr lang="en-US"/>
          </a:p>
        </p:txBody>
      </p:sp>
    </p:spTree>
    <p:extLst>
      <p:ext uri="{BB962C8B-B14F-4D97-AF65-F5344CB8AC3E}">
        <p14:creationId xmlns:p14="http://schemas.microsoft.com/office/powerpoint/2010/main" val="180152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521564-D4AD-2542-BB03-5CEC4333E36F}" type="datetimeFigureOut">
              <a:rPr lang="en-US" smtClean="0"/>
              <a:t>5/5/20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705053-E353-8840-9974-992DF1BD6CA3}" type="slidenum">
              <a:rPr lang="en-US" smtClean="0"/>
              <a:t>‹#›</a:t>
            </a:fld>
            <a:endParaRPr lang="en-US"/>
          </a:p>
        </p:txBody>
      </p:sp>
    </p:spTree>
    <p:extLst>
      <p:ext uri="{BB962C8B-B14F-4D97-AF65-F5344CB8AC3E}">
        <p14:creationId xmlns:p14="http://schemas.microsoft.com/office/powerpoint/2010/main" val="88905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521564-D4AD-2542-BB03-5CEC4333E36F}" type="datetimeFigureOut">
              <a:rPr lang="en-US" smtClean="0"/>
              <a:t>5/5/20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05053-E353-8840-9974-992DF1BD6CA3}" type="slidenum">
              <a:rPr lang="en-US" smtClean="0"/>
              <a:t>‹#›</a:t>
            </a:fld>
            <a:endParaRPr lang="en-US"/>
          </a:p>
        </p:txBody>
      </p:sp>
    </p:spTree>
    <p:extLst>
      <p:ext uri="{BB962C8B-B14F-4D97-AF65-F5344CB8AC3E}">
        <p14:creationId xmlns:p14="http://schemas.microsoft.com/office/powerpoint/2010/main" val="169194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521564-D4AD-2542-BB03-5CEC4333E36F}" type="datetimeFigureOut">
              <a:rPr lang="en-US" smtClean="0"/>
              <a:t>5/5/20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05053-E353-8840-9974-992DF1BD6CA3}" type="slidenum">
              <a:rPr lang="en-US" smtClean="0"/>
              <a:t>‹#›</a:t>
            </a:fld>
            <a:endParaRPr lang="en-US"/>
          </a:p>
        </p:txBody>
      </p:sp>
    </p:spTree>
    <p:extLst>
      <p:ext uri="{BB962C8B-B14F-4D97-AF65-F5344CB8AC3E}">
        <p14:creationId xmlns:p14="http://schemas.microsoft.com/office/powerpoint/2010/main" val="38527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521564-D4AD-2542-BB03-5CEC4333E36F}" type="datetimeFigureOut">
              <a:rPr lang="en-US" smtClean="0"/>
              <a:t>5/5/20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05053-E353-8840-9974-992DF1BD6CA3}" type="slidenum">
              <a:rPr lang="en-US" smtClean="0"/>
              <a:t>‹#›</a:t>
            </a:fld>
            <a:endParaRPr lang="en-US"/>
          </a:p>
        </p:txBody>
      </p:sp>
    </p:spTree>
    <p:extLst>
      <p:ext uri="{BB962C8B-B14F-4D97-AF65-F5344CB8AC3E}">
        <p14:creationId xmlns:p14="http://schemas.microsoft.com/office/powerpoint/2010/main" val="68339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521564-D4AD-2542-BB03-5CEC4333E36F}" type="datetimeFigureOut">
              <a:rPr lang="en-US" smtClean="0"/>
              <a:t>5/5/20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05053-E353-8840-9974-992DF1BD6CA3}" type="slidenum">
              <a:rPr lang="en-US" smtClean="0"/>
              <a:t>‹#›</a:t>
            </a:fld>
            <a:endParaRPr lang="en-US"/>
          </a:p>
        </p:txBody>
      </p:sp>
    </p:spTree>
    <p:extLst>
      <p:ext uri="{BB962C8B-B14F-4D97-AF65-F5344CB8AC3E}">
        <p14:creationId xmlns:p14="http://schemas.microsoft.com/office/powerpoint/2010/main" val="105453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521564-D4AD-2542-BB03-5CEC4333E36F}" type="datetimeFigureOut">
              <a:rPr lang="en-US" smtClean="0"/>
              <a:t>5/5/20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05053-E353-8840-9974-992DF1BD6CA3}" type="slidenum">
              <a:rPr lang="en-US" smtClean="0"/>
              <a:t>‹#›</a:t>
            </a:fld>
            <a:endParaRPr lang="en-US"/>
          </a:p>
        </p:txBody>
      </p:sp>
    </p:spTree>
    <p:extLst>
      <p:ext uri="{BB962C8B-B14F-4D97-AF65-F5344CB8AC3E}">
        <p14:creationId xmlns:p14="http://schemas.microsoft.com/office/powerpoint/2010/main" val="595239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https://youtu.be/GJKKwj3ahbQ" TargetMode="Externa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computer.org/tab/seprof/code.htm%23Profession" TargetMode="External"/><Relationship Id="rId3" Type="http://schemas.openxmlformats.org/officeDocument/2006/relationships/hyperlink" Target="http://www.computer.org/tab/seprof/code.htm%23Public" TargetMode="External"/><Relationship Id="rId7" Type="http://schemas.openxmlformats.org/officeDocument/2006/relationships/hyperlink" Target="http://www.computer.org/tab/seprof/code.htm%23Management" TargetMode="External"/><Relationship Id="rId2" Type="http://schemas.openxmlformats.org/officeDocument/2006/relationships/hyperlink" Target="https://ethics.acm.org/code-of-ethics/software-engineering-code/" TargetMode="External"/><Relationship Id="rId1" Type="http://schemas.openxmlformats.org/officeDocument/2006/relationships/slideLayout" Target="../slideLayouts/slideLayout2.xml"/><Relationship Id="rId6" Type="http://schemas.openxmlformats.org/officeDocument/2006/relationships/hyperlink" Target="http://www.computer.org/tab/seprof/code.htm%23Judgement" TargetMode="External"/><Relationship Id="rId5" Type="http://schemas.openxmlformats.org/officeDocument/2006/relationships/hyperlink" Target="http://www.computer.org/tab/seprof/code.htm%23Product" TargetMode="External"/><Relationship Id="rId10" Type="http://schemas.openxmlformats.org/officeDocument/2006/relationships/hyperlink" Target="http://www.computer.org/tab/seprof/code.htm%23Self" TargetMode="External"/><Relationship Id="rId4" Type="http://schemas.openxmlformats.org/officeDocument/2006/relationships/hyperlink" Target="http://www.computer.org/tab/seprof/code.htm%23Client" TargetMode="External"/><Relationship Id="rId9" Type="http://schemas.openxmlformats.org/officeDocument/2006/relationships/hyperlink" Target="http://www.computer.org/tab/seprof/code.htm%23Colleagu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Technology and Moral Responsibility</a:t>
            </a:r>
          </a:p>
        </p:txBody>
      </p:sp>
      <p:sp>
        <p:nvSpPr>
          <p:cNvPr id="3" name="Subtitle 2"/>
          <p:cNvSpPr>
            <a:spLocks noGrp="1"/>
          </p:cNvSpPr>
          <p:nvPr>
            <p:ph type="subTitle" idx="1"/>
          </p:nvPr>
        </p:nvSpPr>
        <p:spPr>
          <a:xfrm>
            <a:off x="1524000" y="3578319"/>
            <a:ext cx="9144000" cy="1655762"/>
          </a:xfrm>
        </p:spPr>
        <p:txBody>
          <a:bodyPr/>
          <a:lstStyle/>
          <a:p>
            <a:r>
              <a:rPr lang="en-US" dirty="0"/>
              <a:t>ELEG 491</a:t>
            </a:r>
          </a:p>
        </p:txBody>
      </p:sp>
    </p:spTree>
    <p:extLst>
      <p:ext uri="{BB962C8B-B14F-4D97-AF65-F5344CB8AC3E}">
        <p14:creationId xmlns:p14="http://schemas.microsoft.com/office/powerpoint/2010/main" val="1563684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Hans Jonas and the “imperative of responsibility</a:t>
            </a:r>
            <a:r>
              <a:rPr lang="en-US" dirty="0"/>
              <a:t>”</a:t>
            </a:r>
          </a:p>
        </p:txBody>
      </p:sp>
      <p:sp>
        <p:nvSpPr>
          <p:cNvPr id="3" name="Content Placeholder 2"/>
          <p:cNvSpPr>
            <a:spLocks noGrp="1"/>
          </p:cNvSpPr>
          <p:nvPr>
            <p:ph idx="1"/>
          </p:nvPr>
        </p:nvSpPr>
        <p:spPr>
          <a:xfrm>
            <a:off x="778933" y="1690688"/>
            <a:ext cx="10515600" cy="4351338"/>
          </a:xfrm>
        </p:spPr>
        <p:txBody>
          <a:bodyPr/>
          <a:lstStyle/>
          <a:p>
            <a:pPr marL="0" indent="0">
              <a:lnSpc>
                <a:spcPct val="100000"/>
              </a:lnSpc>
              <a:spcBef>
                <a:spcPts val="0"/>
              </a:spcBef>
              <a:buNone/>
            </a:pPr>
            <a:r>
              <a:rPr lang="en-US" dirty="0"/>
              <a:t>”Modern technology has introduced actions of such novel scale, objects, and consequences that the framework of former ethics can no longer contain  them.”</a:t>
            </a:r>
          </a:p>
          <a:p>
            <a:pPr marL="0" indent="0">
              <a:lnSpc>
                <a:spcPct val="100000"/>
              </a:lnSpc>
              <a:spcBef>
                <a:spcPts val="0"/>
              </a:spcBef>
              <a:buNone/>
            </a:pPr>
            <a:endParaRPr lang="en-US" dirty="0"/>
          </a:p>
          <a:p>
            <a:pPr marL="0" indent="0">
              <a:lnSpc>
                <a:spcPct val="100000"/>
              </a:lnSpc>
              <a:spcBef>
                <a:spcPts val="0"/>
              </a:spcBef>
              <a:buNone/>
            </a:pPr>
            <a:r>
              <a:rPr lang="en-US" dirty="0"/>
              <a:t>He proposes a new </a:t>
            </a:r>
            <a:r>
              <a:rPr lang="en-US" i="1" dirty="0"/>
              <a:t>categorical imperative</a:t>
            </a:r>
            <a:r>
              <a:rPr lang="en-US" dirty="0"/>
              <a:t>:</a:t>
            </a:r>
          </a:p>
          <a:p>
            <a:pPr marL="0" indent="0">
              <a:lnSpc>
                <a:spcPct val="100000"/>
              </a:lnSpc>
              <a:spcBef>
                <a:spcPts val="0"/>
              </a:spcBef>
              <a:buNone/>
            </a:pPr>
            <a:endParaRPr lang="en-US" dirty="0"/>
          </a:p>
          <a:p>
            <a:pPr marL="0" indent="0">
              <a:lnSpc>
                <a:spcPct val="100000"/>
              </a:lnSpc>
              <a:spcBef>
                <a:spcPts val="0"/>
              </a:spcBef>
              <a:buNone/>
            </a:pPr>
            <a:r>
              <a:rPr lang="en-US" b="1" dirty="0"/>
              <a:t>"Act so that the effects of your action are compatible with the permanence of genuine human life.”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49784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Jonas: “Technology as a Subject of Ethics”</a:t>
            </a:r>
          </a:p>
        </p:txBody>
      </p:sp>
      <p:sp>
        <p:nvSpPr>
          <p:cNvPr id="3" name="Content Placeholder 2"/>
          <p:cNvSpPr>
            <a:spLocks noGrp="1"/>
          </p:cNvSpPr>
          <p:nvPr>
            <p:ph idx="1"/>
          </p:nvPr>
        </p:nvSpPr>
        <p:spPr>
          <a:xfrm>
            <a:off x="87086" y="1825625"/>
            <a:ext cx="11721737" cy="4888684"/>
          </a:xfrm>
        </p:spPr>
        <p:txBody>
          <a:bodyPr>
            <a:normAutofit/>
          </a:bodyPr>
          <a:lstStyle/>
          <a:p>
            <a:pPr marL="0" indent="0">
              <a:buNone/>
            </a:pPr>
            <a:r>
              <a:rPr lang="en-US" dirty="0"/>
              <a:t>The inherent ambivalence of technology:</a:t>
            </a:r>
          </a:p>
          <a:p>
            <a:pPr marL="0" indent="0">
              <a:buNone/>
            </a:pPr>
            <a:endParaRPr lang="en-US" dirty="0"/>
          </a:p>
          <a:p>
            <a:pPr marL="0" indent="0">
              <a:buNone/>
            </a:pPr>
            <a:r>
              <a:rPr lang="en-US" dirty="0"/>
              <a:t>A. Technology can be good ‘as such’ but bad when abused, and bad when “good”</a:t>
            </a:r>
          </a:p>
          <a:p>
            <a:pPr marL="0" indent="0">
              <a:buNone/>
            </a:pPr>
            <a:r>
              <a:rPr lang="en-US" dirty="0"/>
              <a:t>B. Technology’s “potential” is employed on ever larger scales as “need”</a:t>
            </a:r>
          </a:p>
          <a:p>
            <a:pPr marL="0" indent="0">
              <a:buNone/>
            </a:pPr>
            <a:r>
              <a:rPr lang="en-US" dirty="0"/>
              <a:t>C. Technology’s magnitude is on temporal and spatial scales</a:t>
            </a:r>
          </a:p>
          <a:p>
            <a:pPr marL="0" indent="0">
              <a:buNone/>
            </a:pPr>
            <a:r>
              <a:rPr lang="en-US" dirty="0"/>
              <a:t>D. Technology forces us to confront </a:t>
            </a:r>
            <a:r>
              <a:rPr lang="en-US" i="1" dirty="0"/>
              <a:t>anthropocentrism</a:t>
            </a:r>
          </a:p>
          <a:p>
            <a:pPr marL="0" indent="0">
              <a:buNone/>
            </a:pPr>
            <a:r>
              <a:rPr lang="en-US" dirty="0"/>
              <a:t>E. Technology could become apocalyptic</a:t>
            </a:r>
          </a:p>
          <a:p>
            <a:endParaRPr lang="en-US" dirty="0"/>
          </a:p>
        </p:txBody>
      </p:sp>
    </p:spTree>
    <p:extLst>
      <p:ext uri="{BB962C8B-B14F-4D97-AF65-F5344CB8AC3E}">
        <p14:creationId xmlns:p14="http://schemas.microsoft.com/office/powerpoint/2010/main" val="193315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Jonas: influence and reach of technology</a:t>
            </a:r>
          </a:p>
        </p:txBody>
      </p:sp>
      <p:sp>
        <p:nvSpPr>
          <p:cNvPr id="3" name="Content Placeholder 2"/>
          <p:cNvSpPr>
            <a:spLocks noGrp="1"/>
          </p:cNvSpPr>
          <p:nvPr>
            <p:ph idx="1"/>
          </p:nvPr>
        </p:nvSpPr>
        <p:spPr/>
        <p:txBody>
          <a:bodyPr/>
          <a:lstStyle/>
          <a:p>
            <a:pPr marL="0" indent="0">
              <a:buNone/>
            </a:pPr>
            <a:r>
              <a:rPr lang="en-US" dirty="0"/>
              <a:t>“The scale and causal range of technological practice</a:t>
            </a:r>
            <a:r>
              <a:rPr lang="mr-IN" dirty="0"/>
              <a:t>…</a:t>
            </a:r>
            <a:r>
              <a:rPr lang="en-US" dirty="0"/>
              <a:t>are such that they insert a whole new dimension into the frame of ethical reckoning - a dimension unknown to all former kinds of action.”</a:t>
            </a:r>
          </a:p>
          <a:p>
            <a:pPr marL="0" indent="0">
              <a:buNone/>
            </a:pPr>
            <a:endParaRPr lang="en-US" dirty="0"/>
          </a:p>
          <a:p>
            <a:pPr marL="0" indent="0">
              <a:buNone/>
            </a:pPr>
            <a:r>
              <a:rPr lang="en-US" dirty="0"/>
              <a:t>“</a:t>
            </a:r>
            <a:r>
              <a:rPr lang="mr-IN" dirty="0"/>
              <a:t>…</a:t>
            </a:r>
            <a:r>
              <a:rPr lang="en-US" dirty="0"/>
              <a:t>the intrusion of distant future and global scales into our everyday, mundane decisions is an ethical </a:t>
            </a:r>
            <a:r>
              <a:rPr lang="en-US" i="1" dirty="0" err="1"/>
              <a:t>novum</a:t>
            </a:r>
            <a:r>
              <a:rPr lang="en-US" dirty="0"/>
              <a:t> which technology has thrust on us; and the ethical category preeminently summoned by this novel fact is: </a:t>
            </a:r>
            <a:r>
              <a:rPr lang="en-US" b="1" dirty="0"/>
              <a:t>responsibility</a:t>
            </a:r>
            <a:r>
              <a:rPr lang="en-US" dirty="0"/>
              <a:t>.”</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74962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Jonas: our responsibility for the future</a:t>
            </a:r>
          </a:p>
        </p:txBody>
      </p:sp>
      <p:sp>
        <p:nvSpPr>
          <p:cNvPr id="3" name="Content Placeholder 2"/>
          <p:cNvSpPr>
            <a:spLocks noGrp="1"/>
          </p:cNvSpPr>
          <p:nvPr>
            <p:ph idx="1"/>
          </p:nvPr>
        </p:nvSpPr>
        <p:spPr/>
        <p:txBody>
          <a:bodyPr/>
          <a:lstStyle/>
          <a:p>
            <a:pPr marL="0" indent="0">
              <a:buNone/>
            </a:pPr>
            <a:r>
              <a:rPr lang="en-US" sz="3600" dirty="0"/>
              <a:t>”By enhancing his might to the point where it becomes palpably dangerous to the total scheme of things,  technology extends man’s responsibility to the future of life on earth, now exposed to, and defenseless against, the abuse of that might.”</a:t>
            </a:r>
          </a:p>
          <a:p>
            <a:pPr marL="0" indent="0">
              <a:buNone/>
            </a:pPr>
            <a:endParaRPr lang="en-US" dirty="0"/>
          </a:p>
        </p:txBody>
      </p:sp>
    </p:spTree>
    <p:extLst>
      <p:ext uri="{BB962C8B-B14F-4D97-AF65-F5344CB8AC3E}">
        <p14:creationId xmlns:p14="http://schemas.microsoft.com/office/powerpoint/2010/main" val="1626464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Jonas: the intentions behind technology don’t matter!  The problem of “critical mass”</a:t>
            </a:r>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4400" dirty="0"/>
              <a:t>“</a:t>
            </a:r>
            <a:r>
              <a:rPr lang="en-US" sz="3600" dirty="0"/>
              <a:t>At first glance it seems easy to distinguish between beneficial and injurious technology by just looking at what the instruments are for. Plowshares are good, swords are bad: in the messianic age, swords will be beaten into plowshares</a:t>
            </a:r>
            <a:r>
              <a:rPr lang="mr-IN" sz="3600" dirty="0"/>
              <a:t>…</a:t>
            </a:r>
            <a:r>
              <a:rPr lang="en-US" sz="3600" dirty="0"/>
              <a:t>But here the vexing dilemma of modern technology leaps to the eye: its “plowshares” can be as disastrous in the long run as its “swords”!</a:t>
            </a:r>
          </a:p>
        </p:txBody>
      </p:sp>
    </p:spTree>
    <p:extLst>
      <p:ext uri="{BB962C8B-B14F-4D97-AF65-F5344CB8AC3E}">
        <p14:creationId xmlns:p14="http://schemas.microsoft.com/office/powerpoint/2010/main" val="1220480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Jonas: beware the “technological stampede”</a:t>
            </a:r>
          </a:p>
        </p:txBody>
      </p:sp>
      <p:sp>
        <p:nvSpPr>
          <p:cNvPr id="3" name="Content Placeholder 2"/>
          <p:cNvSpPr>
            <a:spLocks noGrp="1"/>
          </p:cNvSpPr>
          <p:nvPr>
            <p:ph idx="1"/>
          </p:nvPr>
        </p:nvSpPr>
        <p:spPr/>
        <p:txBody>
          <a:bodyPr/>
          <a:lstStyle/>
          <a:p>
            <a:pPr marL="0" indent="0">
              <a:buNone/>
            </a:pPr>
            <a:r>
              <a:rPr lang="mr-IN" dirty="0"/>
              <a:t>…</a:t>
            </a:r>
            <a:r>
              <a:rPr lang="en-US" dirty="0"/>
              <a:t>”the tyrannical element in contemporary technology, which makes our works our masters, even compelling us to multiply them further, presents an ethical challenge by itself, quite apart from whether those works in particular are good or bad.  For the sake of human autonomy, the dignity of owning ourselves and not letting us be owned by our machine, we must check the technological stampede.”</a:t>
            </a:r>
          </a:p>
          <a:p>
            <a:endParaRPr lang="en-US" dirty="0"/>
          </a:p>
        </p:txBody>
      </p:sp>
    </p:spTree>
    <p:extLst>
      <p:ext uri="{BB962C8B-B14F-4D97-AF65-F5344CB8AC3E}">
        <p14:creationId xmlns:p14="http://schemas.microsoft.com/office/powerpoint/2010/main" val="662193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1CB2-5146-FD46-99AB-22252D941725}"/>
              </a:ext>
            </a:extLst>
          </p:cNvPr>
          <p:cNvSpPr>
            <a:spLocks noGrp="1"/>
          </p:cNvSpPr>
          <p:nvPr>
            <p:ph type="title"/>
          </p:nvPr>
        </p:nvSpPr>
        <p:spPr/>
        <p:txBody>
          <a:bodyPr>
            <a:normAutofit fontScale="90000"/>
          </a:bodyPr>
          <a:lstStyle/>
          <a:p>
            <a:r>
              <a:rPr lang="en-US" dirty="0"/>
              <a:t>What about responsibility for future robots and </a:t>
            </a:r>
            <a:r>
              <a:rPr lang="en-US" i="1" dirty="0"/>
              <a:t>our</a:t>
            </a:r>
            <a:r>
              <a:rPr lang="en-US" dirty="0"/>
              <a:t> morality?  Bloom and Harris (NYT) say:</a:t>
            </a:r>
          </a:p>
        </p:txBody>
      </p:sp>
      <p:sp>
        <p:nvSpPr>
          <p:cNvPr id="3" name="Content Placeholder 2">
            <a:extLst>
              <a:ext uri="{FF2B5EF4-FFF2-40B4-BE49-F238E27FC236}">
                <a16:creationId xmlns:a16="http://schemas.microsoft.com/office/drawing/2014/main" id="{7CF2EB9D-7C9C-ED45-A15F-60148DC63897}"/>
              </a:ext>
            </a:extLst>
          </p:cNvPr>
          <p:cNvSpPr>
            <a:spLocks noGrp="1"/>
          </p:cNvSpPr>
          <p:nvPr>
            <p:ph idx="1"/>
          </p:nvPr>
        </p:nvSpPr>
        <p:spPr/>
        <p:txBody>
          <a:bodyPr>
            <a:normAutofit/>
          </a:bodyPr>
          <a:lstStyle/>
          <a:p>
            <a:pPr marL="0" indent="0">
              <a:buNone/>
            </a:pPr>
            <a:r>
              <a:rPr lang="en-US" sz="3200" dirty="0"/>
              <a:t>“Suppose, as many philosophers and scientists believe, that consciousness arises in a sufficiently complex system that processes information. There is no reason to think that such a system need be made of meat. Conscious minds are most likely platform-independent — ultimately the product of the right software. It seems only a matter of time before we either emulate the workings of the human brain in our computers or build conscious minds of another sort….</a:t>
            </a:r>
          </a:p>
          <a:p>
            <a:pPr marL="0" indent="0">
              <a:buNone/>
            </a:pPr>
            <a:r>
              <a:rPr lang="en-US" sz="3200" dirty="0"/>
              <a:t> </a:t>
            </a:r>
          </a:p>
        </p:txBody>
      </p:sp>
    </p:spTree>
    <p:extLst>
      <p:ext uri="{BB962C8B-B14F-4D97-AF65-F5344CB8AC3E}">
        <p14:creationId xmlns:p14="http://schemas.microsoft.com/office/powerpoint/2010/main" val="300090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B0E7-4F39-F04C-9426-19E731F34A0B}"/>
              </a:ext>
            </a:extLst>
          </p:cNvPr>
          <p:cNvSpPr>
            <a:spLocks noGrp="1"/>
          </p:cNvSpPr>
          <p:nvPr>
            <p:ph type="title"/>
          </p:nvPr>
        </p:nvSpPr>
        <p:spPr/>
        <p:txBody>
          <a:bodyPr/>
          <a:lstStyle/>
          <a:p>
            <a:r>
              <a:rPr lang="en-US" dirty="0"/>
              <a:t>Bloom and Harris (cont.)</a:t>
            </a:r>
          </a:p>
        </p:txBody>
      </p:sp>
      <p:sp>
        <p:nvSpPr>
          <p:cNvPr id="3" name="Content Placeholder 2">
            <a:extLst>
              <a:ext uri="{FF2B5EF4-FFF2-40B4-BE49-F238E27FC236}">
                <a16:creationId xmlns:a16="http://schemas.microsoft.com/office/drawing/2014/main" id="{6D306D59-1544-FB42-8286-6886847F639B}"/>
              </a:ext>
            </a:extLst>
          </p:cNvPr>
          <p:cNvSpPr>
            <a:spLocks noGrp="1"/>
          </p:cNvSpPr>
          <p:nvPr>
            <p:ph idx="1"/>
          </p:nvPr>
        </p:nvSpPr>
        <p:spPr/>
        <p:txBody>
          <a:bodyPr/>
          <a:lstStyle/>
          <a:p>
            <a:pPr marL="0" indent="0">
              <a:buNone/>
            </a:pPr>
            <a:r>
              <a:rPr lang="en-US" sz="3200" dirty="0"/>
              <a:t>“Machines are created to improve the lives of human beings, and one of the attractions of advanced AI is the prospect of robot maids, butlers and chauffeurs (also known as self-driving cars). This is all fine with the sorts of machines we currently have, but as AI improves, we run a moral risk….</a:t>
            </a:r>
          </a:p>
          <a:p>
            <a:pPr marL="0" indent="0">
              <a:buNone/>
            </a:pPr>
            <a:endParaRPr lang="en-US" sz="3200" dirty="0"/>
          </a:p>
          <a:p>
            <a:pPr marL="0" indent="0">
              <a:buNone/>
            </a:pPr>
            <a:r>
              <a:rPr lang="en-US" sz="3200" dirty="0"/>
              <a:t>For the first time in our history, then, we run the risk of building machines that only monsters would use as they please.”</a:t>
            </a:r>
          </a:p>
          <a:p>
            <a:endParaRPr lang="en-US" dirty="0"/>
          </a:p>
        </p:txBody>
      </p:sp>
    </p:spTree>
    <p:extLst>
      <p:ext uri="{BB962C8B-B14F-4D97-AF65-F5344CB8AC3E}">
        <p14:creationId xmlns:p14="http://schemas.microsoft.com/office/powerpoint/2010/main" val="4153852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3587"/>
          </a:xfrm>
        </p:spPr>
        <p:txBody>
          <a:bodyPr>
            <a:normAutofit fontScale="90000"/>
          </a:bodyPr>
          <a:lstStyle/>
          <a:p>
            <a:r>
              <a:rPr lang="en-US" dirty="0"/>
              <a:t>Some examples:</a:t>
            </a:r>
          </a:p>
        </p:txBody>
      </p:sp>
      <p:pic>
        <p:nvPicPr>
          <p:cNvPr id="4" name="Content Placeholder 3" descr="battlebots.tiff">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rcRect l="-8521" r="-8521"/>
          <a:stretch>
            <a:fillRect/>
          </a:stretch>
        </p:blipFill>
        <p:spPr>
          <a:xfrm>
            <a:off x="360620" y="2279918"/>
            <a:ext cx="5739408" cy="2743200"/>
          </a:xfrm>
        </p:spPr>
      </p:pic>
      <p:pic>
        <p:nvPicPr>
          <p:cNvPr id="5" name="Picture 4" descr="sex robots.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663" y="531941"/>
            <a:ext cx="4726300" cy="6208740"/>
          </a:xfrm>
          <a:prstGeom prst="rect">
            <a:avLst/>
          </a:prstGeom>
        </p:spPr>
      </p:pic>
    </p:spTree>
    <p:extLst>
      <p:ext uri="{BB962C8B-B14F-4D97-AF65-F5344CB8AC3E}">
        <p14:creationId xmlns:p14="http://schemas.microsoft.com/office/powerpoint/2010/main" val="495165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mean by ’moral responsibility’?</a:t>
            </a:r>
          </a:p>
        </p:txBody>
      </p:sp>
      <p:sp>
        <p:nvSpPr>
          <p:cNvPr id="3" name="Content Placeholder 2"/>
          <p:cNvSpPr>
            <a:spLocks noGrp="1"/>
          </p:cNvSpPr>
          <p:nvPr>
            <p:ph idx="1"/>
          </p:nvPr>
        </p:nvSpPr>
        <p:spPr/>
        <p:txBody>
          <a:bodyPr>
            <a:normAutofit/>
          </a:bodyPr>
          <a:lstStyle/>
          <a:p>
            <a:pPr marL="0" indent="0">
              <a:buNone/>
            </a:pPr>
            <a:r>
              <a:rPr lang="en-US" dirty="0"/>
              <a:t>H.L.A. Hart explained 4 main types of responsibility</a:t>
            </a:r>
          </a:p>
          <a:p>
            <a:pPr marL="0" indent="0">
              <a:buNone/>
            </a:pPr>
            <a:endParaRPr lang="en-US" dirty="0"/>
          </a:p>
          <a:p>
            <a:pPr marL="0" indent="0">
              <a:buNone/>
            </a:pPr>
            <a:r>
              <a:rPr lang="en-US" dirty="0"/>
              <a:t>1. role </a:t>
            </a:r>
          </a:p>
          <a:p>
            <a:pPr marL="0" indent="0">
              <a:buNone/>
            </a:pPr>
            <a:r>
              <a:rPr lang="en-US" dirty="0"/>
              <a:t>2. causal</a:t>
            </a:r>
          </a:p>
          <a:p>
            <a:pPr marL="0" indent="0">
              <a:buNone/>
            </a:pPr>
            <a:r>
              <a:rPr lang="en-US" dirty="0"/>
              <a:t>3. liability</a:t>
            </a:r>
          </a:p>
          <a:p>
            <a:pPr marL="0" indent="0">
              <a:buNone/>
            </a:pPr>
            <a:r>
              <a:rPr lang="en-US" dirty="0"/>
              <a:t>4. capacity</a:t>
            </a:r>
          </a:p>
          <a:p>
            <a:pPr marL="0" indent="0">
              <a:buNone/>
            </a:pPr>
            <a:endParaRPr lang="en-US" dirty="0"/>
          </a:p>
          <a:p>
            <a:pPr marL="0" indent="0">
              <a:buNone/>
            </a:pPr>
            <a:r>
              <a:rPr lang="en-US" dirty="0"/>
              <a:t>Which are “backward” and which are “forward” looking? </a:t>
            </a:r>
          </a:p>
        </p:txBody>
      </p:sp>
    </p:spTree>
    <p:extLst>
      <p:ext uri="{BB962C8B-B14F-4D97-AF65-F5344CB8AC3E}">
        <p14:creationId xmlns:p14="http://schemas.microsoft.com/office/powerpoint/2010/main" val="181988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focus first on “role” responsibility</a:t>
            </a:r>
          </a:p>
        </p:txBody>
      </p:sp>
      <p:sp>
        <p:nvSpPr>
          <p:cNvPr id="3" name="Content Placeholder 2"/>
          <p:cNvSpPr>
            <a:spLocks noGrp="1"/>
          </p:cNvSpPr>
          <p:nvPr>
            <p:ph idx="1"/>
          </p:nvPr>
        </p:nvSpPr>
        <p:spPr/>
        <p:txBody>
          <a:bodyPr/>
          <a:lstStyle/>
          <a:p>
            <a:pPr>
              <a:buNone/>
              <a:defRPr/>
            </a:pPr>
            <a:r>
              <a:rPr lang="en-US" dirty="0"/>
              <a:t>Some professions have special responsibilities in virtue of the role they play in society and the peculiar </a:t>
            </a:r>
            <a:r>
              <a:rPr lang="en-US" b="1" dirty="0">
                <a:effectDag name="">
                  <a:cont type="tree" name="">
                    <a:effect ref="fillLine"/>
                    <a:outerShdw dist="38100" dir="13500000" algn="br">
                      <a:srgbClr val="E5E5E5"/>
                    </a:outerShdw>
                  </a:cont>
                  <a:cont type="tree" name="">
                    <a:effect ref="fillLine"/>
                    <a:outerShdw dist="38100" dir="2700000" algn="tl">
                      <a:srgbClr val="5B5B5B"/>
                    </a:outerShdw>
                  </a:cont>
                  <a:effect ref="fillLine"/>
                </a:effectDag>
              </a:rPr>
              <a:t>knowledge</a:t>
            </a:r>
            <a:r>
              <a:rPr lang="en-US" dirty="0"/>
              <a:t> that they have.</a:t>
            </a:r>
          </a:p>
          <a:p>
            <a:pPr>
              <a:buNone/>
              <a:defRPr/>
            </a:pPr>
            <a:endParaRPr lang="en-US" dirty="0"/>
          </a:p>
          <a:p>
            <a:pPr>
              <a:buNone/>
              <a:defRPr/>
            </a:pPr>
            <a:r>
              <a:rPr lang="en-US" dirty="0"/>
              <a:t>Examples:</a:t>
            </a:r>
          </a:p>
          <a:p>
            <a:pPr>
              <a:buNone/>
              <a:defRPr/>
            </a:pPr>
            <a:r>
              <a:rPr lang="en-US" dirty="0"/>
              <a:t>Attorneys protect lawyer-client confidentiality</a:t>
            </a:r>
          </a:p>
          <a:p>
            <a:pPr>
              <a:buNone/>
              <a:defRPr/>
            </a:pPr>
            <a:r>
              <a:rPr lang="en-US" dirty="0"/>
              <a:t>Police are authorized to use force to prevent crime</a:t>
            </a:r>
          </a:p>
          <a:p>
            <a:pPr>
              <a:buNone/>
              <a:defRPr/>
            </a:pPr>
            <a:endParaRPr lang="en-US" dirty="0"/>
          </a:p>
          <a:p>
            <a:pPr>
              <a:buNone/>
              <a:defRPr/>
            </a:pPr>
            <a:r>
              <a:rPr lang="en-US" dirty="0"/>
              <a:t>What special responsibilities might engineers have?</a:t>
            </a:r>
          </a:p>
          <a:p>
            <a:endParaRPr lang="en-US" dirty="0"/>
          </a:p>
        </p:txBody>
      </p:sp>
    </p:spTree>
    <p:extLst>
      <p:ext uri="{BB962C8B-B14F-4D97-AF65-F5344CB8AC3E}">
        <p14:creationId xmlns:p14="http://schemas.microsoft.com/office/powerpoint/2010/main" val="36757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031A-50C0-0641-BAD9-4966CF4F87AF}"/>
              </a:ext>
            </a:extLst>
          </p:cNvPr>
          <p:cNvSpPr>
            <a:spLocks noGrp="1"/>
          </p:cNvSpPr>
          <p:nvPr>
            <p:ph type="title"/>
          </p:nvPr>
        </p:nvSpPr>
        <p:spPr/>
        <p:txBody>
          <a:bodyPr>
            <a:noAutofit/>
          </a:bodyPr>
          <a:lstStyle/>
          <a:p>
            <a:r>
              <a:rPr lang="en-US" sz="2800" dirty="0"/>
              <a:t>Consider: </a:t>
            </a:r>
            <a:r>
              <a:rPr lang="en-US" sz="2800" dirty="0">
                <a:hlinkClick r:id="rId2"/>
              </a:rPr>
              <a:t>IEEE-CS/ACM </a:t>
            </a:r>
            <a:r>
              <a:rPr lang="en-US" sz="2800" b="1" dirty="0">
                <a:hlinkClick r:id="rId2"/>
              </a:rPr>
              <a:t>SOFTWARE ENGINEERING CODE OF ETHICS AND PROFESSIONAL PRACTICE</a:t>
            </a:r>
            <a:br>
              <a:rPr lang="en-US" sz="2800" b="1" dirty="0"/>
            </a:br>
            <a:endParaRPr lang="en-US" sz="2800" dirty="0"/>
          </a:p>
        </p:txBody>
      </p:sp>
      <p:sp>
        <p:nvSpPr>
          <p:cNvPr id="3" name="Content Placeholder 2">
            <a:extLst>
              <a:ext uri="{FF2B5EF4-FFF2-40B4-BE49-F238E27FC236}">
                <a16:creationId xmlns:a16="http://schemas.microsoft.com/office/drawing/2014/main" id="{8131CB39-6F4F-FD4C-9417-CF386007B49D}"/>
              </a:ext>
            </a:extLst>
          </p:cNvPr>
          <p:cNvSpPr>
            <a:spLocks noGrp="1"/>
          </p:cNvSpPr>
          <p:nvPr>
            <p:ph idx="1"/>
          </p:nvPr>
        </p:nvSpPr>
        <p:spPr>
          <a:xfrm>
            <a:off x="838200" y="1825625"/>
            <a:ext cx="10515600" cy="4050242"/>
          </a:xfrm>
        </p:spPr>
        <p:txBody>
          <a:bodyPr>
            <a:normAutofit fontScale="70000" lnSpcReduction="20000"/>
          </a:bodyPr>
          <a:lstStyle/>
          <a:p>
            <a:pPr marL="0" indent="0">
              <a:buNone/>
            </a:pPr>
            <a:r>
              <a:rPr lang="en-US" dirty="0"/>
              <a:t>1 </a:t>
            </a:r>
            <a:r>
              <a:rPr lang="en-US" dirty="0">
                <a:hlinkClick r:id="rId3"/>
              </a:rPr>
              <a:t>PUBLIC</a:t>
            </a:r>
            <a:r>
              <a:rPr lang="en-US" dirty="0"/>
              <a:t> - Software engineers shall act consistently with the public interest.</a:t>
            </a:r>
          </a:p>
          <a:p>
            <a:pPr marL="0" indent="0">
              <a:buNone/>
            </a:pPr>
            <a:r>
              <a:rPr lang="en-US" dirty="0"/>
              <a:t>2 </a:t>
            </a:r>
            <a:r>
              <a:rPr lang="en-US" dirty="0">
                <a:hlinkClick r:id="rId4"/>
              </a:rPr>
              <a:t>CLIENT AND EMPLOYER</a:t>
            </a:r>
            <a:r>
              <a:rPr lang="en-US" dirty="0"/>
              <a:t> - Software engineers shall act in a manner that is in the best interests of their client and employer, consistent with the public interest.</a:t>
            </a:r>
          </a:p>
          <a:p>
            <a:pPr marL="0" indent="0">
              <a:buNone/>
            </a:pPr>
            <a:r>
              <a:rPr lang="en-US" dirty="0"/>
              <a:t>3 </a:t>
            </a:r>
            <a:r>
              <a:rPr lang="en-US" dirty="0">
                <a:hlinkClick r:id="rId5"/>
              </a:rPr>
              <a:t>PRODUCT</a:t>
            </a:r>
            <a:r>
              <a:rPr lang="en-US" dirty="0"/>
              <a:t> - Software engineers shall ensure that their products and related modifications meet the highest professional standards possible.</a:t>
            </a:r>
          </a:p>
          <a:p>
            <a:pPr marL="0" indent="0">
              <a:buNone/>
            </a:pPr>
            <a:r>
              <a:rPr lang="en-US" dirty="0"/>
              <a:t>4 </a:t>
            </a:r>
            <a:r>
              <a:rPr lang="en-US" dirty="0">
                <a:hlinkClick r:id="rId6"/>
              </a:rPr>
              <a:t>JUDGMENT</a:t>
            </a:r>
            <a:r>
              <a:rPr lang="en-US" dirty="0"/>
              <a:t> - Software engineers shall maintain integrity and independence in their professional judgment.</a:t>
            </a:r>
          </a:p>
          <a:p>
            <a:pPr marL="0" indent="0">
              <a:buNone/>
            </a:pPr>
            <a:r>
              <a:rPr lang="en-US" dirty="0"/>
              <a:t>5 </a:t>
            </a:r>
            <a:r>
              <a:rPr lang="en-US" dirty="0">
                <a:hlinkClick r:id="rId7"/>
              </a:rPr>
              <a:t>MANAGEMENT </a:t>
            </a:r>
            <a:r>
              <a:rPr lang="en-US" dirty="0"/>
              <a:t>- Software engineering managers and leaders shall subscribe to and promote an ethical approach to the management of software development and maintenance.</a:t>
            </a:r>
          </a:p>
          <a:p>
            <a:pPr marL="0" indent="0">
              <a:buNone/>
            </a:pPr>
            <a:r>
              <a:rPr lang="en-US" dirty="0"/>
              <a:t>6 </a:t>
            </a:r>
            <a:r>
              <a:rPr lang="en-US" dirty="0">
                <a:hlinkClick r:id="rId8"/>
              </a:rPr>
              <a:t>PROFESSION</a:t>
            </a:r>
            <a:r>
              <a:rPr lang="en-US" dirty="0"/>
              <a:t> - Software engineers shall advance the integrity and reputation of the profession consistent with the public interest.</a:t>
            </a:r>
          </a:p>
          <a:p>
            <a:pPr marL="0" indent="0">
              <a:buNone/>
            </a:pPr>
            <a:r>
              <a:rPr lang="en-US" dirty="0"/>
              <a:t>7 </a:t>
            </a:r>
            <a:r>
              <a:rPr lang="en-US" dirty="0">
                <a:hlinkClick r:id="rId9"/>
              </a:rPr>
              <a:t>COLLEAGUES</a:t>
            </a:r>
            <a:r>
              <a:rPr lang="en-US" dirty="0"/>
              <a:t> - Software engineers shall be fair to and supportive of their colleagues.</a:t>
            </a:r>
          </a:p>
          <a:p>
            <a:pPr marL="0" indent="0">
              <a:buNone/>
            </a:pPr>
            <a:r>
              <a:rPr lang="en-US" dirty="0"/>
              <a:t>8 </a:t>
            </a:r>
            <a:r>
              <a:rPr lang="en-US" dirty="0">
                <a:hlinkClick r:id="rId10"/>
              </a:rPr>
              <a:t>SELF</a:t>
            </a:r>
            <a:r>
              <a:rPr lang="en-US" dirty="0"/>
              <a:t> - Software engineers shall participate in lifelong learning regarding the practice of their profession and shall promote an ethical approach to the practice of the profession.</a:t>
            </a:r>
          </a:p>
          <a:p>
            <a:pPr marL="0" indent="0">
              <a:buNone/>
            </a:pPr>
            <a:endParaRPr lang="en-US" dirty="0"/>
          </a:p>
        </p:txBody>
      </p:sp>
      <p:sp>
        <p:nvSpPr>
          <p:cNvPr id="4" name="TextBox 3">
            <a:extLst>
              <a:ext uri="{FF2B5EF4-FFF2-40B4-BE49-F238E27FC236}">
                <a16:creationId xmlns:a16="http://schemas.microsoft.com/office/drawing/2014/main" id="{E54683E0-05CC-C74F-9735-3491B76B9782}"/>
              </a:ext>
            </a:extLst>
          </p:cNvPr>
          <p:cNvSpPr txBox="1"/>
          <p:nvPr/>
        </p:nvSpPr>
        <p:spPr>
          <a:xfrm>
            <a:off x="1524000" y="6010804"/>
            <a:ext cx="9829799" cy="461665"/>
          </a:xfrm>
          <a:prstGeom prst="rect">
            <a:avLst/>
          </a:prstGeom>
          <a:noFill/>
        </p:spPr>
        <p:txBody>
          <a:bodyPr wrap="square" rtlCol="0">
            <a:spAutoFit/>
          </a:bodyPr>
          <a:lstStyle/>
          <a:p>
            <a:r>
              <a:rPr lang="en-US" sz="2400" dirty="0"/>
              <a:t>What “role responsibilities” are implied by this code?</a:t>
            </a:r>
          </a:p>
        </p:txBody>
      </p:sp>
    </p:spTree>
    <p:extLst>
      <p:ext uri="{BB962C8B-B14F-4D97-AF65-F5344CB8AC3E}">
        <p14:creationId xmlns:p14="http://schemas.microsoft.com/office/powerpoint/2010/main" val="396230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questions remain, even after we assign “role responsibility”</a:t>
            </a:r>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E.g.,  is a programmer responsible for software bugs?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For user error?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For users altering the source code?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For the failure of a company to do adequate testing?</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For the deployment of the computer system in the wrong context (bad model “fit”)?</a:t>
            </a:r>
          </a:p>
        </p:txBody>
      </p:sp>
    </p:spTree>
    <p:extLst>
      <p:ext uri="{BB962C8B-B14F-4D97-AF65-F5344CB8AC3E}">
        <p14:creationId xmlns:p14="http://schemas.microsoft.com/office/powerpoint/2010/main" val="7658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legal responsibility  (liability)?</a:t>
            </a:r>
          </a:p>
        </p:txBody>
      </p:sp>
      <p:sp>
        <p:nvSpPr>
          <p:cNvPr id="3" name="Content Placeholder 2"/>
          <p:cNvSpPr>
            <a:spLocks noGrp="1"/>
          </p:cNvSpPr>
          <p:nvPr>
            <p:ph idx="1"/>
          </p:nvPr>
        </p:nvSpPr>
        <p:spPr/>
        <p:txBody>
          <a:bodyPr/>
          <a:lstStyle/>
          <a:p>
            <a:r>
              <a:rPr lang="en-US" b="1" dirty="0"/>
              <a:t>Culpability</a:t>
            </a:r>
            <a:r>
              <a:rPr lang="en-US" dirty="0"/>
              <a:t>: intentional harmful action, w/o justification or excuse, and where likely consequences were known (cf. </a:t>
            </a:r>
            <a:r>
              <a:rPr lang="en-US" i="1" dirty="0" err="1"/>
              <a:t>mens</a:t>
            </a:r>
            <a:r>
              <a:rPr lang="en-US" i="1" dirty="0"/>
              <a:t> rea</a:t>
            </a:r>
            <a:r>
              <a:rPr lang="en-US" dirty="0"/>
              <a:t>)</a:t>
            </a:r>
          </a:p>
          <a:p>
            <a:endParaRPr lang="en-US" dirty="0"/>
          </a:p>
          <a:p>
            <a:r>
              <a:rPr lang="en-US" b="1" dirty="0"/>
              <a:t>Strict liability: </a:t>
            </a:r>
            <a:r>
              <a:rPr lang="en-US" dirty="0"/>
              <a:t>requirement to pay for damage caused by one’s actions, regardless of fault, negligence, or intent</a:t>
            </a:r>
          </a:p>
          <a:p>
            <a:endParaRPr lang="en-US" dirty="0"/>
          </a:p>
          <a:p>
            <a:r>
              <a:rPr lang="en-US" b="1" dirty="0"/>
              <a:t>Negligence</a:t>
            </a:r>
            <a:r>
              <a:rPr lang="en-US" dirty="0"/>
              <a:t>: failure to exercise reasonable care</a:t>
            </a:r>
          </a:p>
        </p:txBody>
      </p:sp>
    </p:spTree>
    <p:extLst>
      <p:ext uri="{BB962C8B-B14F-4D97-AF65-F5344CB8AC3E}">
        <p14:creationId xmlns:p14="http://schemas.microsoft.com/office/powerpoint/2010/main" val="150986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“Causal” and “capacity” responsibility were of interest to Kant </a:t>
            </a:r>
          </a:p>
        </p:txBody>
      </p:sp>
      <p:sp>
        <p:nvSpPr>
          <p:cNvPr id="3" name="Content Placeholder 2"/>
          <p:cNvSpPr>
            <a:spLocks noGrp="1"/>
          </p:cNvSpPr>
          <p:nvPr>
            <p:ph idx="1"/>
          </p:nvPr>
        </p:nvSpPr>
        <p:spPr/>
        <p:txBody>
          <a:bodyPr>
            <a:normAutofit fontScale="85000" lnSpcReduction="10000"/>
          </a:bodyPr>
          <a:lstStyle/>
          <a:p>
            <a:r>
              <a:rPr lang="en-US" dirty="0"/>
              <a:t>A typical </a:t>
            </a:r>
            <a:r>
              <a:rPr lang="en-US" b="1" dirty="0"/>
              <a:t>moral agent</a:t>
            </a:r>
            <a:r>
              <a:rPr lang="en-US" dirty="0"/>
              <a:t> is able</a:t>
            </a:r>
            <a:r>
              <a:rPr lang="en-US" i="1" dirty="0"/>
              <a:t> </a:t>
            </a:r>
            <a:r>
              <a:rPr lang="en-US" dirty="0"/>
              <a:t>to</a:t>
            </a:r>
            <a:r>
              <a:rPr lang="en-US" i="1" dirty="0"/>
              <a:t> cause</a:t>
            </a:r>
            <a:r>
              <a:rPr lang="en-US" dirty="0"/>
              <a:t> (through rational deliberation) and </a:t>
            </a:r>
            <a:r>
              <a:rPr lang="en-US" i="1" dirty="0"/>
              <a:t>control</a:t>
            </a:r>
            <a:r>
              <a:rPr lang="en-US" dirty="0"/>
              <a:t> his/her actions.  A </a:t>
            </a:r>
            <a:r>
              <a:rPr lang="en-US" b="1" dirty="0"/>
              <a:t>moral patient</a:t>
            </a:r>
            <a:r>
              <a:rPr lang="en-US" dirty="0"/>
              <a:t> is someone/thing that matters, morally, when they are the “recipient” of actions.</a:t>
            </a:r>
          </a:p>
          <a:p>
            <a:endParaRPr lang="en-US" dirty="0"/>
          </a:p>
          <a:p>
            <a:r>
              <a:rPr lang="en-US" dirty="0"/>
              <a:t>For Kant, this “causality” is the foundation of morality: autonomy and dignity</a:t>
            </a:r>
          </a:p>
          <a:p>
            <a:endParaRPr lang="en-US" dirty="0"/>
          </a:p>
          <a:p>
            <a:r>
              <a:rPr lang="en-US" dirty="0"/>
              <a:t>The assumption in the modern era is that </a:t>
            </a:r>
            <a:r>
              <a:rPr lang="en-US" i="1" dirty="0"/>
              <a:t>only</a:t>
            </a:r>
            <a:r>
              <a:rPr lang="en-US" dirty="0"/>
              <a:t> humans have this capacity (but not that </a:t>
            </a:r>
            <a:r>
              <a:rPr lang="en-US" i="1" dirty="0"/>
              <a:t>all</a:t>
            </a:r>
            <a:r>
              <a:rPr lang="en-US" dirty="0"/>
              <a:t> human have it, nor </a:t>
            </a:r>
            <a:r>
              <a:rPr lang="en-US" i="1" dirty="0"/>
              <a:t>all of the time</a:t>
            </a:r>
            <a:r>
              <a:rPr lang="en-US" dirty="0"/>
              <a:t>)</a:t>
            </a:r>
          </a:p>
          <a:p>
            <a:endParaRPr lang="en-US" dirty="0"/>
          </a:p>
          <a:p>
            <a:r>
              <a:rPr lang="en-US" dirty="0"/>
              <a:t>Does Artificial Intelligence challenge this assumption?  Are robots moral agents and/or moral patients?  (cf. </a:t>
            </a:r>
            <a:r>
              <a:rPr lang="en-US" i="1" dirty="0"/>
              <a:t>Westworld</a:t>
            </a:r>
            <a:r>
              <a:rPr lang="en-US" dirty="0"/>
              <a:t>) If not now, could they be in the future?</a:t>
            </a:r>
          </a:p>
        </p:txBody>
      </p:sp>
    </p:spTree>
    <p:extLst>
      <p:ext uri="{BB962C8B-B14F-4D97-AF65-F5344CB8AC3E}">
        <p14:creationId xmlns:p14="http://schemas.microsoft.com/office/powerpoint/2010/main" val="70784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These difficult questions show us something about responsibility</a:t>
            </a:r>
          </a:p>
        </p:txBody>
      </p:sp>
      <p:sp>
        <p:nvSpPr>
          <p:cNvPr id="3" name="Content Placeholder 2"/>
          <p:cNvSpPr>
            <a:spLocks noGrp="1"/>
          </p:cNvSpPr>
          <p:nvPr>
            <p:ph idx="1"/>
          </p:nvPr>
        </p:nvSpPr>
        <p:spPr/>
        <p:txBody>
          <a:bodyPr/>
          <a:lstStyle/>
          <a:p>
            <a:r>
              <a:rPr lang="en-US" dirty="0"/>
              <a:t>It is ontologically complex (“many hands” and “artificial agency”)</a:t>
            </a:r>
          </a:p>
          <a:p>
            <a:endParaRPr lang="en-US" dirty="0"/>
          </a:p>
          <a:p>
            <a:r>
              <a:rPr lang="en-US" dirty="0"/>
              <a:t>It is conceptually complex (e.g., the “role” responsible person may not be causally responsible)</a:t>
            </a:r>
          </a:p>
          <a:p>
            <a:endParaRPr lang="en-US" dirty="0"/>
          </a:p>
          <a:p>
            <a:r>
              <a:rPr lang="en-US" dirty="0"/>
              <a:t>It is technologically complex (technological action involves designers and producers, users, artifacts, systems, and third parties)</a:t>
            </a:r>
          </a:p>
        </p:txBody>
      </p:sp>
    </p:spTree>
    <p:extLst>
      <p:ext uri="{BB962C8B-B14F-4D97-AF65-F5344CB8AC3E}">
        <p14:creationId xmlns:p14="http://schemas.microsoft.com/office/powerpoint/2010/main" val="89151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issues have we studied this semester that bring up “responsibility” questions?</a:t>
            </a:r>
          </a:p>
        </p:txBody>
      </p:sp>
      <p:sp>
        <p:nvSpPr>
          <p:cNvPr id="3" name="Content Placeholder 2"/>
          <p:cNvSpPr>
            <a:spLocks noGrp="1"/>
          </p:cNvSpPr>
          <p:nvPr>
            <p:ph idx="1"/>
          </p:nvPr>
        </p:nvSpPr>
        <p:spPr>
          <a:xfrm>
            <a:off x="838200" y="1825625"/>
            <a:ext cx="11109960" cy="4351338"/>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Who is responsible for social media privacy?</a:t>
            </a:r>
          </a:p>
          <a:p>
            <a:pPr marL="0" marR="0" lvl="0" indent="0" defTabSz="914400" eaLnBrk="1" fontAlgn="auto" latinLnBrk="0" hangingPunct="1">
              <a:lnSpc>
                <a:spcPct val="100000"/>
              </a:lnSpc>
              <a:spcBef>
                <a:spcPts val="0"/>
              </a:spcBef>
              <a:spcAft>
                <a:spcPts val="0"/>
              </a:spcAft>
              <a:buClrTx/>
              <a:buSzTx/>
              <a:buFontTx/>
              <a:buNone/>
              <a:tabLst/>
              <a:defRPr/>
            </a:pPr>
            <a:r>
              <a:rPr lang="en-US" dirty="0"/>
              <a:t>Is the safety of a computer system the duty of its designers?</a:t>
            </a:r>
          </a:p>
          <a:p>
            <a:pPr marL="0" marR="0" lvl="0" indent="0" defTabSz="914400" eaLnBrk="1" fontAlgn="auto" latinLnBrk="0" hangingPunct="1">
              <a:lnSpc>
                <a:spcPct val="100000"/>
              </a:lnSpc>
              <a:spcBef>
                <a:spcPts val="0"/>
              </a:spcBef>
              <a:spcAft>
                <a:spcPts val="0"/>
              </a:spcAft>
              <a:buClrTx/>
              <a:buSzTx/>
              <a:buFontTx/>
              <a:buNone/>
              <a:tabLst/>
              <a:defRPr/>
            </a:pPr>
            <a:r>
              <a:rPr lang="en-US" dirty="0"/>
              <a:t>Are security breaches the responsibility of hackers or sys admins?</a:t>
            </a:r>
          </a:p>
          <a:p>
            <a:pPr marL="0" marR="0" lvl="0" indent="0" defTabSz="914400" eaLnBrk="1" fontAlgn="auto" latinLnBrk="0" hangingPunct="1">
              <a:lnSpc>
                <a:spcPct val="100000"/>
              </a:lnSpc>
              <a:spcBef>
                <a:spcPts val="0"/>
              </a:spcBef>
              <a:spcAft>
                <a:spcPts val="0"/>
              </a:spcAft>
              <a:buClrTx/>
              <a:buSzTx/>
              <a:buFontTx/>
              <a:buNone/>
              <a:tabLst/>
              <a:defRPr/>
            </a:pPr>
            <a:r>
              <a:rPr lang="en-US" dirty="0"/>
              <a:t>Is illegal copying of IP solely the responsibility of the person copying? </a:t>
            </a:r>
          </a:p>
          <a:p>
            <a:pPr marL="0" marR="0" lvl="0" indent="0" defTabSz="914400" eaLnBrk="1" fontAlgn="auto" latinLnBrk="0" hangingPunct="1">
              <a:lnSpc>
                <a:spcPct val="100000"/>
              </a:lnSpc>
              <a:spcBef>
                <a:spcPts val="0"/>
              </a:spcBef>
              <a:spcAft>
                <a:spcPts val="0"/>
              </a:spcAft>
              <a:buClrTx/>
              <a:buSzTx/>
              <a:buFontTx/>
              <a:buNone/>
              <a:tabLst/>
              <a:defRPr/>
            </a:pPr>
            <a:r>
              <a:rPr lang="en-US" dirty="0"/>
              <a:t>Who is responsible for funds being stolen from an online bank account?</a:t>
            </a:r>
          </a:p>
          <a:p>
            <a:pPr marL="0" marR="0" lvl="0" indent="0" defTabSz="914400" eaLnBrk="1" fontAlgn="auto" latinLnBrk="0" hangingPunct="1">
              <a:lnSpc>
                <a:spcPct val="100000"/>
              </a:lnSpc>
              <a:spcBef>
                <a:spcPts val="0"/>
              </a:spcBef>
              <a:spcAft>
                <a:spcPts val="0"/>
              </a:spcAft>
              <a:buClrTx/>
              <a:buSzTx/>
              <a:buFontTx/>
              <a:buNone/>
              <a:tabLst/>
              <a:defRPr/>
            </a:pPr>
            <a:r>
              <a:rPr lang="en-US" dirty="0"/>
              <a:t>Are people who don’t use firewalls responsible for computer viruses?</a:t>
            </a:r>
          </a:p>
          <a:p>
            <a:pPr marL="0" marR="0" lvl="0" indent="0" defTabSz="914400" eaLnBrk="1" fontAlgn="auto" latinLnBrk="0" hangingPunct="1">
              <a:lnSpc>
                <a:spcPct val="100000"/>
              </a:lnSpc>
              <a:spcBef>
                <a:spcPts val="0"/>
              </a:spcBef>
              <a:spcAft>
                <a:spcPts val="0"/>
              </a:spcAft>
              <a:buClrTx/>
              <a:buSzTx/>
              <a:buFontTx/>
              <a:buNone/>
              <a:tabLst/>
              <a:defRPr/>
            </a:pPr>
            <a:r>
              <a:rPr lang="en-US" dirty="0"/>
              <a:t>Who is responsible for cross-jurisdiction illegal purchases?</a:t>
            </a:r>
          </a:p>
          <a:p>
            <a:pPr marL="0" marR="0" lvl="0" indent="0" defTabSz="914400" eaLnBrk="1" fontAlgn="auto" latinLnBrk="0" hangingPunct="1">
              <a:lnSpc>
                <a:spcPct val="100000"/>
              </a:lnSpc>
              <a:spcBef>
                <a:spcPts val="0"/>
              </a:spcBef>
              <a:spcAft>
                <a:spcPts val="0"/>
              </a:spcAft>
              <a:buClrTx/>
              <a:buSzTx/>
              <a:buFontTx/>
              <a:buNone/>
              <a:tabLst/>
              <a:defRPr/>
            </a:pPr>
            <a:r>
              <a:rPr lang="en-US" dirty="0"/>
              <a:t>Who is responsible for disinformation spread on blogs?</a:t>
            </a:r>
          </a:p>
          <a:p>
            <a:pPr marL="0" marR="0" lvl="0" indent="0" defTabSz="914400" eaLnBrk="1" fontAlgn="auto" latinLnBrk="0" hangingPunct="1">
              <a:lnSpc>
                <a:spcPct val="100000"/>
              </a:lnSpc>
              <a:spcBef>
                <a:spcPts val="0"/>
              </a:spcBef>
              <a:spcAft>
                <a:spcPts val="0"/>
              </a:spcAft>
              <a:buClrTx/>
              <a:buSzTx/>
              <a:buFontTx/>
              <a:buNone/>
              <a:tabLst/>
              <a:defRPr/>
            </a:pPr>
            <a:r>
              <a:rPr lang="en-US" dirty="0"/>
              <a:t>Is Facebook responsible for hate speech that appears on their site?</a:t>
            </a:r>
          </a:p>
          <a:p>
            <a:pPr marL="0" marR="0" lvl="0" indent="0" defTabSz="914400" eaLnBrk="1" fontAlgn="auto" latinLnBrk="0" hangingPunct="1">
              <a:lnSpc>
                <a:spcPct val="100000"/>
              </a:lnSpc>
              <a:spcBef>
                <a:spcPts val="0"/>
              </a:spcBef>
              <a:spcAft>
                <a:spcPts val="0"/>
              </a:spcAft>
              <a:buClrTx/>
              <a:buSzTx/>
              <a:buFontTx/>
              <a:buNone/>
              <a:tabLst/>
              <a:defRPr/>
            </a:pPr>
            <a:r>
              <a:rPr lang="en-US" dirty="0"/>
              <a:t>Will A.I. robots one day have the capacity to be praised and blamed?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821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1409</Words>
  <Application>Microsoft Macintosh PowerPoint</Application>
  <PresentationFormat>Widescreen</PresentationFormat>
  <Paragraphs>105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Mangal</vt:lpstr>
      <vt:lpstr>Office Theme</vt:lpstr>
      <vt:lpstr>Technology and Moral Responsibility</vt:lpstr>
      <vt:lpstr>What do we mean by ’moral responsibility’?</vt:lpstr>
      <vt:lpstr>Let’s focus first on “role” responsibility</vt:lpstr>
      <vt:lpstr>Consider: IEEE-CS/ACM SOFTWARE ENGINEERING CODE OF ETHICS AND PROFESSIONAL PRACTICE </vt:lpstr>
      <vt:lpstr>Some questions remain, even after we assign “role responsibility”</vt:lpstr>
      <vt:lpstr>What is legal responsibility  (liability)?</vt:lpstr>
      <vt:lpstr>“Causal” and “capacity” responsibility were of interest to Kant </vt:lpstr>
      <vt:lpstr>These difficult questions show us something about responsibility</vt:lpstr>
      <vt:lpstr>What issues have we studied this semester that bring up “responsibility” questions?</vt:lpstr>
      <vt:lpstr>Hans Jonas and the “imperative of responsibility”</vt:lpstr>
      <vt:lpstr>Jonas: “Technology as a Subject of Ethics”</vt:lpstr>
      <vt:lpstr>Jonas: influence and reach of technology</vt:lpstr>
      <vt:lpstr>Jonas: our responsibility for the future</vt:lpstr>
      <vt:lpstr>Jonas: the intentions behind technology don’t matter!  The problem of “critical mass”</vt:lpstr>
      <vt:lpstr>Jonas: beware the “technological stampede”</vt:lpstr>
      <vt:lpstr>What about responsibility for future robots and our morality?  Bloom and Harris (NYT) say:</vt:lpstr>
      <vt:lpstr>Bloom and Harris (cont.)</vt:lpstr>
      <vt:lpstr>Some examples: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and Moral Responsibility</dc:title>
  <dc:creator>powers.thomas.m@gmail.com</dc:creator>
  <cp:lastModifiedBy>Tom Powers</cp:lastModifiedBy>
  <cp:revision>39</cp:revision>
  <dcterms:created xsi:type="dcterms:W3CDTF">2017-05-02T13:13:52Z</dcterms:created>
  <dcterms:modified xsi:type="dcterms:W3CDTF">2020-05-05T16:28:29Z</dcterms:modified>
</cp:coreProperties>
</file>