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378" r:id="rId2"/>
    <p:sldId id="382" r:id="rId3"/>
    <p:sldId id="387" r:id="rId4"/>
    <p:sldId id="384" r:id="rId5"/>
    <p:sldId id="385" r:id="rId6"/>
    <p:sldId id="388" r:id="rId7"/>
    <p:sldId id="383" r:id="rId8"/>
    <p:sldId id="361" r:id="rId9"/>
    <p:sldId id="275" r:id="rId10"/>
    <p:sldId id="379" r:id="rId11"/>
    <p:sldId id="380" r:id="rId12"/>
    <p:sldId id="258" r:id="rId13"/>
    <p:sldId id="259" r:id="rId14"/>
    <p:sldId id="262" r:id="rId15"/>
    <p:sldId id="263" r:id="rId16"/>
    <p:sldId id="264" r:id="rId17"/>
    <p:sldId id="265" r:id="rId18"/>
    <p:sldId id="266" r:id="rId19"/>
    <p:sldId id="381" r:id="rId20"/>
    <p:sldId id="386" r:id="rId21"/>
    <p:sldId id="267" r:id="rId22"/>
    <p:sldId id="269" r:id="rId23"/>
    <p:sldId id="271" r:id="rId24"/>
    <p:sldId id="289" r:id="rId25"/>
    <p:sldId id="290" r:id="rId26"/>
    <p:sldId id="276" r:id="rId27"/>
    <p:sldId id="278" r:id="rId28"/>
    <p:sldId id="331" r:id="rId29"/>
    <p:sldId id="284" r:id="rId30"/>
    <p:sldId id="296" r:id="rId31"/>
    <p:sldId id="300" r:id="rId32"/>
    <p:sldId id="301" r:id="rId33"/>
    <p:sldId id="302" r:id="rId34"/>
    <p:sldId id="304" r:id="rId35"/>
    <p:sldId id="366" r:id="rId36"/>
    <p:sldId id="335" r:id="rId37"/>
    <p:sldId id="324" r:id="rId38"/>
    <p:sldId id="344" r:id="rId39"/>
    <p:sldId id="347"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p:restoredTop sz="91429"/>
  </p:normalViewPr>
  <p:slideViewPr>
    <p:cSldViewPr>
      <p:cViewPr varScale="1">
        <p:scale>
          <a:sx n="75" d="100"/>
          <a:sy n="75" d="100"/>
        </p:scale>
        <p:origin x="328"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13" Type="http://schemas.openxmlformats.org/officeDocument/2006/relationships/slide" Target="slides/slide24.xml"/><Relationship Id="rId18" Type="http://schemas.openxmlformats.org/officeDocument/2006/relationships/slide" Target="slides/slide29.xml"/><Relationship Id="rId3" Type="http://schemas.openxmlformats.org/officeDocument/2006/relationships/slide" Target="slides/slide12.xml"/><Relationship Id="rId21" Type="http://schemas.openxmlformats.org/officeDocument/2006/relationships/slide" Target="slides/slide32.xml"/><Relationship Id="rId7" Type="http://schemas.openxmlformats.org/officeDocument/2006/relationships/slide" Target="slides/slide16.xml"/><Relationship Id="rId12" Type="http://schemas.openxmlformats.org/officeDocument/2006/relationships/slide" Target="slides/slide23.xml"/><Relationship Id="rId17" Type="http://schemas.openxmlformats.org/officeDocument/2006/relationships/slide" Target="slides/slide28.xml"/><Relationship Id="rId25" Type="http://schemas.openxmlformats.org/officeDocument/2006/relationships/slide" Target="slides/slide37.xml"/><Relationship Id="rId2" Type="http://schemas.openxmlformats.org/officeDocument/2006/relationships/slide" Target="slides/slide9.xml"/><Relationship Id="rId16" Type="http://schemas.openxmlformats.org/officeDocument/2006/relationships/slide" Target="slides/slide27.xml"/><Relationship Id="rId20" Type="http://schemas.openxmlformats.org/officeDocument/2006/relationships/slide" Target="slides/slide31.xml"/><Relationship Id="rId1" Type="http://schemas.openxmlformats.org/officeDocument/2006/relationships/slide" Target="slides/slide8.xml"/><Relationship Id="rId6" Type="http://schemas.openxmlformats.org/officeDocument/2006/relationships/slide" Target="slides/slide15.xml"/><Relationship Id="rId11" Type="http://schemas.openxmlformats.org/officeDocument/2006/relationships/slide" Target="slides/slide22.xml"/><Relationship Id="rId24" Type="http://schemas.openxmlformats.org/officeDocument/2006/relationships/slide" Target="slides/slide35.xml"/><Relationship Id="rId5" Type="http://schemas.openxmlformats.org/officeDocument/2006/relationships/slide" Target="slides/slide14.xml"/><Relationship Id="rId15" Type="http://schemas.openxmlformats.org/officeDocument/2006/relationships/slide" Target="slides/slide26.xml"/><Relationship Id="rId23" Type="http://schemas.openxmlformats.org/officeDocument/2006/relationships/slide" Target="slides/slide34.xml"/><Relationship Id="rId10" Type="http://schemas.openxmlformats.org/officeDocument/2006/relationships/slide" Target="slides/slide21.xml"/><Relationship Id="rId19" Type="http://schemas.openxmlformats.org/officeDocument/2006/relationships/slide" Target="slides/slide30.xml"/><Relationship Id="rId4" Type="http://schemas.openxmlformats.org/officeDocument/2006/relationships/slide" Target="slides/slide13.xml"/><Relationship Id="rId9" Type="http://schemas.openxmlformats.org/officeDocument/2006/relationships/slide" Target="slides/slide18.xml"/><Relationship Id="rId14" Type="http://schemas.openxmlformats.org/officeDocument/2006/relationships/slide" Target="slides/slide25.xml"/><Relationship Id="rId22"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CA3E76-121A-FC41-8589-1A7E6B25D75E}" type="slidenum">
              <a:rPr lang="en-US"/>
              <a:pPr>
                <a:defRPr/>
              </a:pPr>
              <a:t>‹#›</a:t>
            </a:fld>
            <a:endParaRPr lang="en-US"/>
          </a:p>
        </p:txBody>
      </p:sp>
    </p:spTree>
    <p:extLst>
      <p:ext uri="{BB962C8B-B14F-4D97-AF65-F5344CB8AC3E}">
        <p14:creationId xmlns:p14="http://schemas.microsoft.com/office/powerpoint/2010/main" val="290842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346CEF-E35D-144A-95B0-4EA7EEB40685}" type="slidenum">
              <a:rPr lang="en-US"/>
              <a:pPr>
                <a:defRPr/>
              </a:pPr>
              <a:t>‹#›</a:t>
            </a:fld>
            <a:endParaRPr lang="en-US"/>
          </a:p>
        </p:txBody>
      </p:sp>
    </p:spTree>
    <p:extLst>
      <p:ext uri="{BB962C8B-B14F-4D97-AF65-F5344CB8AC3E}">
        <p14:creationId xmlns:p14="http://schemas.microsoft.com/office/powerpoint/2010/main" val="26437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DE4422-03C3-4744-9E09-56D33CF1D2E4}" type="slidenum">
              <a:rPr lang="en-US"/>
              <a:pPr>
                <a:defRPr/>
              </a:pPr>
              <a:t>‹#›</a:t>
            </a:fld>
            <a:endParaRPr lang="en-US"/>
          </a:p>
        </p:txBody>
      </p:sp>
    </p:spTree>
    <p:extLst>
      <p:ext uri="{BB962C8B-B14F-4D97-AF65-F5344CB8AC3E}">
        <p14:creationId xmlns:p14="http://schemas.microsoft.com/office/powerpoint/2010/main" val="266051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172A92-1A2C-9C4C-9755-5DB131C3F6F4}" type="slidenum">
              <a:rPr lang="en-US"/>
              <a:pPr>
                <a:defRPr/>
              </a:pPr>
              <a:t>‹#›</a:t>
            </a:fld>
            <a:endParaRPr lang="en-US"/>
          </a:p>
        </p:txBody>
      </p:sp>
    </p:spTree>
    <p:extLst>
      <p:ext uri="{BB962C8B-B14F-4D97-AF65-F5344CB8AC3E}">
        <p14:creationId xmlns:p14="http://schemas.microsoft.com/office/powerpoint/2010/main" val="156917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D060AD-BFEE-5747-8125-F3256905CF2F}" type="slidenum">
              <a:rPr lang="en-US"/>
              <a:pPr>
                <a:defRPr/>
              </a:pPr>
              <a:t>‹#›</a:t>
            </a:fld>
            <a:endParaRPr lang="en-US"/>
          </a:p>
        </p:txBody>
      </p:sp>
    </p:spTree>
    <p:extLst>
      <p:ext uri="{BB962C8B-B14F-4D97-AF65-F5344CB8AC3E}">
        <p14:creationId xmlns:p14="http://schemas.microsoft.com/office/powerpoint/2010/main" val="88722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EF7C9A-61C1-3244-AC22-4517F6641E1E}" type="slidenum">
              <a:rPr lang="en-US"/>
              <a:pPr>
                <a:defRPr/>
              </a:pPr>
              <a:t>‹#›</a:t>
            </a:fld>
            <a:endParaRPr lang="en-US"/>
          </a:p>
        </p:txBody>
      </p:sp>
    </p:spTree>
    <p:extLst>
      <p:ext uri="{BB962C8B-B14F-4D97-AF65-F5344CB8AC3E}">
        <p14:creationId xmlns:p14="http://schemas.microsoft.com/office/powerpoint/2010/main" val="2757919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8A24757-5674-D34C-95D0-19ACA6CC03B1}" type="slidenum">
              <a:rPr lang="en-US"/>
              <a:pPr>
                <a:defRPr/>
              </a:pPr>
              <a:t>‹#›</a:t>
            </a:fld>
            <a:endParaRPr lang="en-US"/>
          </a:p>
        </p:txBody>
      </p:sp>
    </p:spTree>
    <p:extLst>
      <p:ext uri="{BB962C8B-B14F-4D97-AF65-F5344CB8AC3E}">
        <p14:creationId xmlns:p14="http://schemas.microsoft.com/office/powerpoint/2010/main" val="279038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7239BDA-5C94-CE44-82D3-7855FC329B7C}" type="slidenum">
              <a:rPr lang="en-US"/>
              <a:pPr>
                <a:defRPr/>
              </a:pPr>
              <a:t>‹#›</a:t>
            </a:fld>
            <a:endParaRPr lang="en-US"/>
          </a:p>
        </p:txBody>
      </p:sp>
    </p:spTree>
    <p:extLst>
      <p:ext uri="{BB962C8B-B14F-4D97-AF65-F5344CB8AC3E}">
        <p14:creationId xmlns:p14="http://schemas.microsoft.com/office/powerpoint/2010/main" val="3262038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D024CA0-0213-E34A-83A5-B23E87B0A3EC}" type="slidenum">
              <a:rPr lang="en-US"/>
              <a:pPr>
                <a:defRPr/>
              </a:pPr>
              <a:t>‹#›</a:t>
            </a:fld>
            <a:endParaRPr lang="en-US"/>
          </a:p>
        </p:txBody>
      </p:sp>
    </p:spTree>
    <p:extLst>
      <p:ext uri="{BB962C8B-B14F-4D97-AF65-F5344CB8AC3E}">
        <p14:creationId xmlns:p14="http://schemas.microsoft.com/office/powerpoint/2010/main" val="419537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D233C83-551E-224E-947C-287D31A6DB7F}" type="slidenum">
              <a:rPr lang="en-US"/>
              <a:pPr>
                <a:defRPr/>
              </a:pPr>
              <a:t>‹#›</a:t>
            </a:fld>
            <a:endParaRPr lang="en-US"/>
          </a:p>
        </p:txBody>
      </p:sp>
    </p:spTree>
    <p:extLst>
      <p:ext uri="{BB962C8B-B14F-4D97-AF65-F5344CB8AC3E}">
        <p14:creationId xmlns:p14="http://schemas.microsoft.com/office/powerpoint/2010/main" val="203402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FE13BCA-ECAD-0744-B1B1-98C79C09ABFB}" type="slidenum">
              <a:rPr lang="en-US"/>
              <a:pPr>
                <a:defRPr/>
              </a:pPr>
              <a:t>‹#›</a:t>
            </a:fld>
            <a:endParaRPr lang="en-US"/>
          </a:p>
        </p:txBody>
      </p:sp>
    </p:spTree>
    <p:extLst>
      <p:ext uri="{BB962C8B-B14F-4D97-AF65-F5344CB8AC3E}">
        <p14:creationId xmlns:p14="http://schemas.microsoft.com/office/powerpoint/2010/main" val="207308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4B8B638D-EEC2-844E-B990-1D8ED996382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founders.archives.gov/documents/Jefferson/03-06-02-03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livescience.com/61837-why-elon-musk-departs-openai.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forbes.com/sites/walterpavlo/2019/01/11/remembering-aaron-swartz-and-his-influence-on-reforming-criminal-justice/#5829222b144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odev2.cc/download+remix/Lessig-Codev2.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eaLnBrk="1" hangingPunct="1"/>
            <a:r>
              <a:rPr lang="en-US">
                <a:latin typeface="Calibri" charset="0"/>
              </a:rPr>
              <a:t>Intellectual Property in Cyberspace</a:t>
            </a:r>
          </a:p>
        </p:txBody>
      </p:sp>
      <p:sp>
        <p:nvSpPr>
          <p:cNvPr id="13314" name="Content Placeholder 2"/>
          <p:cNvSpPr>
            <a:spLocks noGrp="1"/>
          </p:cNvSpPr>
          <p:nvPr>
            <p:ph idx="1"/>
          </p:nvPr>
        </p:nvSpPr>
        <p:spPr/>
        <p:txBody>
          <a:bodyPr/>
          <a:lstStyle/>
          <a:p>
            <a:pPr marL="0" indent="0" eaLnBrk="1" hangingPunct="1">
              <a:buFont typeface="Arial" charset="0"/>
              <a:buNone/>
            </a:pPr>
            <a:r>
              <a:rPr lang="en-US" dirty="0">
                <a:latin typeface="Calibri" charset="0"/>
              </a:rPr>
              <a:t>ELEG 491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Lessig’s</a:t>
            </a:r>
            <a:r>
              <a:rPr lang="en-US" dirty="0"/>
              <a:t> 4 modes of regulation</a:t>
            </a:r>
          </a:p>
        </p:txBody>
      </p:sp>
      <p:sp>
        <p:nvSpPr>
          <p:cNvPr id="3" name="Content Placeholder 2"/>
          <p:cNvSpPr>
            <a:spLocks noGrp="1"/>
          </p:cNvSpPr>
          <p:nvPr>
            <p:ph idx="1"/>
          </p:nvPr>
        </p:nvSpPr>
        <p:spPr/>
        <p:txBody>
          <a:bodyPr/>
          <a:lstStyle/>
          <a:p>
            <a:r>
              <a:rPr lang="en-US" dirty="0"/>
              <a:t>Norms</a:t>
            </a:r>
          </a:p>
          <a:p>
            <a:endParaRPr lang="en-US" dirty="0"/>
          </a:p>
          <a:p>
            <a:r>
              <a:rPr lang="en-US" dirty="0"/>
              <a:t>Markets</a:t>
            </a:r>
          </a:p>
          <a:p>
            <a:pPr marL="0" indent="0">
              <a:buNone/>
            </a:pPr>
            <a:endParaRPr lang="en-US" dirty="0"/>
          </a:p>
          <a:p>
            <a:r>
              <a:rPr lang="en-US" dirty="0"/>
              <a:t>Codes (real and software)</a:t>
            </a:r>
          </a:p>
          <a:p>
            <a:endParaRPr lang="en-US" dirty="0"/>
          </a:p>
          <a:p>
            <a:r>
              <a:rPr lang="en-US" dirty="0"/>
              <a:t>Law (only necessary when others fail)</a:t>
            </a:r>
          </a:p>
          <a:p>
            <a:endParaRPr lang="en-US" dirty="0"/>
          </a:p>
        </p:txBody>
      </p:sp>
    </p:spTree>
    <p:extLst>
      <p:ext uri="{BB962C8B-B14F-4D97-AF65-F5344CB8AC3E}">
        <p14:creationId xmlns:p14="http://schemas.microsoft.com/office/powerpoint/2010/main" val="48769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3538-EFE5-7E46-AE06-48112ED3E4F5}"/>
              </a:ext>
            </a:extLst>
          </p:cNvPr>
          <p:cNvSpPr>
            <a:spLocks noGrp="1"/>
          </p:cNvSpPr>
          <p:nvPr>
            <p:ph type="title"/>
          </p:nvPr>
        </p:nvSpPr>
        <p:spPr>
          <a:xfrm>
            <a:off x="457200" y="76201"/>
            <a:ext cx="8229600" cy="609600"/>
          </a:xfrm>
        </p:spPr>
        <p:txBody>
          <a:bodyPr/>
          <a:lstStyle/>
          <a:p>
            <a:r>
              <a:rPr lang="en-US" dirty="0" err="1"/>
              <a:t>Lessig’s</a:t>
            </a:r>
            <a:r>
              <a:rPr lang="en-US" dirty="0"/>
              <a:t> examples:</a:t>
            </a:r>
          </a:p>
        </p:txBody>
      </p:sp>
      <p:sp>
        <p:nvSpPr>
          <p:cNvPr id="3" name="Content Placeholder 2">
            <a:extLst>
              <a:ext uri="{FF2B5EF4-FFF2-40B4-BE49-F238E27FC236}">
                <a16:creationId xmlns:a16="http://schemas.microsoft.com/office/drawing/2014/main" id="{E7F1AEC3-E300-3247-8FB4-905812AFAA94}"/>
              </a:ext>
            </a:extLst>
          </p:cNvPr>
          <p:cNvSpPr>
            <a:spLocks noGrp="1"/>
          </p:cNvSpPr>
          <p:nvPr>
            <p:ph idx="1"/>
          </p:nvPr>
        </p:nvSpPr>
        <p:spPr>
          <a:xfrm>
            <a:off x="0" y="685802"/>
            <a:ext cx="9144000" cy="6172198"/>
          </a:xfrm>
        </p:spPr>
        <p:txBody>
          <a:bodyPr/>
          <a:lstStyle/>
          <a:p>
            <a:pPr marL="0" indent="0">
              <a:buNone/>
            </a:pPr>
            <a:r>
              <a:rPr lang="en-US" sz="2800" dirty="0"/>
              <a:t>• I have a stack of firewood behind my house. No one steals it. If I left my bike out overnight, it would be gone.</a:t>
            </a:r>
          </a:p>
          <a:p>
            <a:pPr marL="0" indent="0">
              <a:buNone/>
            </a:pPr>
            <a:r>
              <a:rPr lang="en-US" sz="2800" dirty="0"/>
              <a:t>• A friend told me that, in a favorite beach town, the city used to find it impossible to plant flowers—they would immediately be picked. But now, he proudly reports, after a long “community spirit” campaign, the flowers are no longer picked.</a:t>
            </a:r>
          </a:p>
          <a:p>
            <a:pPr marL="0" indent="0">
              <a:buNone/>
            </a:pPr>
            <a:r>
              <a:rPr lang="en-US" sz="2800" dirty="0"/>
              <a:t>• There are special laws about the theft of automobiles, planes, and boats. There are no special laws about the theft of skyscrapers. Cars, planes, and boats need protection. Skyscrapers pretty much take care of themselves.</a:t>
            </a:r>
          </a:p>
        </p:txBody>
      </p:sp>
    </p:spTree>
    <p:extLst>
      <p:ext uri="{BB962C8B-B14F-4D97-AF65-F5344CB8AC3E}">
        <p14:creationId xmlns:p14="http://schemas.microsoft.com/office/powerpoint/2010/main" val="117316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1143000" y="609600"/>
            <a:ext cx="7793038" cy="1143000"/>
          </a:xfrm>
        </p:spPr>
        <p:txBody>
          <a:bodyPr/>
          <a:lstStyle/>
          <a:p>
            <a:pPr eaLnBrk="1" hangingPunct="1"/>
            <a:r>
              <a:rPr lang="en-US" sz="4000">
                <a:latin typeface="Tahoma" charset="0"/>
              </a:rPr>
              <a:t>Why Property Laws are Important</a:t>
            </a:r>
          </a:p>
        </p:txBody>
      </p:sp>
      <p:sp>
        <p:nvSpPr>
          <p:cNvPr id="5123" name="Rectangle 3"/>
          <p:cNvSpPr>
            <a:spLocks noGrp="1" noChangeArrowheads="1"/>
          </p:cNvSpPr>
          <p:nvPr>
            <p:ph idx="1"/>
          </p:nvPr>
        </p:nvSpPr>
        <p:spPr/>
        <p:txBody>
          <a:bodyPr rtlCol="0">
            <a:normAutofit/>
          </a:bodyPr>
          <a:lstStyle/>
          <a:p>
            <a:pPr marL="0" indent="0" eaLnBrk="1" fontAlgn="auto" hangingPunct="1">
              <a:spcAft>
                <a:spcPts val="0"/>
              </a:spcAft>
              <a:buFont typeface="Arial"/>
              <a:buNone/>
              <a:defRPr/>
            </a:pPr>
            <a:r>
              <a:rPr lang="en-US" dirty="0">
                <a:solidFill>
                  <a:srgbClr val="000000"/>
                </a:solidFill>
                <a:latin typeface="Tahoma" charset="0"/>
                <a:ea typeface="+mn-ea"/>
                <a:cs typeface="Times New Roman" charset="0"/>
              </a:rPr>
              <a:t>Property Laws establish relationships between: </a:t>
            </a:r>
          </a:p>
          <a:p>
            <a:pPr marL="0" indent="0" eaLnBrk="1" fontAlgn="auto" hangingPunct="1">
              <a:spcAft>
                <a:spcPts val="0"/>
              </a:spcAft>
              <a:buFont typeface="Arial"/>
              <a:buNone/>
              <a:defRPr/>
            </a:pPr>
            <a:endParaRPr lang="en-US" dirty="0">
              <a:solidFill>
                <a:srgbClr val="000000"/>
              </a:solidFill>
              <a:latin typeface="Tahoma" charset="0"/>
              <a:ea typeface="+mn-ea"/>
              <a:cs typeface="Times New Roman" charset="0"/>
            </a:endParaRPr>
          </a:p>
          <a:p>
            <a:pPr eaLnBrk="1" fontAlgn="auto" hangingPunct="1">
              <a:spcAft>
                <a:spcPts val="0"/>
              </a:spcAft>
              <a:buFont typeface="Wingdings" charset="0"/>
              <a:buChar char="Ø"/>
              <a:defRPr/>
            </a:pPr>
            <a:r>
              <a:rPr lang="en-US" dirty="0">
                <a:solidFill>
                  <a:srgbClr val="000000"/>
                </a:solidFill>
                <a:latin typeface="Tahoma" charset="0"/>
                <a:ea typeface="+mn-ea"/>
                <a:cs typeface="Times New Roman" charset="0"/>
              </a:rPr>
              <a:t>individuals, </a:t>
            </a:r>
          </a:p>
          <a:p>
            <a:pPr eaLnBrk="1" fontAlgn="auto" hangingPunct="1">
              <a:spcAft>
                <a:spcPts val="0"/>
              </a:spcAft>
              <a:buFont typeface="Wingdings" charset="0"/>
              <a:buChar char="Ø"/>
              <a:defRPr/>
            </a:pPr>
            <a:r>
              <a:rPr lang="en-US" dirty="0">
                <a:solidFill>
                  <a:srgbClr val="000000"/>
                </a:solidFill>
                <a:latin typeface="Tahoma" charset="0"/>
                <a:ea typeface="+mn-ea"/>
                <a:cs typeface="Times New Roman" charset="0"/>
              </a:rPr>
              <a:t>different sorts of </a:t>
            </a:r>
            <a:r>
              <a:rPr lang="en-US" i="1" dirty="0">
                <a:solidFill>
                  <a:srgbClr val="000000"/>
                </a:solidFill>
                <a:latin typeface="Tahoma" charset="0"/>
                <a:ea typeface="+mn-ea"/>
                <a:cs typeface="Times New Roman" charset="0"/>
              </a:rPr>
              <a:t>objects</a:t>
            </a:r>
            <a:r>
              <a:rPr lang="en-US" dirty="0">
                <a:solidFill>
                  <a:srgbClr val="000000"/>
                </a:solidFill>
                <a:latin typeface="Tahoma" charset="0"/>
                <a:ea typeface="+mn-ea"/>
                <a:cs typeface="Times New Roman" charset="0"/>
              </a:rPr>
              <a:t>, </a:t>
            </a:r>
          </a:p>
          <a:p>
            <a:pPr eaLnBrk="1" fontAlgn="auto" hangingPunct="1">
              <a:spcAft>
                <a:spcPts val="0"/>
              </a:spcAft>
              <a:buFont typeface="Wingdings" charset="0"/>
              <a:buChar char="Ø"/>
              <a:defRPr/>
            </a:pPr>
            <a:r>
              <a:rPr lang="en-US" dirty="0">
                <a:solidFill>
                  <a:srgbClr val="000000"/>
                </a:solidFill>
                <a:latin typeface="Tahoma" charset="0"/>
                <a:ea typeface="+mn-ea"/>
                <a:cs typeface="Times New Roman" charset="0"/>
              </a:rPr>
              <a:t>the state (police and the courts,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 calcmode="lin" valueType="num">
                                      <p:cBhvr additive="base">
                                        <p:cTn id="25" dur="500" fill="hold"/>
                                        <p:tgtEl>
                                          <p:spTgt spid="512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a:latin typeface="Tahoma" charset="0"/>
              </a:rPr>
              <a:t>What Is (Tangible) Property?</a:t>
            </a:r>
          </a:p>
        </p:txBody>
      </p:sp>
      <p:sp>
        <p:nvSpPr>
          <p:cNvPr id="6147" name="Rectangle 3"/>
          <p:cNvSpPr>
            <a:spLocks noGrp="1" noChangeArrowheads="1"/>
          </p:cNvSpPr>
          <p:nvPr>
            <p:ph idx="1"/>
          </p:nvPr>
        </p:nvSpPr>
        <p:spPr/>
        <p:txBody>
          <a:bodyPr/>
          <a:lstStyle/>
          <a:p>
            <a:pPr eaLnBrk="1" hangingPunct="1">
              <a:lnSpc>
                <a:spcPct val="90000"/>
              </a:lnSpc>
            </a:pPr>
            <a:r>
              <a:rPr lang="en-US" dirty="0">
                <a:solidFill>
                  <a:srgbClr val="000000"/>
                </a:solidFill>
                <a:latin typeface="Tahoma" charset="0"/>
              </a:rPr>
              <a:t>‘Property’ typically refers to </a:t>
            </a:r>
            <a:r>
              <a:rPr lang="en-US" i="1" dirty="0">
                <a:solidFill>
                  <a:srgbClr val="000000"/>
                </a:solidFill>
                <a:latin typeface="Tahoma" charset="0"/>
              </a:rPr>
              <a:t>tangible</a:t>
            </a:r>
            <a:r>
              <a:rPr lang="en-US" dirty="0">
                <a:solidFill>
                  <a:srgbClr val="000000"/>
                </a:solidFill>
                <a:latin typeface="Tahoma" charset="0"/>
              </a:rPr>
              <a:t> items. </a:t>
            </a:r>
          </a:p>
          <a:p>
            <a:pPr eaLnBrk="1" hangingPunct="1">
              <a:lnSpc>
                <a:spcPct val="90000"/>
              </a:lnSpc>
            </a:pPr>
            <a:r>
              <a:rPr lang="en-US" dirty="0">
                <a:solidFill>
                  <a:srgbClr val="000000"/>
                </a:solidFill>
                <a:latin typeface="Tahoma" charset="0"/>
              </a:rPr>
              <a:t>Originally, ‘property’ referred to land.</a:t>
            </a:r>
          </a:p>
          <a:p>
            <a:pPr eaLnBrk="1" hangingPunct="1">
              <a:lnSpc>
                <a:spcPct val="90000"/>
              </a:lnSpc>
            </a:pPr>
            <a:r>
              <a:rPr lang="en-US" dirty="0">
                <a:solidFill>
                  <a:srgbClr val="000000"/>
                </a:solidFill>
                <a:latin typeface="Tahoma" charset="0"/>
              </a:rPr>
              <a:t>Property now also includes:</a:t>
            </a:r>
          </a:p>
          <a:p>
            <a:pPr marL="0" indent="0" eaLnBrk="1" hangingPunct="1">
              <a:lnSpc>
                <a:spcPct val="90000"/>
              </a:lnSpc>
              <a:buNone/>
            </a:pPr>
            <a:endParaRPr lang="en-US" dirty="0">
              <a:solidFill>
                <a:srgbClr val="000000"/>
              </a:solidFill>
              <a:latin typeface="Tahoma" charset="0"/>
            </a:endParaRPr>
          </a:p>
          <a:p>
            <a:pPr eaLnBrk="1" hangingPunct="1">
              <a:lnSpc>
                <a:spcPct val="90000"/>
              </a:lnSpc>
              <a:buFont typeface="Wingdings" charset="0"/>
              <a:buChar char="Ø"/>
            </a:pPr>
            <a:r>
              <a:rPr lang="en-US" dirty="0">
                <a:solidFill>
                  <a:srgbClr val="000000"/>
                </a:solidFill>
                <a:latin typeface="Tahoma" charset="0"/>
              </a:rPr>
              <a:t>automobiles </a:t>
            </a:r>
          </a:p>
          <a:p>
            <a:pPr eaLnBrk="1" hangingPunct="1">
              <a:lnSpc>
                <a:spcPct val="90000"/>
              </a:lnSpc>
              <a:buFont typeface="Wingdings" charset="0"/>
              <a:buChar char="Ø"/>
            </a:pPr>
            <a:r>
              <a:rPr lang="en-US" dirty="0">
                <a:solidFill>
                  <a:srgbClr val="000000"/>
                </a:solidFill>
                <a:latin typeface="Tahoma" charset="0"/>
              </a:rPr>
              <a:t>articles of clothing </a:t>
            </a:r>
          </a:p>
          <a:p>
            <a:pPr eaLnBrk="1" hangingPunct="1">
              <a:lnSpc>
                <a:spcPct val="90000"/>
              </a:lnSpc>
              <a:buFont typeface="Wingdings" charset="0"/>
              <a:buChar char="Ø"/>
            </a:pPr>
            <a:r>
              <a:rPr lang="en-US" dirty="0">
                <a:solidFill>
                  <a:srgbClr val="000000"/>
                </a:solidFill>
                <a:latin typeface="Tahoma" charset="0"/>
              </a:rPr>
              <a:t>a video collection</a:t>
            </a:r>
          </a:p>
          <a:p>
            <a:pPr eaLnBrk="1" hangingPunct="1">
              <a:lnSpc>
                <a:spcPct val="90000"/>
              </a:lnSpc>
              <a:buFont typeface="Wingdings" charset="0"/>
              <a:buChar char="Ø"/>
            </a:pPr>
            <a:r>
              <a:rPr lang="en-US" dirty="0">
                <a:solidFill>
                  <a:srgbClr val="000000"/>
                </a:solidFill>
                <a:latin typeface="Tahoma" charset="0"/>
              </a:rPr>
              <a:t>a company’s label</a:t>
            </a:r>
            <a:endParaRPr lang="en-US"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7">
                                            <p:txEl>
                                              <p:pRg st="5" end="5"/>
                                            </p:txEl>
                                          </p:spTgt>
                                        </p:tgtEl>
                                        <p:attrNameLst>
                                          <p:attrName>style.visibility</p:attrName>
                                        </p:attrNameLst>
                                      </p:cBhvr>
                                      <p:to>
                                        <p:strVal val="visible"/>
                                      </p:to>
                                    </p:set>
                                    <p:anim calcmode="lin" valueType="num">
                                      <p:cBhvr additive="base">
                                        <p:cTn id="31" dur="500" fill="hold"/>
                                        <p:tgtEl>
                                          <p:spTgt spid="614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47">
                                            <p:txEl>
                                              <p:pRg st="6" end="6"/>
                                            </p:txEl>
                                          </p:spTgt>
                                        </p:tgtEl>
                                        <p:attrNameLst>
                                          <p:attrName>style.visibility</p:attrName>
                                        </p:attrNameLst>
                                      </p:cBhvr>
                                      <p:to>
                                        <p:strVal val="visible"/>
                                      </p:to>
                                    </p:set>
                                    <p:anim calcmode="lin" valueType="num">
                                      <p:cBhvr additive="base">
                                        <p:cTn id="37" dur="500" fill="hold"/>
                                        <p:tgtEl>
                                          <p:spTgt spid="614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147">
                                            <p:txEl>
                                              <p:pRg st="7" end="7"/>
                                            </p:txEl>
                                          </p:spTgt>
                                        </p:tgtEl>
                                        <p:attrNameLst>
                                          <p:attrName>style.visibility</p:attrName>
                                        </p:attrNameLst>
                                      </p:cBhvr>
                                      <p:to>
                                        <p:strVal val="visible"/>
                                      </p:to>
                                    </p:set>
                                    <p:anim calcmode="lin" valueType="num">
                                      <p:cBhvr additive="base">
                                        <p:cTn id="43" dur="500" fill="hold"/>
                                        <p:tgtEl>
                                          <p:spTgt spid="614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14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latin typeface="Tahoma" charset="0"/>
              </a:rPr>
              <a:t>Intellectual Objects</a:t>
            </a:r>
          </a:p>
        </p:txBody>
      </p:sp>
      <p:sp>
        <p:nvSpPr>
          <p:cNvPr id="9219" name="Rectangle 3"/>
          <p:cNvSpPr>
            <a:spLocks noGrp="1" noChangeArrowheads="1"/>
          </p:cNvSpPr>
          <p:nvPr>
            <p:ph idx="1"/>
          </p:nvPr>
        </p:nvSpPr>
        <p:spPr/>
        <p:txBody>
          <a:bodyPr/>
          <a:lstStyle/>
          <a:p>
            <a:pPr eaLnBrk="1" hangingPunct="1"/>
            <a:r>
              <a:rPr lang="en-US" dirty="0">
                <a:solidFill>
                  <a:srgbClr val="000000"/>
                </a:solidFill>
                <a:latin typeface="Tahoma" charset="0"/>
              </a:rPr>
              <a:t>‘</a:t>
            </a:r>
            <a:r>
              <a:rPr lang="en-US" i="1" dirty="0">
                <a:solidFill>
                  <a:srgbClr val="000000"/>
                </a:solidFill>
                <a:latin typeface="Tahoma" charset="0"/>
              </a:rPr>
              <a:t>intellectual object’ </a:t>
            </a:r>
            <a:r>
              <a:rPr lang="en-US" dirty="0">
                <a:solidFill>
                  <a:srgbClr val="000000"/>
                </a:solidFill>
                <a:latin typeface="Tahoma" charset="0"/>
              </a:rPr>
              <a:t>can</a:t>
            </a:r>
            <a:r>
              <a:rPr lang="en-US" i="1" dirty="0">
                <a:solidFill>
                  <a:srgbClr val="000000"/>
                </a:solidFill>
                <a:latin typeface="Tahoma" charset="0"/>
              </a:rPr>
              <a:t> </a:t>
            </a:r>
            <a:r>
              <a:rPr lang="en-US" dirty="0">
                <a:solidFill>
                  <a:srgbClr val="000000"/>
                </a:solidFill>
                <a:latin typeface="Tahoma" charset="0"/>
              </a:rPr>
              <a:t>refer to various forms or instances of intellectual property. </a:t>
            </a:r>
          </a:p>
          <a:p>
            <a:pPr eaLnBrk="1" hangingPunct="1"/>
            <a:r>
              <a:rPr lang="en-US" dirty="0">
                <a:solidFill>
                  <a:srgbClr val="000000"/>
                </a:solidFill>
                <a:latin typeface="Tahoma" charset="0"/>
              </a:rPr>
              <a:t>Intellectual property consists of </a:t>
            </a:r>
            <a:r>
              <a:rPr lang="ja-JP" altLang="en-US" dirty="0">
                <a:solidFill>
                  <a:srgbClr val="000000"/>
                </a:solidFill>
                <a:latin typeface="Tahoma" charset="0"/>
              </a:rPr>
              <a:t>“</a:t>
            </a:r>
            <a:r>
              <a:rPr lang="en-US" altLang="ja-JP" dirty="0">
                <a:solidFill>
                  <a:srgbClr val="000000"/>
                </a:solidFill>
                <a:latin typeface="Tahoma" charset="0"/>
              </a:rPr>
              <a:t>objects</a:t>
            </a:r>
            <a:r>
              <a:rPr lang="ja-JP" altLang="en-US" dirty="0">
                <a:solidFill>
                  <a:srgbClr val="000000"/>
                </a:solidFill>
                <a:latin typeface="Tahoma" charset="0"/>
              </a:rPr>
              <a:t>”</a:t>
            </a:r>
            <a:r>
              <a:rPr lang="en-US" altLang="ja-JP" dirty="0">
                <a:solidFill>
                  <a:srgbClr val="000000"/>
                </a:solidFill>
                <a:latin typeface="Tahoma" charset="0"/>
              </a:rPr>
              <a:t> that are not tangible. </a:t>
            </a:r>
          </a:p>
          <a:p>
            <a:pPr eaLnBrk="1" hangingPunct="1"/>
            <a:r>
              <a:rPr lang="en-US" dirty="0">
                <a:solidFill>
                  <a:srgbClr val="000000"/>
                </a:solidFill>
                <a:latin typeface="Tahoma" charset="0"/>
              </a:rPr>
              <a:t>Intellectual objects represent creative works and inventions, i.e., the “fixing” or expressions of ideas. </a:t>
            </a:r>
            <a:endParaRPr lang="en-US"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pPr eaLnBrk="1" hangingPunct="1"/>
            <a:r>
              <a:rPr lang="en-US" sz="3600">
                <a:latin typeface="Tahoma" charset="0"/>
              </a:rPr>
              <a:t>Intellectual vs. Tangible Objects</a:t>
            </a:r>
          </a:p>
        </p:txBody>
      </p:sp>
      <p:sp>
        <p:nvSpPr>
          <p:cNvPr id="10243" name="Rectangle 3"/>
          <p:cNvSpPr>
            <a:spLocks noGrp="1" noChangeArrowheads="1"/>
          </p:cNvSpPr>
          <p:nvPr>
            <p:ph idx="1"/>
          </p:nvPr>
        </p:nvSpPr>
        <p:spPr/>
        <p:txBody>
          <a:bodyPr/>
          <a:lstStyle/>
          <a:p>
            <a:pPr marL="0" indent="0" eaLnBrk="1" hangingPunct="1">
              <a:lnSpc>
                <a:spcPct val="90000"/>
              </a:lnSpc>
              <a:buNone/>
            </a:pPr>
            <a:r>
              <a:rPr lang="en-US" sz="2800" dirty="0">
                <a:solidFill>
                  <a:srgbClr val="000000"/>
                </a:solidFill>
                <a:latin typeface="Tahoma" charset="0"/>
              </a:rPr>
              <a:t>Tangible objects are </a:t>
            </a:r>
            <a:r>
              <a:rPr lang="en-US" sz="2800" i="1" dirty="0">
                <a:solidFill>
                  <a:srgbClr val="000000"/>
                </a:solidFill>
                <a:latin typeface="Tahoma" charset="0"/>
              </a:rPr>
              <a:t>excludable</a:t>
            </a:r>
            <a:r>
              <a:rPr lang="en-US" sz="2800" dirty="0">
                <a:solidFill>
                  <a:srgbClr val="000000"/>
                </a:solidFill>
                <a:latin typeface="Tahoma" charset="0"/>
              </a:rPr>
              <a:t> and </a:t>
            </a:r>
            <a:r>
              <a:rPr lang="en-US" sz="2800" i="1" dirty="0">
                <a:solidFill>
                  <a:srgbClr val="000000"/>
                </a:solidFill>
                <a:latin typeface="Tahoma" charset="0"/>
              </a:rPr>
              <a:t>rivalrous</a:t>
            </a:r>
            <a:r>
              <a:rPr lang="en-US" sz="2800" dirty="0">
                <a:solidFill>
                  <a:srgbClr val="000000"/>
                </a:solidFill>
                <a:latin typeface="Tahoma" charset="0"/>
              </a:rPr>
              <a:t> in nature. (If I own an apple, you can’t own it, and thus I can “exclude” your access to it.  If I eat it, you can’t also eat it—there is less apple to go around)</a:t>
            </a:r>
          </a:p>
          <a:p>
            <a:pPr marL="0" indent="0" eaLnBrk="1" hangingPunct="1">
              <a:lnSpc>
                <a:spcPct val="90000"/>
              </a:lnSpc>
              <a:buNone/>
            </a:pPr>
            <a:endParaRPr lang="en-US" sz="2800" dirty="0">
              <a:solidFill>
                <a:srgbClr val="000000"/>
              </a:solidFill>
              <a:latin typeface="Tahoma" charset="0"/>
            </a:endParaRPr>
          </a:p>
          <a:p>
            <a:pPr marL="0" indent="0" eaLnBrk="1" hangingPunct="1">
              <a:lnSpc>
                <a:spcPct val="90000"/>
              </a:lnSpc>
              <a:buNone/>
            </a:pPr>
            <a:endParaRPr lang="en-US" sz="2800" dirty="0">
              <a:solidFill>
                <a:srgbClr val="000000"/>
              </a:solidFill>
              <a:latin typeface="Tahoma" charset="0"/>
            </a:endParaRPr>
          </a:p>
          <a:p>
            <a:pPr marL="0" indent="0" eaLnBrk="1" hangingPunct="1">
              <a:lnSpc>
                <a:spcPct val="90000"/>
              </a:lnSpc>
              <a:buNone/>
            </a:pPr>
            <a:r>
              <a:rPr lang="en-US" sz="2800" dirty="0">
                <a:solidFill>
                  <a:srgbClr val="000000"/>
                </a:solidFill>
                <a:latin typeface="Tahoma" charset="0"/>
              </a:rPr>
              <a:t>Intellectual objects, such as software programs, are </a:t>
            </a:r>
            <a:r>
              <a:rPr lang="en-US" sz="2800" i="1" dirty="0">
                <a:solidFill>
                  <a:srgbClr val="000000"/>
                </a:solidFill>
                <a:latin typeface="Tahoma" charset="0"/>
              </a:rPr>
              <a:t>non-excludable</a:t>
            </a:r>
            <a:r>
              <a:rPr lang="en-US" sz="2800" dirty="0">
                <a:solidFill>
                  <a:srgbClr val="000000"/>
                </a:solidFill>
                <a:latin typeface="Tahoma" charset="0"/>
              </a:rPr>
              <a:t>.  Are they </a:t>
            </a:r>
            <a:r>
              <a:rPr lang="en-US" sz="2800" i="1" dirty="0">
                <a:solidFill>
                  <a:srgbClr val="000000"/>
                </a:solidFill>
                <a:latin typeface="Tahoma" charset="0"/>
              </a:rPr>
              <a:t>non-rivalrous</a:t>
            </a:r>
            <a:r>
              <a:rPr lang="en-US" sz="2800" dirty="0">
                <a:solidFill>
                  <a:srgbClr val="000000"/>
                </a:solidFill>
                <a:latin typeface="Tahoma"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 calcmode="lin" valueType="num">
                                      <p:cBhvr additive="base">
                                        <p:cTn id="13"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3600">
                <a:latin typeface="Tahoma" charset="0"/>
                <a:ea typeface="+mj-ea"/>
                <a:cs typeface="+mj-cs"/>
              </a:rPr>
              <a:t>Intellectual vs. Tangible Objects (continued)</a:t>
            </a:r>
          </a:p>
        </p:txBody>
      </p:sp>
      <p:sp>
        <p:nvSpPr>
          <p:cNvPr id="11267" name="Rectangle 3"/>
          <p:cNvSpPr>
            <a:spLocks noGrp="1" noChangeArrowheads="1"/>
          </p:cNvSpPr>
          <p:nvPr>
            <p:ph idx="1"/>
          </p:nvPr>
        </p:nvSpPr>
        <p:spPr>
          <a:xfrm>
            <a:off x="884281" y="1905000"/>
            <a:ext cx="8229600" cy="4525963"/>
          </a:xfrm>
        </p:spPr>
        <p:txBody>
          <a:bodyPr/>
          <a:lstStyle/>
          <a:p>
            <a:pPr marL="0" indent="0" eaLnBrk="1" hangingPunct="1">
              <a:lnSpc>
                <a:spcPct val="90000"/>
              </a:lnSpc>
              <a:buFont typeface="Arial" charset="0"/>
              <a:buNone/>
            </a:pPr>
            <a:r>
              <a:rPr lang="en-US" sz="2600" i="1" dirty="0">
                <a:latin typeface="Tahoma" charset="0"/>
              </a:rPr>
              <a:t>Scarcity</a:t>
            </a:r>
            <a:r>
              <a:rPr lang="en-US" sz="2600" dirty="0">
                <a:latin typeface="Tahoma" charset="0"/>
              </a:rPr>
              <a:t> applies to tangible objects (in markets this gives rise to competition and rivalry)</a:t>
            </a:r>
          </a:p>
          <a:p>
            <a:pPr marL="0" indent="0" eaLnBrk="1" hangingPunct="1">
              <a:lnSpc>
                <a:spcPct val="90000"/>
              </a:lnSpc>
              <a:buFont typeface="Arial" charset="0"/>
              <a:buNone/>
            </a:pPr>
            <a:endParaRPr lang="en-US" sz="2600" dirty="0">
              <a:latin typeface="Tahoma" charset="0"/>
            </a:endParaRPr>
          </a:p>
          <a:p>
            <a:pPr marL="0" indent="0" eaLnBrk="1" hangingPunct="1">
              <a:lnSpc>
                <a:spcPct val="90000"/>
              </a:lnSpc>
              <a:buFont typeface="Arial" charset="0"/>
              <a:buNone/>
            </a:pPr>
            <a:r>
              <a:rPr lang="en-US" sz="2600" dirty="0">
                <a:latin typeface="Tahoma" charset="0"/>
              </a:rPr>
              <a:t>Scarcity need not exist for intellectual objects; intellectual objects can be easily reproduced.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a:latin typeface="Tahoma" charset="0"/>
                <a:ea typeface="+mj-ea"/>
                <a:cs typeface="+mj-cs"/>
              </a:rPr>
              <a:t>Ownership of Intellectual vs. Tangible Objects</a:t>
            </a:r>
          </a:p>
        </p:txBody>
      </p:sp>
      <p:sp>
        <p:nvSpPr>
          <p:cNvPr id="12291" name="Rectangle 3"/>
          <p:cNvSpPr>
            <a:spLocks noGrp="1" noChangeArrowheads="1"/>
          </p:cNvSpPr>
          <p:nvPr>
            <p:ph idx="1"/>
          </p:nvPr>
        </p:nvSpPr>
        <p:spPr/>
        <p:txBody>
          <a:bodyPr/>
          <a:lstStyle/>
          <a:p>
            <a:pPr eaLnBrk="1" hangingPunct="1">
              <a:lnSpc>
                <a:spcPct val="90000"/>
              </a:lnSpc>
            </a:pPr>
            <a:r>
              <a:rPr lang="en-US" dirty="0">
                <a:latin typeface="Tahoma" charset="0"/>
              </a:rPr>
              <a:t>Legally, one cannot own an idea in the same sense that one can own a physical object. Governments do not grant ownership rights to individuals for ideas </a:t>
            </a:r>
            <a:r>
              <a:rPr lang="en-US" i="1" dirty="0">
                <a:latin typeface="Tahoma" charset="0"/>
              </a:rPr>
              <a:t>per se</a:t>
            </a:r>
            <a:r>
              <a:rPr lang="en-US" dirty="0">
                <a:latin typeface="Tahoma" charset="0"/>
              </a:rPr>
              <a:t>.</a:t>
            </a:r>
          </a:p>
          <a:p>
            <a:pPr eaLnBrk="1" hangingPunct="1">
              <a:lnSpc>
                <a:spcPct val="90000"/>
              </a:lnSpc>
            </a:pPr>
            <a:r>
              <a:rPr lang="en-US" dirty="0">
                <a:latin typeface="Tahoma" charset="0"/>
              </a:rPr>
              <a:t>Legal protection is given only to the tangible </a:t>
            </a:r>
            <a:r>
              <a:rPr lang="en-US" i="1" dirty="0">
                <a:latin typeface="Tahoma" charset="0"/>
              </a:rPr>
              <a:t>expression </a:t>
            </a:r>
            <a:r>
              <a:rPr lang="en-US" dirty="0">
                <a:latin typeface="Tahoma" charset="0"/>
              </a:rPr>
              <a:t>of an idea that is creative or original.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atin typeface="Tahoma" charset="0"/>
              </a:rPr>
              <a:t>Ideas vs. Expressions of Ideas</a:t>
            </a:r>
          </a:p>
        </p:txBody>
      </p:sp>
      <p:sp>
        <p:nvSpPr>
          <p:cNvPr id="13315" name="Rectangle 3"/>
          <p:cNvSpPr>
            <a:spLocks noGrp="1" noChangeArrowheads="1"/>
          </p:cNvSpPr>
          <p:nvPr>
            <p:ph idx="1"/>
          </p:nvPr>
        </p:nvSpPr>
        <p:spPr>
          <a:xfrm>
            <a:off x="457200" y="1600200"/>
            <a:ext cx="8534400" cy="4525963"/>
          </a:xfrm>
        </p:spPr>
        <p:txBody>
          <a:bodyPr/>
          <a:lstStyle/>
          <a:p>
            <a:pPr eaLnBrk="1" hangingPunct="1">
              <a:lnSpc>
                <a:spcPct val="90000"/>
              </a:lnSpc>
            </a:pPr>
            <a:r>
              <a:rPr lang="en-US" sz="2400" dirty="0">
                <a:latin typeface="Tahoma" charset="0"/>
              </a:rPr>
              <a:t>If an idea is literary or artistic in nature, it must be expressed (or "fixed") in some tangible medium in order to be protected. This is copyright.</a:t>
            </a:r>
          </a:p>
          <a:p>
            <a:pPr eaLnBrk="1" hangingPunct="1">
              <a:lnSpc>
                <a:spcPct val="90000"/>
              </a:lnSpc>
            </a:pPr>
            <a:endParaRPr lang="en-US" sz="2400" dirty="0">
              <a:latin typeface="Tahoma" charset="0"/>
            </a:endParaRPr>
          </a:p>
          <a:p>
            <a:pPr eaLnBrk="1" hangingPunct="1">
              <a:lnSpc>
                <a:spcPct val="90000"/>
              </a:lnSpc>
            </a:pPr>
            <a:r>
              <a:rPr lang="en-US" sz="2400" dirty="0">
                <a:latin typeface="Tahoma" charset="0"/>
              </a:rPr>
              <a:t>Functional ideas, such as an inventions, must be expressed in terms of a machine or a process. This is patent.</a:t>
            </a:r>
          </a:p>
          <a:p>
            <a:pPr eaLnBrk="1" hangingPunct="1">
              <a:lnSpc>
                <a:spcPct val="90000"/>
              </a:lnSpc>
            </a:pPr>
            <a:endParaRPr lang="en-US" sz="2400" dirty="0">
              <a:latin typeface="Tahoma" charset="0"/>
            </a:endParaRPr>
          </a:p>
          <a:p>
            <a:pPr eaLnBrk="1" hangingPunct="1">
              <a:lnSpc>
                <a:spcPct val="90000"/>
              </a:lnSpc>
            </a:pPr>
            <a:r>
              <a:rPr lang="en-US" sz="2400" dirty="0">
                <a:latin typeface="Tahoma" charset="0"/>
              </a:rPr>
              <a:t>Authors are granted copyright protections for expressions of their “literary” ideas.</a:t>
            </a:r>
          </a:p>
          <a:p>
            <a:pPr eaLnBrk="1" hangingPunct="1">
              <a:lnSpc>
                <a:spcPct val="90000"/>
              </a:lnSpc>
            </a:pPr>
            <a:endParaRPr lang="en-US" sz="2400" dirty="0">
              <a:latin typeface="Tahoma" charset="0"/>
            </a:endParaRPr>
          </a:p>
          <a:p>
            <a:pPr eaLnBrk="1" hangingPunct="1">
              <a:lnSpc>
                <a:spcPct val="90000"/>
              </a:lnSpc>
            </a:pPr>
            <a:r>
              <a:rPr lang="en-US" sz="2400" dirty="0">
                <a:latin typeface="Tahoma" charset="0"/>
              </a:rPr>
              <a:t>Inventors are given patent protection for their inventions. </a:t>
            </a:r>
          </a:p>
          <a:p>
            <a:pPr eaLnBrk="1" hangingPunct="1">
              <a:lnSpc>
                <a:spcPct val="90000"/>
              </a:lnSpc>
            </a:pPr>
            <a:endParaRPr lang="en-US" sz="2800"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 calcmode="lin" valueType="num">
                                      <p:cBhvr additive="base">
                                        <p:cTn id="13"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 calcmode="lin" valueType="num">
                                      <p:cBhvr additive="base">
                                        <p:cTn id="19"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5">
                                            <p:txEl>
                                              <p:pRg st="6" end="6"/>
                                            </p:txEl>
                                          </p:spTgt>
                                        </p:tgtEl>
                                        <p:attrNameLst>
                                          <p:attrName>style.visibility</p:attrName>
                                        </p:attrNameLst>
                                      </p:cBhvr>
                                      <p:to>
                                        <p:strVal val="visible"/>
                                      </p:to>
                                    </p:set>
                                    <p:anim calcmode="lin" valueType="num">
                                      <p:cBhvr additive="base">
                                        <p:cTn id="25" dur="5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D197-F305-9549-BBE9-C2E76822183F}"/>
              </a:ext>
            </a:extLst>
          </p:cNvPr>
          <p:cNvSpPr>
            <a:spLocks noGrp="1"/>
          </p:cNvSpPr>
          <p:nvPr>
            <p:ph type="title"/>
          </p:nvPr>
        </p:nvSpPr>
        <p:spPr>
          <a:xfrm>
            <a:off x="457200" y="274638"/>
            <a:ext cx="8229600" cy="715962"/>
          </a:xfrm>
        </p:spPr>
        <p:txBody>
          <a:bodyPr/>
          <a:lstStyle/>
          <a:p>
            <a:r>
              <a:rPr lang="en-US" dirty="0"/>
              <a:t>Jefferson: we cannot own ideas</a:t>
            </a:r>
          </a:p>
        </p:txBody>
      </p:sp>
      <p:sp>
        <p:nvSpPr>
          <p:cNvPr id="3" name="Content Placeholder 2">
            <a:extLst>
              <a:ext uri="{FF2B5EF4-FFF2-40B4-BE49-F238E27FC236}">
                <a16:creationId xmlns:a16="http://schemas.microsoft.com/office/drawing/2014/main" id="{863F1179-A0DB-A146-9A5A-B4FB48E4521A}"/>
              </a:ext>
            </a:extLst>
          </p:cNvPr>
          <p:cNvSpPr>
            <a:spLocks noGrp="1"/>
          </p:cNvSpPr>
          <p:nvPr>
            <p:ph idx="1"/>
          </p:nvPr>
        </p:nvSpPr>
        <p:spPr>
          <a:xfrm>
            <a:off x="76200" y="1066800"/>
            <a:ext cx="8610600" cy="5638800"/>
          </a:xfrm>
        </p:spPr>
        <p:txBody>
          <a:bodyPr/>
          <a:lstStyle/>
          <a:p>
            <a:pPr marL="0" indent="0">
              <a:buNone/>
            </a:pPr>
            <a:r>
              <a:rPr lang="en-US" sz="2400" dirty="0"/>
              <a:t>“If nature has made any one thing less susceptible than all others of exclusive property, it is the action of the thinking power called an idea, which an individual may exclusively possess as long as he keeps it to himself; but the moment it is divulged, it forces itself into the possession of every one, and the receiver cannot dispossess himself of it. </a:t>
            </a:r>
            <a:r>
              <a:rPr lang="en-US" sz="2400" b="1" dirty="0"/>
              <a:t>Its peculiar character, too, is that no one possesses the less, because every other possess the whole of it. He who receives an idea from me, receives instruction himself without lessening mine</a:t>
            </a:r>
            <a:r>
              <a:rPr lang="en-US" sz="2400" dirty="0"/>
              <a:t>… That ideas should freely spread from one to another over the globe, for the moral and mutual instruction of man, and improvement of his condition, seems to have been peculiarly and benevolently designed by nature, when she made them, like fire, expansible over all space, without lessening their density at any point... </a:t>
            </a:r>
            <a:r>
              <a:rPr lang="en-US" sz="2400" b="1" i="1" dirty="0"/>
              <a:t>Inventions then cannot, in nature, be a subject of property</a:t>
            </a:r>
            <a:r>
              <a:rPr lang="en-US" sz="2400" i="1" dirty="0"/>
              <a:t>.”</a:t>
            </a:r>
          </a:p>
          <a:p>
            <a:pPr marL="0" indent="0">
              <a:buNone/>
            </a:pPr>
            <a:r>
              <a:rPr lang="en-US" sz="2000" dirty="0">
                <a:hlinkClick r:id="rId2"/>
              </a:rPr>
              <a:t>Thomas Jefferson, Letter to Isaac McPherson, Monticello, August 13, 1813</a:t>
            </a:r>
            <a:endParaRPr lang="en-US" sz="2000" i="1" dirty="0"/>
          </a:p>
        </p:txBody>
      </p:sp>
    </p:spTree>
    <p:extLst>
      <p:ext uri="{BB962C8B-B14F-4D97-AF65-F5344CB8AC3E}">
        <p14:creationId xmlns:p14="http://schemas.microsoft.com/office/powerpoint/2010/main" val="334315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34B6-78C4-2C45-B959-212CDD93BC9A}"/>
              </a:ext>
            </a:extLst>
          </p:cNvPr>
          <p:cNvSpPr>
            <a:spLocks noGrp="1"/>
          </p:cNvSpPr>
          <p:nvPr>
            <p:ph type="title"/>
          </p:nvPr>
        </p:nvSpPr>
        <p:spPr/>
        <p:txBody>
          <a:bodyPr/>
          <a:lstStyle/>
          <a:p>
            <a:r>
              <a:rPr lang="en-US" dirty="0"/>
              <a:t>Like other topics, IP is connected to privacy, safety, security, etc.</a:t>
            </a:r>
          </a:p>
        </p:txBody>
      </p:sp>
      <p:pic>
        <p:nvPicPr>
          <p:cNvPr id="5" name="Content Placeholder 4">
            <a:hlinkClick r:id="rId2"/>
            <a:extLst>
              <a:ext uri="{FF2B5EF4-FFF2-40B4-BE49-F238E27FC236}">
                <a16:creationId xmlns:a16="http://schemas.microsoft.com/office/drawing/2014/main" id="{950C922A-2DF2-7849-9809-619D83880E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799" y="1828799"/>
            <a:ext cx="4457844" cy="5029200"/>
          </a:xfrm>
        </p:spPr>
      </p:pic>
    </p:spTree>
    <p:extLst>
      <p:ext uri="{BB962C8B-B14F-4D97-AF65-F5344CB8AC3E}">
        <p14:creationId xmlns:p14="http://schemas.microsoft.com/office/powerpoint/2010/main" val="26200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Bayh-Dole Act (1980, 2018)</a:t>
            </a:r>
          </a:p>
        </p:txBody>
      </p:sp>
      <p:sp>
        <p:nvSpPr>
          <p:cNvPr id="3" name="Content Placeholder 2"/>
          <p:cNvSpPr>
            <a:spLocks noGrp="1"/>
          </p:cNvSpPr>
          <p:nvPr>
            <p:ph idx="1"/>
          </p:nvPr>
        </p:nvSpPr>
        <p:spPr/>
        <p:txBody>
          <a:bodyPr/>
          <a:lstStyle/>
          <a:p>
            <a:r>
              <a:rPr lang="en-US" dirty="0"/>
              <a:t>Establishes IP rules between Fed. Gov’t and “contractors”</a:t>
            </a:r>
          </a:p>
          <a:p>
            <a:r>
              <a:rPr lang="en-US" dirty="0"/>
              <a:t>Allows universities to own IP from research</a:t>
            </a:r>
          </a:p>
          <a:p>
            <a:r>
              <a:rPr lang="en-US" dirty="0"/>
              <a:t>Allows Gov’t to use IP that they fund free of charge</a:t>
            </a:r>
          </a:p>
          <a:p>
            <a:r>
              <a:rPr lang="en-US" dirty="0"/>
              <a:t>Requires scientists to claim title to discoveries or risk losing that property</a:t>
            </a:r>
          </a:p>
        </p:txBody>
      </p:sp>
    </p:spTree>
    <p:extLst>
      <p:ext uri="{BB962C8B-B14F-4D97-AF65-F5344CB8AC3E}">
        <p14:creationId xmlns:p14="http://schemas.microsoft.com/office/powerpoint/2010/main" val="214847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z="3600" i="1" dirty="0">
                <a:latin typeface="Tahoma" charset="0"/>
              </a:rPr>
              <a:t>Why</a:t>
            </a:r>
            <a:r>
              <a:rPr lang="en-US" sz="3600" dirty="0">
                <a:latin typeface="Tahoma" charset="0"/>
              </a:rPr>
              <a:t> Protect Intellectual Property? </a:t>
            </a:r>
          </a:p>
        </p:txBody>
      </p:sp>
      <p:sp>
        <p:nvSpPr>
          <p:cNvPr id="14339" name="Rectangle 3"/>
          <p:cNvSpPr>
            <a:spLocks noGrp="1" noChangeArrowheads="1"/>
          </p:cNvSpPr>
          <p:nvPr>
            <p:ph idx="1"/>
          </p:nvPr>
        </p:nvSpPr>
        <p:spPr>
          <a:xfrm>
            <a:off x="457200" y="1600200"/>
            <a:ext cx="8686800" cy="4525963"/>
          </a:xfrm>
        </p:spPr>
        <p:txBody>
          <a:bodyPr rtlCol="0">
            <a:normAutofit/>
          </a:bodyPr>
          <a:lstStyle/>
          <a:p>
            <a:pPr marL="0" indent="0" eaLnBrk="1" fontAlgn="auto" hangingPunct="1">
              <a:lnSpc>
                <a:spcPct val="90000"/>
              </a:lnSpc>
              <a:spcAft>
                <a:spcPts val="0"/>
              </a:spcAft>
              <a:buFont typeface="Arial"/>
              <a:buNone/>
              <a:defRPr/>
            </a:pPr>
            <a:r>
              <a:rPr lang="en-US" sz="2800" dirty="0">
                <a:ea typeface="+mn-ea"/>
                <a:cs typeface="Times New Roman" pitchFamily="18" charset="0"/>
              </a:rPr>
              <a:t>One answer is: “Our current laws say that intellectual property should be protected.”</a:t>
            </a:r>
          </a:p>
          <a:p>
            <a:pPr marL="0" indent="0" eaLnBrk="1" fontAlgn="auto" hangingPunct="1">
              <a:lnSpc>
                <a:spcPct val="90000"/>
              </a:lnSpc>
              <a:spcAft>
                <a:spcPts val="0"/>
              </a:spcAft>
              <a:buFont typeface="Arial"/>
              <a:buNone/>
              <a:defRPr/>
            </a:pPr>
            <a:endParaRPr lang="en-US" sz="2800" dirty="0">
              <a:ea typeface="+mn-ea"/>
              <a:cs typeface="Times New Roman" pitchFamily="18" charset="0"/>
            </a:endParaRPr>
          </a:p>
          <a:p>
            <a:pPr marL="0" indent="0" eaLnBrk="1" fontAlgn="auto" hangingPunct="1">
              <a:lnSpc>
                <a:spcPct val="90000"/>
              </a:lnSpc>
              <a:spcAft>
                <a:spcPts val="0"/>
              </a:spcAft>
              <a:buFont typeface="Arial"/>
              <a:buNone/>
              <a:defRPr/>
            </a:pPr>
            <a:r>
              <a:rPr lang="en-US" sz="2800" dirty="0">
                <a:ea typeface="+mn-ea"/>
                <a:cs typeface="Times New Roman" pitchFamily="18" charset="0"/>
              </a:rPr>
              <a:t>But on what philosophical grounds are our property laws themselves based?</a:t>
            </a:r>
          </a:p>
          <a:p>
            <a:pPr marL="0" indent="0" eaLnBrk="1" fontAlgn="auto" hangingPunct="1">
              <a:lnSpc>
                <a:spcPct val="90000"/>
              </a:lnSpc>
              <a:spcAft>
                <a:spcPts val="0"/>
              </a:spcAft>
              <a:buFont typeface="Arial"/>
              <a:buNone/>
              <a:defRPr/>
            </a:pPr>
            <a:endParaRPr lang="en-US" sz="2800" dirty="0">
              <a:ea typeface="+mn-ea"/>
              <a:cs typeface="Times New Roman" pitchFamily="18" charset="0"/>
            </a:endParaRPr>
          </a:p>
          <a:p>
            <a:pPr marL="514350" indent="-514350" eaLnBrk="1" fontAlgn="auto" hangingPunct="1">
              <a:lnSpc>
                <a:spcPct val="90000"/>
              </a:lnSpc>
              <a:spcAft>
                <a:spcPts val="0"/>
              </a:spcAft>
              <a:buFont typeface="+mj-lt"/>
              <a:buAutoNum type="arabicParenR"/>
              <a:defRPr/>
            </a:pPr>
            <a:r>
              <a:rPr lang="en-US" sz="2800" dirty="0">
                <a:ea typeface="+mn-ea"/>
                <a:cs typeface="Times New Roman" pitchFamily="18" charset="0"/>
              </a:rPr>
              <a:t>“Natural Rights” </a:t>
            </a:r>
          </a:p>
          <a:p>
            <a:pPr marL="514350" indent="-514350" eaLnBrk="1" fontAlgn="auto" hangingPunct="1">
              <a:lnSpc>
                <a:spcPct val="90000"/>
              </a:lnSpc>
              <a:spcAft>
                <a:spcPts val="0"/>
              </a:spcAft>
              <a:buFont typeface="+mj-lt"/>
              <a:buAutoNum type="arabicParenR"/>
              <a:defRPr/>
            </a:pPr>
            <a:r>
              <a:rPr lang="en-US" sz="2800" dirty="0">
                <a:ea typeface="+mn-ea"/>
                <a:cs typeface="Times New Roman" pitchFamily="18" charset="0"/>
              </a:rPr>
              <a:t>Consequentialist reasons (utilitarian).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 calcmode="lin" valueType="num">
                                      <p:cBhvr additive="base">
                                        <p:cTn id="19" dur="500" fill="hold"/>
                                        <p:tgtEl>
                                          <p:spTgt spid="14339">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9">
                                            <p:txEl>
                                              <p:pRg st="5" end="5"/>
                                            </p:txEl>
                                          </p:spTgt>
                                        </p:tgtEl>
                                        <p:attrNameLst>
                                          <p:attrName>style.visibility</p:attrName>
                                        </p:attrNameLst>
                                      </p:cBhvr>
                                      <p:to>
                                        <p:strVal val="visible"/>
                                      </p:to>
                                    </p:set>
                                    <p:anim calcmode="lin" valueType="num">
                                      <p:cBhvr additive="base">
                                        <p:cTn id="25" dur="500" fill="hold"/>
                                        <p:tgtEl>
                                          <p:spTgt spid="1433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sz="3600">
                <a:latin typeface="Tahoma" charset="0"/>
              </a:rPr>
              <a:t>Software as Intellectual Property </a:t>
            </a:r>
          </a:p>
        </p:txBody>
      </p:sp>
      <p:sp>
        <p:nvSpPr>
          <p:cNvPr id="16387" name="Rectangle 3"/>
          <p:cNvSpPr>
            <a:spLocks noGrp="1" noChangeArrowheads="1"/>
          </p:cNvSpPr>
          <p:nvPr>
            <p:ph idx="1"/>
          </p:nvPr>
        </p:nvSpPr>
        <p:spPr/>
        <p:txBody>
          <a:bodyPr/>
          <a:lstStyle/>
          <a:p>
            <a:pPr eaLnBrk="1" hangingPunct="1">
              <a:lnSpc>
                <a:spcPct val="90000"/>
              </a:lnSpc>
            </a:pPr>
            <a:r>
              <a:rPr lang="en-US" sz="2800" dirty="0">
                <a:solidFill>
                  <a:srgbClr val="000000"/>
                </a:solidFill>
                <a:latin typeface="Tahoma" charset="0"/>
              </a:rPr>
              <a:t>Should computer programs be eligible for patent protection? </a:t>
            </a:r>
          </a:p>
          <a:p>
            <a:pPr eaLnBrk="1" hangingPunct="1">
              <a:lnSpc>
                <a:spcPct val="90000"/>
              </a:lnSpc>
            </a:pPr>
            <a:r>
              <a:rPr lang="en-US" sz="2800" dirty="0">
                <a:solidFill>
                  <a:srgbClr val="000000"/>
                </a:solidFill>
                <a:latin typeface="Tahoma" charset="0"/>
              </a:rPr>
              <a:t>How did they get protected by copyright law? </a:t>
            </a:r>
          </a:p>
          <a:p>
            <a:pPr eaLnBrk="1" hangingPunct="1">
              <a:lnSpc>
                <a:spcPct val="90000"/>
              </a:lnSpc>
            </a:pPr>
            <a:r>
              <a:rPr lang="en-US" sz="2800" dirty="0">
                <a:solidFill>
                  <a:srgbClr val="000000"/>
                </a:solidFill>
                <a:latin typeface="Tahoma" charset="0"/>
              </a:rPr>
              <a:t>Do they deserve both, or perhaps neither, kind of protection? </a:t>
            </a:r>
          </a:p>
          <a:p>
            <a:pPr eaLnBrk="1" hangingPunct="1">
              <a:lnSpc>
                <a:spcPct val="90000"/>
              </a:lnSpc>
            </a:pPr>
            <a:r>
              <a:rPr lang="en-US" sz="2800" dirty="0">
                <a:solidFill>
                  <a:srgbClr val="000000"/>
                </a:solidFill>
                <a:latin typeface="Tahoma" charset="0"/>
              </a:rPr>
              <a:t>Computer software consist of lines of programming code (or codified thought).</a:t>
            </a:r>
          </a:p>
          <a:p>
            <a:pPr eaLnBrk="1" hangingPunct="1">
              <a:lnSpc>
                <a:spcPct val="90000"/>
              </a:lnSpc>
            </a:pPr>
            <a:r>
              <a:rPr lang="en-US" sz="2800" dirty="0">
                <a:solidFill>
                  <a:srgbClr val="000000"/>
                </a:solidFill>
                <a:latin typeface="Tahoma" charset="0"/>
              </a:rPr>
              <a:t>It is not expressed or "fixed" in a tangible medium in the same way that literary works are. </a:t>
            </a:r>
            <a:endParaRPr lang="en-US" sz="2800"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 calcmode="lin" valueType="num">
                                      <p:cBhvr additive="base">
                                        <p:cTn id="31" dur="500" fill="hold"/>
                                        <p:tgtEl>
                                          <p:spTgt spid="163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a:latin typeface="Tahoma" charset="0"/>
                <a:ea typeface="+mj-ea"/>
                <a:cs typeface="+mj-cs"/>
              </a:rPr>
              <a:t>Software as Intellectual Property (continued)</a:t>
            </a:r>
          </a:p>
        </p:txBody>
      </p:sp>
      <p:sp>
        <p:nvSpPr>
          <p:cNvPr id="18435" name="Rectangle 3"/>
          <p:cNvSpPr>
            <a:spLocks noGrp="1" noChangeArrowheads="1"/>
          </p:cNvSpPr>
          <p:nvPr>
            <p:ph idx="1"/>
          </p:nvPr>
        </p:nvSpPr>
        <p:spPr/>
        <p:txBody>
          <a:bodyPr rtlCol="0">
            <a:normAutofit/>
          </a:bodyPr>
          <a:lstStyle/>
          <a:p>
            <a:pPr eaLnBrk="1" fontAlgn="auto" hangingPunct="1">
              <a:lnSpc>
                <a:spcPct val="90000"/>
              </a:lnSpc>
              <a:spcAft>
                <a:spcPts val="0"/>
              </a:spcAft>
              <a:buFont typeface="Arial"/>
              <a:buChar char="•"/>
              <a:defRPr/>
            </a:pPr>
            <a:r>
              <a:rPr lang="en-US" sz="2800" dirty="0">
                <a:solidFill>
                  <a:srgbClr val="000000"/>
                </a:solidFill>
                <a:latin typeface="Tahoma" charset="0"/>
                <a:ea typeface="+mn-ea"/>
                <a:cs typeface="Times New Roman" charset="0"/>
              </a:rPr>
              <a:t>Software programs also resemble algorithms, which, like mathematical ideas or "mental steps," are not eligible for patent protection.</a:t>
            </a:r>
          </a:p>
          <a:p>
            <a:pPr marL="0" indent="0" eaLnBrk="1" fontAlgn="auto" hangingPunct="1">
              <a:lnSpc>
                <a:spcPct val="90000"/>
              </a:lnSpc>
              <a:spcAft>
                <a:spcPts val="0"/>
              </a:spcAft>
              <a:buFont typeface="Arial"/>
              <a:buNone/>
              <a:defRPr/>
            </a:pPr>
            <a:endParaRPr lang="en-US" sz="2800" dirty="0">
              <a:solidFill>
                <a:srgbClr val="000000"/>
              </a:solidFill>
              <a:latin typeface="Tahoma" charset="0"/>
              <a:ea typeface="+mn-ea"/>
              <a:cs typeface="Times New Roman" charset="0"/>
            </a:endParaRPr>
          </a:p>
          <a:p>
            <a:pPr eaLnBrk="1" fontAlgn="auto" hangingPunct="1">
              <a:lnSpc>
                <a:spcPct val="90000"/>
              </a:lnSpc>
              <a:spcAft>
                <a:spcPts val="0"/>
              </a:spcAft>
              <a:buFont typeface="Arial"/>
              <a:buChar char="•"/>
              <a:defRPr/>
            </a:pPr>
            <a:r>
              <a:rPr lang="en-US" sz="2800" dirty="0">
                <a:solidFill>
                  <a:srgbClr val="000000"/>
                </a:solidFill>
                <a:latin typeface="Tahoma" charset="0"/>
                <a:ea typeface="+mn-ea"/>
                <a:cs typeface="Times New Roman" charset="0"/>
              </a:rPr>
              <a:t>Eventually, however, </a:t>
            </a:r>
            <a:r>
              <a:rPr lang="en-US" sz="2800" i="1" dirty="0">
                <a:solidFill>
                  <a:srgbClr val="000000"/>
                </a:solidFill>
                <a:latin typeface="Tahoma" charset="0"/>
                <a:ea typeface="+mn-ea"/>
                <a:cs typeface="Times New Roman" charset="0"/>
              </a:rPr>
              <a:t>both</a:t>
            </a:r>
            <a:r>
              <a:rPr lang="en-US" sz="2800" dirty="0">
                <a:solidFill>
                  <a:srgbClr val="000000"/>
                </a:solidFill>
                <a:latin typeface="Tahoma" charset="0"/>
                <a:ea typeface="+mn-ea"/>
                <a:cs typeface="Times New Roman" charset="0"/>
              </a:rPr>
              <a:t> copyright and patent protections were granted to software programs.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z="4000" dirty="0">
                <a:latin typeface="Tahoma" charset="0"/>
              </a:rPr>
              <a:t>Copyright Protection</a:t>
            </a:r>
          </a:p>
        </p:txBody>
      </p:sp>
      <p:sp>
        <p:nvSpPr>
          <p:cNvPr id="36867"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 typeface="Arial"/>
              <a:buNone/>
              <a:defRPr/>
            </a:pPr>
            <a:r>
              <a:rPr lang="en-US" sz="2800" dirty="0">
                <a:solidFill>
                  <a:srgbClr val="000000"/>
                </a:solidFill>
                <a:latin typeface="Tahoma" charset="0"/>
                <a:ea typeface="+mn-ea"/>
                <a:cs typeface="Times New Roman" charset="0"/>
              </a:rPr>
              <a:t>Copyright holders have the exclusive right to:</a:t>
            </a:r>
          </a:p>
          <a:p>
            <a:pPr marL="0" indent="0" eaLnBrk="1" fontAlgn="auto" hangingPunct="1">
              <a:lnSpc>
                <a:spcPct val="80000"/>
              </a:lnSpc>
              <a:spcAft>
                <a:spcPts val="0"/>
              </a:spcAft>
              <a:buFont typeface="Arial"/>
              <a:buNone/>
              <a:defRPr/>
            </a:pPr>
            <a:endParaRPr lang="en-US" sz="2800" dirty="0">
              <a:solidFill>
                <a:srgbClr val="000000"/>
              </a:solidFill>
              <a:latin typeface="Tahoma" charset="0"/>
              <a:ea typeface="+mn-ea"/>
              <a:cs typeface="Times New Roman" charset="0"/>
            </a:endParaRPr>
          </a:p>
          <a:p>
            <a:pPr marL="514350" indent="-514350" eaLnBrk="1" fontAlgn="auto" hangingPunct="1">
              <a:lnSpc>
                <a:spcPct val="80000"/>
              </a:lnSpc>
              <a:spcAft>
                <a:spcPts val="0"/>
              </a:spcAft>
              <a:buFont typeface="+mj-lt"/>
              <a:buAutoNum type="arabicPeriod"/>
              <a:defRPr/>
            </a:pPr>
            <a:r>
              <a:rPr lang="en-US" sz="2800" dirty="0">
                <a:solidFill>
                  <a:srgbClr val="000000"/>
                </a:solidFill>
                <a:latin typeface="Tahoma" charset="0"/>
                <a:ea typeface="+mn-ea"/>
                <a:cs typeface="Times New Roman" charset="0"/>
              </a:rPr>
              <a:t>make copies of the work;</a:t>
            </a:r>
          </a:p>
          <a:p>
            <a:pPr marL="514350" indent="-514350" eaLnBrk="1" fontAlgn="auto" hangingPunct="1">
              <a:lnSpc>
                <a:spcPct val="80000"/>
              </a:lnSpc>
              <a:spcAft>
                <a:spcPts val="0"/>
              </a:spcAft>
              <a:buFont typeface="+mj-lt"/>
              <a:buAutoNum type="arabicPeriod"/>
              <a:defRPr/>
            </a:pPr>
            <a:r>
              <a:rPr lang="en-US" sz="2800" dirty="0">
                <a:solidFill>
                  <a:srgbClr val="000000"/>
                </a:solidFill>
                <a:latin typeface="Tahoma" charset="0"/>
                <a:ea typeface="+mn-ea"/>
                <a:cs typeface="Times New Roman" charset="0"/>
              </a:rPr>
              <a:t>produce derivative works, translations into other languages, movies based on the book, and so forth;</a:t>
            </a:r>
          </a:p>
          <a:p>
            <a:pPr marL="514350" indent="-514350" eaLnBrk="1" fontAlgn="auto" hangingPunct="1">
              <a:lnSpc>
                <a:spcPct val="80000"/>
              </a:lnSpc>
              <a:spcAft>
                <a:spcPts val="0"/>
              </a:spcAft>
              <a:buFont typeface="+mj-lt"/>
              <a:buAutoNum type="arabicPeriod"/>
              <a:defRPr/>
            </a:pPr>
            <a:r>
              <a:rPr lang="en-US" sz="2800" dirty="0">
                <a:solidFill>
                  <a:srgbClr val="000000"/>
                </a:solidFill>
                <a:latin typeface="Tahoma" charset="0"/>
                <a:ea typeface="+mn-ea"/>
                <a:cs typeface="Times New Roman" charset="0"/>
              </a:rPr>
              <a:t>distribute copies;</a:t>
            </a:r>
          </a:p>
          <a:p>
            <a:pPr marL="514350" indent="-514350" eaLnBrk="1" fontAlgn="auto" hangingPunct="1">
              <a:lnSpc>
                <a:spcPct val="80000"/>
              </a:lnSpc>
              <a:spcAft>
                <a:spcPts val="0"/>
              </a:spcAft>
              <a:buFont typeface="+mj-lt"/>
              <a:buAutoNum type="arabicPeriod"/>
              <a:defRPr/>
            </a:pPr>
            <a:r>
              <a:rPr lang="en-US" sz="2800" dirty="0">
                <a:solidFill>
                  <a:srgbClr val="000000"/>
                </a:solidFill>
                <a:latin typeface="Tahoma" charset="0"/>
                <a:ea typeface="+mn-ea"/>
                <a:cs typeface="Times New Roman" charset="0"/>
              </a:rPr>
              <a:t>perform works in public (musicals, plays. etc.);</a:t>
            </a:r>
          </a:p>
          <a:p>
            <a:pPr marL="514350" indent="-514350" eaLnBrk="1" fontAlgn="auto" hangingPunct="1">
              <a:lnSpc>
                <a:spcPct val="80000"/>
              </a:lnSpc>
              <a:spcAft>
                <a:spcPts val="0"/>
              </a:spcAft>
              <a:buFont typeface="+mj-lt"/>
              <a:buAutoNum type="arabicPeriod"/>
              <a:defRPr/>
            </a:pPr>
            <a:r>
              <a:rPr lang="en-US" sz="2800" dirty="0">
                <a:solidFill>
                  <a:srgbClr val="000000"/>
                </a:solidFill>
                <a:latin typeface="Tahoma" charset="0"/>
                <a:ea typeface="+mn-ea"/>
                <a:cs typeface="Times New Roman" charset="0"/>
              </a:rPr>
              <a:t>display works in public (e.g., art works).</a:t>
            </a:r>
          </a:p>
          <a:p>
            <a:pPr marL="514350" indent="-514350" eaLnBrk="1" fontAlgn="auto" hangingPunct="1">
              <a:lnSpc>
                <a:spcPct val="80000"/>
              </a:lnSpc>
              <a:spcAft>
                <a:spcPts val="0"/>
              </a:spcAft>
              <a:buFont typeface="+mj-lt"/>
              <a:buAutoNum type="arabicPeriod"/>
              <a:defRPr/>
            </a:pPr>
            <a:r>
              <a:rPr lang="en-US" sz="2800" dirty="0">
                <a:solidFill>
                  <a:srgbClr val="000000"/>
                </a:solidFill>
                <a:latin typeface="Tahoma" charset="0"/>
                <a:ea typeface="+mn-ea"/>
                <a:cs typeface="Times New Roman" charset="0"/>
              </a:rPr>
              <a:t>Fair use and First Sale doctrines apply</a:t>
            </a:r>
          </a:p>
          <a:p>
            <a:pPr lvl="1" eaLnBrk="1" fontAlgn="auto" hangingPunct="1">
              <a:lnSpc>
                <a:spcPct val="80000"/>
              </a:lnSpc>
              <a:spcAft>
                <a:spcPts val="0"/>
              </a:spcAft>
              <a:buFont typeface="Arial"/>
              <a:buChar char="–"/>
              <a:defRPr/>
            </a:pPr>
            <a:endParaRPr lang="en-US" sz="2400" dirty="0">
              <a:latin typeface="Tahoma"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
                                            <p:txEl>
                                              <p:pRg st="2" end="2"/>
                                            </p:txEl>
                                          </p:spTgt>
                                        </p:tgtEl>
                                        <p:attrNameLst>
                                          <p:attrName>style.visibility</p:attrName>
                                        </p:attrNameLst>
                                      </p:cBhvr>
                                      <p:to>
                                        <p:strVal val="visible"/>
                                      </p:to>
                                    </p:set>
                                    <p:anim calcmode="lin" valueType="num">
                                      <p:cBhvr additive="base">
                                        <p:cTn id="13"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anim calcmode="lin" valueType="num">
                                      <p:cBhvr additive="base">
                                        <p:cTn id="25" dur="500" fill="hold"/>
                                        <p:tgtEl>
                                          <p:spTgt spid="3686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8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867">
                                            <p:txEl>
                                              <p:pRg st="7" end="7"/>
                                            </p:txEl>
                                          </p:spTgt>
                                        </p:tgtEl>
                                        <p:attrNameLst>
                                          <p:attrName>style.visibility</p:attrName>
                                        </p:attrNameLst>
                                      </p:cBhvr>
                                      <p:to>
                                        <p:strVal val="visible"/>
                                      </p:to>
                                    </p:set>
                                    <p:anim calcmode="lin" valueType="num">
                                      <p:cBhvr additive="base">
                                        <p:cTn id="43" dur="500" fill="hold"/>
                                        <p:tgtEl>
                                          <p:spTgt spid="3686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8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a:latin typeface="Tahoma" charset="0"/>
                <a:ea typeface="+mj-ea"/>
                <a:cs typeface="+mj-cs"/>
              </a:rPr>
              <a:t>The </a:t>
            </a:r>
            <a:r>
              <a:rPr lang="en-US" sz="4000" i="1">
                <a:latin typeface="Tahoma" charset="0"/>
                <a:ea typeface="+mj-ea"/>
                <a:cs typeface="+mj-cs"/>
              </a:rPr>
              <a:t>Fair Use</a:t>
            </a:r>
            <a:r>
              <a:rPr lang="en-US" sz="4000">
                <a:latin typeface="Tahoma" charset="0"/>
                <a:ea typeface="+mj-ea"/>
                <a:cs typeface="+mj-cs"/>
              </a:rPr>
              <a:t> Provision in Copyright Law</a:t>
            </a:r>
          </a:p>
        </p:txBody>
      </p:sp>
      <p:sp>
        <p:nvSpPr>
          <p:cNvPr id="37891" name="Rectangle 3"/>
          <p:cNvSpPr>
            <a:spLocks noGrp="1" noChangeArrowheads="1"/>
          </p:cNvSpPr>
          <p:nvPr>
            <p:ph idx="1"/>
          </p:nvPr>
        </p:nvSpPr>
        <p:spPr/>
        <p:txBody>
          <a:bodyPr rtlCol="0">
            <a:normAutofit lnSpcReduction="10000"/>
          </a:bodyPr>
          <a:lstStyle/>
          <a:p>
            <a:pPr marL="0" indent="0" eaLnBrk="1" fontAlgn="auto" hangingPunct="1">
              <a:spcAft>
                <a:spcPts val="0"/>
              </a:spcAft>
              <a:buFont typeface="Arial"/>
              <a:buNone/>
              <a:defRPr/>
            </a:pPr>
            <a:r>
              <a:rPr lang="en-US" sz="2200" i="1" dirty="0">
                <a:solidFill>
                  <a:srgbClr val="000000"/>
                </a:solidFill>
                <a:latin typeface="Tahoma" charset="0"/>
                <a:ea typeface="+mn-ea"/>
                <a:cs typeface="Times New Roman" charset="0"/>
              </a:rPr>
              <a:t>Fair use </a:t>
            </a:r>
            <a:r>
              <a:rPr lang="en-US" sz="2200" dirty="0">
                <a:solidFill>
                  <a:srgbClr val="000000"/>
                </a:solidFill>
                <a:latin typeface="Tahoma" charset="0"/>
                <a:ea typeface="+mn-ea"/>
                <a:cs typeface="Times New Roman" charset="0"/>
              </a:rPr>
              <a:t>balances the exclusive controls given to copyright holders against the broader interests of society (remember Art. 1 Sec.8)</a:t>
            </a:r>
          </a:p>
          <a:p>
            <a:pPr marL="0" indent="0" eaLnBrk="1" fontAlgn="auto" hangingPunct="1">
              <a:spcAft>
                <a:spcPts val="0"/>
              </a:spcAft>
              <a:buFont typeface="Arial"/>
              <a:buNone/>
              <a:defRPr/>
            </a:pPr>
            <a:r>
              <a:rPr lang="en-US" sz="2200" dirty="0">
                <a:solidFill>
                  <a:srgbClr val="000000"/>
                </a:solidFill>
                <a:latin typeface="Tahoma" charset="0"/>
                <a:ea typeface="+mn-ea"/>
                <a:cs typeface="Times New Roman" charset="0"/>
              </a:rPr>
              <a:t>Fair use means that someone may make limited use of another person's copyrighted work for purposes such as: </a:t>
            </a:r>
          </a:p>
          <a:p>
            <a:pPr eaLnBrk="1" fontAlgn="auto" hangingPunct="1">
              <a:spcAft>
                <a:spcPts val="0"/>
              </a:spcAft>
              <a:buFont typeface="Wingdings" charset="0"/>
              <a:buChar char="Ø"/>
              <a:defRPr/>
            </a:pPr>
            <a:r>
              <a:rPr lang="en-US" sz="2200" dirty="0">
                <a:solidFill>
                  <a:srgbClr val="000000"/>
                </a:solidFill>
                <a:latin typeface="Tahoma" charset="0"/>
                <a:ea typeface="+mn-ea"/>
                <a:cs typeface="Times New Roman" charset="0"/>
              </a:rPr>
              <a:t>criticism, </a:t>
            </a:r>
          </a:p>
          <a:p>
            <a:pPr eaLnBrk="1" fontAlgn="auto" hangingPunct="1">
              <a:spcAft>
                <a:spcPts val="0"/>
              </a:spcAft>
              <a:buFont typeface="Wingdings" charset="0"/>
              <a:buChar char="Ø"/>
              <a:defRPr/>
            </a:pPr>
            <a:r>
              <a:rPr lang="en-US" sz="2200" dirty="0">
                <a:solidFill>
                  <a:srgbClr val="000000"/>
                </a:solidFill>
                <a:latin typeface="Tahoma" charset="0"/>
                <a:ea typeface="+mn-ea"/>
                <a:cs typeface="Times New Roman" charset="0"/>
              </a:rPr>
              <a:t>comment, </a:t>
            </a:r>
          </a:p>
          <a:p>
            <a:pPr eaLnBrk="1" fontAlgn="auto" hangingPunct="1">
              <a:spcAft>
                <a:spcPts val="0"/>
              </a:spcAft>
              <a:buFont typeface="Wingdings" charset="0"/>
              <a:buChar char="Ø"/>
              <a:defRPr/>
            </a:pPr>
            <a:r>
              <a:rPr lang="en-US" sz="2200" dirty="0">
                <a:solidFill>
                  <a:srgbClr val="000000"/>
                </a:solidFill>
                <a:latin typeface="Tahoma" charset="0"/>
                <a:ea typeface="+mn-ea"/>
                <a:cs typeface="Times New Roman" charset="0"/>
              </a:rPr>
              <a:t>teaching, </a:t>
            </a:r>
          </a:p>
          <a:p>
            <a:pPr eaLnBrk="1" fontAlgn="auto" hangingPunct="1">
              <a:spcAft>
                <a:spcPts val="0"/>
              </a:spcAft>
              <a:buFont typeface="Wingdings" charset="0"/>
              <a:buChar char="Ø"/>
              <a:defRPr/>
            </a:pPr>
            <a:r>
              <a:rPr lang="en-US" sz="2200" dirty="0">
                <a:solidFill>
                  <a:srgbClr val="000000"/>
                </a:solidFill>
                <a:latin typeface="Tahoma" charset="0"/>
                <a:ea typeface="+mn-ea"/>
                <a:cs typeface="Times New Roman" charset="0"/>
              </a:rPr>
              <a:t>scholarship, </a:t>
            </a:r>
          </a:p>
          <a:p>
            <a:pPr eaLnBrk="1" fontAlgn="auto" hangingPunct="1">
              <a:spcAft>
                <a:spcPts val="0"/>
              </a:spcAft>
              <a:buFont typeface="Wingdings" charset="0"/>
              <a:buChar char="Ø"/>
              <a:defRPr/>
            </a:pPr>
            <a:r>
              <a:rPr lang="en-US" sz="2200" dirty="0">
                <a:solidFill>
                  <a:srgbClr val="000000"/>
                </a:solidFill>
                <a:latin typeface="Tahoma" charset="0"/>
                <a:ea typeface="+mn-ea"/>
                <a:cs typeface="Times New Roman" charset="0"/>
              </a:rPr>
              <a:t>research. </a:t>
            </a:r>
          </a:p>
          <a:p>
            <a:pPr eaLnBrk="1" fontAlgn="auto" hangingPunct="1">
              <a:spcAft>
                <a:spcPts val="0"/>
              </a:spcAft>
              <a:buFont typeface="Wingdings" charset="0"/>
              <a:buChar char="Ø"/>
              <a:defRPr/>
            </a:pPr>
            <a:endParaRPr lang="en-US" sz="2200" dirty="0">
              <a:solidFill>
                <a:srgbClr val="000000"/>
              </a:solidFill>
              <a:latin typeface="Tahoma" charset="0"/>
              <a:ea typeface="+mn-ea"/>
              <a:cs typeface="Times New Roman" charset="0"/>
            </a:endParaRPr>
          </a:p>
          <a:p>
            <a:pPr marL="0" indent="0" eaLnBrk="1" fontAlgn="auto" hangingPunct="1">
              <a:spcAft>
                <a:spcPts val="0"/>
              </a:spcAft>
              <a:buNone/>
              <a:defRPr/>
            </a:pPr>
            <a:r>
              <a:rPr lang="en-US" sz="2200" dirty="0">
                <a:solidFill>
                  <a:srgbClr val="000000"/>
                </a:solidFill>
                <a:latin typeface="Tahoma" charset="0"/>
                <a:ea typeface="+mn-ea"/>
                <a:cs typeface="Times New Roman" charset="0"/>
              </a:rPr>
              <a:t>Fair use also supports </a:t>
            </a:r>
            <a:r>
              <a:rPr lang="en-US" sz="2400" dirty="0">
                <a:solidFill>
                  <a:srgbClr val="000000"/>
                </a:solidFill>
                <a:latin typeface="Tahoma" charset="0"/>
                <a:cs typeface="Times New Roman" charset="0"/>
              </a:rPr>
              <a:t>"reverse engineering.”</a:t>
            </a:r>
            <a:endParaRPr lang="en-US" sz="2200" dirty="0">
              <a:latin typeface="Tahoma"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500" fill="hold"/>
                                        <p:tgtEl>
                                          <p:spTgt spid="378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8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 calcmode="lin" valueType="num">
                                      <p:cBhvr additive="base">
                                        <p:cTn id="37" dur="500" fill="hold"/>
                                        <p:tgtEl>
                                          <p:spTgt spid="378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8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891">
                                            <p:txEl>
                                              <p:pRg st="6" end="6"/>
                                            </p:txEl>
                                          </p:spTgt>
                                        </p:tgtEl>
                                        <p:attrNameLst>
                                          <p:attrName>style.visibility</p:attrName>
                                        </p:attrNameLst>
                                      </p:cBhvr>
                                      <p:to>
                                        <p:strVal val="visible"/>
                                      </p:to>
                                    </p:set>
                                    <p:anim calcmode="lin" valueType="num">
                                      <p:cBhvr additive="base">
                                        <p:cTn id="43" dur="500" fill="hold"/>
                                        <p:tgtEl>
                                          <p:spTgt spid="3789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8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891">
                                            <p:txEl>
                                              <p:pRg st="8" end="8"/>
                                            </p:txEl>
                                          </p:spTgt>
                                        </p:tgtEl>
                                        <p:attrNameLst>
                                          <p:attrName>style.visibility</p:attrName>
                                        </p:attrNameLst>
                                      </p:cBhvr>
                                      <p:to>
                                        <p:strVal val="visible"/>
                                      </p:to>
                                    </p:set>
                                    <p:anim calcmode="lin" valueType="num">
                                      <p:cBhvr additive="base">
                                        <p:cTn id="49" dur="500" fill="hold"/>
                                        <p:tgtEl>
                                          <p:spTgt spid="378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89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sz="4000">
                <a:latin typeface="Tahoma" charset="0"/>
              </a:rPr>
              <a:t>Evolution of U.S. Copyright Law</a:t>
            </a:r>
          </a:p>
        </p:txBody>
      </p:sp>
      <p:sp>
        <p:nvSpPr>
          <p:cNvPr id="23555" name="Rectangle 3"/>
          <p:cNvSpPr>
            <a:spLocks noGrp="1" noChangeArrowheads="1"/>
          </p:cNvSpPr>
          <p:nvPr>
            <p:ph idx="1"/>
          </p:nvPr>
        </p:nvSpPr>
        <p:spPr>
          <a:xfrm>
            <a:off x="457200" y="1371600"/>
            <a:ext cx="8229600" cy="4754563"/>
          </a:xfrm>
        </p:spPr>
        <p:txBody>
          <a:bodyPr/>
          <a:lstStyle/>
          <a:p>
            <a:pPr eaLnBrk="1" hangingPunct="1">
              <a:lnSpc>
                <a:spcPct val="80000"/>
              </a:lnSpc>
            </a:pPr>
            <a:r>
              <a:rPr lang="en-US" sz="2800" dirty="0">
                <a:solidFill>
                  <a:srgbClr val="000000"/>
                </a:solidFill>
                <a:latin typeface="Tahoma" charset="0"/>
              </a:rPr>
              <a:t>The first copyright law was enacted in 1790. </a:t>
            </a:r>
          </a:p>
          <a:p>
            <a:pPr eaLnBrk="1" hangingPunct="1">
              <a:lnSpc>
                <a:spcPct val="80000"/>
              </a:lnSpc>
            </a:pPr>
            <a:r>
              <a:rPr lang="en-US" sz="2800" dirty="0">
                <a:solidFill>
                  <a:srgbClr val="000000"/>
                </a:solidFill>
                <a:latin typeface="Tahoma" charset="0"/>
              </a:rPr>
              <a:t>It applied primarily to books, maps, and charts. </a:t>
            </a:r>
          </a:p>
          <a:p>
            <a:pPr eaLnBrk="1" hangingPunct="1">
              <a:lnSpc>
                <a:spcPct val="80000"/>
              </a:lnSpc>
            </a:pPr>
            <a:r>
              <a:rPr lang="en-US" sz="2800" dirty="0">
                <a:solidFill>
                  <a:srgbClr val="000000"/>
                </a:solidFill>
                <a:latin typeface="Tahoma" charset="0"/>
              </a:rPr>
              <a:t>The law was later extended to include newer forms of media such as photography, movies, audio recordings, etc. </a:t>
            </a:r>
          </a:p>
          <a:p>
            <a:pPr eaLnBrk="1" hangingPunct="1">
              <a:lnSpc>
                <a:spcPct val="80000"/>
              </a:lnSpc>
            </a:pPr>
            <a:r>
              <a:rPr lang="en-US" sz="2800" dirty="0">
                <a:solidFill>
                  <a:srgbClr val="000000"/>
                </a:solidFill>
                <a:latin typeface="Tahoma" charset="0"/>
              </a:rPr>
              <a:t>In 1909, the copyright law was amended to include any "form that could be seen and read visually" by humans. </a:t>
            </a:r>
          </a:p>
          <a:p>
            <a:pPr eaLnBrk="1" hangingPunct="1">
              <a:lnSpc>
                <a:spcPct val="80000"/>
              </a:lnSpc>
            </a:pPr>
            <a:r>
              <a:rPr lang="en-US" sz="2800" dirty="0">
                <a:solidFill>
                  <a:srgbClr val="000000"/>
                </a:solidFill>
                <a:latin typeface="Tahoma" charset="0"/>
              </a:rPr>
              <a:t>This change was in response to a new technology: the player piano case, the origin of the "machine readable" vs. "human readable" distinction.  See White-Smith v. Apollo, 1908</a:t>
            </a:r>
            <a:endParaRPr lang="en-US" sz="2800"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additive="base">
                                        <p:cTn id="31" dur="500" fill="hold"/>
                                        <p:tgtEl>
                                          <p:spTgt spid="235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5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latin typeface="Tahoma" charset="0"/>
                <a:ea typeface="+mj-ea"/>
                <a:cs typeface="Times New Roman" charset="0"/>
              </a:rPr>
              <a:t>Evolution of Copyright Law in the U.S. (Continued)</a:t>
            </a:r>
          </a:p>
        </p:txBody>
      </p:sp>
      <p:sp>
        <p:nvSpPr>
          <p:cNvPr id="25603" name="Rectangle 3"/>
          <p:cNvSpPr>
            <a:spLocks noGrp="1" noChangeArrowheads="1"/>
          </p:cNvSpPr>
          <p:nvPr>
            <p:ph idx="1"/>
          </p:nvPr>
        </p:nvSpPr>
        <p:spPr/>
        <p:txBody>
          <a:bodyPr/>
          <a:lstStyle/>
          <a:p>
            <a:pPr eaLnBrk="1" hangingPunct="1">
              <a:lnSpc>
                <a:spcPct val="90000"/>
              </a:lnSpc>
            </a:pPr>
            <a:r>
              <a:rPr lang="en-US" altLang="ja-JP" dirty="0">
                <a:solidFill>
                  <a:srgbClr val="000000"/>
                </a:solidFill>
                <a:latin typeface="Tahoma" charset="0"/>
              </a:rPr>
              <a:t>Source code can be read by humans.</a:t>
            </a:r>
          </a:p>
          <a:p>
            <a:pPr eaLnBrk="1" hangingPunct="1">
              <a:lnSpc>
                <a:spcPct val="90000"/>
              </a:lnSpc>
            </a:pPr>
            <a:r>
              <a:rPr lang="en-US" dirty="0">
                <a:solidFill>
                  <a:srgbClr val="000000"/>
                </a:solidFill>
                <a:latin typeface="Tahoma" charset="0"/>
              </a:rPr>
              <a:t>Executable code cannot be read by humans. Does it enjoy copyright?</a:t>
            </a:r>
          </a:p>
          <a:p>
            <a:pPr eaLnBrk="1" hangingPunct="1">
              <a:lnSpc>
                <a:spcPct val="90000"/>
              </a:lnSpc>
            </a:pPr>
            <a:r>
              <a:rPr lang="en-US" dirty="0">
                <a:solidFill>
                  <a:srgbClr val="000000"/>
                </a:solidFill>
                <a:latin typeface="Tahoma" charset="0"/>
              </a:rPr>
              <a:t>Does the compiler violate copyright?</a:t>
            </a:r>
          </a:p>
          <a:p>
            <a:pPr eaLnBrk="1" hangingPunct="1">
              <a:lnSpc>
                <a:spcPct val="90000"/>
              </a:lnSpc>
            </a:pPr>
            <a:r>
              <a:rPr lang="en-US" dirty="0">
                <a:solidFill>
                  <a:srgbClr val="000000"/>
                </a:solidFill>
                <a:latin typeface="Tahoma" charset="0"/>
              </a:rPr>
              <a:t>Beginning in the 1960s, arguments were made that computer programs should be eligible for copyright protection.  What “part” is protected?</a:t>
            </a:r>
          </a:p>
          <a:p>
            <a:pPr eaLnBrk="1" hangingPunct="1">
              <a:lnSpc>
                <a:spcPct val="90000"/>
              </a:lnSpc>
            </a:pPr>
            <a:endParaRPr lang="en-US" dirty="0">
              <a:latin typeface="Tahoma" charset="0"/>
            </a:endParaRPr>
          </a:p>
          <a:p>
            <a:pPr eaLnBrk="1" hangingPunct="1">
              <a:lnSpc>
                <a:spcPct val="90000"/>
              </a:lnSpc>
            </a:pPr>
            <a:endParaRPr lang="en-US" dirty="0">
              <a:latin typeface="Tahoma" charset="0"/>
            </a:endParaRPr>
          </a:p>
          <a:p>
            <a:pPr eaLnBrk="1" hangingPunct="1">
              <a:lnSpc>
                <a:spcPct val="90000"/>
              </a:lnSpc>
            </a:pPr>
            <a:endParaRPr lang="en-US"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anim calcmode="lin" valueType="num">
                                      <p:cBhvr additive="base">
                                        <p:cTn id="19" dur="5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3">
                                            <p:txEl>
                                              <p:pRg st="3" end="3"/>
                                            </p:txEl>
                                          </p:spTgt>
                                        </p:tgtEl>
                                        <p:attrNameLst>
                                          <p:attrName>style.visibility</p:attrName>
                                        </p:attrNameLst>
                                      </p:cBhvr>
                                      <p:to>
                                        <p:strVal val="visible"/>
                                      </p:to>
                                    </p:set>
                                    <p:anim calcmode="lin" valueType="num">
                                      <p:cBhvr additive="base">
                                        <p:cTn id="25" dur="500" fill="hold"/>
                                        <p:tgtEl>
                                          <p:spTgt spid="256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a:latin typeface="Tahoma" charset="0"/>
                <a:ea typeface="+mj-ea"/>
                <a:cs typeface="Times New Roman" charset="0"/>
              </a:rPr>
              <a:t>Evolution of Copyright Law in the U.S. (Continued)</a:t>
            </a:r>
          </a:p>
        </p:txBody>
      </p:sp>
      <p:sp>
        <p:nvSpPr>
          <p:cNvPr id="80899" name="Rectangle 3"/>
          <p:cNvSpPr>
            <a:spLocks noGrp="1" noChangeArrowheads="1"/>
          </p:cNvSpPr>
          <p:nvPr>
            <p:ph idx="1"/>
          </p:nvPr>
        </p:nvSpPr>
        <p:spPr/>
        <p:txBody>
          <a:bodyPr/>
          <a:lstStyle/>
          <a:p>
            <a:pPr marL="0" indent="0" eaLnBrk="1" hangingPunct="1">
              <a:buNone/>
            </a:pPr>
            <a:r>
              <a:rPr lang="en-US" sz="2800" dirty="0">
                <a:latin typeface="Tahoma" charset="0"/>
              </a:rPr>
              <a:t>A computer program was defined under the US Copyright Act (1976) as </a:t>
            </a:r>
          </a:p>
          <a:p>
            <a:pPr lvl="1" eaLnBrk="1" hangingPunct="1">
              <a:buFont typeface="Wingdings" charset="0"/>
              <a:buNone/>
            </a:pPr>
            <a:r>
              <a:rPr lang="en-US" dirty="0">
                <a:latin typeface="Tahoma" charset="0"/>
              </a:rPr>
              <a:t>   “a set of statements or instructions to be used directly in a computer in order to bring about certain results.”</a:t>
            </a:r>
          </a:p>
          <a:p>
            <a:pPr lvl="1" eaLnBrk="1" hangingPunct="1">
              <a:buFont typeface="Wingdings" charset="0"/>
              <a:buNone/>
            </a:pPr>
            <a:endParaRPr lang="en-US" dirty="0">
              <a:latin typeface="Tahoma" charset="0"/>
            </a:endParaRPr>
          </a:p>
          <a:p>
            <a:pPr lvl="1" eaLnBrk="1" hangingPunct="1">
              <a:buFont typeface="Wingdings" charset="0"/>
              <a:buNone/>
            </a:pPr>
            <a:r>
              <a:rPr lang="en-US" dirty="0">
                <a:latin typeface="Tahoma" charset="0"/>
              </a:rPr>
              <a:t>The case Sony v. Universal Studios (1984) establishes the loophole of “non-infringing use” for copying technologies.</a:t>
            </a:r>
          </a:p>
          <a:p>
            <a:pPr lvl="1" eaLnBrk="1" hangingPunct="1">
              <a:buFont typeface="Wingdings" charset="0"/>
              <a:buNone/>
            </a:pPr>
            <a:endParaRPr lang="en-US"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fade">
                                      <p:cBhvr>
                                        <p:cTn id="7" dur="2000"/>
                                        <p:tgtEl>
                                          <p:spTgt spid="80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0899">
                                            <p:txEl>
                                              <p:pRg st="0" end="0"/>
                                            </p:txEl>
                                          </p:spTgt>
                                        </p:tgtEl>
                                        <p:attrNameLst>
                                          <p:attrName>style.visibility</p:attrName>
                                        </p:attrNameLst>
                                      </p:cBhvr>
                                      <p:to>
                                        <p:strVal val="visible"/>
                                      </p:to>
                                    </p:set>
                                    <p:animEffect transition="in" filter="fade">
                                      <p:cBhvr>
                                        <p:cTn id="12" dur="2000"/>
                                        <p:tgtEl>
                                          <p:spTgt spid="8089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0899">
                                            <p:txEl>
                                              <p:pRg st="1" end="1"/>
                                            </p:txEl>
                                          </p:spTgt>
                                        </p:tgtEl>
                                        <p:attrNameLst>
                                          <p:attrName>style.visibility</p:attrName>
                                        </p:attrNameLst>
                                      </p:cBhvr>
                                      <p:to>
                                        <p:strVal val="visible"/>
                                      </p:to>
                                    </p:set>
                                    <p:animEffect transition="in" filter="fade">
                                      <p:cBhvr>
                                        <p:cTn id="15" dur="2000"/>
                                        <p:tgtEl>
                                          <p:spTgt spid="8089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0899">
                                            <p:txEl>
                                              <p:pRg st="3" end="3"/>
                                            </p:txEl>
                                          </p:spTgt>
                                        </p:tgtEl>
                                        <p:attrNameLst>
                                          <p:attrName>style.visibility</p:attrName>
                                        </p:attrNameLst>
                                      </p:cBhvr>
                                      <p:to>
                                        <p:strVal val="visible"/>
                                      </p:to>
                                    </p:set>
                                    <p:animEffect transition="in" filter="fade">
                                      <p:cBhvr>
                                        <p:cTn id="18" dur="2000"/>
                                        <p:tgtEl>
                                          <p:spTgt spid="80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8089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atin typeface="Tahoma" charset="0"/>
                <a:ea typeface="+mj-ea"/>
                <a:cs typeface="Times New Roman" charset="0"/>
              </a:rPr>
              <a:t>Evolution of Copyright Law in the U.S. (Continued)</a:t>
            </a:r>
          </a:p>
        </p:txBody>
      </p:sp>
      <p:sp>
        <p:nvSpPr>
          <p:cNvPr id="31747" name="Rectangle 3"/>
          <p:cNvSpPr>
            <a:spLocks noGrp="1" noChangeArrowheads="1"/>
          </p:cNvSpPr>
          <p:nvPr>
            <p:ph idx="1"/>
          </p:nvPr>
        </p:nvSpPr>
        <p:spPr>
          <a:xfrm>
            <a:off x="457200" y="1600200"/>
            <a:ext cx="8458200" cy="5105400"/>
          </a:xfrm>
        </p:spPr>
        <p:txBody>
          <a:bodyPr rtlCol="0">
            <a:noAutofit/>
          </a:bodyPr>
          <a:lstStyle/>
          <a:p>
            <a:pPr marL="0" indent="0" eaLnBrk="1" fontAlgn="auto" hangingPunct="1">
              <a:spcAft>
                <a:spcPts val="0"/>
              </a:spcAft>
              <a:buFont typeface="Arial"/>
              <a:buNone/>
              <a:defRPr/>
            </a:pPr>
            <a:r>
              <a:rPr lang="en-US" sz="2400" dirty="0">
                <a:ea typeface="+mn-ea"/>
                <a:cs typeface="Times New Roman" pitchFamily="18" charset="0"/>
              </a:rPr>
              <a:t>In 1998, two important amendments were made to the 1976 Copyright Act: </a:t>
            </a:r>
          </a:p>
          <a:p>
            <a:pPr marL="514350" indent="-514350" eaLnBrk="1" fontAlgn="auto" hangingPunct="1">
              <a:spcAft>
                <a:spcPts val="0"/>
              </a:spcAft>
              <a:buFont typeface="+mj-lt"/>
              <a:buAutoNum type="arabicParenR"/>
              <a:defRPr/>
            </a:pPr>
            <a:r>
              <a:rPr lang="en-US" sz="2400" dirty="0">
                <a:ea typeface="+mn-ea"/>
                <a:cs typeface="Times New Roman" pitchFamily="18" charset="0"/>
              </a:rPr>
              <a:t>Sonny Bono Copyright Term Extension Act (SBCTEA) extended the length of copyright protection from the life of the author plus 50 years to the life of the author plus 70 years.</a:t>
            </a:r>
          </a:p>
          <a:p>
            <a:pPr marL="0" indent="0" eaLnBrk="1" fontAlgn="auto" hangingPunct="1">
              <a:lnSpc>
                <a:spcPct val="80000"/>
              </a:lnSpc>
              <a:spcAft>
                <a:spcPts val="0"/>
              </a:spcAft>
              <a:buFont typeface="Arial"/>
              <a:buNone/>
              <a:defRPr/>
            </a:pPr>
            <a:r>
              <a:rPr lang="en-US" sz="2400" dirty="0">
                <a:ea typeface="+mn-ea"/>
                <a:cs typeface="Times New Roman" pitchFamily="18" charset="0"/>
              </a:rPr>
              <a:t>2)	Digital Millennium Copyright Act (DMCA), </a:t>
            </a:r>
            <a:r>
              <a:rPr lang="en-US" sz="2400" dirty="0">
                <a:ea typeface="+mn-ea"/>
                <a:cs typeface="Times New Roman" charset="0"/>
              </a:rPr>
              <a:t>contains a controversial "anti-circumvention clause”:</a:t>
            </a:r>
          </a:p>
          <a:p>
            <a:pPr lvl="1" eaLnBrk="1" fontAlgn="auto" hangingPunct="1">
              <a:lnSpc>
                <a:spcPct val="80000"/>
              </a:lnSpc>
              <a:spcAft>
                <a:spcPts val="0"/>
              </a:spcAft>
              <a:buFont typeface="Arial"/>
              <a:buNone/>
              <a:defRPr/>
            </a:pPr>
            <a:r>
              <a:rPr lang="en-US" sz="2400" dirty="0">
                <a:ea typeface="+mn-ea"/>
                <a:cs typeface="Times New Roman" charset="0"/>
              </a:rPr>
              <a:t>   forbids the development of any software or hardware technology that </a:t>
            </a:r>
            <a:r>
              <a:rPr lang="en-US" sz="2400" i="1" dirty="0">
                <a:ea typeface="+mn-ea"/>
                <a:cs typeface="Times New Roman" charset="0"/>
              </a:rPr>
              <a:t>circumvents</a:t>
            </a:r>
            <a:r>
              <a:rPr lang="en-US" sz="2400" dirty="0">
                <a:ea typeface="+mn-ea"/>
                <a:cs typeface="Times New Roman" charset="0"/>
              </a:rPr>
              <a:t> (or devises a technological workaround) to copyrighted digital media. </a:t>
            </a:r>
          </a:p>
          <a:p>
            <a:pPr marL="0" indent="0" eaLnBrk="1" fontAlgn="auto" hangingPunct="1">
              <a:spcAft>
                <a:spcPts val="0"/>
              </a:spcAft>
              <a:buFont typeface="Arial"/>
              <a:buNone/>
              <a:defRPr/>
            </a:pPr>
            <a:r>
              <a:rPr lang="en-US" sz="2400" dirty="0">
                <a:ea typeface="+mn-ea"/>
                <a:cs typeface="Times New Roman" pitchFamily="18" charset="0"/>
              </a:rPr>
              <a:t>3) DMCA “takedown notices” are issued to ISPs—part of the liability exemption clause</a:t>
            </a:r>
          </a:p>
          <a:p>
            <a:pPr marL="0" indent="0" eaLnBrk="1" fontAlgn="auto" hangingPunct="1">
              <a:spcAft>
                <a:spcPts val="0"/>
              </a:spcAft>
              <a:buFont typeface="Arial"/>
              <a:buNone/>
              <a:defRPr/>
            </a:pPr>
            <a:endParaRPr lang="en-US" sz="2400" dirty="0">
              <a:ea typeface="+mn-ea"/>
              <a:cs typeface="Times New Roman" pitchFamily="18" charset="0"/>
            </a:endParaRPr>
          </a:p>
          <a:p>
            <a:pPr marL="0" indent="0" eaLnBrk="1" fontAlgn="auto" hangingPunct="1">
              <a:spcAft>
                <a:spcPts val="0"/>
              </a:spcAft>
              <a:buFont typeface="Arial"/>
              <a:buNone/>
              <a:defRPr/>
            </a:pPr>
            <a:endParaRPr lang="en-US" sz="2400" dirty="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1747">
                                            <p:txEl>
                                              <p:pRg st="3" end="3"/>
                                            </p:txEl>
                                          </p:spTgt>
                                        </p:tgtEl>
                                        <p:attrNameLst>
                                          <p:attrName>style.visibility</p:attrName>
                                        </p:attrNameLst>
                                      </p:cBhvr>
                                      <p:to>
                                        <p:strVal val="visible"/>
                                      </p:to>
                                    </p:set>
                                    <p:anim calcmode="lin" valueType="num">
                                      <p:cBhvr additive="base">
                                        <p:cTn id="23"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1747">
                                            <p:txEl>
                                              <p:pRg st="4" end="4"/>
                                            </p:txEl>
                                          </p:spTgt>
                                        </p:tgtEl>
                                        <p:attrNameLst>
                                          <p:attrName>style.visibility</p:attrName>
                                        </p:attrNameLst>
                                      </p:cBhvr>
                                      <p:to>
                                        <p:strVal val="visible"/>
                                      </p:to>
                                    </p:set>
                                    <p:anim calcmode="lin" valueType="num">
                                      <p:cBhvr additive="base">
                                        <p:cTn id="29" dur="500" fill="hold"/>
                                        <p:tgtEl>
                                          <p:spTgt spid="3174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17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ABA1-E930-FF4A-A4E4-7369C1DE556E}"/>
              </a:ext>
            </a:extLst>
          </p:cNvPr>
          <p:cNvSpPr>
            <a:spLocks noGrp="1"/>
          </p:cNvSpPr>
          <p:nvPr>
            <p:ph type="title"/>
          </p:nvPr>
        </p:nvSpPr>
        <p:spPr/>
        <p:txBody>
          <a:bodyPr/>
          <a:lstStyle/>
          <a:p>
            <a:r>
              <a:rPr lang="en-US" dirty="0"/>
              <a:t>What do we want from IP law?</a:t>
            </a:r>
          </a:p>
        </p:txBody>
      </p:sp>
      <p:sp>
        <p:nvSpPr>
          <p:cNvPr id="3" name="Content Placeholder 2">
            <a:extLst>
              <a:ext uri="{FF2B5EF4-FFF2-40B4-BE49-F238E27FC236}">
                <a16:creationId xmlns:a16="http://schemas.microsoft.com/office/drawing/2014/main" id="{297C2CB3-28A3-3448-A600-08B7AF7BE5B2}"/>
              </a:ext>
            </a:extLst>
          </p:cNvPr>
          <p:cNvSpPr>
            <a:spLocks noGrp="1"/>
          </p:cNvSpPr>
          <p:nvPr>
            <p:ph idx="1"/>
          </p:nvPr>
        </p:nvSpPr>
        <p:spPr/>
        <p:txBody>
          <a:bodyPr/>
          <a:lstStyle/>
          <a:p>
            <a:pPr marL="0" indent="0">
              <a:buNone/>
            </a:pPr>
            <a:r>
              <a:rPr lang="en-US" dirty="0"/>
              <a:t>From a rights perspective, we want protection of legitimate individual claims of property.</a:t>
            </a:r>
          </a:p>
          <a:p>
            <a:pPr marL="0" indent="0">
              <a:buNone/>
            </a:pPr>
            <a:endParaRPr lang="en-US" dirty="0"/>
          </a:p>
          <a:p>
            <a:pPr marL="0" indent="0">
              <a:buNone/>
            </a:pPr>
            <a:r>
              <a:rPr lang="en-US" dirty="0"/>
              <a:t>John Locke’s view of property: A claim on the fruits of labor on things taken from “the commons”</a:t>
            </a:r>
          </a:p>
        </p:txBody>
      </p:sp>
    </p:spTree>
    <p:extLst>
      <p:ext uri="{BB962C8B-B14F-4D97-AF65-F5344CB8AC3E}">
        <p14:creationId xmlns:p14="http://schemas.microsoft.com/office/powerpoint/2010/main" val="973205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Tahoma" charset="0"/>
              </a:rPr>
              <a:t>The Original Napster Case</a:t>
            </a:r>
          </a:p>
        </p:txBody>
      </p:sp>
      <p:sp>
        <p:nvSpPr>
          <p:cNvPr id="44035" name="Rectangle 3"/>
          <p:cNvSpPr>
            <a:spLocks noGrp="1" noChangeArrowheads="1"/>
          </p:cNvSpPr>
          <p:nvPr>
            <p:ph idx="1"/>
          </p:nvPr>
        </p:nvSpPr>
        <p:spPr/>
        <p:txBody>
          <a:bodyPr/>
          <a:lstStyle/>
          <a:p>
            <a:pPr eaLnBrk="1" hangingPunct="1"/>
            <a:r>
              <a:rPr lang="en-US" sz="2600" dirty="0">
                <a:solidFill>
                  <a:srgbClr val="000000"/>
                </a:solidFill>
                <a:latin typeface="Tahoma" charset="0"/>
              </a:rPr>
              <a:t>Napster (1999) was sued by the Recording Industry Association of America (RIAA) for distributing copyrighted music on the Internet through a centralized server.</a:t>
            </a:r>
          </a:p>
          <a:p>
            <a:pPr eaLnBrk="1" hangingPunct="1"/>
            <a:r>
              <a:rPr lang="en-US" sz="2600" dirty="0">
                <a:solidFill>
                  <a:srgbClr val="000000"/>
                </a:solidFill>
                <a:latin typeface="Tahoma" charset="0"/>
              </a:rPr>
              <a:t>Gnutella, Morpheus, and </a:t>
            </a:r>
            <a:r>
              <a:rPr lang="en-US" sz="2600" dirty="0" err="1">
                <a:solidFill>
                  <a:srgbClr val="000000"/>
                </a:solidFill>
                <a:latin typeface="Tahoma" charset="0"/>
              </a:rPr>
              <a:t>KaZaA</a:t>
            </a:r>
            <a:r>
              <a:rPr lang="en-US" sz="2600" dirty="0">
                <a:solidFill>
                  <a:srgbClr val="000000"/>
                </a:solidFill>
                <a:latin typeface="Tahoma" charset="0"/>
              </a:rPr>
              <a:t> also distributed copyrighted music on the Internet, but unlike Napster, these services used a </a:t>
            </a:r>
            <a:r>
              <a:rPr lang="ja-JP" altLang="en-US" sz="2600" dirty="0">
                <a:solidFill>
                  <a:srgbClr val="000000"/>
                </a:solidFill>
                <a:latin typeface="Tahoma" charset="0"/>
              </a:rPr>
              <a:t>“</a:t>
            </a:r>
            <a:r>
              <a:rPr lang="en-US" altLang="ja-JP" sz="2600" dirty="0">
                <a:solidFill>
                  <a:srgbClr val="000000"/>
                </a:solidFill>
                <a:latin typeface="Tahoma" charset="0"/>
              </a:rPr>
              <a:t>decentralized</a:t>
            </a:r>
            <a:r>
              <a:rPr lang="ja-JP" altLang="en-US" sz="2600" dirty="0">
                <a:solidFill>
                  <a:srgbClr val="000000"/>
                </a:solidFill>
                <a:latin typeface="Tahoma" charset="0"/>
              </a:rPr>
              <a:t>”</a:t>
            </a:r>
            <a:r>
              <a:rPr lang="en-US" altLang="ja-JP" sz="2600" dirty="0">
                <a:solidFill>
                  <a:srgbClr val="000000"/>
                </a:solidFill>
                <a:latin typeface="Tahoma" charset="0"/>
              </a:rPr>
              <a:t> system. </a:t>
            </a:r>
          </a:p>
          <a:p>
            <a:pPr eaLnBrk="1" hangingPunct="1"/>
            <a:r>
              <a:rPr lang="en-US" sz="2600" dirty="0">
                <a:solidFill>
                  <a:srgbClr val="000000"/>
                </a:solidFill>
                <a:latin typeface="Tahoma" charset="0"/>
              </a:rPr>
              <a:t>Courts ruled against Napster (2001). Napster went commercial, became Roxio and then Rhapsody.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atin typeface="Tahoma" charset="0"/>
              </a:rPr>
              <a:t>Patent Protections </a:t>
            </a:r>
          </a:p>
        </p:txBody>
      </p:sp>
      <p:sp>
        <p:nvSpPr>
          <p:cNvPr id="49155" name="Rectangle 3"/>
          <p:cNvSpPr>
            <a:spLocks noGrp="1" noChangeArrowheads="1"/>
          </p:cNvSpPr>
          <p:nvPr>
            <p:ph idx="1"/>
          </p:nvPr>
        </p:nvSpPr>
        <p:spPr/>
        <p:txBody>
          <a:bodyPr/>
          <a:lstStyle/>
          <a:p>
            <a:pPr eaLnBrk="1" hangingPunct="1">
              <a:lnSpc>
                <a:spcPct val="90000"/>
              </a:lnSpc>
            </a:pPr>
            <a:r>
              <a:rPr lang="en-US" dirty="0">
                <a:latin typeface="Tahoma" charset="0"/>
              </a:rPr>
              <a:t>A patent is a form of legal protection given to individuals who create an invention or process. </a:t>
            </a:r>
          </a:p>
          <a:p>
            <a:pPr eaLnBrk="1" hangingPunct="1">
              <a:lnSpc>
                <a:spcPct val="90000"/>
              </a:lnSpc>
            </a:pPr>
            <a:r>
              <a:rPr lang="en-US" dirty="0">
                <a:latin typeface="Tahoma" charset="0"/>
              </a:rPr>
              <a:t>Unlike copyrights, patents offer a 20-year </a:t>
            </a:r>
            <a:r>
              <a:rPr lang="en-US" i="1" dirty="0">
                <a:latin typeface="Tahoma" charset="0"/>
              </a:rPr>
              <a:t>exclusive monopoly </a:t>
            </a:r>
            <a:r>
              <a:rPr lang="en-US" dirty="0">
                <a:latin typeface="Tahoma" charset="0"/>
              </a:rPr>
              <a:t>over an expression or implementation of a protected work.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a:latin typeface="Tahoma" charset="0"/>
              </a:rPr>
              <a:t>Patents (Continued)</a:t>
            </a:r>
          </a:p>
        </p:txBody>
      </p:sp>
      <p:sp>
        <p:nvSpPr>
          <p:cNvPr id="50179" name="Rectangle 3"/>
          <p:cNvSpPr>
            <a:spLocks noGrp="1" noChangeArrowheads="1"/>
          </p:cNvSpPr>
          <p:nvPr>
            <p:ph idx="1"/>
          </p:nvPr>
        </p:nvSpPr>
        <p:spPr/>
        <p:txBody>
          <a:bodyPr/>
          <a:lstStyle/>
          <a:p>
            <a:pPr eaLnBrk="1" hangingPunct="1"/>
            <a:r>
              <a:rPr lang="en-US" sz="2800" dirty="0">
                <a:solidFill>
                  <a:srgbClr val="000000"/>
                </a:solidFill>
                <a:latin typeface="Tahoma" charset="0"/>
              </a:rPr>
              <a:t>Patent protection can be applied to inventions and discoveries that include useful or functional devices such as machines, </a:t>
            </a:r>
            <a:r>
              <a:rPr lang="ja-JP" altLang="en-US" sz="2800" dirty="0">
                <a:solidFill>
                  <a:srgbClr val="000000"/>
                </a:solidFill>
                <a:latin typeface="Tahoma" charset="0"/>
              </a:rPr>
              <a:t>“</a:t>
            </a:r>
            <a:r>
              <a:rPr lang="en-US" altLang="ja-JP" sz="2800" dirty="0">
                <a:solidFill>
                  <a:srgbClr val="000000"/>
                </a:solidFill>
                <a:latin typeface="Tahoma" charset="0"/>
              </a:rPr>
              <a:t>articles of manufacture,</a:t>
            </a:r>
            <a:r>
              <a:rPr lang="ja-JP" altLang="en-US" sz="2800" dirty="0">
                <a:solidFill>
                  <a:srgbClr val="000000"/>
                </a:solidFill>
                <a:latin typeface="Tahoma" charset="0"/>
              </a:rPr>
              <a:t>”</a:t>
            </a:r>
            <a:r>
              <a:rPr lang="en-US" altLang="ja-JP" sz="2800" dirty="0">
                <a:solidFill>
                  <a:srgbClr val="000000"/>
                </a:solidFill>
                <a:latin typeface="Tahoma" charset="0"/>
              </a:rPr>
              <a:t> or "compositions of matter.</a:t>
            </a:r>
            <a:r>
              <a:rPr lang="ja-JP" altLang="en-US" sz="2800" dirty="0">
                <a:solidFill>
                  <a:srgbClr val="000000"/>
                </a:solidFill>
                <a:latin typeface="Tahoma" charset="0"/>
              </a:rPr>
              <a:t>“</a:t>
            </a:r>
            <a:endParaRPr lang="en-US" altLang="ja-JP" sz="2800" dirty="0">
              <a:solidFill>
                <a:srgbClr val="000000"/>
              </a:solidFill>
              <a:latin typeface="Tahoma" charset="0"/>
            </a:endParaRPr>
          </a:p>
          <a:p>
            <a:pPr eaLnBrk="1" hangingPunct="1"/>
            <a:r>
              <a:rPr lang="en-US" sz="2800" dirty="0">
                <a:solidFill>
                  <a:srgbClr val="000000"/>
                </a:solidFill>
                <a:latin typeface="Tahoma" charset="0"/>
              </a:rPr>
              <a:t>Patents are granted to inventions and discoveries that satisfy three conditions:</a:t>
            </a:r>
          </a:p>
          <a:p>
            <a:pPr eaLnBrk="1" hangingPunct="1">
              <a:buFont typeface="Tahoma" charset="0"/>
              <a:buAutoNum type="arabicParenR"/>
            </a:pPr>
            <a:r>
              <a:rPr lang="en-US" sz="2800" i="1" dirty="0">
                <a:solidFill>
                  <a:srgbClr val="000000"/>
                </a:solidFill>
                <a:latin typeface="Tahoma" charset="0"/>
              </a:rPr>
              <a:t>usefulness,</a:t>
            </a:r>
            <a:endParaRPr lang="en-US" sz="2800" dirty="0">
              <a:solidFill>
                <a:srgbClr val="000000"/>
              </a:solidFill>
              <a:latin typeface="Tahoma" charset="0"/>
            </a:endParaRPr>
          </a:p>
          <a:p>
            <a:pPr eaLnBrk="1" hangingPunct="1">
              <a:buFont typeface="Tahoma" charset="0"/>
              <a:buAutoNum type="arabicParenR"/>
            </a:pPr>
            <a:r>
              <a:rPr lang="en-US" sz="2800" i="1" dirty="0">
                <a:solidFill>
                  <a:srgbClr val="000000"/>
                </a:solidFill>
                <a:latin typeface="Tahoma" charset="0"/>
              </a:rPr>
              <a:t>novelty,</a:t>
            </a:r>
            <a:endParaRPr lang="en-US" sz="2800" dirty="0">
              <a:solidFill>
                <a:srgbClr val="000000"/>
              </a:solidFill>
              <a:latin typeface="Tahoma" charset="0"/>
            </a:endParaRPr>
          </a:p>
          <a:p>
            <a:pPr eaLnBrk="1" hangingPunct="1">
              <a:buFont typeface="Tahoma" charset="0"/>
              <a:buAutoNum type="arabicParenR"/>
            </a:pPr>
            <a:r>
              <a:rPr lang="en-US" sz="2800" i="1" dirty="0">
                <a:solidFill>
                  <a:srgbClr val="000000"/>
                </a:solidFill>
                <a:latin typeface="Tahoma" charset="0"/>
              </a:rPr>
              <a:t>non-obviousness</a:t>
            </a:r>
            <a:r>
              <a:rPr lang="en-US" sz="2800" dirty="0">
                <a:solidFill>
                  <a:srgbClr val="000000"/>
                </a:solidFill>
                <a:latin typeface="Tahoma" charset="0"/>
              </a:rPr>
              <a:t>.</a:t>
            </a:r>
          </a:p>
          <a:p>
            <a:pPr marL="0" indent="0" eaLnBrk="1" hangingPunct="1">
              <a:buNone/>
            </a:pPr>
            <a:r>
              <a:rPr lang="en-US" sz="2800" dirty="0">
                <a:solidFill>
                  <a:srgbClr val="000000"/>
                </a:solidFill>
                <a:latin typeface="Tahoma" charset="0"/>
              </a:rPr>
              <a:t>NOTE: U.S. is now a “first to file” country, like all the rest.</a:t>
            </a:r>
            <a:endParaRPr lang="en-US" sz="2800"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79">
                                            <p:txEl>
                                              <p:pRg st="3" end="3"/>
                                            </p:txEl>
                                          </p:spTgt>
                                        </p:tgtEl>
                                        <p:attrNameLst>
                                          <p:attrName>style.visibility</p:attrName>
                                        </p:attrNameLst>
                                      </p:cBhvr>
                                      <p:to>
                                        <p:strVal val="visible"/>
                                      </p:to>
                                    </p:set>
                                    <p:anim calcmode="lin" valueType="num">
                                      <p:cBhvr additive="base">
                                        <p:cTn id="25" dur="500" fill="hold"/>
                                        <p:tgtEl>
                                          <p:spTgt spid="501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79">
                                            <p:txEl>
                                              <p:pRg st="4" end="4"/>
                                            </p:txEl>
                                          </p:spTgt>
                                        </p:tgtEl>
                                        <p:attrNameLst>
                                          <p:attrName>style.visibility</p:attrName>
                                        </p:attrNameLst>
                                      </p:cBhvr>
                                      <p:to>
                                        <p:strVal val="visible"/>
                                      </p:to>
                                    </p:set>
                                    <p:anim calcmode="lin" valueType="num">
                                      <p:cBhvr additive="base">
                                        <p:cTn id="31" dur="500" fill="hold"/>
                                        <p:tgtEl>
                                          <p:spTgt spid="501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179">
                                            <p:txEl>
                                              <p:pRg st="5" end="5"/>
                                            </p:txEl>
                                          </p:spTgt>
                                        </p:tgtEl>
                                        <p:attrNameLst>
                                          <p:attrName>style.visibility</p:attrName>
                                        </p:attrNameLst>
                                      </p:cBhvr>
                                      <p:to>
                                        <p:strVal val="visible"/>
                                      </p:to>
                                    </p:set>
                                    <p:anim calcmode="lin" valueType="num">
                                      <p:cBhvr additive="base">
                                        <p:cTn id="37" dur="500" fill="hold"/>
                                        <p:tgtEl>
                                          <p:spTgt spid="501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1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atin typeface="Tahoma" charset="0"/>
              </a:rPr>
              <a:t>Patents (Continued)</a:t>
            </a:r>
          </a:p>
        </p:txBody>
      </p:sp>
      <p:sp>
        <p:nvSpPr>
          <p:cNvPr id="51203" name="Rectangle 3"/>
          <p:cNvSpPr>
            <a:spLocks noGrp="1" noChangeArrowheads="1"/>
          </p:cNvSpPr>
          <p:nvPr>
            <p:ph idx="1"/>
          </p:nvPr>
        </p:nvSpPr>
        <p:spPr>
          <a:xfrm>
            <a:off x="457200" y="1600200"/>
            <a:ext cx="8229600" cy="4572000"/>
          </a:xfrm>
        </p:spPr>
        <p:txBody>
          <a:bodyPr rtlCol="0">
            <a:normAutofit fontScale="92500" lnSpcReduction="20000"/>
          </a:bodyPr>
          <a:lstStyle/>
          <a:p>
            <a:pPr eaLnBrk="1" fontAlgn="auto" hangingPunct="1">
              <a:lnSpc>
                <a:spcPct val="90000"/>
              </a:lnSpc>
              <a:spcAft>
                <a:spcPts val="0"/>
              </a:spcAft>
              <a:buFont typeface="Arial"/>
              <a:buChar char="•"/>
              <a:defRPr/>
            </a:pPr>
            <a:r>
              <a:rPr lang="en-US" sz="2800" dirty="0">
                <a:solidFill>
                  <a:srgbClr val="000000"/>
                </a:solidFill>
                <a:latin typeface="Tahoma" charset="0"/>
                <a:ea typeface="+mn-ea"/>
                <a:cs typeface="Times New Roman" charset="0"/>
              </a:rPr>
              <a:t>Computer hardware  enjoys patent protection. </a:t>
            </a:r>
          </a:p>
          <a:p>
            <a:pPr eaLnBrk="1" fontAlgn="auto" hangingPunct="1">
              <a:lnSpc>
                <a:spcPct val="90000"/>
              </a:lnSpc>
              <a:spcAft>
                <a:spcPts val="0"/>
              </a:spcAft>
              <a:buFont typeface="Arial"/>
              <a:buChar char="•"/>
              <a:defRPr/>
            </a:pPr>
            <a:r>
              <a:rPr lang="en-US" sz="2800" dirty="0">
                <a:solidFill>
                  <a:srgbClr val="000000"/>
                </a:solidFill>
                <a:latin typeface="Tahoma" charset="0"/>
                <a:ea typeface="+mn-ea"/>
                <a:cs typeface="Times New Roman" charset="0"/>
              </a:rPr>
              <a:t>Computer software did not (initially).</a:t>
            </a:r>
          </a:p>
          <a:p>
            <a:pPr eaLnBrk="1" fontAlgn="auto" hangingPunct="1">
              <a:lnSpc>
                <a:spcPct val="90000"/>
              </a:lnSpc>
              <a:spcAft>
                <a:spcPts val="0"/>
              </a:spcAft>
              <a:buFont typeface="Arial"/>
              <a:buChar char="•"/>
              <a:defRPr/>
            </a:pPr>
            <a:r>
              <a:rPr lang="en-US" sz="2800" dirty="0">
                <a:solidFill>
                  <a:srgbClr val="000000"/>
                </a:solidFill>
                <a:latin typeface="Tahoma" charset="0"/>
                <a:ea typeface="+mn-ea"/>
                <a:cs typeface="Times New Roman" charset="0"/>
              </a:rPr>
              <a:t>Gary Benson applied for a patent for an algorithm he developed that translated the representation of numbers from base 10 to base 2. Benson’s algorithm is an important feature of all programs. </a:t>
            </a:r>
          </a:p>
          <a:p>
            <a:pPr eaLnBrk="1" fontAlgn="auto" hangingPunct="1">
              <a:lnSpc>
                <a:spcPct val="90000"/>
              </a:lnSpc>
              <a:spcAft>
                <a:spcPts val="0"/>
              </a:spcAft>
              <a:buFont typeface="Arial"/>
              <a:buChar char="•"/>
              <a:defRPr/>
            </a:pPr>
            <a:r>
              <a:rPr lang="en-US" sz="2800" dirty="0">
                <a:solidFill>
                  <a:srgbClr val="000000"/>
                </a:solidFill>
                <a:latin typeface="Tahoma" charset="0"/>
                <a:ea typeface="+mn-ea"/>
                <a:cs typeface="Times New Roman" charset="0"/>
              </a:rPr>
              <a:t>If he had been granted a patent for his algorithm, Benson would have controlled almost every computer in use for 12 years.</a:t>
            </a:r>
          </a:p>
          <a:p>
            <a:pPr eaLnBrk="1" fontAlgn="auto" hangingPunct="1">
              <a:lnSpc>
                <a:spcPct val="90000"/>
              </a:lnSpc>
              <a:spcAft>
                <a:spcPts val="0"/>
              </a:spcAft>
              <a:buFont typeface="Arial"/>
              <a:buChar char="•"/>
              <a:defRPr/>
            </a:pPr>
            <a:r>
              <a:rPr lang="en-US" sz="2800" dirty="0">
                <a:solidFill>
                  <a:srgbClr val="000000"/>
                </a:solidFill>
                <a:latin typeface="Tahoma" charset="0"/>
                <a:cs typeface="Times New Roman" charset="0"/>
              </a:rPr>
              <a:t>With </a:t>
            </a:r>
            <a:r>
              <a:rPr lang="en-US" sz="2800" i="1" dirty="0" err="1">
                <a:solidFill>
                  <a:srgbClr val="000000"/>
                </a:solidFill>
                <a:latin typeface="Tahoma" charset="0"/>
                <a:cs typeface="Times New Roman" charset="0"/>
              </a:rPr>
              <a:t>Gotshalk</a:t>
            </a:r>
            <a:r>
              <a:rPr lang="en-US" sz="2800" i="1" dirty="0">
                <a:solidFill>
                  <a:srgbClr val="000000"/>
                </a:solidFill>
                <a:latin typeface="Tahoma" charset="0"/>
                <a:cs typeface="Times New Roman" charset="0"/>
              </a:rPr>
              <a:t> v. Benson</a:t>
            </a:r>
            <a:r>
              <a:rPr lang="en-US" sz="2800" dirty="0">
                <a:solidFill>
                  <a:srgbClr val="000000"/>
                </a:solidFill>
                <a:latin typeface="Tahoma" charset="0"/>
                <a:cs typeface="Times New Roman" charset="0"/>
              </a:rPr>
              <a:t> (1972), the U.S. Patent Office and the courts established a strong opposition to patents for software. </a:t>
            </a:r>
          </a:p>
          <a:p>
            <a:pPr marL="0" indent="0" eaLnBrk="1" fontAlgn="auto" hangingPunct="1">
              <a:lnSpc>
                <a:spcPct val="90000"/>
              </a:lnSpc>
              <a:spcAft>
                <a:spcPts val="0"/>
              </a:spcAft>
              <a:buNone/>
              <a:defRPr/>
            </a:pPr>
            <a:r>
              <a:rPr lang="en-US" sz="2800" dirty="0">
                <a:solidFill>
                  <a:srgbClr val="000000"/>
                </a:solidFill>
                <a:latin typeface="Tahoma" charset="0"/>
                <a:ea typeface="+mn-ea"/>
                <a:cs typeface="Times New Roman" charset="0"/>
              </a:rPr>
              <a:t> </a:t>
            </a:r>
          </a:p>
          <a:p>
            <a:pPr eaLnBrk="1" fontAlgn="auto" hangingPunct="1">
              <a:lnSpc>
                <a:spcPct val="90000"/>
              </a:lnSpc>
              <a:spcAft>
                <a:spcPts val="0"/>
              </a:spcAft>
              <a:buFont typeface="Arial"/>
              <a:buChar char="•"/>
              <a:defRPr/>
            </a:pPr>
            <a:endParaRPr lang="en-US" sz="2800" dirty="0">
              <a:latin typeface="Tahoma"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03">
                                            <p:txEl>
                                              <p:pRg st="2" end="2"/>
                                            </p:txEl>
                                          </p:spTgt>
                                        </p:tgtEl>
                                        <p:attrNameLst>
                                          <p:attrName>style.visibility</p:attrName>
                                        </p:attrNameLst>
                                      </p:cBhvr>
                                      <p:to>
                                        <p:strVal val="visible"/>
                                      </p:to>
                                    </p:set>
                                    <p:anim calcmode="lin" valueType="num">
                                      <p:cBhvr additive="base">
                                        <p:cTn id="19" dur="500" fill="hold"/>
                                        <p:tgtEl>
                                          <p:spTgt spid="512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03">
                                            <p:txEl>
                                              <p:pRg st="3" end="3"/>
                                            </p:txEl>
                                          </p:spTgt>
                                        </p:tgtEl>
                                        <p:attrNameLst>
                                          <p:attrName>style.visibility</p:attrName>
                                        </p:attrNameLst>
                                      </p:cBhvr>
                                      <p:to>
                                        <p:strVal val="visible"/>
                                      </p:to>
                                    </p:set>
                                    <p:anim calcmode="lin" valueType="num">
                                      <p:cBhvr additive="base">
                                        <p:cTn id="25" dur="500" fill="hold"/>
                                        <p:tgtEl>
                                          <p:spTgt spid="512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1203">
                                            <p:txEl>
                                              <p:pRg st="4" end="4"/>
                                            </p:txEl>
                                          </p:spTgt>
                                        </p:tgtEl>
                                        <p:attrNameLst>
                                          <p:attrName>style.visibility</p:attrName>
                                        </p:attrNameLst>
                                      </p:cBhvr>
                                      <p:to>
                                        <p:strVal val="visible"/>
                                      </p:to>
                                    </p:set>
                                    <p:anim calcmode="lin" valueType="num">
                                      <p:cBhvr additive="base">
                                        <p:cTn id="31" dur="500" fill="hold"/>
                                        <p:tgtEl>
                                          <p:spTgt spid="512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12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uiExpand="1" build="p" autoUpdateAnimBg="0"/>
      <p:bldP spid="51203" grpId="1"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US">
                <a:latin typeface="Tahoma" charset="0"/>
              </a:rPr>
              <a:t>The</a:t>
            </a:r>
            <a:r>
              <a:rPr lang="en-US" i="1">
                <a:latin typeface="Tahoma" charset="0"/>
              </a:rPr>
              <a:t> Diamond v. Diehr</a:t>
            </a:r>
            <a:r>
              <a:rPr lang="en-US">
                <a:latin typeface="Tahoma" charset="0"/>
              </a:rPr>
              <a:t> Case</a:t>
            </a:r>
          </a:p>
        </p:txBody>
      </p:sp>
      <p:sp>
        <p:nvSpPr>
          <p:cNvPr id="53251" name="Rectangle 3"/>
          <p:cNvSpPr>
            <a:spLocks noGrp="1" noChangeArrowheads="1"/>
          </p:cNvSpPr>
          <p:nvPr>
            <p:ph idx="1"/>
          </p:nvPr>
        </p:nvSpPr>
        <p:spPr/>
        <p:txBody>
          <a:bodyPr/>
          <a:lstStyle/>
          <a:p>
            <a:pPr eaLnBrk="1" hangingPunct="1">
              <a:lnSpc>
                <a:spcPct val="90000"/>
              </a:lnSpc>
            </a:pPr>
            <a:r>
              <a:rPr lang="en-US" sz="2400" dirty="0">
                <a:solidFill>
                  <a:srgbClr val="000000"/>
                </a:solidFill>
                <a:latin typeface="Tahoma" charset="0"/>
              </a:rPr>
              <a:t>The </a:t>
            </a:r>
            <a:r>
              <a:rPr lang="en-US" sz="2400" i="1" dirty="0">
                <a:solidFill>
                  <a:srgbClr val="000000"/>
                </a:solidFill>
                <a:latin typeface="Tahoma" charset="0"/>
              </a:rPr>
              <a:t>Diamond v. </a:t>
            </a:r>
            <a:r>
              <a:rPr lang="en-US" sz="2400" i="1" dirty="0" err="1">
                <a:solidFill>
                  <a:srgbClr val="000000"/>
                </a:solidFill>
                <a:latin typeface="Tahoma" charset="0"/>
              </a:rPr>
              <a:t>Diehr</a:t>
            </a:r>
            <a:r>
              <a:rPr lang="en-US" sz="2400" dirty="0">
                <a:solidFill>
                  <a:srgbClr val="000000"/>
                </a:solidFill>
                <a:latin typeface="Tahoma" charset="0"/>
              </a:rPr>
              <a:t> (1981) case is a landmark ruling for patenting software—protected the first patent awarded for a computer program. </a:t>
            </a:r>
          </a:p>
          <a:p>
            <a:pPr eaLnBrk="1" hangingPunct="1">
              <a:lnSpc>
                <a:spcPct val="90000"/>
              </a:lnSpc>
            </a:pPr>
            <a:endParaRPr lang="en-US" sz="2400" dirty="0">
              <a:solidFill>
                <a:srgbClr val="000000"/>
              </a:solidFill>
              <a:latin typeface="Tahoma" charset="0"/>
            </a:endParaRPr>
          </a:p>
          <a:p>
            <a:pPr eaLnBrk="1" hangingPunct="1">
              <a:lnSpc>
                <a:spcPct val="90000"/>
              </a:lnSpc>
            </a:pPr>
            <a:r>
              <a:rPr lang="en-US" sz="2400" dirty="0">
                <a:solidFill>
                  <a:srgbClr val="000000"/>
                </a:solidFill>
                <a:latin typeface="Tahoma" charset="0"/>
              </a:rPr>
              <a:t>In this instance, the computer program assisted in a process of converting rubber into tires.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 calcmode="lin" valueType="num">
                                      <p:cBhvr additive="base">
                                        <p:cTn id="13" dur="500" fill="hold"/>
                                        <p:tgtEl>
                                          <p:spTgt spid="5325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32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a:latin typeface="Tahoma" charset="0"/>
                <a:ea typeface="+mj-ea"/>
                <a:cs typeface="Times New Roman" charset="0"/>
              </a:rPr>
              <a:t>Jurisdictional Issues </a:t>
            </a:r>
            <a:r>
              <a:rPr lang="en-US" sz="4000">
                <a:latin typeface="Tahoma" charset="0"/>
                <a:ea typeface="+mj-ea"/>
                <a:cs typeface="Times New Roman" charset="0"/>
              </a:rPr>
              <a:t>Involving IP Laws</a:t>
            </a:r>
            <a:r>
              <a:rPr lang="en-US" sz="4000" b="1">
                <a:latin typeface="Tahoma" charset="0"/>
                <a:ea typeface="+mj-ea"/>
                <a:cs typeface="Times New Roman" charset="0"/>
              </a:rPr>
              <a:t> </a:t>
            </a:r>
          </a:p>
        </p:txBody>
      </p:sp>
      <p:sp>
        <p:nvSpPr>
          <p:cNvPr id="45059" name="Rectangle 3"/>
          <p:cNvSpPr>
            <a:spLocks noGrp="1" noChangeArrowheads="1"/>
          </p:cNvSpPr>
          <p:nvPr>
            <p:ph idx="1"/>
          </p:nvPr>
        </p:nvSpPr>
        <p:spPr/>
        <p:txBody>
          <a:bodyPr/>
          <a:lstStyle/>
          <a:p>
            <a:pPr eaLnBrk="1" hangingPunct="1">
              <a:lnSpc>
                <a:spcPct val="90000"/>
              </a:lnSpc>
            </a:pPr>
            <a:r>
              <a:rPr lang="en-US" sz="2600" dirty="0">
                <a:solidFill>
                  <a:srgbClr val="000000"/>
                </a:solidFill>
                <a:latin typeface="Tahoma" charset="0"/>
              </a:rPr>
              <a:t>Intellectual property (IP) laws enacted in the U.S. have implications that are global. </a:t>
            </a:r>
          </a:p>
          <a:p>
            <a:pPr eaLnBrk="1" hangingPunct="1">
              <a:lnSpc>
                <a:spcPct val="90000"/>
              </a:lnSpc>
            </a:pPr>
            <a:r>
              <a:rPr lang="en-US" sz="2600" dirty="0">
                <a:solidFill>
                  <a:srgbClr val="000000"/>
                </a:solidFill>
                <a:latin typeface="Tahoma" charset="0"/>
              </a:rPr>
              <a:t>Some international treaties for IP have been signed, such as TRIPS (Trade Relationship aspects of Intellectual Property Standards). </a:t>
            </a:r>
          </a:p>
          <a:p>
            <a:pPr eaLnBrk="1" hangingPunct="1">
              <a:lnSpc>
                <a:spcPct val="90000"/>
              </a:lnSpc>
            </a:pPr>
            <a:r>
              <a:rPr lang="en-US" sz="2600" dirty="0">
                <a:solidFill>
                  <a:srgbClr val="000000"/>
                </a:solidFill>
                <a:latin typeface="Tahoma" charset="0"/>
              </a:rPr>
              <a:t>The TRIPS agreement implemented requirements from the Berne Convention for the Protection of Literary and Artistic Works. </a:t>
            </a:r>
          </a:p>
          <a:p>
            <a:pPr eaLnBrk="1" hangingPunct="1">
              <a:lnSpc>
                <a:spcPct val="90000"/>
              </a:lnSpc>
            </a:pPr>
            <a:r>
              <a:rPr lang="en-US" sz="2600" dirty="0">
                <a:solidFill>
                  <a:srgbClr val="000000"/>
                </a:solidFill>
                <a:latin typeface="Tahoma" charset="0"/>
              </a:rPr>
              <a:t>TRIPS is recognized by signatories to the World Intellectual Property Organization (WIPO).</a:t>
            </a:r>
            <a:endParaRPr lang="en-US" sz="2600" dirty="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additive="base">
                                        <p:cTn id="25" dur="500" fill="hold"/>
                                        <p:tgtEl>
                                          <p:spTgt spid="45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a:latin typeface="Tahoma" charset="0"/>
                <a:ea typeface="+mj-ea"/>
                <a:cs typeface="+mj-cs"/>
              </a:rPr>
              <a:t>Challenges to the “balancing” view: Free Software Foundation (FSF)</a:t>
            </a:r>
          </a:p>
        </p:txBody>
      </p:sp>
      <p:sp>
        <p:nvSpPr>
          <p:cNvPr id="84995" name="Rectangle 3"/>
          <p:cNvSpPr>
            <a:spLocks noGrp="1" noChangeArrowheads="1"/>
          </p:cNvSpPr>
          <p:nvPr>
            <p:ph idx="1"/>
          </p:nvPr>
        </p:nvSpPr>
        <p:spPr/>
        <p:txBody>
          <a:bodyPr rtlCol="0">
            <a:normAutofit/>
          </a:bodyPr>
          <a:lstStyle/>
          <a:p>
            <a:pPr marL="0" indent="0" eaLnBrk="1" fontAlgn="auto" hangingPunct="1">
              <a:lnSpc>
                <a:spcPct val="90000"/>
              </a:lnSpc>
              <a:spcAft>
                <a:spcPts val="0"/>
              </a:spcAft>
              <a:buFont typeface="Arial"/>
              <a:buNone/>
              <a:defRPr/>
            </a:pPr>
            <a:r>
              <a:rPr lang="en-US" sz="2400" dirty="0">
                <a:latin typeface="Tahoma" charset="0"/>
                <a:ea typeface="+mn-ea"/>
                <a:cs typeface="+mn-cs"/>
              </a:rPr>
              <a:t>FSF was formed in 1985 to support of Stallman</a:t>
            </a:r>
            <a:r>
              <a:rPr lang="ja-JP" altLang="en-US" sz="2400" dirty="0">
                <a:latin typeface="Tahoma" charset="0"/>
                <a:ea typeface="+mn-ea"/>
                <a:cs typeface="+mn-cs"/>
              </a:rPr>
              <a:t>’</a:t>
            </a:r>
            <a:r>
              <a:rPr lang="en-US" sz="2400" dirty="0">
                <a:latin typeface="Tahoma" charset="0"/>
                <a:ea typeface="+mn-ea"/>
                <a:cs typeface="+mn-cs"/>
              </a:rPr>
              <a:t>s GNU project. According to FSF, four </a:t>
            </a:r>
            <a:r>
              <a:rPr lang="ja-JP" altLang="en-US" sz="2400" dirty="0">
                <a:latin typeface="Tahoma" charset="0"/>
                <a:ea typeface="+mn-ea"/>
                <a:cs typeface="+mn-cs"/>
              </a:rPr>
              <a:t>“</a:t>
            </a:r>
            <a:r>
              <a:rPr lang="en-US" sz="2400" dirty="0">
                <a:latin typeface="Tahoma" charset="0"/>
                <a:ea typeface="+mn-ea"/>
                <a:cs typeface="+mn-cs"/>
              </a:rPr>
              <a:t>freedoms</a:t>
            </a:r>
            <a:r>
              <a:rPr lang="ja-JP" altLang="en-US" sz="2400" dirty="0">
                <a:latin typeface="Tahoma" charset="0"/>
                <a:ea typeface="+mn-ea"/>
                <a:cs typeface="+mn-cs"/>
              </a:rPr>
              <a:t>”</a:t>
            </a:r>
            <a:r>
              <a:rPr lang="en-US" sz="2400" dirty="0">
                <a:latin typeface="Tahoma" charset="0"/>
                <a:ea typeface="+mn-ea"/>
                <a:cs typeface="+mn-cs"/>
              </a:rPr>
              <a:t> are essential for free software, i.e., the </a:t>
            </a:r>
            <a:r>
              <a:rPr lang="en-US" sz="2400" i="1" dirty="0">
                <a:latin typeface="Tahoma" charset="0"/>
                <a:ea typeface="+mn-ea"/>
                <a:cs typeface="+mn-cs"/>
              </a:rPr>
              <a:t>freedom to</a:t>
            </a:r>
            <a:r>
              <a:rPr lang="en-US" sz="2400" dirty="0">
                <a:latin typeface="Tahoma" charset="0"/>
                <a:ea typeface="+mn-ea"/>
                <a:cs typeface="+mn-cs"/>
              </a:rPr>
              <a:t>:</a:t>
            </a:r>
          </a:p>
          <a:p>
            <a:pPr marL="0" indent="0" eaLnBrk="1" fontAlgn="auto" hangingPunct="1">
              <a:lnSpc>
                <a:spcPct val="90000"/>
              </a:lnSpc>
              <a:spcAft>
                <a:spcPts val="0"/>
              </a:spcAft>
              <a:buFont typeface="Arial"/>
              <a:buNone/>
              <a:defRPr/>
            </a:pPr>
            <a:endParaRPr lang="en-US" sz="2400" dirty="0">
              <a:latin typeface="Tahoma" charset="0"/>
              <a:ea typeface="+mn-ea"/>
              <a:cs typeface="+mn-cs"/>
            </a:endParaRPr>
          </a:p>
          <a:p>
            <a:pPr marL="457200" indent="-457200" eaLnBrk="1" fontAlgn="auto" hangingPunct="1">
              <a:lnSpc>
                <a:spcPct val="90000"/>
              </a:lnSpc>
              <a:spcAft>
                <a:spcPts val="0"/>
              </a:spcAft>
              <a:buFont typeface="Wingdings" charset="0"/>
              <a:buAutoNum type="arabicPeriod"/>
              <a:defRPr/>
            </a:pPr>
            <a:r>
              <a:rPr lang="en-US" sz="2400" dirty="0">
                <a:latin typeface="Tahoma" charset="0"/>
                <a:ea typeface="+mn-ea"/>
                <a:cs typeface="+mn-cs"/>
              </a:rPr>
              <a:t>run the program, for any purpose;</a:t>
            </a:r>
          </a:p>
          <a:p>
            <a:pPr marL="457200" indent="-457200" eaLnBrk="1" fontAlgn="auto" hangingPunct="1">
              <a:lnSpc>
                <a:spcPct val="90000"/>
              </a:lnSpc>
              <a:spcAft>
                <a:spcPts val="0"/>
              </a:spcAft>
              <a:buFont typeface="Wingdings" charset="0"/>
              <a:buAutoNum type="arabicPeriod"/>
              <a:defRPr/>
            </a:pPr>
            <a:r>
              <a:rPr lang="en-US" sz="2400" dirty="0">
                <a:latin typeface="Tahoma" charset="0"/>
                <a:ea typeface="+mn-ea"/>
                <a:cs typeface="+mn-cs"/>
              </a:rPr>
              <a:t>study how the program works, and adapt it for your needs;</a:t>
            </a:r>
          </a:p>
          <a:p>
            <a:pPr marL="457200" indent="-457200" eaLnBrk="1" fontAlgn="auto" hangingPunct="1">
              <a:lnSpc>
                <a:spcPct val="90000"/>
              </a:lnSpc>
              <a:spcAft>
                <a:spcPts val="0"/>
              </a:spcAft>
              <a:buFont typeface="Wingdings" charset="0"/>
              <a:buAutoNum type="arabicPeriod"/>
              <a:defRPr/>
            </a:pPr>
            <a:r>
              <a:rPr lang="en-US" sz="2400" dirty="0">
                <a:latin typeface="Tahoma" charset="0"/>
                <a:ea typeface="+mn-ea"/>
                <a:cs typeface="+mn-cs"/>
              </a:rPr>
              <a:t>redistribute copies so you can help your neighbor;</a:t>
            </a:r>
          </a:p>
          <a:p>
            <a:pPr marL="457200" indent="-457200" eaLnBrk="1" fontAlgn="auto" hangingPunct="1">
              <a:lnSpc>
                <a:spcPct val="90000"/>
              </a:lnSpc>
              <a:spcAft>
                <a:spcPts val="0"/>
              </a:spcAft>
              <a:buFont typeface="Wingdings" charset="0"/>
              <a:buAutoNum type="arabicPeriod"/>
              <a:defRPr/>
            </a:pPr>
            <a:r>
              <a:rPr lang="en-US" sz="2400" dirty="0">
                <a:latin typeface="Tahoma" charset="0"/>
                <a:ea typeface="+mn-ea"/>
                <a:cs typeface="+mn-cs"/>
              </a:rPr>
              <a:t>improve the program, and release your improvements to the public so that the whole community benefits.</a:t>
            </a:r>
          </a:p>
          <a:p>
            <a:pPr marL="0" indent="0" eaLnBrk="1" fontAlgn="auto" hangingPunct="1">
              <a:lnSpc>
                <a:spcPct val="90000"/>
              </a:lnSpc>
              <a:spcAft>
                <a:spcPts val="0"/>
              </a:spcAft>
              <a:buNone/>
              <a:defRPr/>
            </a:pPr>
            <a:r>
              <a:rPr lang="en-US" sz="2400" dirty="0">
                <a:latin typeface="Tahoma" charset="0"/>
                <a:ea typeface="+mn-ea"/>
                <a:cs typeface="+mn-cs"/>
              </a:rPr>
              <a:t>NOW part of the </a:t>
            </a:r>
            <a:r>
              <a:rPr lang="en-US" sz="2400" b="1" dirty="0">
                <a:latin typeface="Tahoma" charset="0"/>
                <a:ea typeface="+mn-ea"/>
                <a:cs typeface="+mn-cs"/>
              </a:rPr>
              <a:t>Electronic Frontier Foundation</a:t>
            </a:r>
          </a:p>
          <a:p>
            <a:pPr marL="457200" indent="-457200" eaLnBrk="1" fontAlgn="auto" hangingPunct="1">
              <a:lnSpc>
                <a:spcPct val="90000"/>
              </a:lnSpc>
              <a:spcAft>
                <a:spcPts val="0"/>
              </a:spcAft>
              <a:buFont typeface="Arial"/>
              <a:buChar char="•"/>
              <a:defRPr/>
            </a:pPr>
            <a:endParaRPr lang="en-US" sz="2400" dirty="0">
              <a:latin typeface="Tahoma"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2000"/>
                                        <p:tgtEl>
                                          <p:spTgt spid="84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2" end="2"/>
                                            </p:txEl>
                                          </p:spTgt>
                                        </p:tgtEl>
                                        <p:attrNameLst>
                                          <p:attrName>style.visibility</p:attrName>
                                        </p:attrNameLst>
                                      </p:cBhvr>
                                      <p:to>
                                        <p:strVal val="visible"/>
                                      </p:to>
                                    </p:set>
                                    <p:animEffect transition="in" filter="fade">
                                      <p:cBhvr>
                                        <p:cTn id="12" dur="2000"/>
                                        <p:tgtEl>
                                          <p:spTgt spid="849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5">
                                            <p:txEl>
                                              <p:pRg st="3" end="3"/>
                                            </p:txEl>
                                          </p:spTgt>
                                        </p:tgtEl>
                                        <p:attrNameLst>
                                          <p:attrName>style.visibility</p:attrName>
                                        </p:attrNameLst>
                                      </p:cBhvr>
                                      <p:to>
                                        <p:strVal val="visible"/>
                                      </p:to>
                                    </p:set>
                                    <p:animEffect transition="in" filter="fade">
                                      <p:cBhvr>
                                        <p:cTn id="17" dur="2000"/>
                                        <p:tgtEl>
                                          <p:spTgt spid="849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5">
                                            <p:txEl>
                                              <p:pRg st="4" end="4"/>
                                            </p:txEl>
                                          </p:spTgt>
                                        </p:tgtEl>
                                        <p:attrNameLst>
                                          <p:attrName>style.visibility</p:attrName>
                                        </p:attrNameLst>
                                      </p:cBhvr>
                                      <p:to>
                                        <p:strVal val="visible"/>
                                      </p:to>
                                    </p:set>
                                    <p:animEffect transition="in" filter="fade">
                                      <p:cBhvr>
                                        <p:cTn id="22" dur="2000"/>
                                        <p:tgtEl>
                                          <p:spTgt spid="849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5">
                                            <p:txEl>
                                              <p:pRg st="5" end="5"/>
                                            </p:txEl>
                                          </p:spTgt>
                                        </p:tgtEl>
                                        <p:attrNameLst>
                                          <p:attrName>style.visibility</p:attrName>
                                        </p:attrNameLst>
                                      </p:cBhvr>
                                      <p:to>
                                        <p:strVal val="visible"/>
                                      </p:to>
                                    </p:set>
                                    <p:animEffect transition="in" filter="fade">
                                      <p:cBhvr>
                                        <p:cTn id="27" dur="2000"/>
                                        <p:tgtEl>
                                          <p:spTgt spid="849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995">
                                            <p:txEl>
                                              <p:pRg st="6" end="6"/>
                                            </p:txEl>
                                          </p:spTgt>
                                        </p:tgtEl>
                                        <p:attrNameLst>
                                          <p:attrName>style.visibility</p:attrName>
                                        </p:attrNameLst>
                                      </p:cBhvr>
                                      <p:to>
                                        <p:strVal val="visible"/>
                                      </p:to>
                                    </p:set>
                                    <p:animEffect transition="in" filter="fade">
                                      <p:cBhvr>
                                        <p:cTn id="32" dur="2000"/>
                                        <p:tgtEl>
                                          <p:spTgt spid="84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z="4000">
                <a:latin typeface="Tahoma" charset="0"/>
              </a:rPr>
              <a:t>“Information Wants to Be Shared”</a:t>
            </a:r>
          </a:p>
        </p:txBody>
      </p:sp>
      <p:sp>
        <p:nvSpPr>
          <p:cNvPr id="73731" name="Rectangle 3"/>
          <p:cNvSpPr>
            <a:spLocks noGrp="1" noChangeArrowheads="1"/>
          </p:cNvSpPr>
          <p:nvPr>
            <p:ph idx="1"/>
          </p:nvPr>
        </p:nvSpPr>
        <p:spPr/>
        <p:txBody>
          <a:bodyPr rtlCol="0">
            <a:normAutofit lnSpcReduction="10000"/>
          </a:bodyPr>
          <a:lstStyle/>
          <a:p>
            <a:pPr marL="0" indent="0" eaLnBrk="1" fontAlgn="auto" hangingPunct="1">
              <a:lnSpc>
                <a:spcPct val="90000"/>
              </a:lnSpc>
              <a:spcAft>
                <a:spcPts val="0"/>
              </a:spcAft>
              <a:buFont typeface="Arial"/>
              <a:buNone/>
              <a:defRPr/>
            </a:pPr>
            <a:r>
              <a:rPr lang="en-US" dirty="0">
                <a:latin typeface="Tahoma" charset="0"/>
                <a:ea typeface="+mn-ea"/>
                <a:cs typeface="+mn-cs"/>
              </a:rPr>
              <a:t>The original computing and Internet environments were governed by an implicit principle of </a:t>
            </a:r>
            <a:r>
              <a:rPr lang="en-US" i="1" dirty="0">
                <a:latin typeface="Tahoma" charset="0"/>
                <a:ea typeface="+mn-ea"/>
                <a:cs typeface="+mn-cs"/>
              </a:rPr>
              <a:t>sharing</a:t>
            </a:r>
            <a:r>
              <a:rPr lang="en-US" dirty="0">
                <a:latin typeface="Tahoma" charset="0"/>
                <a:ea typeface="+mn-ea"/>
                <a:cs typeface="+mn-cs"/>
              </a:rPr>
              <a:t> information. </a:t>
            </a:r>
            <a:r>
              <a:rPr lang="en-US" dirty="0">
                <a:latin typeface="Tahoma" charset="0"/>
              </a:rPr>
              <a:t>For example:</a:t>
            </a:r>
            <a:endParaRPr lang="en-US" dirty="0">
              <a:latin typeface="Tahoma" charset="0"/>
              <a:ea typeface="+mn-ea"/>
              <a:cs typeface="+mn-cs"/>
            </a:endParaRPr>
          </a:p>
          <a:p>
            <a:pPr eaLnBrk="1" fontAlgn="auto" hangingPunct="1">
              <a:lnSpc>
                <a:spcPct val="90000"/>
              </a:lnSpc>
              <a:spcAft>
                <a:spcPts val="0"/>
              </a:spcAft>
              <a:buFont typeface="Wingdings" charset="0"/>
              <a:buChar char="Ø"/>
              <a:defRPr/>
            </a:pPr>
            <a:r>
              <a:rPr lang="en-US" dirty="0">
                <a:latin typeface="Tahoma" charset="0"/>
                <a:ea typeface="+mn-ea"/>
                <a:cs typeface="+mn-cs"/>
              </a:rPr>
              <a:t>Doug </a:t>
            </a:r>
            <a:r>
              <a:rPr lang="en-US" dirty="0" err="1">
                <a:latin typeface="Tahoma" charset="0"/>
                <a:ea typeface="+mn-ea"/>
                <a:cs typeface="+mn-cs"/>
              </a:rPr>
              <a:t>Englebart’s</a:t>
            </a:r>
            <a:r>
              <a:rPr lang="en-US" dirty="0">
                <a:latin typeface="Tahoma" charset="0"/>
                <a:ea typeface="+mn-ea"/>
                <a:cs typeface="+mn-cs"/>
              </a:rPr>
              <a:t> mouse (no patent)</a:t>
            </a:r>
          </a:p>
          <a:p>
            <a:pPr eaLnBrk="1" fontAlgn="auto" hangingPunct="1">
              <a:lnSpc>
                <a:spcPct val="90000"/>
              </a:lnSpc>
              <a:spcAft>
                <a:spcPts val="0"/>
              </a:spcAft>
              <a:buFont typeface="Wingdings" charset="0"/>
              <a:buChar char="Ø"/>
              <a:defRPr/>
            </a:pPr>
            <a:r>
              <a:rPr lang="en-US" dirty="0">
                <a:latin typeface="Tahoma" charset="0"/>
                <a:ea typeface="+mn-ea"/>
                <a:cs typeface="+mn-cs"/>
              </a:rPr>
              <a:t>Tim Berners-Lee’s HTML code (no</a:t>
            </a:r>
            <a:r>
              <a:rPr lang="en-US" dirty="0">
                <a:latin typeface="Tahoma" charset="0"/>
              </a:rPr>
              <a:t> copyright)</a:t>
            </a:r>
            <a:endParaRPr lang="en-US" dirty="0">
              <a:latin typeface="Tahoma" charset="0"/>
              <a:ea typeface="+mn-ea"/>
              <a:cs typeface="+mn-cs"/>
            </a:endParaRPr>
          </a:p>
          <a:p>
            <a:pPr eaLnBrk="1" fontAlgn="auto" hangingPunct="1">
              <a:lnSpc>
                <a:spcPct val="90000"/>
              </a:lnSpc>
              <a:spcAft>
                <a:spcPts val="0"/>
              </a:spcAft>
              <a:buFont typeface="Wingdings" charset="0"/>
              <a:buChar char="Ø"/>
              <a:defRPr/>
            </a:pPr>
            <a:r>
              <a:rPr lang="en-US" dirty="0">
                <a:latin typeface="Tahoma" charset="0"/>
                <a:ea typeface="+mn-ea"/>
                <a:cs typeface="+mn-cs"/>
              </a:rPr>
              <a:t>Some people have taken the idea of “sharing” very seriously…e.g., the case of </a:t>
            </a:r>
            <a:r>
              <a:rPr lang="en-US" dirty="0">
                <a:latin typeface="Tahoma" charset="0"/>
                <a:ea typeface="+mn-ea"/>
                <a:cs typeface="+mn-cs"/>
                <a:hlinkClick r:id="rId2"/>
              </a:rPr>
              <a:t>Aaron Swartz</a:t>
            </a:r>
            <a:r>
              <a:rPr lang="en-US" dirty="0">
                <a:latin typeface="Tahoma" charset="0"/>
                <a:ea typeface="+mn-ea"/>
                <a:cs typeface="+mn-cs"/>
              </a:rPr>
              <a:t> and JSTOR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dirty="0">
                <a:latin typeface="Tahoma" charset="0"/>
              </a:rPr>
              <a:t>More challenges: The Creative Commons (CC)</a:t>
            </a:r>
          </a:p>
        </p:txBody>
      </p:sp>
      <p:sp>
        <p:nvSpPr>
          <p:cNvPr id="95235" name="Rectangle 3"/>
          <p:cNvSpPr>
            <a:spLocks noGrp="1" noChangeArrowheads="1"/>
          </p:cNvSpPr>
          <p:nvPr>
            <p:ph idx="1"/>
          </p:nvPr>
        </p:nvSpPr>
        <p:spPr/>
        <p:txBody>
          <a:bodyPr/>
          <a:lstStyle/>
          <a:p>
            <a:pPr eaLnBrk="1" hangingPunct="1"/>
            <a:r>
              <a:rPr lang="en-US" sz="2800">
                <a:latin typeface="Tahoma" charset="0"/>
              </a:rPr>
              <a:t>The Creative Commons (CC), a nonprofit organization, was launched by Lawrence Lessig and others in 2001.</a:t>
            </a:r>
          </a:p>
          <a:p>
            <a:pPr eaLnBrk="1" hangingPunct="1"/>
            <a:r>
              <a:rPr lang="en-US" sz="2800">
                <a:latin typeface="Tahoma" charset="0"/>
              </a:rPr>
              <a:t>CC aims at providing creative solutions to problems that current copyright laws pose for sharing information.</a:t>
            </a:r>
          </a:p>
          <a:p>
            <a:pPr eaLnBrk="1" hangingPunct="1"/>
            <a:r>
              <a:rPr lang="en-US" sz="2800">
                <a:latin typeface="Tahoma" charset="0"/>
              </a:rPr>
              <a:t>CC expands the range of creative work available to others legally to build upon and share.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fade">
                                      <p:cBhvr>
                                        <p:cTn id="7" dur="2000"/>
                                        <p:tgtEl>
                                          <p:spTgt spid="95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5235">
                                            <p:txEl>
                                              <p:pRg st="1" end="1"/>
                                            </p:txEl>
                                          </p:spTgt>
                                        </p:tgtEl>
                                        <p:attrNameLst>
                                          <p:attrName>style.visibility</p:attrName>
                                        </p:attrNameLst>
                                      </p:cBhvr>
                                      <p:to>
                                        <p:strVal val="visible"/>
                                      </p:to>
                                    </p:set>
                                    <p:animEffect transition="in" filter="fade">
                                      <p:cBhvr>
                                        <p:cTn id="12" dur="2000"/>
                                        <p:tgtEl>
                                          <p:spTgt spid="95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5235">
                                            <p:txEl>
                                              <p:pRg st="2" end="2"/>
                                            </p:txEl>
                                          </p:spTgt>
                                        </p:tgtEl>
                                        <p:attrNameLst>
                                          <p:attrName>style.visibility</p:attrName>
                                        </p:attrNameLst>
                                      </p:cBhvr>
                                      <p:to>
                                        <p:strVal val="visible"/>
                                      </p:to>
                                    </p:set>
                                    <p:animEffect transition="in" filter="fade">
                                      <p:cBhvr>
                                        <p:cTn id="17" dur="2000"/>
                                        <p:tgtEl>
                                          <p:spTgt spid="952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pPr eaLnBrk="1" hangingPunct="1"/>
            <a:r>
              <a:rPr lang="en-US">
                <a:latin typeface="Tahoma" charset="0"/>
              </a:rPr>
              <a:t>CC (Continued)</a:t>
            </a:r>
          </a:p>
        </p:txBody>
      </p:sp>
      <p:sp>
        <p:nvSpPr>
          <p:cNvPr id="99331" name="Rectangle 3"/>
          <p:cNvSpPr>
            <a:spLocks noGrp="1" noChangeArrowheads="1"/>
          </p:cNvSpPr>
          <p:nvPr>
            <p:ph idx="1"/>
          </p:nvPr>
        </p:nvSpPr>
        <p:spPr/>
        <p:txBody>
          <a:bodyPr rtlCol="0">
            <a:normAutofit/>
          </a:bodyPr>
          <a:lstStyle/>
          <a:p>
            <a:pPr marL="0" indent="0" eaLnBrk="1" fontAlgn="auto" hangingPunct="1">
              <a:lnSpc>
                <a:spcPct val="80000"/>
              </a:lnSpc>
              <a:spcAft>
                <a:spcPts val="0"/>
              </a:spcAft>
              <a:buFont typeface="Arial"/>
              <a:buNone/>
              <a:defRPr/>
            </a:pPr>
            <a:r>
              <a:rPr lang="en-US" sz="2200" dirty="0">
                <a:latin typeface="Tahoma" charset="0"/>
                <a:ea typeface="+mn-ea"/>
                <a:cs typeface="+mn-cs"/>
              </a:rPr>
              <a:t>The CC menu provides four options:</a:t>
            </a:r>
          </a:p>
          <a:p>
            <a:pPr eaLnBrk="1" fontAlgn="auto" hangingPunct="1">
              <a:lnSpc>
                <a:spcPct val="80000"/>
              </a:lnSpc>
              <a:spcAft>
                <a:spcPts val="0"/>
              </a:spcAft>
              <a:buFont typeface="Tahoma" charset="0"/>
              <a:buAutoNum type="arabicPeriod"/>
              <a:defRPr/>
            </a:pPr>
            <a:r>
              <a:rPr lang="en-US" sz="2200" b="1" dirty="0">
                <a:latin typeface="Tahoma" charset="0"/>
                <a:ea typeface="+mn-ea"/>
                <a:cs typeface="+mn-cs"/>
              </a:rPr>
              <a:t>Attribution</a:t>
            </a:r>
            <a:r>
              <a:rPr lang="en-US" sz="2200" dirty="0">
                <a:latin typeface="Tahoma" charset="0"/>
                <a:ea typeface="+mn-ea"/>
                <a:cs typeface="+mn-cs"/>
              </a:rPr>
              <a:t>—Permit others to copy, distribute, display, and perform the work and derivative works based upon it only if they give you credit;</a:t>
            </a:r>
          </a:p>
          <a:p>
            <a:pPr eaLnBrk="1" fontAlgn="auto" hangingPunct="1">
              <a:lnSpc>
                <a:spcPct val="80000"/>
              </a:lnSpc>
              <a:spcAft>
                <a:spcPts val="0"/>
              </a:spcAft>
              <a:buFont typeface="Tahoma" charset="0"/>
              <a:buAutoNum type="arabicPeriod"/>
              <a:defRPr/>
            </a:pPr>
            <a:r>
              <a:rPr lang="en-US" sz="2200" b="1" dirty="0">
                <a:latin typeface="Tahoma" charset="0"/>
                <a:ea typeface="+mn-ea"/>
                <a:cs typeface="+mn-cs"/>
              </a:rPr>
              <a:t>Noncommercial</a:t>
            </a:r>
            <a:r>
              <a:rPr lang="en-US" sz="2200" dirty="0">
                <a:latin typeface="Tahoma" charset="0"/>
                <a:ea typeface="+mn-ea"/>
                <a:cs typeface="+mn-cs"/>
              </a:rPr>
              <a:t>—Permit others to copy, distribute, display, and perform the work and derivative works based upon it only for noncommercial purposes;</a:t>
            </a:r>
          </a:p>
          <a:p>
            <a:pPr eaLnBrk="1" fontAlgn="auto" hangingPunct="1">
              <a:lnSpc>
                <a:spcPct val="80000"/>
              </a:lnSpc>
              <a:spcAft>
                <a:spcPts val="0"/>
              </a:spcAft>
              <a:buFont typeface="Tahoma" charset="0"/>
              <a:buAutoNum type="arabicPeriod"/>
              <a:defRPr/>
            </a:pPr>
            <a:r>
              <a:rPr lang="en-US" sz="2200" b="1" dirty="0">
                <a:latin typeface="Tahoma" charset="0"/>
                <a:ea typeface="+mn-ea"/>
                <a:cs typeface="+mn-cs"/>
              </a:rPr>
              <a:t>Derivative works</a:t>
            </a:r>
            <a:r>
              <a:rPr lang="en-US" sz="2200" dirty="0">
                <a:latin typeface="Tahoma" charset="0"/>
                <a:ea typeface="+mn-ea"/>
                <a:cs typeface="+mn-cs"/>
              </a:rPr>
              <a:t>—Permit others to copy, distribute, display, and perform only verbatim copies of the work, not derivative works based upon it;</a:t>
            </a:r>
          </a:p>
          <a:p>
            <a:pPr eaLnBrk="1" fontAlgn="auto" hangingPunct="1">
              <a:lnSpc>
                <a:spcPct val="80000"/>
              </a:lnSpc>
              <a:spcAft>
                <a:spcPts val="0"/>
              </a:spcAft>
              <a:buFont typeface="Tahoma" charset="0"/>
              <a:buAutoNum type="arabicPeriod"/>
              <a:defRPr/>
            </a:pPr>
            <a:r>
              <a:rPr lang="en-US" sz="2200" b="1" dirty="0">
                <a:latin typeface="Tahoma" charset="0"/>
                <a:ea typeface="+mn-ea"/>
                <a:cs typeface="+mn-cs"/>
              </a:rPr>
              <a:t>Share alike</a:t>
            </a:r>
            <a:r>
              <a:rPr lang="en-US" sz="2200" dirty="0">
                <a:latin typeface="Tahoma" charset="0"/>
                <a:ea typeface="+mn-ea"/>
                <a:cs typeface="+mn-cs"/>
              </a:rPr>
              <a:t>—Permit others to distribute derivative works only under a license identical to the license that governs your 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2000"/>
                                        <p:tgtEl>
                                          <p:spTgt spid="9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2000"/>
                                        <p:tgtEl>
                                          <p:spTgt spid="99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fade">
                                      <p:cBhvr>
                                        <p:cTn id="17" dur="2000"/>
                                        <p:tgtEl>
                                          <p:spTgt spid="99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9331">
                                            <p:txEl>
                                              <p:pRg st="3" end="3"/>
                                            </p:txEl>
                                          </p:spTgt>
                                        </p:tgtEl>
                                        <p:attrNameLst>
                                          <p:attrName>style.visibility</p:attrName>
                                        </p:attrNameLst>
                                      </p:cBhvr>
                                      <p:to>
                                        <p:strVal val="visible"/>
                                      </p:to>
                                    </p:set>
                                    <p:animEffect transition="in" filter="fade">
                                      <p:cBhvr>
                                        <p:cTn id="22" dur="2000"/>
                                        <p:tgtEl>
                                          <p:spTgt spid="993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9331">
                                            <p:txEl>
                                              <p:pRg st="4" end="4"/>
                                            </p:txEl>
                                          </p:spTgt>
                                        </p:tgtEl>
                                        <p:attrNameLst>
                                          <p:attrName>style.visibility</p:attrName>
                                        </p:attrNameLst>
                                      </p:cBhvr>
                                      <p:to>
                                        <p:strVal val="visible"/>
                                      </p:to>
                                    </p:set>
                                    <p:animEffect transition="in" filter="fade">
                                      <p:cBhvr>
                                        <p:cTn id="27" dur="20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z="3200" dirty="0">
                <a:ea typeface="+mj-ea"/>
                <a:cs typeface="+mj-cs"/>
              </a:rPr>
              <a:t>The dominant (Western) view about property and rights</a:t>
            </a:r>
          </a:p>
        </p:txBody>
      </p:sp>
      <p:sp>
        <p:nvSpPr>
          <p:cNvPr id="21506" name="Content Placeholder 2"/>
          <p:cNvSpPr>
            <a:spLocks noGrp="1"/>
          </p:cNvSpPr>
          <p:nvPr>
            <p:ph idx="1"/>
          </p:nvPr>
        </p:nvSpPr>
        <p:spPr>
          <a:xfrm>
            <a:off x="457200" y="1600200"/>
            <a:ext cx="8229600" cy="5029200"/>
          </a:xfrm>
        </p:spPr>
        <p:txBody>
          <a:bodyPr/>
          <a:lstStyle/>
          <a:p>
            <a:pPr marL="0" indent="0" eaLnBrk="1" hangingPunct="1">
              <a:buFont typeface="Wingdings" charset="0"/>
              <a:buNone/>
            </a:pPr>
            <a:r>
              <a:rPr lang="en-US" sz="1600">
                <a:latin typeface="Calibri" charset="0"/>
              </a:rPr>
              <a:t>John Locke</a:t>
            </a:r>
            <a:r>
              <a:rPr lang="en-US" sz="1600" i="1">
                <a:latin typeface="Calibri" charset="0"/>
              </a:rPr>
              <a:t>, Second Treatise on Civil Government</a:t>
            </a:r>
            <a:r>
              <a:rPr lang="en-US" sz="1600">
                <a:latin typeface="Calibri" charset="0"/>
              </a:rPr>
              <a:t>, chapter 5, sections 25-31</a:t>
            </a:r>
            <a:endParaRPr lang="en-US" sz="1800">
              <a:latin typeface="Calibri" charset="0"/>
            </a:endParaRPr>
          </a:p>
          <a:p>
            <a:pPr marL="0" indent="0" eaLnBrk="1" hangingPunct="1">
              <a:buFont typeface="Wingdings" charset="0"/>
              <a:buNone/>
            </a:pPr>
            <a:r>
              <a:rPr lang="en-US" sz="1800">
                <a:latin typeface="Calibri" charset="0"/>
              </a:rPr>
              <a:t>                           </a:t>
            </a:r>
            <a:r>
              <a:rPr lang="en-US" sz="1800" b="1">
                <a:latin typeface="Calibri" charset="0"/>
              </a:rPr>
              <a:t>Of Property</a:t>
            </a:r>
            <a:endParaRPr lang="en-US" sz="1600" b="1">
              <a:latin typeface="Calibri" charset="0"/>
            </a:endParaRPr>
          </a:p>
          <a:p>
            <a:pPr marL="0" indent="0" eaLnBrk="1" hangingPunct="1">
              <a:buFont typeface="Wingdings" charset="0"/>
              <a:buNone/>
            </a:pPr>
            <a:r>
              <a:rPr lang="en-US" sz="1600">
                <a:latin typeface="Calibri" charset="0"/>
              </a:rPr>
              <a:t>“[</a:t>
            </a:r>
            <a:r>
              <a:rPr lang="en-US" sz="1800">
                <a:latin typeface="Calibri" charset="0"/>
              </a:rPr>
              <a:t>I]t is very clear, that God … has given the earth to the children of men [and] to mankind in common. But this being supposed, it seems to some a very great difficulty, how any one should ever come to have a property in any thing.  But I shall endeavour to shew, how men might come to have a property in several parts of that which God gave to mankind in common, and  that without any express compact of all the commoners….</a:t>
            </a:r>
          </a:p>
          <a:p>
            <a:pPr marL="0" indent="0" eaLnBrk="1" hangingPunct="1">
              <a:buFont typeface="Arial" charset="0"/>
              <a:buNone/>
            </a:pPr>
            <a:r>
              <a:rPr lang="en-US" sz="1800">
                <a:latin typeface="Calibri" charset="0"/>
              </a:rPr>
              <a:t>The earth, and all that is therein, </a:t>
            </a:r>
            <a:r>
              <a:rPr lang="en-US" sz="1800" i="1">
                <a:latin typeface="Calibri" charset="0"/>
              </a:rPr>
              <a:t>is given to men for the </a:t>
            </a:r>
          </a:p>
          <a:p>
            <a:pPr marL="0" indent="0" eaLnBrk="1" hangingPunct="1">
              <a:buFont typeface="Arial" charset="0"/>
              <a:buNone/>
            </a:pPr>
            <a:r>
              <a:rPr lang="en-US" sz="1800" i="1">
                <a:latin typeface="Calibri" charset="0"/>
              </a:rPr>
              <a:t>support and comfort of their being</a:t>
            </a:r>
            <a:r>
              <a:rPr lang="en-US" sz="1800">
                <a:latin typeface="Calibri" charset="0"/>
              </a:rPr>
              <a:t>. And tho' all the fruits it naturally </a:t>
            </a:r>
          </a:p>
          <a:p>
            <a:pPr marL="0" indent="0" eaLnBrk="1" hangingPunct="1">
              <a:buFont typeface="Arial" charset="0"/>
              <a:buNone/>
            </a:pPr>
            <a:r>
              <a:rPr lang="en-US" sz="1800">
                <a:latin typeface="Calibri" charset="0"/>
              </a:rPr>
              <a:t>produces, and beasts it feeds, </a:t>
            </a:r>
            <a:r>
              <a:rPr lang="en-US" sz="1800" i="1">
                <a:latin typeface="Calibri" charset="0"/>
              </a:rPr>
              <a:t>belong to mankind in common</a:t>
            </a:r>
            <a:r>
              <a:rPr lang="en-US" sz="1800">
                <a:latin typeface="Calibri" charset="0"/>
              </a:rPr>
              <a:t>, as they are </a:t>
            </a:r>
          </a:p>
          <a:p>
            <a:pPr marL="0" indent="0" eaLnBrk="1" hangingPunct="1">
              <a:buFont typeface="Arial" charset="0"/>
              <a:buNone/>
            </a:pPr>
            <a:r>
              <a:rPr lang="en-US" sz="1800">
                <a:latin typeface="Calibri" charset="0"/>
              </a:rPr>
              <a:t>produced by the spontaneous hand of nature; and no body has originally a private dominion, exclusive of the rest of mankind, in any of them, as they are thus in their natural state: yet being given for the use of men, there must of necessity be a means to appropriate them some way or other, before they can be of any use, or at all beneficial to any particular man. “</a:t>
            </a:r>
            <a:endParaRPr lang="en-US" altLang="ja-JP" sz="1800">
              <a:latin typeface="Calibri" charset="0"/>
            </a:endParaRPr>
          </a:p>
          <a:p>
            <a:pPr marL="0" indent="0" eaLnBrk="1" hangingPunct="1">
              <a:buFont typeface="Wingdings" charset="0"/>
              <a:buNone/>
            </a:pPr>
            <a:endParaRPr lang="en-US" sz="1800">
              <a:latin typeface="Calibri" charset="0"/>
            </a:endParaRPr>
          </a:p>
        </p:txBody>
      </p:sp>
    </p:spTree>
    <p:extLst>
      <p:ext uri="{BB962C8B-B14F-4D97-AF65-F5344CB8AC3E}">
        <p14:creationId xmlns:p14="http://schemas.microsoft.com/office/powerpoint/2010/main" val="338881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
          <p:cNvSpPr>
            <a:spLocks noChangeArrowheads="1"/>
          </p:cNvSpPr>
          <p:nvPr/>
        </p:nvSpPr>
        <p:spPr bwMode="auto">
          <a:xfrm>
            <a:off x="228600" y="838200"/>
            <a:ext cx="8686800" cy="5447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dirty="0">
                <a:latin typeface="Calibri" charset="0"/>
              </a:rPr>
              <a:t>Locke (cont.)</a:t>
            </a:r>
          </a:p>
          <a:p>
            <a:endParaRPr lang="en-US" sz="1600" dirty="0">
              <a:latin typeface="Calibri" charset="0"/>
            </a:endParaRPr>
          </a:p>
          <a:p>
            <a:endParaRPr lang="en-US" sz="1600" dirty="0">
              <a:latin typeface="Calibri" charset="0"/>
            </a:endParaRPr>
          </a:p>
          <a:p>
            <a:r>
              <a:rPr lang="en-US" sz="2000" dirty="0">
                <a:latin typeface="Calibri" charset="0"/>
              </a:rPr>
              <a:t>“Though the earth, and all inferior creatures, be common to all men, </a:t>
            </a:r>
          </a:p>
          <a:p>
            <a:r>
              <a:rPr lang="en-US" sz="2000" dirty="0">
                <a:latin typeface="Calibri" charset="0"/>
              </a:rPr>
              <a:t>yet every man has a property in his own person: this no body has any right to but himself. The </a:t>
            </a:r>
            <a:r>
              <a:rPr lang="en-US" sz="2000" dirty="0" err="1">
                <a:latin typeface="Calibri" charset="0"/>
              </a:rPr>
              <a:t>labour</a:t>
            </a:r>
            <a:r>
              <a:rPr lang="en-US" sz="2000" dirty="0">
                <a:latin typeface="Calibri" charset="0"/>
              </a:rPr>
              <a:t> of his body, and the work of his hands, we may say, are properly his. Whatsoever then he removes out of the state that nature hath provided, and left it in, he hath mixed his </a:t>
            </a:r>
            <a:r>
              <a:rPr lang="en-US" sz="2000" dirty="0" err="1">
                <a:latin typeface="Calibri" charset="0"/>
              </a:rPr>
              <a:t>labour</a:t>
            </a:r>
            <a:r>
              <a:rPr lang="en-US" sz="2000" dirty="0">
                <a:latin typeface="Calibri" charset="0"/>
              </a:rPr>
              <a:t> with, and joined to it something that is his own, and thereby makes it his property.  It being by him removed from the common state nature hath placed it in, it  hath by this </a:t>
            </a:r>
            <a:r>
              <a:rPr lang="en-US" sz="2000" dirty="0" err="1">
                <a:latin typeface="Calibri" charset="0"/>
              </a:rPr>
              <a:t>labour</a:t>
            </a:r>
            <a:r>
              <a:rPr lang="en-US" sz="2000" dirty="0">
                <a:latin typeface="Calibri" charset="0"/>
              </a:rPr>
              <a:t> something annexed to it, that </a:t>
            </a:r>
            <a:r>
              <a:rPr lang="en-US" sz="2000" b="1" dirty="0">
                <a:latin typeface="Calibri" charset="0"/>
              </a:rPr>
              <a:t>excludes the common </a:t>
            </a:r>
            <a:r>
              <a:rPr lang="en-US" sz="2000" b="1" dirty="0"/>
              <a:t>right of other men: for this </a:t>
            </a:r>
            <a:r>
              <a:rPr lang="en-US" sz="2000" b="1" dirty="0" err="1"/>
              <a:t>labour</a:t>
            </a:r>
            <a:r>
              <a:rPr lang="en-US" sz="2000" b="1" dirty="0"/>
              <a:t> being the unquestionable property of the </a:t>
            </a:r>
            <a:r>
              <a:rPr lang="en-US" sz="2000" b="1" dirty="0" err="1"/>
              <a:t>labourer</a:t>
            </a:r>
            <a:r>
              <a:rPr lang="en-US" sz="2000" b="1" dirty="0"/>
              <a:t>, no man but he can have a right to what that is once joined to, </a:t>
            </a:r>
            <a:r>
              <a:rPr lang="en-US" sz="2000" b="1" i="1" dirty="0"/>
              <a:t>at least where there is enough, and as good, left in common for others….”</a:t>
            </a:r>
          </a:p>
          <a:p>
            <a:endParaRPr lang="en-US" sz="2000" b="1" dirty="0">
              <a:latin typeface="Calibri" charset="0"/>
            </a:endParaRPr>
          </a:p>
          <a:p>
            <a:r>
              <a:rPr lang="en-US" sz="2000" b="1" dirty="0">
                <a:latin typeface="Calibri" charset="0"/>
              </a:rPr>
              <a:t>(the last part is the “</a:t>
            </a:r>
            <a:r>
              <a:rPr lang="en-US" sz="2000" b="1" dirty="0" err="1">
                <a:latin typeface="Calibri" charset="0"/>
              </a:rPr>
              <a:t>Lockean</a:t>
            </a:r>
            <a:r>
              <a:rPr lang="en-US" sz="2000" b="1" dirty="0">
                <a:latin typeface="Calibri" charset="0"/>
              </a:rPr>
              <a:t> Proviso”)</a:t>
            </a:r>
          </a:p>
          <a:p>
            <a:endParaRPr lang="en-US" sz="1600" dirty="0">
              <a:latin typeface="Calibri" charset="0"/>
            </a:endParaRPr>
          </a:p>
          <a:p>
            <a:r>
              <a:rPr lang="en-US" sz="1600" dirty="0">
                <a:latin typeface="Calibri" charset="0"/>
              </a:rPr>
              <a:t> </a:t>
            </a:r>
          </a:p>
        </p:txBody>
      </p:sp>
    </p:spTree>
    <p:extLst>
      <p:ext uri="{BB962C8B-B14F-4D97-AF65-F5344CB8AC3E}">
        <p14:creationId xmlns:p14="http://schemas.microsoft.com/office/powerpoint/2010/main" val="50887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3ADC-7ECA-0840-B621-5DCA2E0DF476}"/>
              </a:ext>
            </a:extLst>
          </p:cNvPr>
          <p:cNvSpPr>
            <a:spLocks noGrp="1"/>
          </p:cNvSpPr>
          <p:nvPr>
            <p:ph type="title"/>
          </p:nvPr>
        </p:nvSpPr>
        <p:spPr>
          <a:xfrm>
            <a:off x="0" y="274638"/>
            <a:ext cx="8991600" cy="1143000"/>
          </a:xfrm>
        </p:spPr>
        <p:txBody>
          <a:bodyPr/>
          <a:lstStyle/>
          <a:p>
            <a:r>
              <a:rPr lang="en-US" sz="3200" dirty="0"/>
              <a:t>From an “economics of law” view, we want the optimal mix of protection of “fences” and “codes” (Lessig):</a:t>
            </a:r>
          </a:p>
        </p:txBody>
      </p:sp>
      <p:sp>
        <p:nvSpPr>
          <p:cNvPr id="3" name="Content Placeholder 2">
            <a:extLst>
              <a:ext uri="{FF2B5EF4-FFF2-40B4-BE49-F238E27FC236}">
                <a16:creationId xmlns:a16="http://schemas.microsoft.com/office/drawing/2014/main" id="{FFEA55E3-A441-1D4D-BFBE-C281150D2040}"/>
              </a:ext>
            </a:extLst>
          </p:cNvPr>
          <p:cNvSpPr>
            <a:spLocks noGrp="1"/>
          </p:cNvSpPr>
          <p:nvPr>
            <p:ph idx="1"/>
          </p:nvPr>
        </p:nvSpPr>
        <p:spPr/>
        <p:txBody>
          <a:bodyPr/>
          <a:lstStyle/>
          <a:p>
            <a:pPr marL="0" indent="0">
              <a:buNone/>
            </a:pPr>
            <a:r>
              <a:rPr lang="en-US" dirty="0"/>
              <a:t>“From a social perspective, we would want the mix that provides optimal protection at the lowest cost. (In economics-speak, we would want a mix such that the marginal cost of an additional unit of protection is equivalent to the marginal benefit.)”</a:t>
            </a:r>
          </a:p>
          <a:p>
            <a:pPr marL="0" indent="0">
              <a:buNone/>
            </a:pPr>
            <a:endParaRPr lang="en-US" dirty="0"/>
          </a:p>
          <a:p>
            <a:pPr marL="0" indent="0">
              <a:buNone/>
            </a:pPr>
            <a:r>
              <a:rPr lang="en-US" dirty="0"/>
              <a:t>[Code, Ch. 10]</a:t>
            </a:r>
          </a:p>
        </p:txBody>
      </p:sp>
    </p:spTree>
    <p:extLst>
      <p:ext uri="{BB962C8B-B14F-4D97-AF65-F5344CB8AC3E}">
        <p14:creationId xmlns:p14="http://schemas.microsoft.com/office/powerpoint/2010/main" val="151713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learn more about </a:t>
            </a:r>
            <a:r>
              <a:rPr lang="en-US" dirty="0" err="1"/>
              <a:t>Lessig’s</a:t>
            </a:r>
            <a:r>
              <a:rPr lang="en-US" dirty="0"/>
              <a:t> views…for </a:t>
            </a:r>
            <a:r>
              <a:rPr lang="en-US" dirty="0">
                <a:hlinkClick r:id="rId2"/>
              </a:rPr>
              <a:t>free</a:t>
            </a:r>
            <a:r>
              <a:rPr lang="en-US" dirty="0"/>
              <a:t>!</a:t>
            </a:r>
          </a:p>
        </p:txBody>
      </p:sp>
      <p:pic>
        <p:nvPicPr>
          <p:cNvPr id="4" name="Content Placeholder 3"/>
          <p:cNvPicPr>
            <a:picLocks noGrp="1" noChangeAspect="1"/>
          </p:cNvPicPr>
          <p:nvPr>
            <p:ph idx="1"/>
          </p:nvPr>
        </p:nvPicPr>
        <p:blipFill>
          <a:blip r:embed="rId3"/>
          <a:srcRect l="-87231" r="-87231"/>
          <a:stretch>
            <a:fillRect/>
          </a:stretch>
        </p:blipFill>
        <p:spPr/>
      </p:pic>
    </p:spTree>
    <p:extLst>
      <p:ext uri="{BB962C8B-B14F-4D97-AF65-F5344CB8AC3E}">
        <p14:creationId xmlns:p14="http://schemas.microsoft.com/office/powerpoint/2010/main" val="182256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sz="4000" dirty="0">
                <a:latin typeface="Tahoma" charset="0"/>
                <a:ea typeface="+mj-ea"/>
                <a:cs typeface="+mj-cs"/>
              </a:rPr>
              <a:t>Intellectual Property Protection:  4 Schemes &amp; durations</a:t>
            </a:r>
          </a:p>
        </p:txBody>
      </p:sp>
      <p:sp>
        <p:nvSpPr>
          <p:cNvPr id="19459" name="Rectangle 3"/>
          <p:cNvSpPr>
            <a:spLocks noGrp="1" noChangeArrowheads="1"/>
          </p:cNvSpPr>
          <p:nvPr>
            <p:ph idx="1"/>
          </p:nvPr>
        </p:nvSpPr>
        <p:spPr/>
        <p:txBody>
          <a:bodyPr rtlCol="0">
            <a:normAutofit/>
          </a:bodyPr>
          <a:lstStyle/>
          <a:p>
            <a:pPr marL="0" indent="0" eaLnBrk="1" fontAlgn="auto" hangingPunct="1">
              <a:spcAft>
                <a:spcPts val="0"/>
              </a:spcAft>
              <a:buFont typeface="Arial"/>
              <a:buNone/>
              <a:defRPr/>
            </a:pPr>
            <a:endParaRPr lang="en-US" sz="3600" dirty="0">
              <a:latin typeface="Tahoma" charset="0"/>
              <a:ea typeface="+mn-ea"/>
              <a:cs typeface="+mn-cs"/>
            </a:endParaRPr>
          </a:p>
          <a:p>
            <a:pPr eaLnBrk="1" fontAlgn="auto" hangingPunct="1">
              <a:spcAft>
                <a:spcPts val="0"/>
              </a:spcAft>
              <a:buFont typeface="Tahoma" charset="0"/>
              <a:buAutoNum type="arabicParenR"/>
              <a:defRPr/>
            </a:pPr>
            <a:r>
              <a:rPr lang="en-US" sz="3600" i="1" dirty="0">
                <a:latin typeface="Tahoma" charset="0"/>
                <a:ea typeface="+mn-ea"/>
                <a:cs typeface="Times New Roman" charset="0"/>
              </a:rPr>
              <a:t>Copyrights</a:t>
            </a:r>
            <a:r>
              <a:rPr lang="en-US" sz="3600" dirty="0">
                <a:latin typeface="Tahoma" charset="0"/>
                <a:ea typeface="+mn-ea"/>
                <a:cs typeface="Times New Roman" charset="0"/>
              </a:rPr>
              <a:t> (life of author + 70 years)</a:t>
            </a:r>
            <a:endParaRPr lang="en-US" sz="3600" i="1" dirty="0">
              <a:latin typeface="Tahoma" charset="0"/>
              <a:ea typeface="+mn-ea"/>
              <a:cs typeface="Times New Roman" charset="0"/>
            </a:endParaRPr>
          </a:p>
          <a:p>
            <a:pPr eaLnBrk="1" fontAlgn="auto" hangingPunct="1">
              <a:spcAft>
                <a:spcPts val="0"/>
              </a:spcAft>
              <a:buFont typeface="Tahoma" charset="0"/>
              <a:buAutoNum type="arabicParenR"/>
              <a:defRPr/>
            </a:pPr>
            <a:r>
              <a:rPr lang="en-US" sz="3600" i="1" dirty="0">
                <a:latin typeface="Tahoma" charset="0"/>
                <a:ea typeface="+mn-ea"/>
                <a:cs typeface="Times New Roman" charset="0"/>
              </a:rPr>
              <a:t>Patents</a:t>
            </a:r>
            <a:r>
              <a:rPr lang="en-US" sz="3600" dirty="0">
                <a:latin typeface="Tahoma" charset="0"/>
                <a:ea typeface="+mn-ea"/>
                <a:cs typeface="Times New Roman" charset="0"/>
              </a:rPr>
              <a:t> (20 years past filing date)</a:t>
            </a:r>
            <a:endParaRPr lang="en-US" sz="3600" i="1" dirty="0">
              <a:latin typeface="Tahoma" charset="0"/>
              <a:ea typeface="+mn-ea"/>
              <a:cs typeface="Times New Roman" charset="0"/>
            </a:endParaRPr>
          </a:p>
          <a:p>
            <a:pPr eaLnBrk="1" fontAlgn="auto" hangingPunct="1">
              <a:spcAft>
                <a:spcPts val="0"/>
              </a:spcAft>
              <a:buFont typeface="Tahoma" charset="0"/>
              <a:buAutoNum type="arabicParenR"/>
              <a:defRPr/>
            </a:pPr>
            <a:r>
              <a:rPr lang="en-US" sz="3600" i="1" dirty="0">
                <a:latin typeface="Tahoma" charset="0"/>
                <a:ea typeface="+mn-ea"/>
                <a:cs typeface="Times New Roman" charset="0"/>
              </a:rPr>
              <a:t>Trademarks</a:t>
            </a:r>
            <a:r>
              <a:rPr lang="en-US" sz="3600" dirty="0">
                <a:latin typeface="Tahoma" charset="0"/>
                <a:ea typeface="+mn-ea"/>
                <a:cs typeface="Times New Roman" charset="0"/>
              </a:rPr>
              <a:t> (length of use)</a:t>
            </a:r>
            <a:endParaRPr lang="en-US" sz="3600" i="1" dirty="0">
              <a:latin typeface="Tahoma" charset="0"/>
              <a:ea typeface="+mn-ea"/>
              <a:cs typeface="Times New Roman" charset="0"/>
            </a:endParaRPr>
          </a:p>
          <a:p>
            <a:pPr eaLnBrk="1" fontAlgn="auto" hangingPunct="1">
              <a:spcAft>
                <a:spcPts val="0"/>
              </a:spcAft>
              <a:buFont typeface="Tahoma" charset="0"/>
              <a:buAutoNum type="arabicParenR"/>
              <a:defRPr/>
            </a:pPr>
            <a:r>
              <a:rPr lang="en-US" sz="3600" i="1" dirty="0">
                <a:latin typeface="Tahoma" charset="0"/>
                <a:ea typeface="+mn-ea"/>
                <a:cs typeface="Times New Roman" charset="0"/>
              </a:rPr>
              <a:t>Trade secrets</a:t>
            </a:r>
            <a:r>
              <a:rPr lang="en-US" sz="3600" dirty="0">
                <a:latin typeface="Tahoma" charset="0"/>
                <a:ea typeface="+mn-ea"/>
                <a:cs typeface="Times New Roman" charset="0"/>
              </a:rPr>
              <a:t> (length of secrecy)</a:t>
            </a:r>
            <a:endParaRPr lang="en-US" sz="3600" dirty="0">
              <a:latin typeface="Tahoma"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additive="base">
                                        <p:cTn id="7"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 calcmode="lin" valueType="num">
                                      <p:cBhvr additive="base">
                                        <p:cTn id="13"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 calcmode="lin" valueType="num">
                                      <p:cBhvr additive="base">
                                        <p:cTn id="25" dur="500" fill="hold"/>
                                        <p:tgtEl>
                                          <p:spTgt spid="1945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sz="4000" dirty="0">
                <a:latin typeface="Tahoma" charset="0"/>
              </a:rPr>
              <a:t>Federal Legal Protections: Balance</a:t>
            </a:r>
          </a:p>
        </p:txBody>
      </p:sp>
      <p:sp>
        <p:nvSpPr>
          <p:cNvPr id="22531" name="Rectangle 3"/>
          <p:cNvSpPr>
            <a:spLocks noGrp="1" noChangeArrowheads="1"/>
          </p:cNvSpPr>
          <p:nvPr>
            <p:ph idx="1"/>
          </p:nvPr>
        </p:nvSpPr>
        <p:spPr/>
        <p:txBody>
          <a:bodyPr/>
          <a:lstStyle/>
          <a:p>
            <a:pPr marL="0" indent="0" eaLnBrk="1" hangingPunct="1">
              <a:buFont typeface="Arial" charset="0"/>
              <a:buNone/>
            </a:pPr>
            <a:r>
              <a:rPr lang="en-US" dirty="0">
                <a:solidFill>
                  <a:srgbClr val="000000"/>
                </a:solidFill>
                <a:latin typeface="Tahoma" charset="0"/>
              </a:rPr>
              <a:t>In the US Constitution (Article 1, Section 8) states:</a:t>
            </a:r>
          </a:p>
          <a:p>
            <a:pPr lvl="1" eaLnBrk="1" hangingPunct="1">
              <a:buFont typeface="Wingdings" charset="0"/>
              <a:buNone/>
            </a:pPr>
            <a:r>
              <a:rPr lang="en-US" sz="3200" dirty="0">
                <a:solidFill>
                  <a:srgbClr val="000000"/>
                </a:solidFill>
                <a:latin typeface="Tahoma" charset="0"/>
              </a:rPr>
              <a:t>  “The congress shall have the power... to promote the </a:t>
            </a:r>
            <a:r>
              <a:rPr lang="en-US" sz="3200" b="1" dirty="0">
                <a:solidFill>
                  <a:srgbClr val="000000"/>
                </a:solidFill>
                <a:latin typeface="Tahoma" charset="0"/>
              </a:rPr>
              <a:t>Progress</a:t>
            </a:r>
            <a:r>
              <a:rPr lang="en-US" sz="3200" dirty="0">
                <a:solidFill>
                  <a:srgbClr val="000000"/>
                </a:solidFill>
                <a:latin typeface="Tahoma" charset="0"/>
              </a:rPr>
              <a:t> of Science and the </a:t>
            </a:r>
            <a:r>
              <a:rPr lang="en-US" sz="3200" b="1" dirty="0">
                <a:solidFill>
                  <a:srgbClr val="000000"/>
                </a:solidFill>
                <a:latin typeface="Tahoma" charset="0"/>
              </a:rPr>
              <a:t>useful</a:t>
            </a:r>
            <a:r>
              <a:rPr lang="en-US" sz="3200" dirty="0">
                <a:solidFill>
                  <a:srgbClr val="000000"/>
                </a:solidFill>
                <a:latin typeface="Tahoma" charset="0"/>
              </a:rPr>
              <a:t> Arts, by securing for </a:t>
            </a:r>
            <a:r>
              <a:rPr lang="en-US" sz="3200" b="1" dirty="0">
                <a:solidFill>
                  <a:srgbClr val="000000"/>
                </a:solidFill>
                <a:latin typeface="Tahoma" charset="0"/>
              </a:rPr>
              <a:t>limited</a:t>
            </a:r>
            <a:r>
              <a:rPr lang="en-US" sz="3200" dirty="0">
                <a:solidFill>
                  <a:srgbClr val="000000"/>
                </a:solidFill>
                <a:latin typeface="Tahoma" charset="0"/>
              </a:rPr>
              <a:t> Times to authors and inventors the exclusive </a:t>
            </a:r>
            <a:r>
              <a:rPr lang="en-US" sz="3200" b="1" dirty="0">
                <a:solidFill>
                  <a:srgbClr val="000000"/>
                </a:solidFill>
                <a:latin typeface="Tahoma" charset="0"/>
              </a:rPr>
              <a:t>Rights</a:t>
            </a:r>
            <a:r>
              <a:rPr lang="en-US" sz="3200" dirty="0">
                <a:solidFill>
                  <a:srgbClr val="000000"/>
                </a:solidFill>
                <a:latin typeface="Tahoma" charset="0"/>
              </a:rPr>
              <a:t> to their respective Writings and Discoveries.”</a:t>
            </a:r>
          </a:p>
        </p:txBody>
      </p:sp>
      <p:sp>
        <p:nvSpPr>
          <p:cNvPr id="2" name="TextBox 1"/>
          <p:cNvSpPr txBox="1"/>
          <p:nvPr/>
        </p:nvSpPr>
        <p:spPr>
          <a:xfrm>
            <a:off x="609600" y="6126163"/>
            <a:ext cx="6579295" cy="461665"/>
          </a:xfrm>
          <a:prstGeom prst="rect">
            <a:avLst/>
          </a:prstGeom>
          <a:noFill/>
        </p:spPr>
        <p:txBody>
          <a:bodyPr wrap="none" rtlCol="0">
            <a:spAutoFit/>
          </a:bodyPr>
          <a:lstStyle/>
          <a:p>
            <a:r>
              <a:rPr lang="en-US" dirty="0"/>
              <a:t>(bold added: the basis of the “balancing” 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5649</TotalTime>
  <Words>2909</Words>
  <Application>Microsoft Macintosh PowerPoint</Application>
  <PresentationFormat>On-screen Show (4:3)</PresentationFormat>
  <Paragraphs>210</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ＭＳ Ｐゴシック</vt:lpstr>
      <vt:lpstr>Arial</vt:lpstr>
      <vt:lpstr>Calibri</vt:lpstr>
      <vt:lpstr>Tahoma</vt:lpstr>
      <vt:lpstr>Times New Roman</vt:lpstr>
      <vt:lpstr>Wingdings</vt:lpstr>
      <vt:lpstr>Office Theme</vt:lpstr>
      <vt:lpstr>Intellectual Property in Cyberspace</vt:lpstr>
      <vt:lpstr>Like other topics, IP is connected to privacy, safety, security, etc.</vt:lpstr>
      <vt:lpstr>What do we want from IP law?</vt:lpstr>
      <vt:lpstr>The dominant (Western) view about property and rights</vt:lpstr>
      <vt:lpstr>PowerPoint Presentation</vt:lpstr>
      <vt:lpstr>From an “economics of law” view, we want the optimal mix of protection of “fences” and “codes” (Lessig):</vt:lpstr>
      <vt:lpstr>You can learn more about Lessig’s views…for free!</vt:lpstr>
      <vt:lpstr>Intellectual Property Protection:  4 Schemes &amp; durations</vt:lpstr>
      <vt:lpstr>Federal Legal Protections: Balance</vt:lpstr>
      <vt:lpstr>Lessig’s 4 modes of regulation</vt:lpstr>
      <vt:lpstr>Lessig’s examples:</vt:lpstr>
      <vt:lpstr>Why Property Laws are Important</vt:lpstr>
      <vt:lpstr>What Is (Tangible) Property?</vt:lpstr>
      <vt:lpstr>Intellectual Objects</vt:lpstr>
      <vt:lpstr>Intellectual vs. Tangible Objects</vt:lpstr>
      <vt:lpstr>Intellectual vs. Tangible Objects (continued)</vt:lpstr>
      <vt:lpstr>Ownership of Intellectual vs. Tangible Objects</vt:lpstr>
      <vt:lpstr>Ideas vs. Expressions of Ideas</vt:lpstr>
      <vt:lpstr>Jefferson: we cannot own ideas</vt:lpstr>
      <vt:lpstr>The Bayh-Dole Act (1980, 2018)</vt:lpstr>
      <vt:lpstr>Why Protect Intellectual Property? </vt:lpstr>
      <vt:lpstr>Software as Intellectual Property </vt:lpstr>
      <vt:lpstr>Software as Intellectual Property (continued)</vt:lpstr>
      <vt:lpstr>Copyright Protection</vt:lpstr>
      <vt:lpstr>The Fair Use Provision in Copyright Law</vt:lpstr>
      <vt:lpstr>Evolution of U.S. Copyright Law</vt:lpstr>
      <vt:lpstr>Evolution of Copyright Law in the U.S. (Continued)</vt:lpstr>
      <vt:lpstr>Evolution of Copyright Law in the U.S. (Continued)</vt:lpstr>
      <vt:lpstr>Evolution of Copyright Law in the U.S. (Continued)</vt:lpstr>
      <vt:lpstr>The Original Napster Case</vt:lpstr>
      <vt:lpstr>Patent Protections </vt:lpstr>
      <vt:lpstr>Patents (Continued)</vt:lpstr>
      <vt:lpstr>Patents (Continued)</vt:lpstr>
      <vt:lpstr>The Diamond v. Diehr Case</vt:lpstr>
      <vt:lpstr>Jurisdictional Issues Involving IP Laws </vt:lpstr>
      <vt:lpstr>Challenges to the “balancing” view: Free Software Foundation (FSF)</vt:lpstr>
      <vt:lpstr>“Information Wants to Be Shared”</vt:lpstr>
      <vt:lpstr>More challenges: The Creative Commons (CC)</vt:lpstr>
      <vt:lpstr>CC (Continued)</vt:lpstr>
    </vt:vector>
  </TitlesOfParts>
  <Company>Rivier</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8-1: Abbreviations and Acronyms Pertaining to Copyright</dc:title>
  <dc:creator>Herman</dc:creator>
  <cp:lastModifiedBy>Tom Powers</cp:lastModifiedBy>
  <cp:revision>125</cp:revision>
  <dcterms:created xsi:type="dcterms:W3CDTF">2003-08-19T14:38:34Z</dcterms:created>
  <dcterms:modified xsi:type="dcterms:W3CDTF">2020-02-25T17:16:22Z</dcterms:modified>
</cp:coreProperties>
</file>