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8" r:id="rId2"/>
    <p:sldId id="299" r:id="rId3"/>
    <p:sldId id="300" r:id="rId4"/>
    <p:sldId id="302" r:id="rId5"/>
    <p:sldId id="304" r:id="rId6"/>
    <p:sldId id="326" r:id="rId7"/>
    <p:sldId id="325" r:id="rId8"/>
    <p:sldId id="310" r:id="rId9"/>
    <p:sldId id="306" r:id="rId10"/>
    <p:sldId id="311" r:id="rId11"/>
    <p:sldId id="312" r:id="rId12"/>
    <p:sldId id="313" r:id="rId13"/>
    <p:sldId id="314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8" autoAdjust="0"/>
    <p:restoredTop sz="78993" autoAdjust="0"/>
  </p:normalViewPr>
  <p:slideViewPr>
    <p:cSldViewPr snapToGrid="0" snapToObjects="1">
      <p:cViewPr varScale="1">
        <p:scale>
          <a:sx n="71" d="100"/>
          <a:sy n="71" d="100"/>
        </p:scale>
        <p:origin x="156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5E19236A-54DD-4540-8435-63E3313A9E80}"/>
    <pc:docChg chg="delSld">
      <pc:chgData name="Tobias Lemke" userId="00ff3d77b6254e63" providerId="LiveId" clId="{5E19236A-54DD-4540-8435-63E3313A9E80}" dt="2019-02-15T17:13:52.868" v="4" actId="2696"/>
      <pc:docMkLst>
        <pc:docMk/>
      </pc:docMkLst>
      <pc:sldChg chg="del">
        <pc:chgData name="Tobias Lemke" userId="00ff3d77b6254e63" providerId="LiveId" clId="{5E19236A-54DD-4540-8435-63E3313A9E80}" dt="2019-02-15T17:13:47.777" v="3" actId="2696"/>
        <pc:sldMkLst>
          <pc:docMk/>
          <pc:sldMk cId="738069686" sldId="319"/>
        </pc:sldMkLst>
      </pc:sldChg>
      <pc:sldChg chg="del">
        <pc:chgData name="Tobias Lemke" userId="00ff3d77b6254e63" providerId="LiveId" clId="{5E19236A-54DD-4540-8435-63E3313A9E80}" dt="2019-02-15T17:13:38.094" v="0" actId="2696"/>
        <pc:sldMkLst>
          <pc:docMk/>
          <pc:sldMk cId="760735292" sldId="320"/>
        </pc:sldMkLst>
      </pc:sldChg>
      <pc:sldChg chg="del">
        <pc:chgData name="Tobias Lemke" userId="00ff3d77b6254e63" providerId="LiveId" clId="{5E19236A-54DD-4540-8435-63E3313A9E80}" dt="2019-02-15T17:13:38.774" v="1" actId="2696"/>
        <pc:sldMkLst>
          <pc:docMk/>
          <pc:sldMk cId="569058815" sldId="321"/>
        </pc:sldMkLst>
      </pc:sldChg>
      <pc:sldChg chg="del">
        <pc:chgData name="Tobias Lemke" userId="00ff3d77b6254e63" providerId="LiveId" clId="{5E19236A-54DD-4540-8435-63E3313A9E80}" dt="2019-02-15T17:13:39.228" v="2" actId="2696"/>
        <pc:sldMkLst>
          <pc:docMk/>
          <pc:sldMk cId="399035820" sldId="322"/>
        </pc:sldMkLst>
      </pc:sldChg>
      <pc:sldChg chg="del">
        <pc:chgData name="Tobias Lemke" userId="00ff3d77b6254e63" providerId="LiveId" clId="{5E19236A-54DD-4540-8435-63E3313A9E80}" dt="2019-02-15T17:13:52.868" v="4" actId="2696"/>
        <pc:sldMkLst>
          <pc:docMk/>
          <pc:sldMk cId="1319662097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CAA5EF-7308-9449-853A-F502CBB56F06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2.2</a:t>
            </a:r>
          </a:p>
        </p:txBody>
      </p:sp>
    </p:spTree>
    <p:extLst>
      <p:ext uri="{BB962C8B-B14F-4D97-AF65-F5344CB8AC3E}">
        <p14:creationId xmlns:p14="http://schemas.microsoft.com/office/powerpoint/2010/main" val="65838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8FBAA8C-03D7-DA46-B1AF-5EDAAEB54553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5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D74A82-8F7C-CB40-9343-899F2E79CB46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49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3CC9C03-B850-C34F-8AD1-93D33B2A6BD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01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13BFAD-D87E-2A4F-9665-E799E897A93F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E35AAFF-75AC-A745-88C5-F79C3FE75924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Learning Objective: 2.1</a:t>
            </a:r>
          </a:p>
        </p:txBody>
      </p:sp>
    </p:spTree>
    <p:extLst>
      <p:ext uri="{BB962C8B-B14F-4D97-AF65-F5344CB8AC3E}">
        <p14:creationId xmlns:p14="http://schemas.microsoft.com/office/powerpoint/2010/main" val="26700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Debates over what future of American politics and relations with the world should look like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Despite a general sense of disengagement, the US was actually very engaged in foreign relations, especially pro-active in the field of foreign economic relations and trade policy.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Hired lots of consular officers to negotiate trade deals.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84CF6-E0E3-AE49-8996-696B43641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6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CA7A48-387D-6D41-9E37-CDE85016EE3D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Also see a lot of activism in the negotiated or forceful annexation of territory.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Monroe doctrine also shut out European powers and declared western hemisphere as the U.S.’s sphere of influence</a:t>
            </a:r>
          </a:p>
        </p:txBody>
      </p:sp>
    </p:spTree>
    <p:extLst>
      <p:ext uri="{BB962C8B-B14F-4D97-AF65-F5344CB8AC3E}">
        <p14:creationId xmlns:p14="http://schemas.microsoft.com/office/powerpoint/2010/main" val="42398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how the US was very active</a:t>
            </a:r>
          </a:p>
          <a:p>
            <a:r>
              <a:rPr lang="en-US" dirty="0"/>
              <a:t>What does this map not really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same kind of activism also outside the American continent</a:t>
            </a:r>
          </a:p>
          <a:p>
            <a:r>
              <a:rPr lang="en-US" dirty="0"/>
              <a:t>Goal was to tap into the enormous markets that existed in Asia.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03DEB25-C31C-C945-83C7-829A7F9A2FD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71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FA04FEC-20C6-6749-BD3F-08561E05AB7D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B910-C3E4-415A-B270-65175AB6EC85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112-3369-47B9-A348-806B912689D3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FF3-2961-43AE-A165-727F2E434643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CEE-5DE7-45F9-B789-3453F9D483BB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7480" y="6356350"/>
            <a:ext cx="3749040" cy="365125"/>
          </a:xfrm>
        </p:spPr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76B-AF62-46D1-910B-865A88C889A9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3BBD-F408-470C-8DCA-006C9F2645A8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63DC-A6EE-4832-8374-68A68B733E32}" type="datetime1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5CF2-FB21-40A6-9206-AD6D9229530B}" type="datetime1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4D7-3543-4274-9FD6-0E6721F54482}" type="datetime1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5983-147B-4ECE-8782-075401EC43FA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63E-EF7B-466A-8CE8-5E56257F4A9E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6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EA4B-98D1-4263-86FB-94E7B989705D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carlin.com/product/hardcore-history-49-the-american-peri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8C86-FAF3-4C5E-8C08-26B8A106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Chapter 2: The Expansion of U.S. Power, 1787 - 1939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C6586-DDFE-45FE-815D-EF070032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62981"/>
            <a:ext cx="8229600" cy="3200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A7FA2-60F7-469E-9279-DA64E5E8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2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9683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First World War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09725" y="1434518"/>
            <a:ext cx="8607104" cy="475423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/>
              <a:t>1914</a:t>
            </a:r>
            <a:r>
              <a:rPr lang="en-US" sz="2600" dirty="0"/>
              <a:t>: European conflicts over territory and nationality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President Wilson attempts to keep U.S. “neutral in fact as well as name”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600" b="1" dirty="0"/>
              <a:t>1915</a:t>
            </a:r>
            <a:r>
              <a:rPr lang="en-US" sz="2200" dirty="0"/>
              <a:t>: </a:t>
            </a:r>
            <a:r>
              <a:rPr lang="en-US" sz="2600" dirty="0"/>
              <a:t>U.S. national interests threatened by German navy sinking merchant vessels, sinking of the </a:t>
            </a:r>
            <a:r>
              <a:rPr lang="en-US" sz="2600" i="1" dirty="0"/>
              <a:t>Lusitania</a:t>
            </a:r>
          </a:p>
          <a:p>
            <a:pPr>
              <a:lnSpc>
                <a:spcPct val="80000"/>
              </a:lnSpc>
            </a:pPr>
            <a:endParaRPr lang="en-US" sz="1000" i="1" dirty="0"/>
          </a:p>
          <a:p>
            <a:pPr>
              <a:lnSpc>
                <a:spcPct val="80000"/>
              </a:lnSpc>
            </a:pPr>
            <a:r>
              <a:rPr lang="en-US" sz="2600" b="1" dirty="0"/>
              <a:t>1917</a:t>
            </a:r>
            <a:r>
              <a:rPr lang="en-US" sz="2600" dirty="0"/>
              <a:t>: Security concerns lead Congress to declare war against Germany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600" dirty="0"/>
              <a:t>U.S. contributed to war efforts on two fronts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Provided munitions, weapons, and medical supplies to allies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Deployed reinforcement troops to Western front to relieve British/French troops and stage counteroffensive 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600" b="1" dirty="0"/>
              <a:t>1918</a:t>
            </a:r>
            <a:r>
              <a:rPr lang="en-US" sz="2600" dirty="0"/>
              <a:t>: Germany surrenders due to U.S. reinforcement measures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45372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66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Failed Efforts to Keep the Peace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Mixed incentives led to U.S. involvement in European affairs</a:t>
            </a:r>
          </a:p>
          <a:p>
            <a:endParaRPr lang="en-US" sz="800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Policy makers uncomfortable with security policy based on </a:t>
            </a:r>
            <a:r>
              <a:rPr lang="en-US" b="1" dirty="0">
                <a:latin typeface="Arial" charset="0"/>
              </a:rPr>
              <a:t>geopolitics</a:t>
            </a:r>
          </a:p>
          <a:p>
            <a:pPr lvl="2"/>
            <a:r>
              <a:rPr lang="en-US" sz="2000" dirty="0">
                <a:latin typeface="Arial" charset="0"/>
              </a:rPr>
              <a:t>The distribution of global power should not be tilted too heavily toward one European country (e.g., Germany)</a:t>
            </a:r>
          </a:p>
          <a:p>
            <a:pPr lvl="1"/>
            <a:endParaRPr lang="en-US" altLang="ja-JP" sz="1000" dirty="0">
              <a:latin typeface="Arial" charset="0"/>
            </a:endParaRPr>
          </a:p>
          <a:p>
            <a:pPr lvl="1"/>
            <a:r>
              <a:rPr lang="en-US" altLang="ja-JP" dirty="0">
                <a:latin typeface="Arial" charset="0"/>
              </a:rPr>
              <a:t>President Wilson’s moralistic sense of duty</a:t>
            </a:r>
          </a:p>
          <a:p>
            <a:pPr lvl="2"/>
            <a:r>
              <a:rPr lang="en-US" altLang="ja-JP" sz="2000" dirty="0">
                <a:latin typeface="Arial" charset="0"/>
              </a:rPr>
              <a:t>All citizens should be free to determine their own destinies—“</a:t>
            </a:r>
            <a:r>
              <a:rPr lang="en-US" sz="2000" dirty="0">
                <a:latin typeface="Arial" charset="0"/>
              </a:rPr>
              <a:t>Making the world safe for democracy”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97634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126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Failed Efforts to Keep the Peace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4921" y="1664266"/>
            <a:ext cx="8229600" cy="452596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[Incentives to maintain U.S. involvement in European affairs (</a:t>
            </a:r>
            <a:r>
              <a:rPr lang="en-US" sz="2000" dirty="0" err="1">
                <a:latin typeface="Arial" charset="0"/>
              </a:rPr>
              <a:t>con’t</a:t>
            </a:r>
            <a:r>
              <a:rPr lang="en-US" sz="2000" dirty="0">
                <a:latin typeface="Arial" charset="0"/>
              </a:rPr>
              <a:t>.)]</a:t>
            </a:r>
          </a:p>
          <a:p>
            <a:pPr algn="ctr">
              <a:lnSpc>
                <a:spcPct val="90000"/>
              </a:lnSpc>
              <a:buNone/>
            </a:pPr>
            <a:endParaRPr lang="en-US" sz="1000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World War I to be “war to end all wars” </a:t>
            </a:r>
          </a:p>
          <a:p>
            <a:pPr lvl="2"/>
            <a:r>
              <a:rPr lang="en-US" sz="2000" dirty="0">
                <a:latin typeface="Arial" charset="0"/>
              </a:rPr>
              <a:t>So destructive as to end all future global conflicts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Collective security</a:t>
            </a:r>
            <a:r>
              <a:rPr lang="en-US" dirty="0">
                <a:latin typeface="Arial" charset="0"/>
              </a:rPr>
              <a:t>: Leaders renounce war as instrument of statecraft; countries defend one another against aggressors</a:t>
            </a:r>
          </a:p>
          <a:p>
            <a:pPr lvl="1">
              <a:lnSpc>
                <a:spcPct val="90000"/>
              </a:lnSpc>
            </a:pPr>
            <a:endParaRPr lang="en-US" sz="10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Wilson’s “</a:t>
            </a:r>
            <a:r>
              <a:rPr lang="en-US" b="1" dirty="0">
                <a:latin typeface="Arial" charset="0"/>
              </a:rPr>
              <a:t>Fourteen Points</a:t>
            </a:r>
            <a:r>
              <a:rPr lang="en-US" dirty="0">
                <a:latin typeface="Arial" charset="0"/>
              </a:rPr>
              <a:t>” outlined steps to world peace, including. . .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Freedom of markets, seas, governance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Also provided framework for global collective security organization—became the </a:t>
            </a:r>
            <a:r>
              <a:rPr lang="en-US" sz="2000" b="1" dirty="0">
                <a:latin typeface="Arial" charset="0"/>
              </a:rPr>
              <a:t>League of Nat</a:t>
            </a:r>
            <a:r>
              <a:rPr lang="en-US" sz="2200" b="1" dirty="0">
                <a:latin typeface="Arial" charset="0"/>
              </a:rPr>
              <a:t>ions</a:t>
            </a:r>
            <a:endParaRPr lang="en-US" sz="22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8940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4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Failed Efforts to Keep the Peace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Outcomes of League of Nations: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 refuses to ratify treaty, U.S. does not join the organization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Resented Wilson’s actions during the negotiations of the Treaty of Versailles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League fails to intervene when Japan invades Manchuria (China) in 1931 and when Italy invades Ethiopia (1935)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Collective-action and free-rider problems plague organization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Creates a false sense of security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76125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3035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Failed Efforts to Keep the Peace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6035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>
                <a:latin typeface="Arial" charset="0"/>
              </a:rPr>
              <a:t>U.S. absence hurt League of Nations, but did not deter U.S. from looking for other preventative measures to limit future world wars</a:t>
            </a:r>
          </a:p>
          <a:p>
            <a:pPr>
              <a:lnSpc>
                <a:spcPct val="7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>
                <a:latin typeface="Arial" charset="0"/>
              </a:rPr>
              <a:t>Anti-war efforts: U.S. attempts to stop military conflicts and prevent new wars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00" dirty="0">
                <a:latin typeface="Arial" charset="0"/>
              </a:rPr>
              <a:t> 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Arial" charset="0"/>
              </a:rPr>
              <a:t>Calls for disarmament, </a:t>
            </a:r>
            <a:r>
              <a:rPr lang="en-US" b="1" dirty="0">
                <a:latin typeface="Arial" charset="0"/>
              </a:rPr>
              <a:t>Kellogg-Briand Pact</a:t>
            </a:r>
          </a:p>
          <a:p>
            <a:pPr lvl="2">
              <a:lnSpc>
                <a:spcPct val="70000"/>
              </a:lnSpc>
            </a:pPr>
            <a:endParaRPr lang="en-US" dirty="0">
              <a:latin typeface="Arial" charset="0"/>
            </a:endParaRPr>
          </a:p>
          <a:p>
            <a:pPr marL="342900" lvl="1" indent="-342900">
              <a:lnSpc>
                <a:spcPct val="70000"/>
              </a:lnSpc>
              <a:buFont typeface="Arial"/>
              <a:buChar char="•"/>
            </a:pPr>
            <a:r>
              <a:rPr lang="en-US" sz="2800" dirty="0">
                <a:latin typeface="Arial" charset="0"/>
              </a:rPr>
              <a:t>Collective security efforts (through League of Nations) fail to curtail power politics by Italy, Germany, and Japan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7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70000"/>
              </a:lnSpc>
            </a:pPr>
            <a:endParaRPr lang="en-US" dirty="0">
              <a:latin typeface="Arial" charset="0"/>
            </a:endParaRPr>
          </a:p>
          <a:p>
            <a:pPr lvl="1">
              <a:lnSpc>
                <a:spcPct val="7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26243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A7BF-C9B9-4EB5-9688-09810101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2616"/>
            <a:ext cx="8229600" cy="56502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Learning objectives: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886C-DD92-4434-9CED-02EEE867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8292"/>
            <a:ext cx="8229600" cy="4268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today's class you should be able to:</a:t>
            </a:r>
          </a:p>
          <a:p>
            <a:r>
              <a:rPr lang="en-US" sz="2400" dirty="0"/>
              <a:t>Discuss the U.S.’s pattern of economic and territorial expansion in the nineteenth century.</a:t>
            </a:r>
          </a:p>
          <a:p>
            <a:r>
              <a:rPr lang="en-US" sz="2400" dirty="0"/>
              <a:t>Explain the following concepts and their relationship to U.S. foreign policy:</a:t>
            </a:r>
          </a:p>
          <a:p>
            <a:pPr lvl="1" indent="-342900"/>
            <a:r>
              <a:rPr lang="en-US" sz="2400" dirty="0"/>
              <a:t>Manifest Destiny on the Western Frontier</a:t>
            </a:r>
          </a:p>
          <a:p>
            <a:pPr lvl="1" indent="-342900"/>
            <a:r>
              <a:rPr lang="en-US" sz="2400" dirty="0"/>
              <a:t>Opening the Door to Asia</a:t>
            </a:r>
          </a:p>
          <a:p>
            <a:pPr lvl="1" indent="-342900"/>
            <a:r>
              <a:rPr lang="en-US" sz="2400" dirty="0"/>
              <a:t>A Big Stick in Latin America</a:t>
            </a:r>
          </a:p>
          <a:p>
            <a:r>
              <a:rPr lang="en-US" sz="2400" dirty="0"/>
              <a:t>Discuss U.S. involvement in the two World Wars and how it affected the global power position of the country.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7AA0-DB8D-49AC-9388-1E680573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55" y="55311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Economic and Territorial Expansion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9755" y="1687827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charset="0"/>
              </a:rPr>
              <a:t>Under the Articles of Confederation (1781), a weak central government made the United States vulnerable to intimidation from great powers.</a:t>
            </a:r>
          </a:p>
          <a:p>
            <a:endParaRPr lang="en-US" sz="4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They were replaced by the Constitution in 1787, giving federal government more control and dividing foreign policy powers between the president and Congress (Madison’s influence).</a:t>
            </a:r>
          </a:p>
          <a:p>
            <a:pPr lvl="1"/>
            <a:endParaRPr lang="en-US" sz="9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However, the separation of powers and institutional design did </a:t>
            </a:r>
            <a:r>
              <a:rPr lang="en-US" sz="2400" i="1" dirty="0">
                <a:latin typeface="Arial" charset="0"/>
              </a:rPr>
              <a:t>not </a:t>
            </a:r>
            <a:r>
              <a:rPr lang="en-US" sz="2400" dirty="0">
                <a:latin typeface="Arial" charset="0"/>
              </a:rPr>
              <a:t>encourage diplomacy.</a:t>
            </a:r>
          </a:p>
          <a:p>
            <a:pPr lvl="2"/>
            <a:r>
              <a:rPr lang="en-US" dirty="0">
                <a:latin typeface="Arial" charset="0"/>
              </a:rPr>
              <a:t>Little funding and personnel for state department</a:t>
            </a:r>
          </a:p>
          <a:p>
            <a:pPr marL="457200" lvl="1" indent="0"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66690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Economic and Territorial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Arial" charset="0"/>
              </a:rPr>
              <a:t>Debates on how to pursue becoming a powerful nation</a:t>
            </a:r>
          </a:p>
          <a:p>
            <a:pPr lvl="1"/>
            <a:r>
              <a:rPr lang="en-US" sz="3200" dirty="0">
                <a:latin typeface="Arial" charset="0"/>
              </a:rPr>
              <a:t>Alexander Hamilton: Strong industrial setting and large central government</a:t>
            </a:r>
          </a:p>
          <a:p>
            <a:pPr lvl="1"/>
            <a:r>
              <a:rPr lang="en-US" sz="3200" dirty="0">
                <a:latin typeface="Arial" charset="0"/>
              </a:rPr>
              <a:t>Thomas Jefferson: Small farming communities and strong state power</a:t>
            </a:r>
          </a:p>
          <a:p>
            <a:endParaRPr lang="en-US" sz="3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Primary foreign policy goal = economic relations (trade)</a:t>
            </a:r>
          </a:p>
          <a:p>
            <a:pPr lvl="1"/>
            <a:r>
              <a:rPr lang="en-US" sz="3200" dirty="0">
                <a:latin typeface="Arial" charset="0"/>
              </a:rPr>
              <a:t>Favored unilateralism: No entangling alliances.</a:t>
            </a:r>
          </a:p>
          <a:p>
            <a:pPr lvl="2"/>
            <a:r>
              <a:rPr lang="en-US" sz="2900" dirty="0">
                <a:latin typeface="Arial" charset="0"/>
              </a:rPr>
              <a:t>“Neutrality” during the Napoleonic Wars (1793-1814)</a:t>
            </a:r>
          </a:p>
          <a:p>
            <a:pPr lvl="1"/>
            <a:r>
              <a:rPr lang="en-US" sz="3200" dirty="0">
                <a:latin typeface="Arial" charset="0"/>
              </a:rPr>
              <a:t>Limited institutions for foreign policy making and implementation.</a:t>
            </a:r>
          </a:p>
          <a:p>
            <a:pPr lvl="1"/>
            <a:r>
              <a:rPr lang="en-US" sz="3200" dirty="0">
                <a:latin typeface="Arial" charset="0"/>
              </a:rPr>
              <a:t>U.S. policy makers favored isolation in theory; in practice, continued to pursue expansion.</a:t>
            </a:r>
          </a:p>
          <a:p>
            <a:pPr lvl="1"/>
            <a:r>
              <a:rPr lang="en-US" sz="3200" dirty="0">
                <a:latin typeface="Arial" charset="0"/>
              </a:rPr>
              <a:t>United States moved westward, away from European involvement.</a:t>
            </a:r>
          </a:p>
          <a:p>
            <a:pPr lvl="1"/>
            <a:r>
              <a:rPr lang="en-US" sz="3200" dirty="0">
                <a:latin typeface="Arial" charset="0"/>
              </a:rPr>
              <a:t>Expansion of trade relations.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9640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09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charset="0"/>
              </a:rPr>
              <a:t>Manifest Destiny on the Western Frontier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51669" y="1356920"/>
            <a:ext cx="8699383" cy="4999430"/>
          </a:xfrm>
        </p:spPr>
        <p:txBody>
          <a:bodyPr>
            <a:noAutofit/>
          </a:bodyPr>
          <a:lstStyle/>
          <a:p>
            <a:r>
              <a:rPr lang="en-US" sz="2200" dirty="0"/>
              <a:t>Global balance of power: Multilateral (anchored by European powers), with U.S. as emerging “offshore power”</a:t>
            </a:r>
          </a:p>
          <a:p>
            <a:pPr lvl="1"/>
            <a:r>
              <a:rPr lang="en-US" sz="2000" dirty="0"/>
              <a:t>U.S. moved to fill geographic vacuum, became regional power by default and by declaration (Monroe Doctrine 1823)</a:t>
            </a:r>
          </a:p>
          <a:p>
            <a:pPr lvl="1"/>
            <a:r>
              <a:rPr lang="en-US" sz="2000" dirty="0"/>
              <a:t>Question: Why did Monroe Doctrine matter?</a:t>
            </a:r>
          </a:p>
          <a:p>
            <a:pPr lvl="1"/>
            <a:endParaRPr lang="en-US" sz="900" dirty="0"/>
          </a:p>
          <a:p>
            <a:r>
              <a:rPr lang="en-US" sz="2200" dirty="0"/>
              <a:t>Territory purchased and forcefully gained to increase U.S. economic and military power (emphasizing paradoxes)</a:t>
            </a:r>
          </a:p>
          <a:p>
            <a:pPr lvl="1"/>
            <a:r>
              <a:rPr lang="en-US" sz="2000" dirty="0"/>
              <a:t>Jefferson’s executive authority in the Louisiana Purchase, acquisition of Florida, Texas</a:t>
            </a:r>
          </a:p>
          <a:p>
            <a:pPr lvl="1"/>
            <a:r>
              <a:rPr lang="en-US" sz="2000" dirty="0"/>
              <a:t>Conflict with Native Americans over expansion and assimilation</a:t>
            </a:r>
          </a:p>
          <a:p>
            <a:pPr lvl="1"/>
            <a:r>
              <a:rPr lang="en-US" sz="2000" dirty="0"/>
              <a:t>U.S. influence in Latin America (regional hegemony)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5700" y="6356350"/>
            <a:ext cx="4292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50190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5430E32C-F479-4F38-8CE3-04CC810ED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527" y="643466"/>
            <a:ext cx="8132945" cy="55710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5C84C-F8A0-41E4-B0D1-C5A1D037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24868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C0DB-388B-4BE3-B7F9-10CACA25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latin typeface="Arial" charset="0"/>
              </a:rPr>
              <a:t>Opening the Door to Asia”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0823-FF25-49E0-A637-752700A1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Gunboat diplomacy</a:t>
            </a:r>
            <a:r>
              <a:rPr lang="en-US" sz="2400" dirty="0">
                <a:latin typeface="Arial" charset="0"/>
              </a:rPr>
              <a:t>: President Fillmore sent naval vessels to Tokyo (1853) after failed negotiations to establish commercial relations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Results in 1854 treaty of friendship between U.S. and Japan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Annexation</a:t>
            </a:r>
            <a:r>
              <a:rPr lang="en-US" sz="2400" dirty="0">
                <a:latin typeface="Arial" charset="0"/>
              </a:rPr>
              <a:t>: Hawaiian Islands (1893) and Alaska (1867)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Appealing because of geographically strategic value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Intervention</a:t>
            </a:r>
            <a:r>
              <a:rPr lang="en-US" sz="2400" dirty="0">
                <a:latin typeface="Arial" charset="0"/>
              </a:rPr>
              <a:t>: U.S. forces ousted Spanish from Cuba and the Philippines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McKinley focuses on Philippines, breaks general rule against colonization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Did not attempt to colonize Cuba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Open-door policy</a:t>
            </a:r>
            <a:r>
              <a:rPr lang="en-US" sz="2400" dirty="0">
                <a:latin typeface="Arial" charset="0"/>
              </a:rPr>
              <a:t>: Preventive measures in China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Policy makers did not want European powers to</a:t>
            </a:r>
            <a:r>
              <a:rPr lang="en-US" sz="2200" dirty="0">
                <a:latin typeface="Arial" charset="0"/>
              </a:rPr>
              <a:t> carve up China to serve their own trading interests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1AAD7-9C69-4C4F-9BAF-FB813A4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1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54" y="559864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 Big Stick in Latin America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5834" y="1702864"/>
            <a:ext cx="8732940" cy="465348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charset="0"/>
              </a:rPr>
              <a:t>Theodore Roosevelt: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Speak softly, but carry a big stick.</a:t>
            </a:r>
            <a:r>
              <a:rPr lang="ja-JP" altLang="en-US" sz="2400" dirty="0">
                <a:latin typeface="Arial" charset="0"/>
              </a:rPr>
              <a:t>”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1905: Negotiated the end of Russo–Japanese War (and won a      Nobel Peace Prize)</a:t>
            </a:r>
          </a:p>
          <a:p>
            <a:pPr lvl="1"/>
            <a:r>
              <a:rPr lang="en-US" sz="2000" dirty="0">
                <a:latin typeface="Arial" charset="0"/>
              </a:rPr>
              <a:t>1907: Deployed naval armada around the globe to show U.S.'s strength</a:t>
            </a:r>
          </a:p>
          <a:p>
            <a:pPr lvl="1"/>
            <a:r>
              <a:rPr lang="en-US" sz="2000" dirty="0">
                <a:latin typeface="Arial" charset="0"/>
              </a:rPr>
              <a:t>Believed wars were both inevitable and noble</a:t>
            </a:r>
          </a:p>
          <a:p>
            <a:pPr lvl="1"/>
            <a:endParaRPr lang="en-US" sz="900" b="1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Ordered military interventions in Dominican Republic (1904), Honduras (1905), Cuba (1906), and Panama (1908)</a:t>
            </a:r>
          </a:p>
          <a:p>
            <a:r>
              <a:rPr lang="en-US" sz="2400" dirty="0">
                <a:latin typeface="Arial" charset="0"/>
                <a:hlinkClick r:id="rId3"/>
              </a:rPr>
              <a:t>Interested in more history? Dan Carlin’s “The American Peril”</a:t>
            </a:r>
            <a:endParaRPr lang="en-US" sz="24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97398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266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Justifying Expansion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>
                <a:latin typeface="Arial" charset="0"/>
              </a:rPr>
              <a:t>Political rationale</a:t>
            </a:r>
            <a:r>
              <a:rPr lang="en-US" sz="2600" dirty="0">
                <a:latin typeface="Arial" charset="0"/>
              </a:rPr>
              <a:t>: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dirty="0">
                <a:latin typeface="Arial" charset="0"/>
              </a:rPr>
              <a:t>Monroe Doctrine detached U.S. from Europe, but strengthened regional hegemony, declaring regional sphere of influence</a:t>
            </a:r>
          </a:p>
          <a:p>
            <a:endParaRPr lang="en-US" sz="1500" dirty="0">
              <a:latin typeface="Arial" charset="0"/>
            </a:endParaRPr>
          </a:p>
          <a:p>
            <a:r>
              <a:rPr lang="en-US" sz="2600" b="1" dirty="0">
                <a:latin typeface="Arial" charset="0"/>
              </a:rPr>
              <a:t>Moralistic rationale</a:t>
            </a:r>
            <a:r>
              <a:rPr lang="en-US" sz="2600" dirty="0">
                <a:latin typeface="Arial" charset="0"/>
              </a:rPr>
              <a:t>: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dirty="0">
                <a:latin typeface="Arial" charset="0"/>
              </a:rPr>
              <a:t>Manifest Destiny—cultural and religious justification for westward territorial expansion</a:t>
            </a:r>
          </a:p>
          <a:p>
            <a:endParaRPr lang="en-US" sz="1500" b="1" dirty="0">
              <a:latin typeface="Arial" charset="0"/>
            </a:endParaRPr>
          </a:p>
          <a:p>
            <a:r>
              <a:rPr lang="en-US" sz="2600" b="1" dirty="0">
                <a:latin typeface="Arial" charset="0"/>
              </a:rPr>
              <a:t>Economic rationale</a:t>
            </a:r>
            <a:r>
              <a:rPr lang="en-US" sz="2600" dirty="0">
                <a:latin typeface="Arial" charset="0"/>
              </a:rPr>
              <a:t>: Opening new markets, helping commercial sectors with trading partners</a:t>
            </a:r>
          </a:p>
          <a:p>
            <a:pPr lvl="1"/>
            <a:r>
              <a:rPr lang="en-US" sz="2200" dirty="0">
                <a:latin typeface="Arial" charset="0"/>
              </a:rPr>
              <a:t>Implementing tariffs and low-interest loans to promote U.S. trade </a:t>
            </a:r>
          </a:p>
          <a:p>
            <a:pPr lvl="1"/>
            <a:r>
              <a:rPr lang="en-US" sz="2200" dirty="0">
                <a:latin typeface="Arial" charset="0"/>
              </a:rPr>
              <a:t>Growing the agricultural sector</a:t>
            </a:r>
          </a:p>
          <a:p>
            <a:pPr lvl="1"/>
            <a:endParaRPr lang="en-US" sz="24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160" y="6356350"/>
            <a:ext cx="429768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62311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1616</Words>
  <Application>Microsoft Office PowerPoint</Application>
  <PresentationFormat>On-screen Show (4:3)</PresentationFormat>
  <Paragraphs>159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  Chapter 2: The Expansion of U.S. Power, 1787 - 1939</vt:lpstr>
      <vt:lpstr>Learning objectives:</vt:lpstr>
      <vt:lpstr>Economic and Territorial Expansion</vt:lpstr>
      <vt:lpstr>Economic and Territorial Expansion</vt:lpstr>
      <vt:lpstr>Manifest Destiny on the Western Frontier</vt:lpstr>
      <vt:lpstr>PowerPoint Presentation</vt:lpstr>
      <vt:lpstr> “Opening the Door to Asia”</vt:lpstr>
      <vt:lpstr>A Big Stick in Latin America</vt:lpstr>
      <vt:lpstr>Justifying Expansion</vt:lpstr>
      <vt:lpstr>The First World War</vt:lpstr>
      <vt:lpstr>Failed Efforts to Keep the Peace</vt:lpstr>
      <vt:lpstr>Failed Efforts to Keep the Peace</vt:lpstr>
      <vt:lpstr>Failed Efforts to Keep the Peace</vt:lpstr>
      <vt:lpstr>Failed Efforts to Keep the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Clicker question:</dc:title>
  <dc:creator>Tobias Lemke</dc:creator>
  <cp:lastModifiedBy>Tobias Lemke</cp:lastModifiedBy>
  <cp:revision>1</cp:revision>
  <dcterms:created xsi:type="dcterms:W3CDTF">2019-02-15T16:51:37Z</dcterms:created>
  <dcterms:modified xsi:type="dcterms:W3CDTF">2019-02-15T17:13:57Z</dcterms:modified>
</cp:coreProperties>
</file>