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89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80" r:id="rId11"/>
    <p:sldId id="266" r:id="rId12"/>
    <p:sldId id="267" r:id="rId13"/>
    <p:sldId id="268" r:id="rId14"/>
    <p:sldId id="296" r:id="rId15"/>
    <p:sldId id="297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ndon MacDonald" initials="so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53" autoAdjust="0"/>
  </p:normalViewPr>
  <p:slideViewPr>
    <p:cSldViewPr snapToGrid="0" snapToObjects="1">
      <p:cViewPr varScale="1">
        <p:scale>
          <a:sx n="79" d="100"/>
          <a:sy n="79" d="100"/>
        </p:scale>
        <p:origin x="11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Lemke" userId="00ff3d77b6254e63" providerId="LiveId" clId="{767B67A6-FBD1-4F02-A548-51E2AA736C52}"/>
    <pc:docChg chg="delSld">
      <pc:chgData name="Tobias Lemke" userId="00ff3d77b6254e63" providerId="LiveId" clId="{767B67A6-FBD1-4F02-A548-51E2AA736C52}" dt="2019-03-18T16:10:38.955" v="8" actId="2696"/>
      <pc:docMkLst>
        <pc:docMk/>
      </pc:docMkLst>
      <pc:sldChg chg="del">
        <pc:chgData name="Tobias Lemke" userId="00ff3d77b6254e63" providerId="LiveId" clId="{767B67A6-FBD1-4F02-A548-51E2AA736C52}" dt="2019-03-18T16:10:18.113" v="1" actId="2696"/>
        <pc:sldMkLst>
          <pc:docMk/>
          <pc:sldMk cId="1126553754" sldId="287"/>
        </pc:sldMkLst>
      </pc:sldChg>
      <pc:sldChg chg="del">
        <pc:chgData name="Tobias Lemke" userId="00ff3d77b6254e63" providerId="LiveId" clId="{767B67A6-FBD1-4F02-A548-51E2AA736C52}" dt="2019-03-18T16:10:20.495" v="2" actId="2696"/>
        <pc:sldMkLst>
          <pc:docMk/>
          <pc:sldMk cId="2651921749" sldId="290"/>
        </pc:sldMkLst>
      </pc:sldChg>
      <pc:sldChg chg="del">
        <pc:chgData name="Tobias Lemke" userId="00ff3d77b6254e63" providerId="LiveId" clId="{767B67A6-FBD1-4F02-A548-51E2AA736C52}" dt="2019-03-18T16:10:21.476" v="3" actId="2696"/>
        <pc:sldMkLst>
          <pc:docMk/>
          <pc:sldMk cId="237381496" sldId="291"/>
        </pc:sldMkLst>
      </pc:sldChg>
      <pc:sldChg chg="del">
        <pc:chgData name="Tobias Lemke" userId="00ff3d77b6254e63" providerId="LiveId" clId="{767B67A6-FBD1-4F02-A548-51E2AA736C52}" dt="2019-03-18T16:10:33.408" v="7" actId="2696"/>
        <pc:sldMkLst>
          <pc:docMk/>
          <pc:sldMk cId="1334907687" sldId="292"/>
        </pc:sldMkLst>
      </pc:sldChg>
      <pc:sldChg chg="del">
        <pc:chgData name="Tobias Lemke" userId="00ff3d77b6254e63" providerId="LiveId" clId="{767B67A6-FBD1-4F02-A548-51E2AA736C52}" dt="2019-03-18T16:10:23.536" v="4" actId="2696"/>
        <pc:sldMkLst>
          <pc:docMk/>
          <pc:sldMk cId="1120648001" sldId="293"/>
        </pc:sldMkLst>
      </pc:sldChg>
      <pc:sldChg chg="del">
        <pc:chgData name="Tobias Lemke" userId="00ff3d77b6254e63" providerId="LiveId" clId="{767B67A6-FBD1-4F02-A548-51E2AA736C52}" dt="2019-03-18T16:10:30.500" v="5" actId="2696"/>
        <pc:sldMkLst>
          <pc:docMk/>
          <pc:sldMk cId="4290741467" sldId="294"/>
        </pc:sldMkLst>
      </pc:sldChg>
      <pc:sldChg chg="del">
        <pc:chgData name="Tobias Lemke" userId="00ff3d77b6254e63" providerId="LiveId" clId="{767B67A6-FBD1-4F02-A548-51E2AA736C52}" dt="2019-03-18T16:10:32.221" v="6" actId="2696"/>
        <pc:sldMkLst>
          <pc:docMk/>
          <pc:sldMk cId="2794823979" sldId="295"/>
        </pc:sldMkLst>
      </pc:sldChg>
      <pc:sldChg chg="del">
        <pc:chgData name="Tobias Lemke" userId="00ff3d77b6254e63" providerId="LiveId" clId="{767B67A6-FBD1-4F02-A548-51E2AA736C52}" dt="2019-03-18T16:10:06.466" v="0" actId="2696"/>
        <pc:sldMkLst>
          <pc:docMk/>
          <pc:sldMk cId="403088459" sldId="298"/>
        </pc:sldMkLst>
      </pc:sldChg>
      <pc:sldChg chg="del">
        <pc:chgData name="Tobias Lemke" userId="00ff3d77b6254e63" providerId="LiveId" clId="{767B67A6-FBD1-4F02-A548-51E2AA736C52}" dt="2019-03-18T16:10:38.955" v="8" actId="2696"/>
        <pc:sldMkLst>
          <pc:docMk/>
          <pc:sldMk cId="3946232350" sldId="2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195DA-200D-924F-BDCA-B34C38922AFA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3E50C-C97D-1844-9FA5-DBD65CE41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623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940DC-8AB5-A84A-8879-0E7FCE824992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88129-2489-914E-9CCA-968BE3559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77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1412688-9176-5844-A3C0-CF5A15C9D75F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7BECD87-0EDE-2943-BEA5-84FC16A1B69F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7.1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94E5ADF-CD52-CF43-B90D-E6C4C2ADF4D3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7.1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The second point overlaps with what distinction?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14E4B5C-BEA0-0F45-8178-2A73FF976993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7.1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C73F2B9-D6A0-E845-ACC5-D80177D0ED63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7.1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A2A8118-2468-7A41-A63E-B3730474EE03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Learning Objective number: 7.1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0E9F373-244B-5741-B903-0E69EAF44C76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7.1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Why is the importance of global public opinion increasing lately?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4680D0F-5399-4D40-A7D2-3881294AAEEF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EF7A082-5DD8-8041-9AE7-42305CF37FDE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7.1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Which ones of these are not clear? Give you a chance to ask questions.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What about the last point, let us discuss that one.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0B17AC3-70B9-A54B-B534-ED1C49122CBD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7.1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There are a couple of things we should think about when it comes to the relationship between public opinion and FP in a democracy. Whose opinion and who makes opinion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C2B639A-AB88-D244-B5E4-63ED939CE07C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7.1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B071BCB-F3AC-D24F-917A-F634F37D6DCE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7.1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Another way we can think about this is to think how leaders respond to public opinion and “the people”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Is there an example of a delegate model decision making procedure , not necessarily in the U.S. lately?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B071BCB-F3AC-D24F-917A-F634F37D6DCE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7.1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E9633-B6C4-9F47-A586-BF0D92CA24D9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EE1F-C683-EB44-929B-50012D9DB241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8A41-5038-FA4B-A0BA-5383F985E2ED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C3BC-0806-D34B-A9CE-26AEDB02629B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9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95BA-7D12-D34E-AEFC-C55D9CAC567D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2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0749-8893-574F-A477-0FC6A3FACC14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9732-4B05-B549-A7F9-0420AEC69234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5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67EDC-4068-9744-90E6-069ABD7CAC48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1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1C55-06F9-F04A-956A-5149373CBCD1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1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9F5C-CAD4-D64D-A869-53C6D747A09D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D4E4-1436-2B46-BB0D-295F5E679F8D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C505-B90C-DA4C-81EB-F06BE3A889C7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5520" y="6356350"/>
            <a:ext cx="4297680" cy="365760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U.S. Foreign Policy: The Paradox of World Power | Steven W. Hook | 2015 | © SAGE Publications,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AAA91-0A6E-F74E-836B-9F8DDDDD70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0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445703" y="683653"/>
            <a:ext cx="10363201" cy="1250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charset="0"/>
              </a:rPr>
              <a:t>7. Public Opinion at Home and Abroad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89582" y="5129868"/>
            <a:ext cx="1527916" cy="1728132"/>
          </a:xfrm>
        </p:spPr>
        <p:txBody>
          <a:bodyPr/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60156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275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Rival Views of Political Leadership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Arial" charset="0"/>
              </a:rPr>
              <a:t>Trustee model:</a:t>
            </a:r>
            <a:r>
              <a:rPr lang="en-US" sz="2800" dirty="0">
                <a:latin typeface="Arial" charset="0"/>
              </a:rPr>
              <a:t> Elected officials use their own judgment and experience to determine what is best for the public</a:t>
            </a:r>
          </a:p>
          <a:p>
            <a:pPr lvl="1"/>
            <a:r>
              <a:rPr lang="en-US" dirty="0">
                <a:latin typeface="Arial" charset="0"/>
              </a:rPr>
              <a:t>Often associated with </a:t>
            </a:r>
            <a:r>
              <a:rPr lang="en-US" b="1" i="1" dirty="0">
                <a:latin typeface="Arial" charset="0"/>
              </a:rPr>
              <a:t>realist thought </a:t>
            </a:r>
            <a:r>
              <a:rPr lang="en-US" dirty="0">
                <a:latin typeface="Arial" charset="0"/>
              </a:rPr>
              <a:t>about human nature (pessimistic and irrational)</a:t>
            </a: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Examples</a:t>
            </a:r>
          </a:p>
          <a:p>
            <a:pPr lvl="1"/>
            <a:r>
              <a:rPr lang="en-US" sz="2000" dirty="0">
                <a:latin typeface="Arial" charset="0"/>
              </a:rPr>
              <a:t>President Clinton</a:t>
            </a:r>
            <a:r>
              <a:rPr lang="en-AU" sz="2000" dirty="0">
                <a:latin typeface="Arial" charset="0"/>
              </a:rPr>
              <a:t>:</a:t>
            </a:r>
            <a:r>
              <a:rPr lang="en-US" sz="2000" dirty="0">
                <a:latin typeface="Arial" charset="0"/>
              </a:rPr>
              <a:t> Kosovo intervention</a:t>
            </a:r>
          </a:p>
          <a:p>
            <a:pPr lvl="1"/>
            <a:r>
              <a:rPr lang="en-US" sz="2000" dirty="0">
                <a:latin typeface="Arial" charset="0"/>
              </a:rPr>
              <a:t>President Bush: Iraq war without UN Security Council resolution</a:t>
            </a:r>
          </a:p>
          <a:p>
            <a:pPr lvl="1"/>
            <a:r>
              <a:rPr lang="en-US" sz="2000" dirty="0">
                <a:latin typeface="Arial" charset="0"/>
              </a:rPr>
              <a:t>President Trump?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05836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Mood Swings or Pragmatism?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rial" charset="0"/>
              </a:rPr>
              <a:t>Debate over public intellect regarding foreign affairs</a:t>
            </a:r>
          </a:p>
          <a:p>
            <a:r>
              <a:rPr lang="en-US" dirty="0">
                <a:latin typeface="Arial" charset="0"/>
              </a:rPr>
              <a:t>Long history of public being viewed as ignorant and uninterested in foreign affairs (and also having “mood swings”)—the “apathy problem”</a:t>
            </a:r>
          </a:p>
          <a:p>
            <a:r>
              <a:rPr lang="en-US" b="1" dirty="0">
                <a:latin typeface="Arial" charset="0"/>
              </a:rPr>
              <a:t>Almond–Lippmann consensus</a:t>
            </a:r>
            <a:r>
              <a:rPr lang="en-US" dirty="0">
                <a:latin typeface="Arial" charset="0"/>
              </a:rPr>
              <a:t> based on Gallup polls during the late 1940s and 1950s </a:t>
            </a:r>
          </a:p>
          <a:p>
            <a:pPr lvl="1"/>
            <a:r>
              <a:rPr lang="en-US" sz="2300" dirty="0">
                <a:latin typeface="Arial" charset="0"/>
              </a:rPr>
              <a:t>Public opinion is . . .</a:t>
            </a:r>
          </a:p>
          <a:p>
            <a:pPr lvl="2"/>
            <a:r>
              <a:rPr lang="en-US" sz="2200" b="1" i="1" dirty="0">
                <a:latin typeface="Arial" charset="0"/>
              </a:rPr>
              <a:t>Volatile:</a:t>
            </a:r>
            <a:r>
              <a:rPr lang="en-US" sz="2200" dirty="0">
                <a:latin typeface="Arial" charset="0"/>
              </a:rPr>
              <a:t> Shifting on each issue</a:t>
            </a:r>
          </a:p>
          <a:p>
            <a:pPr lvl="2"/>
            <a:r>
              <a:rPr lang="en-US" sz="2200" b="1" i="1" dirty="0">
                <a:latin typeface="Arial" charset="0"/>
              </a:rPr>
              <a:t>Incoherent:</a:t>
            </a:r>
            <a:r>
              <a:rPr lang="en-US" sz="2200" dirty="0">
                <a:latin typeface="Arial" charset="0"/>
              </a:rPr>
              <a:t> Lacking reason, roots, and principles</a:t>
            </a:r>
          </a:p>
          <a:p>
            <a:pPr lvl="2"/>
            <a:r>
              <a:rPr lang="en-US" sz="2200" b="1" i="1" dirty="0">
                <a:latin typeface="Arial" charset="0"/>
              </a:rPr>
              <a:t>Irrelevant:</a:t>
            </a:r>
            <a:r>
              <a:rPr lang="en-US" sz="2200" dirty="0">
                <a:latin typeface="Arial" charset="0"/>
              </a:rPr>
              <a:t> Policy makers are detached from and tend to ignore public opinion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69665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919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Mood Swings or Pragmatism?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0086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Almond-</a:t>
            </a:r>
            <a:r>
              <a:rPr lang="en-US" dirty="0" err="1">
                <a:latin typeface="Arial" charset="0"/>
              </a:rPr>
              <a:t>Lippman</a:t>
            </a:r>
            <a:r>
              <a:rPr lang="en-US" dirty="0">
                <a:latin typeface="Arial" charset="0"/>
              </a:rPr>
              <a:t> consensus challenged by more recent research detecting more coherence and consistency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Support for multilateral cooperation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Most favor internationalist foreign policy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More protectionism/nationalism on economic issues</a:t>
            </a:r>
          </a:p>
          <a:p>
            <a:pPr lvl="1"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Real question today: </a:t>
            </a:r>
            <a:r>
              <a:rPr lang="en-US" i="1" dirty="0">
                <a:latin typeface="Arial" charset="0"/>
              </a:rPr>
              <a:t>Should the United States pursue militant internationalism or cooperative internationalism?</a:t>
            </a:r>
          </a:p>
          <a:p>
            <a:pPr lvl="1">
              <a:lnSpc>
                <a:spcPct val="80000"/>
              </a:lnSpc>
            </a:pPr>
            <a:r>
              <a:rPr lang="en-US" i="1" dirty="0">
                <a:latin typeface="Arial" charset="0"/>
              </a:rPr>
              <a:t>Is there another question we should ask in 2019?</a:t>
            </a:r>
          </a:p>
          <a:p>
            <a:pPr lvl="1">
              <a:lnSpc>
                <a:spcPct val="80000"/>
              </a:lnSpc>
            </a:pPr>
            <a:r>
              <a:rPr lang="en-US" i="1" dirty="0">
                <a:latin typeface="Arial" charset="0"/>
              </a:rPr>
              <a:t>The role of </a:t>
            </a:r>
            <a:r>
              <a:rPr lang="en-US" b="1" i="1" dirty="0">
                <a:latin typeface="Arial" charset="0"/>
              </a:rPr>
              <a:t>international trust</a:t>
            </a:r>
            <a:r>
              <a:rPr lang="en-US" i="1" dirty="0">
                <a:latin typeface="Arial" charset="0"/>
              </a:rPr>
              <a:t> in opinion formation</a:t>
            </a:r>
          </a:p>
          <a:p>
            <a:pPr lvl="1">
              <a:lnSpc>
                <a:spcPct val="80000"/>
              </a:lnSpc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i="1" dirty="0">
                <a:latin typeface="Arial" charset="0"/>
              </a:rPr>
              <a:t>What is public opinion?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At its core, it is the belief systems of individuals whose normative values and presumptions about human nature, the state, and society shape their judgments about foreign policy.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97714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308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Mood Swings or Pragmatism?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Public offers reasoned responses based on values, perceptions, and experiences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Level of international trust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Case-by-case basis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Varies by issue area, such as military vs. economic foreign policies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Political party stances and influences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Latent public opinion or ingrained sets of values and methods of evaluating the world can lead to a “pretty prudent public”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" charset="0"/>
              </a:rPr>
              <a:t>React to situations on a logical basis, such as casualties in war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62484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C72F-0981-46E1-924C-77739727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Mood Swings or Pragmatism?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2686-6D10-4AD7-8CD0-C928E102A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4FAD8-26A1-475D-AFBE-330A2C21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7527551E-66EA-4089-8FF9-4AE7BF6F2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69172"/>
            <a:ext cx="6858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18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61269-E4E7-4791-B2D3-075053AF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Americans’ view on U.S. World Power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2DDDB-B0BB-4EF3-B7FE-CDA1B3F71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724" y="1502399"/>
            <a:ext cx="5404551" cy="47691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1F385-E2F6-4709-9740-C322984D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5520" y="6356350"/>
            <a:ext cx="4297680" cy="365760"/>
          </a:xfrm>
        </p:spPr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01333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Americas Knowledge Gap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</a:rPr>
              <a:t>U.S. citizens are poorly informed about the world</a:t>
            </a:r>
          </a:p>
          <a:p>
            <a:pPr lvl="1"/>
            <a:r>
              <a:rPr lang="en-US" dirty="0">
                <a:latin typeface="Arial" charset="0"/>
              </a:rPr>
              <a:t>Cultural detachment in geography and political culture</a:t>
            </a:r>
          </a:p>
          <a:p>
            <a:pPr lvl="1"/>
            <a:r>
              <a:rPr lang="en-US" dirty="0">
                <a:latin typeface="Arial" charset="0"/>
              </a:rPr>
              <a:t>U.S. educational system focused on American history and government, not global history and politics</a:t>
            </a:r>
          </a:p>
          <a:p>
            <a:pPr lvl="1"/>
            <a:r>
              <a:rPr lang="en-US" dirty="0">
                <a:latin typeface="Arial" charset="0"/>
              </a:rPr>
              <a:t>U.S. citizens have trouble identifying countries on maps and naming foreign leaders</a:t>
            </a:r>
          </a:p>
          <a:p>
            <a:pPr lvl="1"/>
            <a:r>
              <a:rPr lang="en-US" dirty="0">
                <a:latin typeface="Arial" charset="0"/>
              </a:rPr>
              <a:t>Critical knowledge gaps also persist among members of the foreign policy elite.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78653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23AA-7813-43A6-BBCE-D65D5DA0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Learning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8EE40-5CA0-4302-AD26-1404315D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sz="2800" dirty="0"/>
              <a:t>Today</a:t>
            </a:r>
          </a:p>
          <a:p>
            <a:pPr lvl="1" fontAlgn="ctr"/>
            <a:r>
              <a:rPr lang="en-US" dirty="0"/>
              <a:t>Discuss the factors at play in the tensions between democratic governance and US foreign policy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900" i="1" dirty="0">
                <a:latin typeface="Arial" charset="0"/>
              </a:rPr>
              <a:t>a. Rival Views of Political Leadership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900" i="1" dirty="0">
                <a:latin typeface="Arial" charset="0"/>
              </a:rPr>
              <a:t>b. Mood Swings or Pragmatism?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900" i="1" dirty="0">
                <a:latin typeface="Arial" charset="0"/>
              </a:rPr>
              <a:t>c. America</a:t>
            </a:r>
            <a:r>
              <a:rPr lang="en-AU" sz="1900" i="1" dirty="0">
                <a:latin typeface="Arial" charset="0"/>
              </a:rPr>
              <a:t>’s</a:t>
            </a:r>
            <a:r>
              <a:rPr lang="en-US" sz="1900" i="1" dirty="0">
                <a:latin typeface="Arial" charset="0"/>
              </a:rPr>
              <a:t> Knowledge Gap</a:t>
            </a:r>
            <a:endParaRPr lang="en-US" sz="1900" i="1" dirty="0"/>
          </a:p>
          <a:p>
            <a:pPr fontAlgn="ctr"/>
            <a:r>
              <a:rPr lang="en-US" sz="2800" dirty="0"/>
              <a:t>Wednesday</a:t>
            </a:r>
          </a:p>
          <a:p>
            <a:pPr lvl="1" fontAlgn="ctr"/>
            <a:r>
              <a:rPr lang="en-US" dirty="0"/>
              <a:t>Identify the shifts in public opinion since WWII</a:t>
            </a:r>
          </a:p>
          <a:p>
            <a:pPr lvl="1" fontAlgn="ctr"/>
            <a:r>
              <a:rPr lang="en-US" dirty="0"/>
              <a:t>Describe the trends in the sources of news and information regarding US Foreign Policy</a:t>
            </a:r>
          </a:p>
          <a:p>
            <a:pPr lvl="1" fontAlgn="ctr"/>
            <a:r>
              <a:rPr lang="en-US" dirty="0"/>
              <a:t>Discuss the ways in which various interest groups place pressures on foreign policy makers.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0B292-4F4F-40FA-8B3D-95476E15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37735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1365" y="4654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Public Opinion at Home and Abroad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848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Public opinion provides an essential guide for government action (</a:t>
            </a:r>
            <a:r>
              <a:rPr lang="en-US" i="1" dirty="0">
                <a:latin typeface="Arial" charset="0"/>
              </a:rPr>
              <a:t>democratic argument/accountability</a:t>
            </a:r>
            <a:r>
              <a:rPr lang="en-US" dirty="0">
                <a:latin typeface="Arial" charset="0"/>
              </a:rPr>
              <a:t>)</a:t>
            </a:r>
          </a:p>
          <a:p>
            <a:r>
              <a:rPr lang="en-US" dirty="0">
                <a:latin typeface="Arial" charset="0"/>
              </a:rPr>
              <a:t>BUT, there are some issues with public participation:</a:t>
            </a:r>
            <a:endParaRPr lang="en-US" sz="2000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Public is generally poorly informed about world affairs and global issues</a:t>
            </a:r>
          </a:p>
          <a:p>
            <a:pPr lvl="1"/>
            <a:r>
              <a:rPr lang="en-US" dirty="0">
                <a:latin typeface="Arial" charset="0"/>
              </a:rPr>
              <a:t>Public tends to favor U.S. international involvement but is more interested in domestic affairs</a:t>
            </a:r>
          </a:p>
          <a:p>
            <a:pPr lvl="1"/>
            <a:r>
              <a:rPr lang="en-US" dirty="0">
                <a:latin typeface="Arial" charset="0"/>
              </a:rPr>
              <a:t>Public also favors nationalistic policies in economic affairs</a:t>
            </a:r>
          </a:p>
          <a:p>
            <a:pPr lvl="1"/>
            <a:r>
              <a:rPr lang="en-US" dirty="0">
                <a:latin typeface="Arial" charset="0"/>
              </a:rPr>
              <a:t>Large gaps in public opinion about U.S. foreign policy based on socioeconomic, regional, and other demographic factors</a:t>
            </a:r>
          </a:p>
          <a:p>
            <a:pPr lvl="1"/>
            <a:r>
              <a:rPr lang="en-US" dirty="0">
                <a:latin typeface="Arial" charset="0"/>
              </a:rPr>
              <a:t>Public opinion also often fragmented and divided on key issues.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7013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Public Opinion at Home and Abroad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Foreign policy behavior is constrained by public opinion but also dictates how the public thinks (</a:t>
            </a:r>
            <a:r>
              <a:rPr lang="en-US" i="1" dirty="0">
                <a:latin typeface="Arial" charset="0"/>
              </a:rPr>
              <a:t>circular relationship</a:t>
            </a:r>
            <a:r>
              <a:rPr lang="en-US" dirty="0">
                <a:latin typeface="Arial" charset="0"/>
              </a:rPr>
              <a:t>)</a:t>
            </a:r>
          </a:p>
          <a:p>
            <a:pPr lvl="1"/>
            <a:r>
              <a:rPr lang="en-US" sz="2200" dirty="0">
                <a:latin typeface="Arial" charset="0"/>
              </a:rPr>
              <a:t>Do policymakers reflect public preferences?</a:t>
            </a:r>
          </a:p>
          <a:p>
            <a:pPr lvl="1"/>
            <a:r>
              <a:rPr lang="en-US" sz="2200" dirty="0">
                <a:latin typeface="Arial" charset="0"/>
              </a:rPr>
              <a:t>Manipulating public opinion: Use of speeches, interviews, actions, and </a:t>
            </a:r>
            <a:r>
              <a:rPr lang="en-US" sz="2200" b="1" i="1" dirty="0">
                <a:latin typeface="Arial" charset="0"/>
              </a:rPr>
              <a:t>spinning</a:t>
            </a:r>
            <a:r>
              <a:rPr lang="en-US" sz="2200" dirty="0">
                <a:latin typeface="Arial" charset="0"/>
              </a:rPr>
              <a:t> political activities ( </a:t>
            </a:r>
            <a:r>
              <a:rPr lang="en-US" sz="2200" i="1" dirty="0">
                <a:latin typeface="Arial" charset="0"/>
              </a:rPr>
              <a:t>the "PR” Presidency</a:t>
            </a:r>
            <a:r>
              <a:rPr lang="en-US" sz="2200" dirty="0">
                <a:latin typeface="Arial" charset="0"/>
              </a:rPr>
              <a:t>)</a:t>
            </a:r>
          </a:p>
          <a:p>
            <a:pPr lvl="1"/>
            <a:r>
              <a:rPr lang="en-US" sz="2200" dirty="0">
                <a:latin typeface="Arial" charset="0"/>
              </a:rPr>
              <a:t>Increasing importance of global public opinion in achieving foreign policy goals</a:t>
            </a:r>
          </a:p>
          <a:p>
            <a:r>
              <a:rPr lang="en-US" dirty="0">
                <a:latin typeface="Arial" charset="0"/>
              </a:rPr>
              <a:t>Researchers interested in both the </a:t>
            </a:r>
            <a:r>
              <a:rPr lang="en-US" i="1" dirty="0">
                <a:latin typeface="Arial" charset="0"/>
              </a:rPr>
              <a:t>sources</a:t>
            </a:r>
            <a:r>
              <a:rPr lang="en-US" dirty="0">
                <a:latin typeface="Arial" charset="0"/>
              </a:rPr>
              <a:t> of public opinion and the </a:t>
            </a:r>
            <a:r>
              <a:rPr lang="en-US" i="1" dirty="0">
                <a:latin typeface="Arial" charset="0"/>
              </a:rPr>
              <a:t>effects</a:t>
            </a:r>
            <a:r>
              <a:rPr lang="en-US" dirty="0">
                <a:latin typeface="Arial" charset="0"/>
              </a:rPr>
              <a:t> of public opinion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95959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099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Chapter 7 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I.   Democracy and the Paradox of World Power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a. Rival Views of Political Leadership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b. Mood Swings or Pragmatism?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c. America</a:t>
            </a:r>
            <a:r>
              <a:rPr lang="en-AU" sz="1800" dirty="0">
                <a:latin typeface="Arial" charset="0"/>
              </a:rPr>
              <a:t>’s</a:t>
            </a:r>
            <a:r>
              <a:rPr lang="en-US" sz="1800" dirty="0">
                <a:latin typeface="Arial" charset="0"/>
              </a:rPr>
              <a:t> Knowledge Gap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II.  Public Opinion since World War II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a. Consensus and Discord during the Cold War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b. Public Ambivalence in the “New World Order”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c. Rallying around the Flag after 9/11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d. Foreign Policy Fatigue in the Obama Era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e. The View from Overseas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latin typeface="Arial" charset="0"/>
              </a:rPr>
              <a:t>III. Group Identities and Foreign Policy Views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a. Physical Identities: Gender, Race, and Generation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b. Social Identities: Education, Wealth, and Religion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800" dirty="0">
                <a:latin typeface="Arial" charset="0"/>
              </a:rPr>
              <a:t>c. Political Identities: Ideology and Political Party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6283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8769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charset="0"/>
              </a:rPr>
              <a:t>Democracy and the Paradox of World Power: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15923" y="1851769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Democracy</a:t>
            </a:r>
          </a:p>
          <a:p>
            <a:pPr lvl="1"/>
            <a:r>
              <a:rPr lang="en-US" sz="2000" dirty="0">
                <a:latin typeface="Arial" charset="0"/>
              </a:rPr>
              <a:t>Fundamental tensions between democratic governance and foreign policy</a:t>
            </a:r>
          </a:p>
          <a:p>
            <a:pPr lvl="1"/>
            <a:r>
              <a:rPr lang="en-US" sz="2000" dirty="0">
                <a:latin typeface="Arial" charset="0"/>
              </a:rPr>
              <a:t>Uneven influence on government (interests groups)</a:t>
            </a:r>
          </a:p>
          <a:p>
            <a:pPr lvl="1"/>
            <a:r>
              <a:rPr lang="en-US" sz="2000" dirty="0">
                <a:latin typeface="Arial" charset="0"/>
              </a:rPr>
              <a:t>Difficulty in government openness</a:t>
            </a:r>
          </a:p>
          <a:p>
            <a:pPr lvl="1"/>
            <a:r>
              <a:rPr lang="en-US" sz="2000" dirty="0">
                <a:latin typeface="Arial" charset="0"/>
              </a:rPr>
              <a:t>Electoral pressures</a:t>
            </a:r>
          </a:p>
          <a:p>
            <a:pPr lvl="1"/>
            <a:r>
              <a:rPr lang="en-US" sz="2000" dirty="0">
                <a:latin typeface="Arial" charset="0"/>
              </a:rPr>
              <a:t>Economic and political pressures</a:t>
            </a:r>
          </a:p>
          <a:p>
            <a:pPr lvl="1"/>
            <a:r>
              <a:rPr lang="en-US" sz="2000" dirty="0">
                <a:latin typeface="Arial" charset="0"/>
              </a:rPr>
              <a:t>Interstate system conflicts and realities</a:t>
            </a:r>
          </a:p>
          <a:p>
            <a:r>
              <a:rPr lang="en-US" dirty="0">
                <a:latin typeface="Arial" charset="0"/>
              </a:rPr>
              <a:t>Public opinion in democracies matters!</a:t>
            </a:r>
          </a:p>
          <a:p>
            <a:r>
              <a:rPr lang="en-US" dirty="0">
                <a:latin typeface="Arial" charset="0"/>
              </a:rPr>
              <a:t>Problem of </a:t>
            </a:r>
            <a:r>
              <a:rPr lang="en-US" b="1" i="1" dirty="0">
                <a:latin typeface="Arial" charset="0"/>
              </a:rPr>
              <a:t>procedural</a:t>
            </a:r>
            <a:r>
              <a:rPr lang="en-US" dirty="0">
                <a:latin typeface="Arial" charset="0"/>
              </a:rPr>
              <a:t> vs </a:t>
            </a:r>
            <a:r>
              <a:rPr lang="en-US" b="1" i="1" dirty="0">
                <a:latin typeface="Arial" charset="0"/>
              </a:rPr>
              <a:t>substantive</a:t>
            </a:r>
            <a:r>
              <a:rPr lang="en-US" dirty="0">
                <a:latin typeface="Arial" charset="0"/>
              </a:rPr>
              <a:t> democracy in the U.S. context.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27534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3644" y="71725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Democracy and the Paradox of World Power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90088" y="1830387"/>
            <a:ext cx="8229600" cy="4525963"/>
          </a:xfrm>
        </p:spPr>
        <p:txBody>
          <a:bodyPr/>
          <a:lstStyle/>
          <a:p>
            <a:r>
              <a:rPr lang="en-US" sz="2800" dirty="0">
                <a:latin typeface="Arial" charset="0"/>
              </a:rPr>
              <a:t>The public</a:t>
            </a:r>
          </a:p>
          <a:p>
            <a:pPr lvl="1"/>
            <a:r>
              <a:rPr lang="en-US" b="1" i="1" dirty="0">
                <a:latin typeface="Arial" charset="0"/>
              </a:rPr>
              <a:t>Mass public</a:t>
            </a:r>
            <a:r>
              <a:rPr lang="en-US" dirty="0">
                <a:latin typeface="Arial" charset="0"/>
              </a:rPr>
              <a:t>: Neither very informed nor interested in foreign policy issues</a:t>
            </a:r>
          </a:p>
          <a:p>
            <a:pPr lvl="1"/>
            <a:r>
              <a:rPr lang="en-US" b="1" i="1" dirty="0">
                <a:latin typeface="Arial" charset="0"/>
              </a:rPr>
              <a:t>Attentive public</a:t>
            </a:r>
            <a:r>
              <a:rPr lang="en-US" dirty="0">
                <a:latin typeface="Arial" charset="0"/>
              </a:rPr>
              <a:t>: Pays closer attention to world affairs and involved in policy process</a:t>
            </a:r>
          </a:p>
          <a:p>
            <a:pPr lvl="1"/>
            <a:r>
              <a:rPr lang="en-US" b="1" i="1" dirty="0">
                <a:latin typeface="Arial" charset="0"/>
              </a:rPr>
              <a:t>Elite public</a:t>
            </a:r>
            <a:r>
              <a:rPr lang="en-US" dirty="0">
                <a:latin typeface="Arial" charset="0"/>
              </a:rPr>
              <a:t>: Both the interest and means to participate in U.S. foreign policy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74584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602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Democracy and the Paradox of World Power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4" y="2013939"/>
            <a:ext cx="6650182" cy="4141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68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088" y="51791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Rival Views of Political Leadership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90088" y="1628512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i="1" dirty="0">
                <a:latin typeface="Arial" charset="0"/>
              </a:rPr>
              <a:t>Delegate model:</a:t>
            </a:r>
            <a:r>
              <a:rPr lang="en-US" b="1" i="1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Elected officials make decisions that directly reflect preferences of public majority</a:t>
            </a:r>
          </a:p>
          <a:p>
            <a:pPr lvl="1"/>
            <a:r>
              <a:rPr lang="en-US" sz="2000" dirty="0">
                <a:latin typeface="Arial" charset="0"/>
              </a:rPr>
              <a:t>Often linked to variants of </a:t>
            </a:r>
            <a:r>
              <a:rPr lang="en-US" sz="2000" b="1" i="1" dirty="0">
                <a:latin typeface="Arial" charset="0"/>
              </a:rPr>
              <a:t>liberal thought </a:t>
            </a:r>
            <a:r>
              <a:rPr lang="en-US" sz="2000" dirty="0">
                <a:latin typeface="Arial" charset="0"/>
              </a:rPr>
              <a:t>about human nature (positive and cooperative)</a:t>
            </a:r>
          </a:p>
          <a:p>
            <a:r>
              <a:rPr lang="en-US" sz="2800" dirty="0">
                <a:latin typeface="Arial" charset="0"/>
              </a:rPr>
              <a:t>Examples</a:t>
            </a:r>
            <a:r>
              <a:rPr lang="en-US" dirty="0">
                <a:latin typeface="Arial" charset="0"/>
              </a:rPr>
              <a:t> </a:t>
            </a:r>
          </a:p>
          <a:p>
            <a:pPr lvl="1"/>
            <a:r>
              <a:rPr lang="en-US" sz="2000" dirty="0">
                <a:latin typeface="Arial" charset="0"/>
              </a:rPr>
              <a:t>President Carter: Promotion of human rights</a:t>
            </a:r>
          </a:p>
          <a:p>
            <a:pPr lvl="1"/>
            <a:r>
              <a:rPr lang="en-US" sz="2000" dirty="0">
                <a:latin typeface="Arial" charset="0"/>
              </a:rPr>
              <a:t>President H. W. Bush: Response to Iraq invasion of Kuwait</a:t>
            </a:r>
          </a:p>
          <a:p>
            <a:pPr lvl="1"/>
            <a:r>
              <a:rPr lang="en-US" sz="2000" dirty="0">
                <a:latin typeface="Arial" charset="0"/>
              </a:rPr>
              <a:t>President Obama: Withdrawal of troops from Iraq and Afghanistan, refusal to commit to military involvement in Syria</a:t>
            </a:r>
          </a:p>
          <a:p>
            <a:pPr lvl="1"/>
            <a:r>
              <a:rPr lang="en-US" sz="2000" dirty="0">
                <a:latin typeface="Arial" charset="0"/>
              </a:rPr>
              <a:t>President Trump?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05836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1574</Words>
  <Application>Microsoft Office PowerPoint</Application>
  <PresentationFormat>On-screen Show (4:3)</PresentationFormat>
  <Paragraphs>156</Paragraphs>
  <Slides>16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7. Public Opinion at Home and Abroad</vt:lpstr>
      <vt:lpstr> Learning Objectives:</vt:lpstr>
      <vt:lpstr>Public Opinion at Home and Abroad</vt:lpstr>
      <vt:lpstr>Public Opinion at Home and Abroad</vt:lpstr>
      <vt:lpstr>Chapter 7 Outline</vt:lpstr>
      <vt:lpstr>Democracy and the Paradox of World Power:</vt:lpstr>
      <vt:lpstr>Democracy and the Paradox of World Power</vt:lpstr>
      <vt:lpstr>Democracy and the Paradox of World Power</vt:lpstr>
      <vt:lpstr>Rival Views of Political Leadership</vt:lpstr>
      <vt:lpstr>Rival Views of Political Leadership</vt:lpstr>
      <vt:lpstr>Mood Swings or Pragmatism?</vt:lpstr>
      <vt:lpstr>Mood Swings or Pragmatism?</vt:lpstr>
      <vt:lpstr>Mood Swings or Pragmatism?</vt:lpstr>
      <vt:lpstr> Mood Swings or Pragmatism?</vt:lpstr>
      <vt:lpstr> Americans’ view on U.S. World Power</vt:lpstr>
      <vt:lpstr>Americas Knowledge Gap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 Public Opinion at Home  and Abroad</dc:title>
  <dc:creator>Julie Garey</dc:creator>
  <cp:lastModifiedBy>Tobias Lemke</cp:lastModifiedBy>
  <cp:revision>20</cp:revision>
  <dcterms:created xsi:type="dcterms:W3CDTF">2015-09-01T00:44:53Z</dcterms:created>
  <dcterms:modified xsi:type="dcterms:W3CDTF">2019-03-18T16:10:39Z</dcterms:modified>
</cp:coreProperties>
</file>