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04" r:id="rId2"/>
    <p:sldId id="298" r:id="rId3"/>
    <p:sldId id="311" r:id="rId4"/>
    <p:sldId id="312" r:id="rId5"/>
    <p:sldId id="313" r:id="rId6"/>
    <p:sldId id="314" r:id="rId7"/>
    <p:sldId id="309" r:id="rId8"/>
    <p:sldId id="315" r:id="rId9"/>
    <p:sldId id="308" r:id="rId10"/>
    <p:sldId id="318" r:id="rId11"/>
    <p:sldId id="320" r:id="rId12"/>
    <p:sldId id="317" r:id="rId13"/>
    <p:sldId id="31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ndon MacDonald" initials="so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53" autoAdjust="0"/>
  </p:normalViewPr>
  <p:slideViewPr>
    <p:cSldViewPr snapToGrid="0" snapToObjects="1">
      <p:cViewPr varScale="1">
        <p:scale>
          <a:sx n="79" d="100"/>
          <a:sy n="79" d="100"/>
        </p:scale>
        <p:origin x="11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Lemke" userId="00ff3d77b6254e63" providerId="LiveId" clId="{DF99136B-D6A7-449E-93C8-CC7FDDFBCDAD}"/>
    <pc:docChg chg="delSld">
      <pc:chgData name="Tobias Lemke" userId="00ff3d77b6254e63" providerId="LiveId" clId="{DF99136B-D6A7-449E-93C8-CC7FDDFBCDAD}" dt="2019-03-22T10:46:50.869" v="3" actId="2696"/>
      <pc:docMkLst>
        <pc:docMk/>
      </pc:docMkLst>
      <pc:sldChg chg="del">
        <pc:chgData name="Tobias Lemke" userId="00ff3d77b6254e63" providerId="LiveId" clId="{DF99136B-D6A7-449E-93C8-CC7FDDFBCDAD}" dt="2019-03-22T10:46:50.869" v="3" actId="2696"/>
        <pc:sldMkLst>
          <pc:docMk/>
          <pc:sldMk cId="3377354420" sldId="289"/>
        </pc:sldMkLst>
      </pc:sldChg>
      <pc:sldChg chg="del">
        <pc:chgData name="Tobias Lemke" userId="00ff3d77b6254e63" providerId="LiveId" clId="{DF99136B-D6A7-449E-93C8-CC7FDDFBCDAD}" dt="2019-03-22T10:46:46.031" v="1" actId="2696"/>
        <pc:sldMkLst>
          <pc:docMk/>
          <pc:sldMk cId="237381496" sldId="291"/>
        </pc:sldMkLst>
      </pc:sldChg>
      <pc:sldChg chg="del">
        <pc:chgData name="Tobias Lemke" userId="00ff3d77b6254e63" providerId="LiveId" clId="{DF99136B-D6A7-449E-93C8-CC7FDDFBCDAD}" dt="2019-03-22T10:46:47.230" v="2" actId="2696"/>
        <pc:sldMkLst>
          <pc:docMk/>
          <pc:sldMk cId="2619996956" sldId="301"/>
        </pc:sldMkLst>
      </pc:sldChg>
      <pc:sldChg chg="del">
        <pc:chgData name="Tobias Lemke" userId="00ff3d77b6254e63" providerId="LiveId" clId="{DF99136B-D6A7-449E-93C8-CC7FDDFBCDAD}" dt="2019-03-22T10:46:38.765" v="0" actId="2696"/>
        <pc:sldMkLst>
          <pc:docMk/>
          <pc:sldMk cId="921510365" sldId="3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1195DA-200D-924F-BDCA-B34C38922AFA}" type="datetimeFigureOut">
              <a:rPr lang="en-US" smtClean="0"/>
              <a:pPr/>
              <a:t>3/22/2019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83E50C-C97D-1844-9FA5-DBD65CE41BEB}" type="slidenum">
              <a:rPr lang="en-US" smtClean="0"/>
              <a:pPr/>
              <a:t>‹#›</a:t>
            </a:fld>
            <a:endParaRPr lang="en-US"/>
          </a:p>
        </p:txBody>
      </p:sp>
    </p:spTree>
    <p:extLst>
      <p:ext uri="{BB962C8B-B14F-4D97-AF65-F5344CB8AC3E}">
        <p14:creationId xmlns:p14="http://schemas.microsoft.com/office/powerpoint/2010/main" val="42175623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940DC-8AB5-A84A-8879-0E7FCE824992}" type="datetimeFigureOut">
              <a:rPr lang="en-US" smtClean="0"/>
              <a:pPr/>
              <a:t>3/22/2019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788129-2489-914E-9CCA-968BE3559D0C}" type="slidenum">
              <a:rPr lang="en-US" smtClean="0"/>
              <a:pPr/>
              <a:t>‹#›</a:t>
            </a:fld>
            <a:endParaRPr lang="en-US"/>
          </a:p>
        </p:txBody>
      </p:sp>
    </p:spTree>
    <p:extLst>
      <p:ext uri="{BB962C8B-B14F-4D97-AF65-F5344CB8AC3E}">
        <p14:creationId xmlns:p14="http://schemas.microsoft.com/office/powerpoint/2010/main" val="25632776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3655802-B731-344B-BDA0-F3D788335ED1}" type="slidenum">
              <a:rPr lang="en-US" sz="1200"/>
              <a:pPr/>
              <a:t>1</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charset="0"/>
              </a:rPr>
              <a:t>Learning Objective number: 7.2</a:t>
            </a:r>
          </a:p>
          <a:p>
            <a:pPr eaLnBrk="1" hangingPunct="1"/>
            <a:endParaRPr lang="en-US" dirty="0">
              <a:latin typeface="Times New Roman" charset="0"/>
            </a:endParaRPr>
          </a:p>
        </p:txBody>
      </p:sp>
    </p:spTree>
    <p:extLst>
      <p:ext uri="{BB962C8B-B14F-4D97-AF65-F5344CB8AC3E}">
        <p14:creationId xmlns:p14="http://schemas.microsoft.com/office/powerpoint/2010/main" val="207947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54571CE-436C-9748-87D4-82022E384FBA}" type="slidenum">
              <a:rPr lang="en-US" sz="1200"/>
              <a:pPr/>
              <a:t>2</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charset="0"/>
              </a:rPr>
              <a:t>Learning Objective number: 7.2</a:t>
            </a:r>
          </a:p>
          <a:p>
            <a:pPr eaLnBrk="1" hangingPunct="1"/>
            <a:endParaRPr lang="en-US" dirty="0">
              <a:latin typeface="Times New Roman" charset="0"/>
            </a:endParaRPr>
          </a:p>
        </p:txBody>
      </p:sp>
    </p:spTree>
    <p:extLst>
      <p:ext uri="{BB962C8B-B14F-4D97-AF65-F5344CB8AC3E}">
        <p14:creationId xmlns:p14="http://schemas.microsoft.com/office/powerpoint/2010/main" val="92718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A2DB564-4FF4-4E4D-B5AC-9E595EBF3263}" type="slidenum">
              <a:rPr lang="en-US" sz="1200"/>
              <a:pPr/>
              <a:t>4</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charset="0"/>
              </a:rPr>
              <a:t>Learning Objective number: 7.2</a:t>
            </a:r>
          </a:p>
          <a:p>
            <a:pPr eaLnBrk="1" hangingPunct="1"/>
            <a:endParaRPr lang="en-US" dirty="0">
              <a:latin typeface="Times New Roman" charset="0"/>
            </a:endParaRPr>
          </a:p>
        </p:txBody>
      </p:sp>
    </p:spTree>
    <p:extLst>
      <p:ext uri="{BB962C8B-B14F-4D97-AF65-F5344CB8AC3E}">
        <p14:creationId xmlns:p14="http://schemas.microsoft.com/office/powerpoint/2010/main" val="293003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5FD974C-FAD4-924E-8EAF-5746FB28CE83}" type="slidenum">
              <a:rPr lang="en-US" sz="1200"/>
              <a:pPr/>
              <a:t>5</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charset="0"/>
              </a:rPr>
              <a:t>Learning Objective number: 7.2</a:t>
            </a:r>
          </a:p>
          <a:p>
            <a:pPr eaLnBrk="1" hangingPunct="1"/>
            <a:endParaRPr lang="en-US" dirty="0">
              <a:latin typeface="Times New Roman" charset="0"/>
            </a:endParaRPr>
          </a:p>
        </p:txBody>
      </p:sp>
    </p:spTree>
    <p:extLst>
      <p:ext uri="{BB962C8B-B14F-4D97-AF65-F5344CB8AC3E}">
        <p14:creationId xmlns:p14="http://schemas.microsoft.com/office/powerpoint/2010/main" val="212284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A57E357-5DBB-2447-A31E-A5D2104E191B}" type="slidenum">
              <a:rPr lang="en-US" sz="1200"/>
              <a:pPr/>
              <a:t>6</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charset="0"/>
              </a:rPr>
              <a:t>Learning Objective number: 7.2</a:t>
            </a:r>
          </a:p>
          <a:p>
            <a:pPr eaLnBrk="1" hangingPunct="1"/>
            <a:endParaRPr lang="en-US" dirty="0">
              <a:latin typeface="Times New Roman" charset="0"/>
            </a:endParaRPr>
          </a:p>
        </p:txBody>
      </p:sp>
    </p:spTree>
    <p:extLst>
      <p:ext uri="{BB962C8B-B14F-4D97-AF65-F5344CB8AC3E}">
        <p14:creationId xmlns:p14="http://schemas.microsoft.com/office/powerpoint/2010/main" val="92678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charset="0"/>
              </a:rPr>
              <a:t>Learning Objective number: 7.2</a:t>
            </a:r>
          </a:p>
          <a:p>
            <a:endParaRPr lang="en-US" dirty="0"/>
          </a:p>
        </p:txBody>
      </p:sp>
      <p:sp>
        <p:nvSpPr>
          <p:cNvPr id="4" name="Slide Number Placeholder 3"/>
          <p:cNvSpPr>
            <a:spLocks noGrp="1"/>
          </p:cNvSpPr>
          <p:nvPr>
            <p:ph type="sldNum" sz="quarter" idx="10"/>
          </p:nvPr>
        </p:nvSpPr>
        <p:spPr/>
        <p:txBody>
          <a:bodyPr/>
          <a:lstStyle/>
          <a:p>
            <a:fld id="{C2788129-2489-914E-9CCA-968BE3559D0C}" type="slidenum">
              <a:rPr lang="en-US" smtClean="0"/>
              <a:pPr/>
              <a:t>8</a:t>
            </a:fld>
            <a:endParaRPr lang="en-US"/>
          </a:p>
        </p:txBody>
      </p:sp>
    </p:spTree>
    <p:extLst>
      <p:ext uri="{BB962C8B-B14F-4D97-AF65-F5344CB8AC3E}">
        <p14:creationId xmlns:p14="http://schemas.microsoft.com/office/powerpoint/2010/main" val="793254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FE9633-B6C4-9F47-A586-BF0D92CA24D9}" type="datetime1">
              <a:rPr lang="en-US" smtClean="0"/>
              <a:pPr/>
              <a:t>3/22/2019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 SAGE Publications, Inc.</a:t>
            </a:r>
          </a:p>
        </p:txBody>
      </p:sp>
      <p:sp>
        <p:nvSpPr>
          <p:cNvPr id="6" name="Slide Number Placeholder 5"/>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373257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40EE1F-C683-EB44-929B-50012D9DB241}" type="datetime1">
              <a:rPr lang="en-US" smtClean="0"/>
              <a:pPr/>
              <a:t>3/22/2019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 SAGE Publications, Inc.</a:t>
            </a:r>
          </a:p>
        </p:txBody>
      </p:sp>
      <p:sp>
        <p:nvSpPr>
          <p:cNvPr id="6" name="Slide Number Placeholder 5"/>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7990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D18A41-5038-FA4B-A0BA-5383F985E2ED}" type="datetime1">
              <a:rPr lang="en-US" smtClean="0"/>
              <a:pPr/>
              <a:t>3/22/2019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 SAGE Publications, Inc.</a:t>
            </a:r>
          </a:p>
        </p:txBody>
      </p:sp>
      <p:sp>
        <p:nvSpPr>
          <p:cNvPr id="6" name="Slide Number Placeholder 5"/>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75696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5EC3BC-0806-D34B-A9CE-26AEDB02629B}" type="datetime1">
              <a:rPr lang="en-US" smtClean="0"/>
              <a:pPr/>
              <a:t>3/22/2019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 SAGE Publications, Inc.</a:t>
            </a:r>
          </a:p>
        </p:txBody>
      </p:sp>
      <p:sp>
        <p:nvSpPr>
          <p:cNvPr id="6" name="Slide Number Placeholder 5"/>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2809899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995BA-7D12-D34E-AEFC-C55D9CAC567D}" type="datetime1">
              <a:rPr lang="en-US" smtClean="0"/>
              <a:pPr/>
              <a:t>3/22/2019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 SAGE Publications, Inc.</a:t>
            </a:r>
          </a:p>
        </p:txBody>
      </p:sp>
      <p:sp>
        <p:nvSpPr>
          <p:cNvPr id="6" name="Slide Number Placeholder 5"/>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18472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C00749-8893-574F-A477-0FC6A3FACC14}" type="datetime1">
              <a:rPr lang="en-US" smtClean="0"/>
              <a:pPr/>
              <a:t>3/22/2019</a:t>
            </a:fld>
            <a:endParaRPr lang="en-US"/>
          </a:p>
        </p:txBody>
      </p:sp>
      <p:sp>
        <p:nvSpPr>
          <p:cNvPr id="6" name="Footer Placeholder 5"/>
          <p:cNvSpPr>
            <a:spLocks noGrp="1"/>
          </p:cNvSpPr>
          <p:nvPr>
            <p:ph type="ftr" sz="quarter" idx="11"/>
          </p:nvPr>
        </p:nvSpPr>
        <p:spPr/>
        <p:txBody>
          <a:bodyPr/>
          <a:lstStyle/>
          <a:p>
            <a:r>
              <a:rPr lang="en-US"/>
              <a:t>U.S. Foreign Policy: The Paradox of World Power | Steven W. Hook | 2015 | © SAGE Publications, Inc.</a:t>
            </a:r>
          </a:p>
        </p:txBody>
      </p:sp>
      <p:sp>
        <p:nvSpPr>
          <p:cNvPr id="7" name="Slide Number Placeholder 6"/>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6680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679732-4B05-B549-A7F9-0420AEC69234}" type="datetime1">
              <a:rPr lang="en-US" smtClean="0"/>
              <a:pPr/>
              <a:t>3/22/2019</a:t>
            </a:fld>
            <a:endParaRPr lang="en-US"/>
          </a:p>
        </p:txBody>
      </p:sp>
      <p:sp>
        <p:nvSpPr>
          <p:cNvPr id="8" name="Footer Placeholder 7"/>
          <p:cNvSpPr>
            <a:spLocks noGrp="1"/>
          </p:cNvSpPr>
          <p:nvPr>
            <p:ph type="ftr" sz="quarter" idx="11"/>
          </p:nvPr>
        </p:nvSpPr>
        <p:spPr/>
        <p:txBody>
          <a:bodyPr/>
          <a:lstStyle/>
          <a:p>
            <a:r>
              <a:rPr lang="en-US"/>
              <a:t>U.S. Foreign Policy: The Paradox of World Power | Steven W. Hook | 2015 | © SAGE Publications, Inc.</a:t>
            </a:r>
          </a:p>
        </p:txBody>
      </p:sp>
      <p:sp>
        <p:nvSpPr>
          <p:cNvPr id="9" name="Slide Number Placeholder 8"/>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15705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D67EDC-4068-9744-90E6-069ABD7CAC48}" type="datetime1">
              <a:rPr lang="en-US" smtClean="0"/>
              <a:pPr/>
              <a:t>3/22/2019</a:t>
            </a:fld>
            <a:endParaRPr lang="en-US"/>
          </a:p>
        </p:txBody>
      </p:sp>
      <p:sp>
        <p:nvSpPr>
          <p:cNvPr id="4" name="Footer Placeholder 3"/>
          <p:cNvSpPr>
            <a:spLocks noGrp="1"/>
          </p:cNvSpPr>
          <p:nvPr>
            <p:ph type="ftr" sz="quarter" idx="11"/>
          </p:nvPr>
        </p:nvSpPr>
        <p:spPr/>
        <p:txBody>
          <a:bodyPr/>
          <a:lstStyle/>
          <a:p>
            <a:r>
              <a:rPr lang="en-US"/>
              <a:t>U.S. Foreign Policy: The Paradox of World Power | Steven W. Hook | 2015 | © SAGE Publications, Inc.</a:t>
            </a:r>
          </a:p>
        </p:txBody>
      </p:sp>
      <p:sp>
        <p:nvSpPr>
          <p:cNvPr id="5" name="Slide Number Placeholder 4"/>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14011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81C55-06F9-F04A-956A-5149373CBCD1}" type="datetime1">
              <a:rPr lang="en-US" smtClean="0"/>
              <a:pPr/>
              <a:t>3/22/2019</a:t>
            </a:fld>
            <a:endParaRPr lang="en-US"/>
          </a:p>
        </p:txBody>
      </p:sp>
      <p:sp>
        <p:nvSpPr>
          <p:cNvPr id="3" name="Footer Placeholder 2"/>
          <p:cNvSpPr>
            <a:spLocks noGrp="1"/>
          </p:cNvSpPr>
          <p:nvPr>
            <p:ph type="ftr" sz="quarter" idx="11"/>
          </p:nvPr>
        </p:nvSpPr>
        <p:spPr/>
        <p:txBody>
          <a:bodyPr/>
          <a:lstStyle/>
          <a:p>
            <a:r>
              <a:rPr lang="en-US"/>
              <a:t>U.S. Foreign Policy: The Paradox of World Power | Steven W. Hook | 2015 | © SAGE Publications, Inc.</a:t>
            </a:r>
          </a:p>
        </p:txBody>
      </p:sp>
      <p:sp>
        <p:nvSpPr>
          <p:cNvPr id="4" name="Slide Number Placeholder 3"/>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05761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569F5C-CAD4-D64D-A869-53C6D747A09D}" type="datetime1">
              <a:rPr lang="en-US" smtClean="0"/>
              <a:pPr/>
              <a:t>3/22/2019</a:t>
            </a:fld>
            <a:endParaRPr lang="en-US"/>
          </a:p>
        </p:txBody>
      </p:sp>
      <p:sp>
        <p:nvSpPr>
          <p:cNvPr id="6" name="Footer Placeholder 5"/>
          <p:cNvSpPr>
            <a:spLocks noGrp="1"/>
          </p:cNvSpPr>
          <p:nvPr>
            <p:ph type="ftr" sz="quarter" idx="11"/>
          </p:nvPr>
        </p:nvSpPr>
        <p:spPr/>
        <p:txBody>
          <a:bodyPr/>
          <a:lstStyle/>
          <a:p>
            <a:r>
              <a:rPr lang="en-US"/>
              <a:t>U.S. Foreign Policy: The Paradox of World Power | Steven W. Hook | 2015 | © SAGE Publications, Inc.</a:t>
            </a:r>
          </a:p>
        </p:txBody>
      </p:sp>
      <p:sp>
        <p:nvSpPr>
          <p:cNvPr id="7" name="Slide Number Placeholder 6"/>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245232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BD4E4-1436-2B46-BB0D-295F5E679F8D}" type="datetime1">
              <a:rPr lang="en-US" smtClean="0"/>
              <a:pPr/>
              <a:t>3/22/2019</a:t>
            </a:fld>
            <a:endParaRPr lang="en-US"/>
          </a:p>
        </p:txBody>
      </p:sp>
      <p:sp>
        <p:nvSpPr>
          <p:cNvPr id="6" name="Footer Placeholder 5"/>
          <p:cNvSpPr>
            <a:spLocks noGrp="1"/>
          </p:cNvSpPr>
          <p:nvPr>
            <p:ph type="ftr" sz="quarter" idx="11"/>
          </p:nvPr>
        </p:nvSpPr>
        <p:spPr/>
        <p:txBody>
          <a:bodyPr/>
          <a:lstStyle/>
          <a:p>
            <a:r>
              <a:rPr lang="en-US"/>
              <a:t>U.S. Foreign Policy: The Paradox of World Power | Steven W. Hook | 2015 | © SAGE Publications, Inc.</a:t>
            </a:r>
          </a:p>
        </p:txBody>
      </p:sp>
      <p:sp>
        <p:nvSpPr>
          <p:cNvPr id="7" name="Slide Number Placeholder 6"/>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412103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EC505-B90C-DA4C-81EB-F06BE3A889C7}" type="datetime1">
              <a:rPr lang="en-US" smtClean="0"/>
              <a:pPr/>
              <a:t>3/22/2019</a:t>
            </a:fld>
            <a:endParaRPr lang="en-US"/>
          </a:p>
        </p:txBody>
      </p:sp>
      <p:sp>
        <p:nvSpPr>
          <p:cNvPr id="5" name="Footer Placeholder 4"/>
          <p:cNvSpPr>
            <a:spLocks noGrp="1"/>
          </p:cNvSpPr>
          <p:nvPr>
            <p:ph type="ftr" sz="quarter" idx="3"/>
          </p:nvPr>
        </p:nvSpPr>
        <p:spPr>
          <a:xfrm>
            <a:off x="2255520" y="6356350"/>
            <a:ext cx="4297680" cy="365760"/>
          </a:xfrm>
          <a:prstGeom prst="rect">
            <a:avLst/>
          </a:prstGeom>
        </p:spPr>
        <p:txBody>
          <a:bodyPr vert="horz" lIns="91440" tIns="45720" rIns="91440" bIns="45720" rtlCol="0" anchor="ctr" anchorCtr="1"/>
          <a:lstStyle>
            <a:lvl1pPr algn="ctr">
              <a:defRPr sz="1200">
                <a:solidFill>
                  <a:schemeClr val="tx1">
                    <a:tint val="75000"/>
                  </a:schemeClr>
                </a:solidFill>
              </a:defRPr>
            </a:lvl1pPr>
          </a:lstStyle>
          <a:p>
            <a:r>
              <a:rPr lang="en-US"/>
              <a:t>U.S. Foreign Policy: The Paradox of World Power | Steven W. Hook | 2015 | © SAGE Publications, Inc.</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AAA91-0A6E-F74E-836B-9F8DDDDD70E1}" type="slidenum">
              <a:rPr lang="en-US" smtClean="0"/>
              <a:pPr/>
              <a:t>‹#›</a:t>
            </a:fld>
            <a:endParaRPr lang="en-US"/>
          </a:p>
        </p:txBody>
      </p:sp>
    </p:spTree>
    <p:extLst>
      <p:ext uri="{BB962C8B-B14F-4D97-AF65-F5344CB8AC3E}">
        <p14:creationId xmlns:p14="http://schemas.microsoft.com/office/powerpoint/2010/main" val="136980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news.gallup.com/poll/225761/world-approval-leadership-drops-new-low.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650147"/>
            <a:ext cx="8229600" cy="1143000"/>
          </a:xfrm>
        </p:spPr>
        <p:txBody>
          <a:bodyPr>
            <a:normAutofit fontScale="90000"/>
          </a:bodyPr>
          <a:lstStyle/>
          <a:p>
            <a:r>
              <a:rPr lang="en-US" dirty="0">
                <a:latin typeface="Arial" charset="0"/>
              </a:rPr>
              <a:t>Consensus and Discord during the Cold War</a:t>
            </a:r>
          </a:p>
        </p:txBody>
      </p:sp>
      <p:sp>
        <p:nvSpPr>
          <p:cNvPr id="20483" name="Rectangle 3"/>
          <p:cNvSpPr>
            <a:spLocks noGrp="1" noChangeArrowheads="1"/>
          </p:cNvSpPr>
          <p:nvPr>
            <p:ph idx="1"/>
          </p:nvPr>
        </p:nvSpPr>
        <p:spPr>
          <a:xfrm>
            <a:off x="457200" y="1786958"/>
            <a:ext cx="8229600" cy="4525963"/>
          </a:xfrm>
        </p:spPr>
        <p:txBody>
          <a:bodyPr>
            <a:noAutofit/>
          </a:bodyPr>
          <a:lstStyle/>
          <a:p>
            <a:r>
              <a:rPr lang="en-US" sz="2200" dirty="0">
                <a:latin typeface="Arial" charset="0"/>
              </a:rPr>
              <a:t>Discord began during Vietnam War, based on news coverage, economy, civil rights movement and protests, large losses of life, and Nixon administration</a:t>
            </a:r>
          </a:p>
          <a:p>
            <a:pPr lvl="1"/>
            <a:r>
              <a:rPr lang="en-US" sz="2000" b="1" i="1" dirty="0">
                <a:latin typeface="Arial" charset="0"/>
              </a:rPr>
              <a:t>Vietnam Syndrome developed</a:t>
            </a:r>
            <a:r>
              <a:rPr lang="en-US" sz="2000" dirty="0">
                <a:latin typeface="Arial" charset="0"/>
              </a:rPr>
              <a:t>: U.S. public does not favor military intervention unless completely necessary</a:t>
            </a:r>
          </a:p>
          <a:p>
            <a:r>
              <a:rPr lang="en-US" sz="2200" dirty="0">
                <a:latin typeface="Arial" charset="0"/>
              </a:rPr>
              <a:t>Carter presidency focused on international human rights and democracy but was plagued by world events and Iran hostage situation</a:t>
            </a:r>
          </a:p>
          <a:p>
            <a:r>
              <a:rPr lang="en-US" sz="2200" dirty="0">
                <a:latin typeface="Arial" charset="0"/>
              </a:rPr>
              <a:t>Reagan found support for defense buildup but lost support for interventions based on problems in Central America</a:t>
            </a:r>
          </a:p>
          <a:p>
            <a:r>
              <a:rPr lang="en-US" sz="2200" dirty="0">
                <a:latin typeface="Arial" charset="0"/>
              </a:rPr>
              <a:t>George H. W. Bush used strong and quick military for Persian Gulf War with Iraq</a:t>
            </a:r>
            <a:r>
              <a:rPr lang="en-US" sz="2200" dirty="0">
                <a:latin typeface="Arial" charset="0"/>
                <a:cs typeface="Arial" charset="0"/>
              </a:rPr>
              <a:t>—</a:t>
            </a:r>
            <a:r>
              <a:rPr lang="en-US" sz="2200" dirty="0">
                <a:latin typeface="Arial" charset="0"/>
              </a:rPr>
              <a:t>fast war pleased public and Bush questioned Vietnam Syndrome</a:t>
            </a:r>
          </a:p>
        </p:txBody>
      </p:sp>
      <p:sp>
        <p:nvSpPr>
          <p:cNvPr id="5" name="Footer Placeholder 4"/>
          <p:cNvSpPr>
            <a:spLocks noGrp="1"/>
          </p:cNvSpPr>
          <p:nvPr>
            <p:ph type="ftr" sz="quarter" idx="11"/>
          </p:nvPr>
        </p:nvSpPr>
        <p:spPr>
          <a:xfrm>
            <a:off x="2255520" y="6492240"/>
            <a:ext cx="4297680" cy="365760"/>
          </a:xfrm>
        </p:spPr>
        <p:txBody>
          <a:bodyPr/>
          <a:lstStyle/>
          <a:p>
            <a:pPr>
              <a:defRPr/>
            </a:pPr>
            <a:r>
              <a:rPr lang="en-US" dirty="0"/>
              <a:t>U.S. Foreign Policy: The Paradox of World Power | Steven W. Hook | 2015 | © SAGE Publications, Inc.</a:t>
            </a:r>
          </a:p>
        </p:txBody>
      </p:sp>
    </p:spTree>
    <p:extLst>
      <p:ext uri="{BB962C8B-B14F-4D97-AF65-F5344CB8AC3E}">
        <p14:creationId xmlns:p14="http://schemas.microsoft.com/office/powerpoint/2010/main" val="10019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4C9D-7093-42FD-BB11-1074AF3D4ACD}"/>
              </a:ext>
            </a:extLst>
          </p:cNvPr>
          <p:cNvSpPr>
            <a:spLocks noGrp="1"/>
          </p:cNvSpPr>
          <p:nvPr>
            <p:ph type="title"/>
          </p:nvPr>
        </p:nvSpPr>
        <p:spPr/>
        <p:txBody>
          <a:bodyPr>
            <a:normAutofit fontScale="90000"/>
          </a:bodyPr>
          <a:lstStyle/>
          <a:p>
            <a:br>
              <a:rPr lang="en-US" dirty="0"/>
            </a:br>
            <a:r>
              <a:rPr lang="en-US" dirty="0"/>
              <a:t>Rational Choice and Motivated Reasoning</a:t>
            </a:r>
          </a:p>
        </p:txBody>
      </p:sp>
      <p:sp>
        <p:nvSpPr>
          <p:cNvPr id="3" name="Content Placeholder 2">
            <a:extLst>
              <a:ext uri="{FF2B5EF4-FFF2-40B4-BE49-F238E27FC236}">
                <a16:creationId xmlns:a16="http://schemas.microsoft.com/office/drawing/2014/main" id="{9EAC4440-77BD-4F06-A7F8-F4FF7FB202A5}"/>
              </a:ext>
            </a:extLst>
          </p:cNvPr>
          <p:cNvSpPr>
            <a:spLocks noGrp="1"/>
          </p:cNvSpPr>
          <p:nvPr>
            <p:ph idx="1"/>
          </p:nvPr>
        </p:nvSpPr>
        <p:spPr/>
        <p:txBody>
          <a:bodyPr/>
          <a:lstStyle/>
          <a:p>
            <a:r>
              <a:rPr lang="en-US" dirty="0"/>
              <a:t>How do individuals and groups interpret information and form opinions?</a:t>
            </a:r>
          </a:p>
          <a:p>
            <a:pPr lvl="1"/>
            <a:r>
              <a:rPr lang="en-US" b="1" i="1" dirty="0"/>
              <a:t>Rational choice</a:t>
            </a:r>
            <a:r>
              <a:rPr lang="en-US" dirty="0"/>
              <a:t>: people take in all the information available and update their assessment.</a:t>
            </a:r>
          </a:p>
          <a:p>
            <a:pPr lvl="1"/>
            <a:r>
              <a:rPr lang="en-US" b="1" i="1" dirty="0"/>
              <a:t>Bounded rationality</a:t>
            </a:r>
            <a:r>
              <a:rPr lang="en-US" dirty="0"/>
              <a:t>: prior belief + incoming information = update our assessment.</a:t>
            </a:r>
          </a:p>
          <a:p>
            <a:pPr lvl="1"/>
            <a:r>
              <a:rPr lang="en-US" b="1" i="1" dirty="0"/>
              <a:t>Motivated reasoning</a:t>
            </a:r>
            <a:r>
              <a:rPr lang="en-US" dirty="0"/>
              <a:t>: prior beliefs, stereotypes, and identity used to overrule and dismiss incoming information. Data uses to confirm (not test) prior beliefs.</a:t>
            </a:r>
          </a:p>
          <a:p>
            <a:pPr lvl="2"/>
            <a:r>
              <a:rPr lang="en-US" dirty="0"/>
              <a:t>Identity-protecting cognition.</a:t>
            </a:r>
          </a:p>
          <a:p>
            <a:pPr lvl="1"/>
            <a:endParaRPr lang="en-US" dirty="0"/>
          </a:p>
        </p:txBody>
      </p:sp>
      <p:sp>
        <p:nvSpPr>
          <p:cNvPr id="4" name="Footer Placeholder 3">
            <a:extLst>
              <a:ext uri="{FF2B5EF4-FFF2-40B4-BE49-F238E27FC236}">
                <a16:creationId xmlns:a16="http://schemas.microsoft.com/office/drawing/2014/main" id="{CF0294A5-9F3F-46E2-BBFB-BAE7362D57BB}"/>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181090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49F9-86F8-49BA-9189-05A5B5DE2F3E}"/>
              </a:ext>
            </a:extLst>
          </p:cNvPr>
          <p:cNvSpPr>
            <a:spLocks noGrp="1"/>
          </p:cNvSpPr>
          <p:nvPr>
            <p:ph type="title"/>
          </p:nvPr>
        </p:nvSpPr>
        <p:spPr/>
        <p:txBody>
          <a:bodyPr>
            <a:normAutofit fontScale="90000"/>
          </a:bodyPr>
          <a:lstStyle/>
          <a:p>
            <a:br>
              <a:rPr lang="en-US" dirty="0"/>
            </a:br>
            <a:r>
              <a:rPr lang="en-US" dirty="0"/>
              <a:t>Research Question:</a:t>
            </a:r>
          </a:p>
        </p:txBody>
      </p:sp>
      <p:sp>
        <p:nvSpPr>
          <p:cNvPr id="3" name="Content Placeholder 2">
            <a:extLst>
              <a:ext uri="{FF2B5EF4-FFF2-40B4-BE49-F238E27FC236}">
                <a16:creationId xmlns:a16="http://schemas.microsoft.com/office/drawing/2014/main" id="{46303F08-41E9-4695-908E-9A84FD619EEC}"/>
              </a:ext>
            </a:extLst>
          </p:cNvPr>
          <p:cNvSpPr>
            <a:spLocks noGrp="1"/>
          </p:cNvSpPr>
          <p:nvPr>
            <p:ph idx="1"/>
          </p:nvPr>
        </p:nvSpPr>
        <p:spPr/>
        <p:txBody>
          <a:bodyPr/>
          <a:lstStyle/>
          <a:p>
            <a:r>
              <a:rPr lang="en-US" dirty="0"/>
              <a:t>Herrmann’s argument tries to explain when emotions will fire, for whom, and how that will shape the formation of conscious beliefs.</a:t>
            </a:r>
          </a:p>
          <a:p>
            <a:r>
              <a:rPr lang="en-US" dirty="0"/>
              <a:t>Based</a:t>
            </a:r>
            <a:r>
              <a:rPr lang="en-US" b="1" dirty="0"/>
              <a:t> </a:t>
            </a:r>
            <a:r>
              <a:rPr lang="en-US" dirty="0"/>
              <a:t>on</a:t>
            </a:r>
            <a:r>
              <a:rPr lang="en-US" b="1" dirty="0"/>
              <a:t> social identity theory: </a:t>
            </a:r>
            <a:r>
              <a:rPr lang="en-US" dirty="0"/>
              <a:t>people derive some of who they are from attributes they personally possess and part of who they are from the groups they belong to (Brown 2000; Tajfel 1981).</a:t>
            </a:r>
          </a:p>
          <a:p>
            <a:endParaRPr lang="en-US" dirty="0"/>
          </a:p>
        </p:txBody>
      </p:sp>
      <p:sp>
        <p:nvSpPr>
          <p:cNvPr id="4" name="Footer Placeholder 3">
            <a:extLst>
              <a:ext uri="{FF2B5EF4-FFF2-40B4-BE49-F238E27FC236}">
                <a16:creationId xmlns:a16="http://schemas.microsoft.com/office/drawing/2014/main" id="{62B91987-2D2F-4567-A305-F99FF6948FFC}"/>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411671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2B9F-52AE-4F54-9302-ED6A8C8E2693}"/>
              </a:ext>
            </a:extLst>
          </p:cNvPr>
          <p:cNvSpPr>
            <a:spLocks noGrp="1"/>
          </p:cNvSpPr>
          <p:nvPr>
            <p:ph type="title"/>
          </p:nvPr>
        </p:nvSpPr>
        <p:spPr/>
        <p:txBody>
          <a:bodyPr>
            <a:normAutofit fontScale="90000"/>
          </a:bodyPr>
          <a:lstStyle/>
          <a:p>
            <a:br>
              <a:rPr lang="en-US" dirty="0"/>
            </a:br>
            <a:r>
              <a:rPr lang="en-US" dirty="0"/>
              <a:t>Hypotheses:</a:t>
            </a:r>
          </a:p>
        </p:txBody>
      </p:sp>
      <p:sp>
        <p:nvSpPr>
          <p:cNvPr id="3" name="Content Placeholder 2">
            <a:extLst>
              <a:ext uri="{FF2B5EF4-FFF2-40B4-BE49-F238E27FC236}">
                <a16:creationId xmlns:a16="http://schemas.microsoft.com/office/drawing/2014/main" id="{617CB34D-F840-4759-A96E-FF64EAD3C003}"/>
              </a:ext>
            </a:extLst>
          </p:cNvPr>
          <p:cNvSpPr>
            <a:spLocks noGrp="1"/>
          </p:cNvSpPr>
          <p:nvPr>
            <p:ph idx="1"/>
          </p:nvPr>
        </p:nvSpPr>
        <p:spPr/>
        <p:txBody>
          <a:bodyPr>
            <a:normAutofit fontScale="85000" lnSpcReduction="20000"/>
          </a:bodyPr>
          <a:lstStyle/>
          <a:p>
            <a:r>
              <a:rPr lang="en-US" b="1" i="1" dirty="0"/>
              <a:t>Attachment and Interpretation</a:t>
            </a:r>
            <a:endParaRPr lang="en-US" dirty="0"/>
          </a:p>
          <a:p>
            <a:pPr lvl="1"/>
            <a:r>
              <a:rPr lang="en-US" dirty="0"/>
              <a:t>H1:</a:t>
            </a:r>
            <a:r>
              <a:rPr lang="en-US" i="1" dirty="0"/>
              <a:t> Attachment to the nation associates positively with more intense emotional appraisals of the international situation. In other words, as attachment increases so does the judgment that potentially threatening situations represent bigger problems.</a:t>
            </a:r>
            <a:endParaRPr lang="en-US" dirty="0"/>
          </a:p>
          <a:p>
            <a:pPr marL="0" indent="0">
              <a:buNone/>
            </a:pPr>
            <a:endParaRPr lang="en-US" dirty="0"/>
          </a:p>
          <a:p>
            <a:r>
              <a:rPr lang="en-US" b="1" i="1" dirty="0"/>
              <a:t>International Trust</a:t>
            </a:r>
            <a:endParaRPr lang="en-US" dirty="0"/>
          </a:p>
          <a:p>
            <a:pPr lvl="1"/>
            <a:r>
              <a:rPr lang="en-US" i="1" dirty="0"/>
              <a:t>H2: As national attachment increases so will the inclination to attribute defensive intentions to countries that are liked and aggressive intentions to countries that are disliked.</a:t>
            </a:r>
            <a:endParaRPr lang="en-US" dirty="0"/>
          </a:p>
          <a:p>
            <a:pPr marL="0" indent="0">
              <a:buNone/>
            </a:pPr>
            <a:r>
              <a:rPr lang="en-US" dirty="0"/>
              <a:t> </a:t>
            </a:r>
          </a:p>
          <a:p>
            <a:r>
              <a:rPr lang="en-US" b="1" i="1" dirty="0"/>
              <a:t>Action &amp; Policy</a:t>
            </a:r>
            <a:endParaRPr lang="en-US" dirty="0"/>
          </a:p>
          <a:p>
            <a:pPr lvl="1"/>
            <a:r>
              <a:rPr lang="en-US" i="1" dirty="0"/>
              <a:t>H2a: As national attachment increases so will the inclination to punish countries that are disliked and to forgive those that are liked when the two are doing the same thing that can be seen as violating a norm.</a:t>
            </a:r>
            <a:endParaRPr lang="en-US" dirty="0"/>
          </a:p>
          <a:p>
            <a:endParaRPr lang="en-US" dirty="0"/>
          </a:p>
        </p:txBody>
      </p:sp>
      <p:sp>
        <p:nvSpPr>
          <p:cNvPr id="4" name="Footer Placeholder 3">
            <a:extLst>
              <a:ext uri="{FF2B5EF4-FFF2-40B4-BE49-F238E27FC236}">
                <a16:creationId xmlns:a16="http://schemas.microsoft.com/office/drawing/2014/main" id="{878F41A6-1156-4CB5-A0E3-9D4E44C2C432}"/>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210043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C4A4-4912-481C-BA8D-40565DB1AFEC}"/>
              </a:ext>
            </a:extLst>
          </p:cNvPr>
          <p:cNvSpPr>
            <a:spLocks noGrp="1"/>
          </p:cNvSpPr>
          <p:nvPr>
            <p:ph type="title"/>
          </p:nvPr>
        </p:nvSpPr>
        <p:spPr/>
        <p:txBody>
          <a:bodyPr>
            <a:normAutofit fontScale="90000"/>
          </a:bodyPr>
          <a:lstStyle/>
          <a:p>
            <a:br>
              <a:rPr lang="en-US" dirty="0"/>
            </a:br>
            <a:r>
              <a:rPr lang="en-US" dirty="0"/>
              <a:t>Results:</a:t>
            </a:r>
          </a:p>
        </p:txBody>
      </p:sp>
      <p:sp>
        <p:nvSpPr>
          <p:cNvPr id="3" name="Content Placeholder 2">
            <a:extLst>
              <a:ext uri="{FF2B5EF4-FFF2-40B4-BE49-F238E27FC236}">
                <a16:creationId xmlns:a16="http://schemas.microsoft.com/office/drawing/2014/main" id="{A2DF767F-DDAC-4B63-8D60-C530EE10856D}"/>
              </a:ext>
            </a:extLst>
          </p:cNvPr>
          <p:cNvSpPr>
            <a:spLocks noGrp="1"/>
          </p:cNvSpPr>
          <p:nvPr>
            <p:ph idx="1"/>
          </p:nvPr>
        </p:nvSpPr>
        <p:spPr>
          <a:xfrm>
            <a:off x="289560" y="1503310"/>
            <a:ext cx="8229600" cy="4525963"/>
          </a:xfrm>
        </p:spPr>
        <p:txBody>
          <a:bodyPr/>
          <a:lstStyle/>
          <a:p>
            <a:r>
              <a:rPr lang="en-US" dirty="0"/>
              <a:t>It appears that national attachment as well as chauvinism motivate people to interpret and react to the same act differently depending on the country involved. </a:t>
            </a:r>
          </a:p>
          <a:p>
            <a:r>
              <a:rPr lang="en-US" dirty="0"/>
              <a:t>That is because the countries evoke different emotions that motivate the construction of beliefs that allow the observer to apply normative standards in different ways while believing they are abiding by these standards.</a:t>
            </a:r>
          </a:p>
          <a:p>
            <a:r>
              <a:rPr lang="en-US" dirty="0"/>
              <a:t>Likewise, beliefs about situations and what is normatively appropriate follow as much from attachment to the nation and the emotional desires this gives rise to as they do from the norm itself.</a:t>
            </a:r>
          </a:p>
          <a:p>
            <a:endParaRPr lang="en-US" dirty="0"/>
          </a:p>
        </p:txBody>
      </p:sp>
      <p:sp>
        <p:nvSpPr>
          <p:cNvPr id="4" name="Footer Placeholder 3">
            <a:extLst>
              <a:ext uri="{FF2B5EF4-FFF2-40B4-BE49-F238E27FC236}">
                <a16:creationId xmlns:a16="http://schemas.microsoft.com/office/drawing/2014/main" id="{27E99E6C-3B77-47A2-B414-0868EF9F4277}"/>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92725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687387"/>
            <a:ext cx="8229600" cy="1143000"/>
          </a:xfrm>
        </p:spPr>
        <p:txBody>
          <a:bodyPr>
            <a:normAutofit fontScale="90000"/>
          </a:bodyPr>
          <a:lstStyle/>
          <a:p>
            <a:r>
              <a:rPr lang="en-US" dirty="0">
                <a:latin typeface="Arial" charset="0"/>
              </a:rPr>
              <a:t>Public Ambivalence in the “New World Order”</a:t>
            </a:r>
          </a:p>
        </p:txBody>
      </p:sp>
      <p:sp>
        <p:nvSpPr>
          <p:cNvPr id="21507" name="Rectangle 3"/>
          <p:cNvSpPr>
            <a:spLocks noGrp="1" noChangeArrowheads="1"/>
          </p:cNvSpPr>
          <p:nvPr>
            <p:ph idx="1"/>
          </p:nvPr>
        </p:nvSpPr>
        <p:spPr>
          <a:xfrm>
            <a:off x="457200" y="1914277"/>
            <a:ext cx="8229600" cy="4525963"/>
          </a:xfrm>
        </p:spPr>
        <p:txBody>
          <a:bodyPr>
            <a:normAutofit/>
          </a:bodyPr>
          <a:lstStyle/>
          <a:p>
            <a:pPr>
              <a:lnSpc>
                <a:spcPct val="80000"/>
              </a:lnSpc>
            </a:pPr>
            <a:r>
              <a:rPr lang="en-US" sz="2800" dirty="0">
                <a:latin typeface="Arial" charset="0"/>
              </a:rPr>
              <a:t>After Cold War, public and government had considerable ambivalence regarding foreign affairs</a:t>
            </a:r>
          </a:p>
          <a:p>
            <a:pPr lvl="1">
              <a:lnSpc>
                <a:spcPct val="80000"/>
              </a:lnSpc>
            </a:pPr>
            <a:r>
              <a:rPr lang="en-US" dirty="0">
                <a:latin typeface="Arial" charset="0"/>
              </a:rPr>
              <a:t>No definite positions or consensus on issues</a:t>
            </a:r>
          </a:p>
          <a:p>
            <a:pPr lvl="1">
              <a:lnSpc>
                <a:spcPct val="80000"/>
              </a:lnSpc>
            </a:pPr>
            <a:r>
              <a:rPr lang="en-US" dirty="0">
                <a:latin typeface="Arial" charset="0"/>
              </a:rPr>
              <a:t>Public identified “don’t know” as biggest foreign policy problem</a:t>
            </a:r>
          </a:p>
          <a:p>
            <a:pPr lvl="1">
              <a:lnSpc>
                <a:spcPct val="80000"/>
              </a:lnSpc>
            </a:pPr>
            <a:r>
              <a:rPr lang="en-US" dirty="0">
                <a:latin typeface="Arial" charset="0"/>
              </a:rPr>
              <a:t>Attention focused on economic growth</a:t>
            </a:r>
          </a:p>
          <a:p>
            <a:pPr lvl="1">
              <a:lnSpc>
                <a:spcPct val="80000"/>
              </a:lnSpc>
            </a:pPr>
            <a:r>
              <a:rPr lang="en-US" dirty="0">
                <a:latin typeface="Arial" charset="0"/>
              </a:rPr>
              <a:t>Lack of grand strategy by Clinton administration (throughout the 1990s)</a:t>
            </a:r>
          </a:p>
          <a:p>
            <a:pPr lvl="1">
              <a:lnSpc>
                <a:spcPct val="80000"/>
              </a:lnSpc>
            </a:pPr>
            <a:r>
              <a:rPr lang="en-US" dirty="0">
                <a:latin typeface="Arial" charset="0"/>
              </a:rPr>
              <a:t>Public against interventionism, </a:t>
            </a:r>
            <a:r>
              <a:rPr lang="en-US" b="1" i="1" dirty="0">
                <a:latin typeface="Arial" charset="0"/>
              </a:rPr>
              <a:t>but</a:t>
            </a:r>
            <a:r>
              <a:rPr lang="en-US" dirty="0">
                <a:latin typeface="Arial" charset="0"/>
              </a:rPr>
              <a:t> in favor of multilateral diplomacy, UN efforts, and Foreign Aid</a:t>
            </a:r>
          </a:p>
        </p:txBody>
      </p:sp>
      <p:sp>
        <p:nvSpPr>
          <p:cNvPr id="5" name="Footer Placeholder 4"/>
          <p:cNvSpPr>
            <a:spLocks noGrp="1"/>
          </p:cNvSpPr>
          <p:nvPr>
            <p:ph type="ftr" sz="quarter" idx="11"/>
          </p:nvPr>
        </p:nvSpPr>
        <p:spPr/>
        <p:txBody>
          <a:bodyPr/>
          <a:lstStyle/>
          <a:p>
            <a:pPr>
              <a:defRPr/>
            </a:pPr>
            <a:r>
              <a:rPr lang="en-US"/>
              <a:t>U.S. Foreign Policy: The Paradox of World Power | Steven W. Hook | 2015 | © SAGE Publications, Inc.</a:t>
            </a:r>
          </a:p>
        </p:txBody>
      </p:sp>
    </p:spTree>
    <p:extLst>
      <p:ext uri="{BB962C8B-B14F-4D97-AF65-F5344CB8AC3E}">
        <p14:creationId xmlns:p14="http://schemas.microsoft.com/office/powerpoint/2010/main" val="4044207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56EF-87BA-47A0-8A31-463A590B6A10}"/>
              </a:ext>
            </a:extLst>
          </p:cNvPr>
          <p:cNvSpPr>
            <a:spLocks noGrp="1"/>
          </p:cNvSpPr>
          <p:nvPr>
            <p:ph type="title"/>
          </p:nvPr>
        </p:nvSpPr>
        <p:spPr/>
        <p:txBody>
          <a:bodyPr>
            <a:normAutofit fontScale="90000"/>
          </a:bodyPr>
          <a:lstStyle/>
          <a:p>
            <a:br>
              <a:rPr lang="en-US" dirty="0"/>
            </a:br>
            <a:r>
              <a:rPr lang="en-US" dirty="0"/>
              <a:t>iclicker question:</a:t>
            </a:r>
          </a:p>
        </p:txBody>
      </p:sp>
      <p:sp>
        <p:nvSpPr>
          <p:cNvPr id="3" name="Content Placeholder 2">
            <a:extLst>
              <a:ext uri="{FF2B5EF4-FFF2-40B4-BE49-F238E27FC236}">
                <a16:creationId xmlns:a16="http://schemas.microsoft.com/office/drawing/2014/main" id="{1EF423D5-DF76-4893-B63D-333702ECEE69}"/>
              </a:ext>
            </a:extLst>
          </p:cNvPr>
          <p:cNvSpPr>
            <a:spLocks noGrp="1"/>
          </p:cNvSpPr>
          <p:nvPr>
            <p:ph idx="1"/>
          </p:nvPr>
        </p:nvSpPr>
        <p:spPr/>
        <p:txBody>
          <a:bodyPr/>
          <a:lstStyle/>
          <a:p>
            <a:pPr marL="0" indent="0">
              <a:buNone/>
            </a:pPr>
            <a:r>
              <a:rPr lang="en-US" dirty="0"/>
              <a:t>The idea that policymakers invent or create international conflict to distract the population from domestic problems is called:</a:t>
            </a:r>
          </a:p>
          <a:p>
            <a:pPr marL="0" indent="0">
              <a:buNone/>
            </a:pPr>
            <a:r>
              <a:rPr lang="en-US" dirty="0"/>
              <a:t>	A. Rally around the flag effect</a:t>
            </a:r>
          </a:p>
          <a:p>
            <a:pPr marL="0" indent="0">
              <a:buNone/>
            </a:pPr>
            <a:r>
              <a:rPr lang="en-US" dirty="0"/>
              <a:t>	B. war-mongering</a:t>
            </a:r>
          </a:p>
          <a:p>
            <a:pPr marL="0" indent="0">
              <a:buNone/>
            </a:pPr>
            <a:r>
              <a:rPr lang="en-US" dirty="0"/>
              <a:t>	C. Diversionary conflict theory</a:t>
            </a:r>
          </a:p>
          <a:p>
            <a:pPr marL="0" indent="0">
              <a:buNone/>
            </a:pPr>
            <a:r>
              <a:rPr lang="en-US" dirty="0"/>
              <a:t>	D. Diversionary war theory</a:t>
            </a:r>
          </a:p>
          <a:p>
            <a:pPr marL="0" indent="0">
              <a:buNone/>
            </a:pPr>
            <a:r>
              <a:rPr lang="en-US" dirty="0"/>
              <a:t>	E. None of the above</a:t>
            </a:r>
          </a:p>
        </p:txBody>
      </p:sp>
      <p:sp>
        <p:nvSpPr>
          <p:cNvPr id="4" name="Footer Placeholder 3">
            <a:extLst>
              <a:ext uri="{FF2B5EF4-FFF2-40B4-BE49-F238E27FC236}">
                <a16:creationId xmlns:a16="http://schemas.microsoft.com/office/drawing/2014/main" id="{93490F44-8ABF-4F9F-9F15-99BF1085FC8E}"/>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46721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687387"/>
            <a:ext cx="8229600" cy="1143000"/>
          </a:xfrm>
        </p:spPr>
        <p:txBody>
          <a:bodyPr>
            <a:normAutofit fontScale="90000"/>
          </a:bodyPr>
          <a:lstStyle/>
          <a:p>
            <a:r>
              <a:rPr lang="en-US" dirty="0">
                <a:latin typeface="Arial" charset="0"/>
              </a:rPr>
              <a:t>Rally around the Flag after </a:t>
            </a:r>
            <a:br>
              <a:rPr lang="en-US" dirty="0">
                <a:latin typeface="Arial" charset="0"/>
              </a:rPr>
            </a:br>
            <a:r>
              <a:rPr lang="en-US" dirty="0">
                <a:latin typeface="Arial" charset="0"/>
              </a:rPr>
              <a:t>9/11</a:t>
            </a:r>
          </a:p>
        </p:txBody>
      </p:sp>
      <p:sp>
        <p:nvSpPr>
          <p:cNvPr id="22531" name="Rectangle 3"/>
          <p:cNvSpPr>
            <a:spLocks noGrp="1" noChangeArrowheads="1"/>
          </p:cNvSpPr>
          <p:nvPr>
            <p:ph idx="1"/>
          </p:nvPr>
        </p:nvSpPr>
        <p:spPr>
          <a:xfrm>
            <a:off x="457200" y="1830387"/>
            <a:ext cx="8229600" cy="4525963"/>
          </a:xfrm>
        </p:spPr>
        <p:txBody>
          <a:bodyPr>
            <a:normAutofit lnSpcReduction="10000"/>
          </a:bodyPr>
          <a:lstStyle/>
          <a:p>
            <a:r>
              <a:rPr lang="en-US" sz="2600" dirty="0">
                <a:latin typeface="Arial" charset="0"/>
              </a:rPr>
              <a:t>Public concerns about terrorism, security, and the Middle East after 9/11 attacks</a:t>
            </a:r>
          </a:p>
          <a:p>
            <a:r>
              <a:rPr lang="en-US" sz="2600" dirty="0">
                <a:latin typeface="Arial" charset="0"/>
              </a:rPr>
              <a:t>Public rallies around the president and other officials during times of crisis</a:t>
            </a:r>
          </a:p>
          <a:p>
            <a:pPr lvl="1"/>
            <a:r>
              <a:rPr lang="en-US" b="1" i="1" dirty="0">
                <a:latin typeface="Arial" charset="0"/>
              </a:rPr>
              <a:t>Diversionary theory of war</a:t>
            </a:r>
            <a:r>
              <a:rPr lang="en-US" dirty="0">
                <a:latin typeface="Arial" charset="0"/>
              </a:rPr>
              <a:t>: Suggests that officials can benefit from crises and </a:t>
            </a:r>
            <a:r>
              <a:rPr lang="en-US">
                <a:latin typeface="Arial" charset="0"/>
              </a:rPr>
              <a:t>sometimes even desire </a:t>
            </a:r>
            <a:r>
              <a:rPr lang="en-US" dirty="0">
                <a:latin typeface="Arial" charset="0"/>
              </a:rPr>
              <a:t>them</a:t>
            </a:r>
          </a:p>
          <a:p>
            <a:pPr lvl="1"/>
            <a:r>
              <a:rPr lang="en-US" dirty="0">
                <a:latin typeface="Arial" charset="0"/>
              </a:rPr>
              <a:t>Bush’s approval rating jumped following 9/11: Peaked at highest rating enjoyed by any president</a:t>
            </a:r>
          </a:p>
          <a:p>
            <a:pPr lvl="2"/>
            <a:r>
              <a:rPr lang="en-US" sz="2200" dirty="0">
                <a:latin typeface="Arial" charset="0"/>
              </a:rPr>
              <a:t>Public, in turn, supported antiterrorism (U.S. PATRIOT Act)</a:t>
            </a:r>
          </a:p>
          <a:p>
            <a:pPr lvl="2"/>
            <a:r>
              <a:rPr lang="en-US" sz="2200" dirty="0">
                <a:latin typeface="Arial" charset="0"/>
              </a:rPr>
              <a:t>Public granted early approval of Afghanistan invasion</a:t>
            </a:r>
          </a:p>
        </p:txBody>
      </p:sp>
      <p:sp>
        <p:nvSpPr>
          <p:cNvPr id="5" name="Footer Placeholder 4"/>
          <p:cNvSpPr>
            <a:spLocks noGrp="1"/>
          </p:cNvSpPr>
          <p:nvPr>
            <p:ph type="ftr" sz="quarter" idx="11"/>
          </p:nvPr>
        </p:nvSpPr>
        <p:spPr/>
        <p:txBody>
          <a:bodyPr/>
          <a:lstStyle/>
          <a:p>
            <a:pPr>
              <a:defRPr/>
            </a:pPr>
            <a:r>
              <a:rPr lang="en-US"/>
              <a:t>U.S. Foreign Policy: The Paradox of World Power | Steven W. Hook | 2015 | © SAGE Publications, Inc.</a:t>
            </a:r>
          </a:p>
        </p:txBody>
      </p:sp>
    </p:spTree>
    <p:extLst>
      <p:ext uri="{BB962C8B-B14F-4D97-AF65-F5344CB8AC3E}">
        <p14:creationId xmlns:p14="http://schemas.microsoft.com/office/powerpoint/2010/main" val="241222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25640"/>
            <a:ext cx="8229600" cy="1143000"/>
          </a:xfrm>
        </p:spPr>
        <p:txBody>
          <a:bodyPr/>
          <a:lstStyle/>
          <a:p>
            <a:r>
              <a:rPr lang="en-US" dirty="0">
                <a:latin typeface="Arial" charset="0"/>
              </a:rPr>
              <a:t>The Anti-American Backlash</a:t>
            </a:r>
          </a:p>
        </p:txBody>
      </p:sp>
      <p:sp>
        <p:nvSpPr>
          <p:cNvPr id="23555" name="Rectangle 3"/>
          <p:cNvSpPr>
            <a:spLocks noGrp="1" noChangeArrowheads="1"/>
          </p:cNvSpPr>
          <p:nvPr>
            <p:ph idx="1"/>
          </p:nvPr>
        </p:nvSpPr>
        <p:spPr>
          <a:xfrm>
            <a:off x="457200" y="1417638"/>
            <a:ext cx="8229600" cy="4525963"/>
          </a:xfrm>
        </p:spPr>
        <p:txBody>
          <a:bodyPr>
            <a:noAutofit/>
          </a:bodyPr>
          <a:lstStyle/>
          <a:p>
            <a:r>
              <a:rPr lang="en-US" b="1" dirty="0">
                <a:solidFill>
                  <a:srgbClr val="000000"/>
                </a:solidFill>
                <a:latin typeface="Arial" charset="0"/>
              </a:rPr>
              <a:t>2001–2007 </a:t>
            </a:r>
          </a:p>
          <a:p>
            <a:pPr lvl="1"/>
            <a:r>
              <a:rPr lang="en-US" dirty="0">
                <a:solidFill>
                  <a:srgbClr val="000000"/>
                </a:solidFill>
                <a:latin typeface="Arial" charset="0"/>
              </a:rPr>
              <a:t>From 2001 to 2006, U.S. public approval of Bush fell from high of 90% to 30%</a:t>
            </a:r>
          </a:p>
          <a:p>
            <a:pPr lvl="1"/>
            <a:r>
              <a:rPr lang="en-US" dirty="0">
                <a:solidFill>
                  <a:srgbClr val="000000"/>
                </a:solidFill>
                <a:latin typeface="Arial" charset="0"/>
              </a:rPr>
              <a:t>In 2005, 90% of Americans polled thought showing more respect for the views and needs of other countries would increase security</a:t>
            </a:r>
            <a:endParaRPr lang="en-US" i="1" dirty="0">
              <a:solidFill>
                <a:srgbClr val="000000"/>
              </a:solidFill>
              <a:latin typeface="Arial" charset="0"/>
            </a:endParaRPr>
          </a:p>
          <a:p>
            <a:pPr lvl="1"/>
            <a:r>
              <a:rPr lang="en-US" dirty="0">
                <a:solidFill>
                  <a:srgbClr val="000000"/>
                </a:solidFill>
                <a:latin typeface="Arial" charset="0"/>
              </a:rPr>
              <a:t>In 2006, citizens in 33 of 35 countries perceived terrorism was more likely</a:t>
            </a:r>
          </a:p>
          <a:p>
            <a:pPr lvl="1"/>
            <a:r>
              <a:rPr lang="en-US" dirty="0">
                <a:solidFill>
                  <a:srgbClr val="000000"/>
                </a:solidFill>
                <a:latin typeface="Arial" charset="0"/>
              </a:rPr>
              <a:t>In 2007, approximately 2 out of 3 Americans thought the war in Iraq was not going well</a:t>
            </a:r>
          </a:p>
          <a:p>
            <a:pPr lvl="1"/>
            <a:r>
              <a:rPr lang="en-US" dirty="0">
                <a:solidFill>
                  <a:srgbClr val="000000"/>
                </a:solidFill>
                <a:latin typeface="Arial" charset="0"/>
              </a:rPr>
              <a:t>Still, the U.S. continued to receive support from the Philippines, Japan, and Eastern Europe</a:t>
            </a:r>
          </a:p>
          <a:p>
            <a:pPr lvl="1">
              <a:buFontTx/>
              <a:buNone/>
            </a:pPr>
            <a:endParaRPr lang="en-US" dirty="0">
              <a:solidFill>
                <a:srgbClr val="000000"/>
              </a:solidFill>
              <a:latin typeface="Arial" charset="0"/>
            </a:endParaRPr>
          </a:p>
        </p:txBody>
      </p:sp>
      <p:sp>
        <p:nvSpPr>
          <p:cNvPr id="5" name="Footer Placeholder 4"/>
          <p:cNvSpPr>
            <a:spLocks noGrp="1"/>
          </p:cNvSpPr>
          <p:nvPr>
            <p:ph type="ftr" sz="quarter" idx="11"/>
          </p:nvPr>
        </p:nvSpPr>
        <p:spPr/>
        <p:txBody>
          <a:bodyPr/>
          <a:lstStyle/>
          <a:p>
            <a:pPr>
              <a:defRPr/>
            </a:pPr>
            <a:r>
              <a:rPr lang="en-US"/>
              <a:t>U.S. Foreign Policy: The Paradox of World Power | Steven W. Hook | 2015 | © SAGE Publications, Inc.</a:t>
            </a:r>
          </a:p>
        </p:txBody>
      </p:sp>
    </p:spTree>
    <p:extLst>
      <p:ext uri="{BB962C8B-B14F-4D97-AF65-F5344CB8AC3E}">
        <p14:creationId xmlns:p14="http://schemas.microsoft.com/office/powerpoint/2010/main" val="1850702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10866"/>
            <a:ext cx="8229600" cy="1000387"/>
          </a:xfrm>
        </p:spPr>
        <p:txBody>
          <a:bodyPr>
            <a:noAutofit/>
          </a:bodyPr>
          <a:lstStyle/>
          <a:p>
            <a:r>
              <a:rPr lang="en-US" sz="3200" dirty="0">
                <a:latin typeface="Arial" charset="0"/>
              </a:rPr>
              <a:t>Foreign Policy Renewal &amp; Fatigue in the Obama Era</a:t>
            </a:r>
          </a:p>
        </p:txBody>
      </p:sp>
      <p:sp>
        <p:nvSpPr>
          <p:cNvPr id="24579" name="Rectangle 3"/>
          <p:cNvSpPr>
            <a:spLocks noGrp="1" noChangeArrowheads="1"/>
          </p:cNvSpPr>
          <p:nvPr>
            <p:ph idx="1"/>
          </p:nvPr>
        </p:nvSpPr>
        <p:spPr>
          <a:xfrm>
            <a:off x="457200" y="1711253"/>
            <a:ext cx="8229600" cy="4525963"/>
          </a:xfrm>
        </p:spPr>
        <p:txBody>
          <a:bodyPr>
            <a:noAutofit/>
          </a:bodyPr>
          <a:lstStyle/>
          <a:p>
            <a:pPr>
              <a:lnSpc>
                <a:spcPct val="90000"/>
              </a:lnSpc>
            </a:pPr>
            <a:r>
              <a:rPr lang="en-US" dirty="0">
                <a:solidFill>
                  <a:srgbClr val="000000"/>
                </a:solidFill>
                <a:latin typeface="Arial" charset="0"/>
              </a:rPr>
              <a:t>New priorities in 2008</a:t>
            </a:r>
          </a:p>
          <a:p>
            <a:pPr lvl="1">
              <a:lnSpc>
                <a:spcPct val="90000"/>
              </a:lnSpc>
            </a:pPr>
            <a:r>
              <a:rPr lang="en-US" sz="2200" dirty="0">
                <a:solidFill>
                  <a:srgbClr val="000000"/>
                </a:solidFill>
                <a:latin typeface="Arial" charset="0"/>
              </a:rPr>
              <a:t>Top priority for Americans was improving America’s world standing</a:t>
            </a:r>
          </a:p>
          <a:p>
            <a:pPr lvl="1">
              <a:lnSpc>
                <a:spcPct val="90000"/>
              </a:lnSpc>
            </a:pPr>
            <a:r>
              <a:rPr lang="en-US" sz="2200" dirty="0">
                <a:solidFill>
                  <a:srgbClr val="000000"/>
                </a:solidFill>
                <a:latin typeface="Arial" charset="0"/>
              </a:rPr>
              <a:t>Next two priorities: Jobs and access to energy</a:t>
            </a:r>
          </a:p>
          <a:p>
            <a:pPr>
              <a:lnSpc>
                <a:spcPct val="90000"/>
              </a:lnSpc>
            </a:pPr>
            <a:r>
              <a:rPr lang="en-US" dirty="0">
                <a:solidFill>
                  <a:srgbClr val="000000"/>
                </a:solidFill>
                <a:latin typeface="Arial" charset="0"/>
              </a:rPr>
              <a:t>Obama’s foreign policy agenda</a:t>
            </a:r>
          </a:p>
          <a:p>
            <a:pPr lvl="1">
              <a:lnSpc>
                <a:spcPct val="90000"/>
              </a:lnSpc>
            </a:pPr>
            <a:r>
              <a:rPr lang="en-US" sz="2200" dirty="0">
                <a:solidFill>
                  <a:srgbClr val="000000"/>
                </a:solidFill>
                <a:latin typeface="Arial" charset="0"/>
              </a:rPr>
              <a:t>(1) Diplomacy; (2) Multilateral cooperation; (3) International law; (4) International institutions.</a:t>
            </a:r>
          </a:p>
          <a:p>
            <a:r>
              <a:rPr lang="en-US" dirty="0"/>
              <a:t>Recent developments fuel public’s sense of foreign policy fatigue</a:t>
            </a:r>
          </a:p>
          <a:p>
            <a:pPr lvl="1"/>
            <a:r>
              <a:rPr lang="en-US" sz="2200" dirty="0"/>
              <a:t>Arab Spring</a:t>
            </a:r>
          </a:p>
          <a:p>
            <a:pPr lvl="1"/>
            <a:r>
              <a:rPr lang="en-US" sz="2200" dirty="0"/>
              <a:t>Power plays by Russia, China</a:t>
            </a:r>
          </a:p>
          <a:p>
            <a:pPr lvl="1"/>
            <a:r>
              <a:rPr lang="en-US" sz="2200" dirty="0"/>
              <a:t>Rise of the Islamic State</a:t>
            </a:r>
          </a:p>
          <a:p>
            <a:pPr lvl="1">
              <a:lnSpc>
                <a:spcPct val="90000"/>
              </a:lnSpc>
            </a:pPr>
            <a:endParaRPr lang="en-US" sz="2200" dirty="0">
              <a:solidFill>
                <a:srgbClr val="000000"/>
              </a:solidFill>
              <a:latin typeface="Arial" charset="0"/>
            </a:endParaRPr>
          </a:p>
        </p:txBody>
      </p:sp>
      <p:sp>
        <p:nvSpPr>
          <p:cNvPr id="5" name="Footer Placeholder 4"/>
          <p:cNvSpPr>
            <a:spLocks noGrp="1"/>
          </p:cNvSpPr>
          <p:nvPr>
            <p:ph type="ftr" sz="quarter" idx="11"/>
          </p:nvPr>
        </p:nvSpPr>
        <p:spPr>
          <a:xfrm>
            <a:off x="2255520" y="6492240"/>
            <a:ext cx="4297680" cy="365760"/>
          </a:xfrm>
        </p:spPr>
        <p:txBody>
          <a:bodyPr/>
          <a:lstStyle/>
          <a:p>
            <a:pPr>
              <a:defRPr/>
            </a:pPr>
            <a:r>
              <a:rPr lang="en-US"/>
              <a:t>U.S. Foreign Policy: The Paradox of World Power | Steven W. Hook | 2015 | © SAGE Publications, Inc.</a:t>
            </a:r>
          </a:p>
        </p:txBody>
      </p:sp>
    </p:spTree>
    <p:extLst>
      <p:ext uri="{BB962C8B-B14F-4D97-AF65-F5344CB8AC3E}">
        <p14:creationId xmlns:p14="http://schemas.microsoft.com/office/powerpoint/2010/main" val="170702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2551-34C8-489E-A03F-9341754A4BD4}"/>
              </a:ext>
            </a:extLst>
          </p:cNvPr>
          <p:cNvSpPr>
            <a:spLocks noGrp="1"/>
          </p:cNvSpPr>
          <p:nvPr>
            <p:ph type="title"/>
          </p:nvPr>
        </p:nvSpPr>
        <p:spPr/>
        <p:txBody>
          <a:bodyPr>
            <a:normAutofit fontScale="90000"/>
          </a:bodyPr>
          <a:lstStyle/>
          <a:p>
            <a:br>
              <a:rPr lang="en-US" dirty="0"/>
            </a:br>
            <a:r>
              <a:rPr lang="en-US" dirty="0"/>
              <a:t>What do Americans really want?</a:t>
            </a:r>
          </a:p>
        </p:txBody>
      </p:sp>
      <p:sp>
        <p:nvSpPr>
          <p:cNvPr id="3" name="Content Placeholder 2">
            <a:extLst>
              <a:ext uri="{FF2B5EF4-FFF2-40B4-BE49-F238E27FC236}">
                <a16:creationId xmlns:a16="http://schemas.microsoft.com/office/drawing/2014/main" id="{D976571C-8D12-44CC-B0CD-2C92BB7211A5}"/>
              </a:ext>
            </a:extLst>
          </p:cNvPr>
          <p:cNvSpPr>
            <a:spLocks noGrp="1"/>
          </p:cNvSpPr>
          <p:nvPr>
            <p:ph idx="1"/>
          </p:nvPr>
        </p:nvSpPr>
        <p:spPr/>
        <p:txBody>
          <a:bodyPr/>
          <a:lstStyle/>
          <a:p>
            <a:r>
              <a:rPr lang="en-US" dirty="0"/>
              <a:t>A prevalent contradiction in the way that public opinion interacts with U.S. foreign policy:</a:t>
            </a:r>
          </a:p>
          <a:p>
            <a:pPr lvl="1"/>
            <a:r>
              <a:rPr lang="en-US" dirty="0"/>
              <a:t>While most Americans favor international withdrawal and a focus on domestic issues, a majority (56%) also believes that the Obama administration </a:t>
            </a:r>
            <a:r>
              <a:rPr lang="en-US" b="1" i="1" dirty="0"/>
              <a:t>did not do enough</a:t>
            </a:r>
            <a:r>
              <a:rPr lang="en-US" dirty="0"/>
              <a:t> to fight the Islamic State, and that American standing and power in world affairs are important.</a:t>
            </a:r>
          </a:p>
          <a:p>
            <a:pPr lvl="1"/>
            <a:r>
              <a:rPr lang="en-US" dirty="0"/>
              <a:t>What to do about that?</a:t>
            </a:r>
          </a:p>
        </p:txBody>
      </p:sp>
      <p:sp>
        <p:nvSpPr>
          <p:cNvPr id="4" name="Footer Placeholder 3">
            <a:extLst>
              <a:ext uri="{FF2B5EF4-FFF2-40B4-BE49-F238E27FC236}">
                <a16:creationId xmlns:a16="http://schemas.microsoft.com/office/drawing/2014/main" id="{FB3FACAE-A5FC-46E8-997C-C121D1201D9F}"/>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83517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9864"/>
            <a:ext cx="8229600" cy="1143000"/>
          </a:xfrm>
        </p:spPr>
        <p:txBody>
          <a:bodyPr/>
          <a:lstStyle/>
          <a:p>
            <a:r>
              <a:rPr lang="en-US" dirty="0">
                <a:latin typeface="Arial"/>
                <a:cs typeface="Arial"/>
              </a:rPr>
              <a:t>The View from Overseas</a:t>
            </a:r>
          </a:p>
        </p:txBody>
      </p:sp>
      <p:sp>
        <p:nvSpPr>
          <p:cNvPr id="3" name="Content Placeholder 2"/>
          <p:cNvSpPr>
            <a:spLocks noGrp="1"/>
          </p:cNvSpPr>
          <p:nvPr>
            <p:ph idx="1"/>
          </p:nvPr>
        </p:nvSpPr>
        <p:spPr>
          <a:xfrm>
            <a:off x="457200" y="1830387"/>
            <a:ext cx="8229600" cy="4525963"/>
          </a:xfrm>
        </p:spPr>
        <p:txBody>
          <a:bodyPr>
            <a:normAutofit fontScale="92500"/>
          </a:bodyPr>
          <a:lstStyle/>
          <a:p>
            <a:r>
              <a:rPr lang="en-US" sz="2600" dirty="0">
                <a:solidFill>
                  <a:srgbClr val="000000"/>
                </a:solidFill>
                <a:latin typeface="Arial" charset="0"/>
              </a:rPr>
              <a:t>Growing impact of international public opinion</a:t>
            </a:r>
          </a:p>
          <a:p>
            <a:pPr lvl="1"/>
            <a:r>
              <a:rPr lang="en-US" dirty="0">
                <a:solidFill>
                  <a:srgbClr val="000000"/>
                </a:solidFill>
                <a:latin typeface="Arial" charset="0"/>
              </a:rPr>
              <a:t>Advanced technologies</a:t>
            </a:r>
          </a:p>
          <a:p>
            <a:pPr lvl="1"/>
            <a:r>
              <a:rPr lang="en-US" dirty="0">
                <a:solidFill>
                  <a:srgbClr val="000000"/>
                </a:solidFill>
                <a:latin typeface="Arial" charset="0"/>
              </a:rPr>
              <a:t>Widespread growth of civil societies in response to domestic reforms</a:t>
            </a:r>
          </a:p>
          <a:p>
            <a:pPr lvl="1"/>
            <a:r>
              <a:rPr lang="en-US" dirty="0">
                <a:solidFill>
                  <a:srgbClr val="000000"/>
                </a:solidFill>
                <a:latin typeface="Arial" charset="0"/>
              </a:rPr>
              <a:t>Transnational issues</a:t>
            </a:r>
          </a:p>
          <a:p>
            <a:r>
              <a:rPr lang="en-US" sz="2600" dirty="0">
                <a:solidFill>
                  <a:srgbClr val="000000"/>
                </a:solidFill>
                <a:latin typeface="Arial" charset="0"/>
              </a:rPr>
              <a:t>2012: Upswing in international public support for U.S.</a:t>
            </a:r>
          </a:p>
          <a:p>
            <a:pPr lvl="1"/>
            <a:r>
              <a:rPr lang="en-US" dirty="0">
                <a:solidFill>
                  <a:srgbClr val="000000"/>
                </a:solidFill>
                <a:latin typeface="Arial" charset="0"/>
              </a:rPr>
              <a:t>Better perceptions of U.S. in European countries, China, Japan, Mexico</a:t>
            </a:r>
          </a:p>
          <a:p>
            <a:pPr lvl="1"/>
            <a:r>
              <a:rPr lang="en-US" dirty="0">
                <a:solidFill>
                  <a:srgbClr val="000000"/>
                </a:solidFill>
                <a:latin typeface="Arial" charset="0"/>
              </a:rPr>
              <a:t>Negative majorities remain in Middle East, Turkey, Russia</a:t>
            </a:r>
          </a:p>
          <a:p>
            <a:r>
              <a:rPr lang="en-US" sz="2600" dirty="0">
                <a:solidFill>
                  <a:srgbClr val="000000"/>
                </a:solidFill>
                <a:latin typeface="Arial" charset="0"/>
              </a:rPr>
              <a:t>2016: Major down-turn since advent of Trump administration</a:t>
            </a:r>
          </a:p>
          <a:p>
            <a:pPr>
              <a:buNone/>
            </a:pP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419159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9249-792A-47A7-9D12-976C2B89816D}"/>
              </a:ext>
            </a:extLst>
          </p:cNvPr>
          <p:cNvSpPr>
            <a:spLocks noGrp="1"/>
          </p:cNvSpPr>
          <p:nvPr>
            <p:ph type="title"/>
          </p:nvPr>
        </p:nvSpPr>
        <p:spPr/>
        <p:txBody>
          <a:bodyPr>
            <a:noAutofit/>
          </a:bodyPr>
          <a:lstStyle/>
          <a:p>
            <a:br>
              <a:rPr lang="en-US" sz="2800" dirty="0"/>
            </a:br>
            <a:r>
              <a:rPr lang="en-US" sz="2800" dirty="0"/>
              <a:t>Should we care about U.S. global approval rating?</a:t>
            </a:r>
          </a:p>
        </p:txBody>
      </p:sp>
      <p:pic>
        <p:nvPicPr>
          <p:cNvPr id="5" name="Content Placeholder 4">
            <a:hlinkClick r:id="rId2"/>
            <a:extLst>
              <a:ext uri="{FF2B5EF4-FFF2-40B4-BE49-F238E27FC236}">
                <a16:creationId xmlns:a16="http://schemas.microsoft.com/office/drawing/2014/main" id="{1240D6A6-4EC7-48C6-BFE4-45968271A61A}"/>
              </a:ext>
            </a:extLst>
          </p:cNvPr>
          <p:cNvPicPr>
            <a:picLocks noGrp="1" noChangeAspect="1"/>
          </p:cNvPicPr>
          <p:nvPr>
            <p:ph idx="1"/>
          </p:nvPr>
        </p:nvPicPr>
        <p:blipFill>
          <a:blip r:embed="rId3"/>
          <a:stretch>
            <a:fillRect/>
          </a:stretch>
        </p:blipFill>
        <p:spPr>
          <a:xfrm>
            <a:off x="567044" y="1600200"/>
            <a:ext cx="8009912" cy="4525963"/>
          </a:xfrm>
          <a:prstGeom prst="rect">
            <a:avLst/>
          </a:prstGeom>
        </p:spPr>
      </p:pic>
      <p:sp>
        <p:nvSpPr>
          <p:cNvPr id="4" name="Footer Placeholder 3">
            <a:extLst>
              <a:ext uri="{FF2B5EF4-FFF2-40B4-BE49-F238E27FC236}">
                <a16:creationId xmlns:a16="http://schemas.microsoft.com/office/drawing/2014/main" id="{B102B2A4-221F-4338-A310-0FFD2FCE0B83}"/>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3704779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498</TotalTime>
  <Words>1284</Words>
  <Application>Microsoft Office PowerPoint</Application>
  <PresentationFormat>On-screen Show (4:3)</PresentationFormat>
  <Paragraphs>105</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Consensus and Discord during the Cold War</vt:lpstr>
      <vt:lpstr>Public Ambivalence in the “New World Order”</vt:lpstr>
      <vt:lpstr> iclicker question:</vt:lpstr>
      <vt:lpstr>Rally around the Flag after  9/11</vt:lpstr>
      <vt:lpstr>The Anti-American Backlash</vt:lpstr>
      <vt:lpstr>Foreign Policy Renewal &amp; Fatigue in the Obama Era</vt:lpstr>
      <vt:lpstr> What do Americans really want?</vt:lpstr>
      <vt:lpstr>The View from Overseas</vt:lpstr>
      <vt:lpstr> Should we care about U.S. global approval rating?</vt:lpstr>
      <vt:lpstr> Rational Choice and Motivated Reasoning</vt:lpstr>
      <vt:lpstr> Research Question:</vt:lpstr>
      <vt:lpstr> Hypotheses:</vt:lpstr>
      <vt:lpstr> Results: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Public Opinion at Home  and Abroad</dc:title>
  <dc:creator>Julie Garey</dc:creator>
  <cp:lastModifiedBy>Tobias Lemke</cp:lastModifiedBy>
  <cp:revision>20</cp:revision>
  <dcterms:created xsi:type="dcterms:W3CDTF">2015-09-01T00:44:53Z</dcterms:created>
  <dcterms:modified xsi:type="dcterms:W3CDTF">2019-03-22T10:46:58Z</dcterms:modified>
</cp:coreProperties>
</file>