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2"/>
    <p:sldId id="333" r:id="rId3"/>
    <p:sldId id="334" r:id="rId4"/>
    <p:sldId id="330" r:id="rId5"/>
    <p:sldId id="335" r:id="rId6"/>
    <p:sldId id="337" r:id="rId7"/>
    <p:sldId id="338" r:id="rId8"/>
    <p:sldId id="339" r:id="rId9"/>
    <p:sldId id="34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ndon MacDonald" initials="so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53" autoAdjust="0"/>
  </p:normalViewPr>
  <p:slideViewPr>
    <p:cSldViewPr snapToGrid="0" snapToObjects="1">
      <p:cViewPr varScale="1">
        <p:scale>
          <a:sx n="79" d="100"/>
          <a:sy n="79" d="100"/>
        </p:scale>
        <p:origin x="47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A67432A9-F513-4DE9-AD7A-BB4366D846D2}"/>
    <pc:docChg chg="delSld">
      <pc:chgData name="Tobias Lemke" userId="00ff3d77b6254e63" providerId="LiveId" clId="{A67432A9-F513-4DE9-AD7A-BB4366D846D2}" dt="2019-03-29T15:59:17.753" v="3" actId="2696"/>
      <pc:docMkLst>
        <pc:docMk/>
      </pc:docMkLst>
      <pc:sldChg chg="del">
        <pc:chgData name="Tobias Lemke" userId="00ff3d77b6254e63" providerId="LiveId" clId="{A67432A9-F513-4DE9-AD7A-BB4366D846D2}" dt="2019-03-29T15:59:14.017" v="1" actId="2696"/>
        <pc:sldMkLst>
          <pc:docMk/>
          <pc:sldMk cId="1554140225" sldId="329"/>
        </pc:sldMkLst>
      </pc:sldChg>
      <pc:sldChg chg="del">
        <pc:chgData name="Tobias Lemke" userId="00ff3d77b6254e63" providerId="LiveId" clId="{A67432A9-F513-4DE9-AD7A-BB4366D846D2}" dt="2019-03-29T15:59:14.459" v="2" actId="2696"/>
        <pc:sldMkLst>
          <pc:docMk/>
          <pc:sldMk cId="2885719305" sldId="331"/>
        </pc:sldMkLst>
      </pc:sldChg>
      <pc:sldChg chg="del">
        <pc:chgData name="Tobias Lemke" userId="00ff3d77b6254e63" providerId="LiveId" clId="{A67432A9-F513-4DE9-AD7A-BB4366D846D2}" dt="2019-03-29T15:59:13.545" v="0" actId="2696"/>
        <pc:sldMkLst>
          <pc:docMk/>
          <pc:sldMk cId="1975662284" sldId="336"/>
        </pc:sldMkLst>
      </pc:sldChg>
      <pc:sldChg chg="del">
        <pc:chgData name="Tobias Lemke" userId="00ff3d77b6254e63" providerId="LiveId" clId="{A67432A9-F513-4DE9-AD7A-BB4366D846D2}" dt="2019-03-29T15:59:17.753" v="3" actId="2696"/>
        <pc:sldMkLst>
          <pc:docMk/>
          <pc:sldMk cId="1245055592" sldId="3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95DA-200D-924F-BDCA-B34C38922AFA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E50C-C97D-1844-9FA5-DBD65CE41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940DC-8AB5-A84A-8879-0E7FCE824992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8129-2489-914E-9CCA-968BE3559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7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A6851B6-218D-A94A-A8F0-559A07507774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</a:t>
            </a:r>
            <a:r>
              <a:rPr lang="en-US" b="1" baseline="0" dirty="0"/>
              <a:t> Objective number: </a:t>
            </a:r>
            <a:r>
              <a:rPr lang="en-US" b="0" baseline="0" dirty="0"/>
              <a:t>8.3</a:t>
            </a:r>
            <a:endParaRPr lang="en-US" b="1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B6C2960-3BC0-704E-8015-22E1EB2E0D4A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</a:t>
            </a:r>
            <a:r>
              <a:rPr lang="en-US" b="1" baseline="0" dirty="0"/>
              <a:t> Objective number: </a:t>
            </a:r>
            <a:r>
              <a:rPr lang="en-US" b="0" baseline="0" dirty="0"/>
              <a:t>8.3</a:t>
            </a:r>
            <a:endParaRPr lang="en-US" b="1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7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</a:t>
            </a:r>
            <a:r>
              <a:rPr lang="en-US" b="1" baseline="0" dirty="0"/>
              <a:t> Objective number: </a:t>
            </a:r>
            <a:r>
              <a:rPr lang="en-US" b="0" baseline="0" dirty="0"/>
              <a:t>8.3 &amp; 8.4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F04B4-AB5A-C146-BC20-E947F0641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5BA7CBB-1C19-5C4B-B88A-F2E003ACDA74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</a:t>
            </a:r>
            <a:r>
              <a:rPr lang="en-US" b="1" baseline="0" dirty="0"/>
              <a:t> Objective number: </a:t>
            </a:r>
            <a:r>
              <a:rPr lang="en-US" b="0" baseline="0" dirty="0"/>
              <a:t>8.3</a:t>
            </a:r>
            <a:endParaRPr lang="en-US" b="1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4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9633-B6C4-9F47-A586-BF0D92CA24D9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E1F-C683-EB44-929B-50012D9DB241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A41-5038-FA4B-A0BA-5383F985E2ED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C3BC-0806-D34B-A9CE-26AEDB02629B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95BA-7D12-D34E-AEFC-C55D9CAC567D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0749-8893-574F-A477-0FC6A3FACC14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9732-4B05-B549-A7F9-0420AEC69234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7EDC-4068-9744-90E6-069ABD7CAC48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1C55-06F9-F04A-956A-5149373CBCD1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5C-CAD4-D64D-A869-53C6D747A09D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D4E4-1436-2B46-BB0D-295F5E679F8D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C505-B90C-DA4C-81EB-F06BE3A889C7}" type="datetime1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5520" y="6356350"/>
            <a:ext cx="4297680" cy="365760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owthisnews/status/9744509287147479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23AA-7813-43A6-BBCE-D65D5DA0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Learning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EE40-5CA0-4302-AD26-1404315D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800" dirty="0"/>
              <a:t>Monday’s Recap:</a:t>
            </a:r>
          </a:p>
          <a:p>
            <a:pPr lvl="1" fontAlgn="ctr"/>
            <a:r>
              <a:rPr lang="en-US" dirty="0"/>
              <a:t>The role of the media in democracies</a:t>
            </a:r>
          </a:p>
          <a:p>
            <a:pPr lvl="1" fontAlgn="ctr"/>
            <a:r>
              <a:rPr lang="en-US" dirty="0"/>
              <a:t>Public opinion on media sources in the U.S. and elsewhere</a:t>
            </a:r>
          </a:p>
          <a:p>
            <a:pPr lvl="1" fontAlgn="ctr"/>
            <a:r>
              <a:rPr lang="en-US" dirty="0"/>
              <a:t>Discuss different factors that influence foreign news coverage in the US</a:t>
            </a:r>
          </a:p>
          <a:p>
            <a:pPr marL="0" indent="0" fontAlgn="ctr">
              <a:buNone/>
            </a:pPr>
            <a:r>
              <a:rPr lang="en-US" sz="2800" dirty="0"/>
              <a:t>Today’s Agenda</a:t>
            </a:r>
          </a:p>
          <a:p>
            <a:pPr lvl="1" fontAlgn="ctr"/>
            <a:r>
              <a:rPr lang="en-US" dirty="0"/>
              <a:t>Leaks and Public Diplomacy</a:t>
            </a:r>
          </a:p>
          <a:p>
            <a:pPr lvl="1" fontAlgn="ctr"/>
            <a:r>
              <a:rPr lang="en-US" dirty="0"/>
              <a:t>Media manipulation and “framing” by the government</a:t>
            </a:r>
          </a:p>
          <a:p>
            <a:pPr lvl="1" fontAlgn="ctr"/>
            <a:r>
              <a:rPr lang="en-US" dirty="0"/>
              <a:t>Entman on “framing”</a:t>
            </a:r>
          </a:p>
          <a:p>
            <a:pPr lvl="1" fontAlgn="ctr"/>
            <a:endParaRPr lang="en-US" dirty="0"/>
          </a:p>
          <a:p>
            <a:pPr lvl="1" font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0B292-4F4F-40FA-8B3D-95476E15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3773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0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Government Efforts to Control the Message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77705"/>
            <a:ext cx="8229600" cy="4525963"/>
          </a:xfrm>
        </p:spPr>
        <p:txBody>
          <a:bodyPr/>
          <a:lstStyle/>
          <a:p>
            <a:pPr marL="0" indent="0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 Government uses the media to gauge and shape public opinion, known as “spin control”</a:t>
            </a:r>
          </a:p>
          <a:p>
            <a:pPr lvl="1"/>
            <a:r>
              <a:rPr lang="en-US" sz="2000" dirty="0">
                <a:latin typeface="Arial" charset="0"/>
              </a:rPr>
              <a:t>Government keeps information secret from press and public</a:t>
            </a:r>
            <a:endParaRPr lang="en-US" sz="18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Selectively gives information to the media or leaks stories to invoke a public response</a:t>
            </a:r>
            <a:endParaRPr lang="en-US" sz="1800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Uses the media to send messages or for propaganda purposes to “frame” foreign policy issues</a:t>
            </a:r>
          </a:p>
          <a:p>
            <a:pPr lvl="2"/>
            <a:r>
              <a:rPr lang="en-US" sz="1800" dirty="0">
                <a:latin typeface="Arial" charset="0"/>
              </a:rPr>
              <a:t>Former Press Secretary Ari Fleischer used alarmist tactics regarding threats of terrorism to boost Bush’s approval ratings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19097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Framing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U.S. Foreign Policy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Framing foreign policy problems to structure and simplify issues to secure public support</a:t>
            </a:r>
          </a:p>
          <a:p>
            <a:pPr lvl="1"/>
            <a:r>
              <a:rPr lang="en-US" dirty="0">
                <a:latin typeface="Arial" charset="0"/>
              </a:rPr>
              <a:t>Media and public officials create images, often off each other.</a:t>
            </a:r>
          </a:p>
          <a:p>
            <a:pPr lvl="1"/>
            <a:r>
              <a:rPr lang="en-US" dirty="0">
                <a:latin typeface="Arial" charset="0"/>
              </a:rPr>
              <a:t>News coverage multiplies and cascades down from the president, through the administration, and permeates the media.</a:t>
            </a:r>
          </a:p>
          <a:p>
            <a:pPr lvl="1"/>
            <a:r>
              <a:rPr lang="en-US" dirty="0">
                <a:latin typeface="Arial" charset="0"/>
              </a:rPr>
              <a:t>Public officials can “manufacture consent” from the media based on false and misleading information.  </a:t>
            </a:r>
          </a:p>
          <a:p>
            <a:pPr lvl="1"/>
            <a:r>
              <a:rPr lang="en-US" dirty="0">
                <a:latin typeface="Arial" charset="0"/>
                <a:hlinkClick r:id="rId3"/>
              </a:rPr>
              <a:t>News journalists moving from neutral messengers to advocates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8895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>
          <a:xfrm>
            <a:off x="457200" y="60810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</a:rPr>
              <a:t>Leaking Foreign Policy: For Better and Worse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>
          <a:xfrm>
            <a:off x="457200" y="1742813"/>
            <a:ext cx="8229600" cy="45259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Press leaks as a tool for administration</a:t>
            </a:r>
          </a:p>
          <a:p>
            <a:pPr lvl="1"/>
            <a:r>
              <a:rPr lang="en-US" sz="2000" dirty="0">
                <a:latin typeface="Arial" charset="0"/>
              </a:rPr>
              <a:t>Can be used to gauge public support for policies</a:t>
            </a:r>
          </a:p>
          <a:p>
            <a:pPr lvl="2"/>
            <a:r>
              <a:rPr lang="en-US" sz="1800" dirty="0">
                <a:latin typeface="Arial" charset="0"/>
              </a:rPr>
              <a:t>Example: Clinton sought public opinion on new trade policies with China</a:t>
            </a:r>
          </a:p>
          <a:p>
            <a:pPr lvl="1"/>
            <a:r>
              <a:rPr lang="en-US" sz="2000" dirty="0">
                <a:latin typeface="Arial" charset="0"/>
              </a:rPr>
              <a:t>Also used to discredit dissenters</a:t>
            </a:r>
          </a:p>
          <a:p>
            <a:pPr lvl="2"/>
            <a:r>
              <a:rPr lang="en-US" sz="1800" dirty="0">
                <a:latin typeface="Arial" charset="0"/>
              </a:rPr>
              <a:t>Example: Bush administration leak revealed former Ambassador Joseph Wilson’s wife as a CIA agent</a:t>
            </a:r>
          </a:p>
          <a:p>
            <a:r>
              <a:rPr lang="en-US" dirty="0">
                <a:latin typeface="Arial" charset="0"/>
              </a:rPr>
              <a:t>Intentional leaks meant to damage administration</a:t>
            </a:r>
          </a:p>
          <a:p>
            <a:pPr lvl="2"/>
            <a:r>
              <a:rPr lang="en-US" sz="1800" dirty="0">
                <a:latin typeface="Arial" charset="0"/>
              </a:rPr>
              <a:t>Examples: 1971 Pentagon Papers leaked by </a:t>
            </a:r>
            <a:r>
              <a:rPr lang="en-US" sz="1800" i="1" dirty="0">
                <a:latin typeface="Arial" charset="0"/>
              </a:rPr>
              <a:t>The New York Times </a:t>
            </a:r>
            <a:r>
              <a:rPr lang="en-US" sz="1800" dirty="0">
                <a:latin typeface="Arial" charset="0"/>
              </a:rPr>
              <a:t>revealing Nixon administration’s misinformation campaigns; 2006 release of classified documents pertaining to wars in Iraq and Afghanistan by Julian Assange’s website </a:t>
            </a:r>
            <a:r>
              <a:rPr lang="en-US" sz="1800" i="1" dirty="0" err="1">
                <a:latin typeface="Arial" charset="0"/>
              </a:rPr>
              <a:t>Wikileaks</a:t>
            </a:r>
            <a:r>
              <a:rPr lang="en-US" sz="1800" i="1" dirty="0">
                <a:latin typeface="Arial" charset="0"/>
              </a:rPr>
              <a:t>; </a:t>
            </a:r>
            <a:r>
              <a:rPr lang="en-US" sz="1800" dirty="0">
                <a:latin typeface="Arial" charset="0"/>
              </a:rPr>
              <a:t>2013 release of NSA documents by Edward Snowden</a:t>
            </a:r>
            <a:endParaRPr lang="en-US" sz="1800" i="1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80910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28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Public Diplomacy and Strategic Communications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095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Public diplomacy: Unconventional channels, not through foreign leaders but direct channels to the public</a:t>
            </a:r>
          </a:p>
          <a:p>
            <a:pPr lvl="1"/>
            <a:r>
              <a:rPr lang="en-US" dirty="0">
                <a:latin typeface="Arial" charset="0"/>
              </a:rPr>
              <a:t>Scholar exchange (Fulbright)</a:t>
            </a:r>
          </a:p>
          <a:p>
            <a:pPr lvl="1"/>
            <a:r>
              <a:rPr lang="en-US" dirty="0">
                <a:latin typeface="Arial" charset="0"/>
              </a:rPr>
              <a:t>Radio programs, Voice of America</a:t>
            </a:r>
          </a:p>
          <a:p>
            <a:pPr lvl="1"/>
            <a:r>
              <a:rPr lang="en-US" dirty="0">
                <a:latin typeface="Arial" charset="0"/>
              </a:rPr>
              <a:t>State Department:</a:t>
            </a:r>
          </a:p>
          <a:p>
            <a:pPr lvl="2"/>
            <a:r>
              <a:rPr lang="en-US" sz="2200" dirty="0">
                <a:latin typeface="Arial" charset="0"/>
              </a:rPr>
              <a:t>Office of International Information Programs (1999)</a:t>
            </a:r>
          </a:p>
          <a:p>
            <a:pPr lvl="1"/>
            <a:r>
              <a:rPr lang="en-US" dirty="0">
                <a:latin typeface="Arial" charset="0"/>
              </a:rPr>
              <a:t>Department of Defense: Strategic Communications</a:t>
            </a:r>
          </a:p>
          <a:p>
            <a:pPr lvl="2"/>
            <a:r>
              <a:rPr lang="en-US" sz="2200" dirty="0">
                <a:latin typeface="Arial" charset="0"/>
              </a:rPr>
              <a:t>Defense Science Board (2004)</a:t>
            </a:r>
          </a:p>
          <a:p>
            <a:pPr lvl="2">
              <a:buFontTx/>
              <a:buNone/>
            </a:pPr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U.S. Foreign Policy: The Paradox of World Power| Steven W. Hook| © 2015|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54065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B774-489D-4CF0-BF83-C46D6588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is Framing?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3561-1872-49AB-88C5-CC708FAB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Framing is a communicative act that serves a specific political purpose:</a:t>
            </a:r>
          </a:p>
          <a:p>
            <a:pPr lvl="1"/>
            <a:r>
              <a:rPr lang="en-US" sz="2000" i="1" dirty="0"/>
              <a:t>“influence over a human consciousness is exerted by the transfer (or communication) of information from one location--such as a speech, utterance, news report, or novel--to that consciousness”</a:t>
            </a:r>
            <a:r>
              <a:rPr lang="en-US" sz="2000" dirty="0"/>
              <a:t> (Entman 1993, 51-2).</a:t>
            </a:r>
            <a:endParaRPr lang="en-US" dirty="0"/>
          </a:p>
          <a:p>
            <a:r>
              <a:rPr lang="en-US" dirty="0"/>
              <a:t>A frame is a “schemata of interpretation, used to locate, perceive, identify and label occurrences within someone’s life experience” (Goffman 1974, 21)</a:t>
            </a:r>
          </a:p>
          <a:p>
            <a:pPr lvl="1"/>
            <a:r>
              <a:rPr lang="en-US" sz="2000" dirty="0"/>
              <a:t>Render events and occurrences meaningful and individual and collective action.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1F4A-2967-487F-B196-7188D8DD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372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A26-60F9-4F4D-B625-AA6E82FB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How does Framing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792E-C8C5-42ED-8D45-E45F5D07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Framing involves:</a:t>
            </a:r>
          </a:p>
          <a:p>
            <a:pPr lvl="1" fontAlgn="ctr"/>
            <a:r>
              <a:rPr lang="en-US" i="1" dirty="0"/>
              <a:t>Selection</a:t>
            </a:r>
            <a:r>
              <a:rPr lang="en-US" dirty="0"/>
              <a:t>, deliberate focus on specific aspects of a perceived reality</a:t>
            </a:r>
          </a:p>
          <a:p>
            <a:pPr lvl="1" fontAlgn="ctr"/>
            <a:r>
              <a:rPr lang="en-US" i="1" dirty="0"/>
              <a:t>Salience</a:t>
            </a:r>
            <a:r>
              <a:rPr lang="en-US" dirty="0"/>
              <a:t>, highlight them in a communicating text</a:t>
            </a:r>
          </a:p>
          <a:p>
            <a:r>
              <a:rPr lang="en-US" dirty="0"/>
              <a:t>Usually frames will diagnose, evaluate, and prescribe action to a specific situation, event, or development (Gamson 1992).</a:t>
            </a:r>
          </a:p>
          <a:p>
            <a:r>
              <a:rPr lang="en-US" dirty="0"/>
              <a:t>Examples of salient frames in U.S. foreign policy?</a:t>
            </a:r>
          </a:p>
          <a:p>
            <a:pPr lvl="1"/>
            <a:r>
              <a:rPr lang="en-US" i="1" dirty="0"/>
              <a:t>Cold War</a:t>
            </a:r>
          </a:p>
          <a:p>
            <a:pPr lvl="1"/>
            <a:r>
              <a:rPr lang="en-US" i="1" dirty="0"/>
              <a:t>War on Terror</a:t>
            </a:r>
          </a:p>
          <a:p>
            <a:pPr lvl="1"/>
            <a:r>
              <a:rPr lang="en-US" i="1" dirty="0"/>
              <a:t>Axis of Evil</a:t>
            </a:r>
          </a:p>
          <a:p>
            <a:pPr lvl="1"/>
            <a:r>
              <a:rPr lang="en-US" i="1" dirty="0"/>
              <a:t>Others?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B0952-F3A6-4A0A-B1DC-3AF35CE0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4348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1B5F-01C8-4919-9655-198F4C07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Components of Framing: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943C-B44F-4D2E-829F-D4F8183C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Frames and framing involves four “locations” in the communication process:</a:t>
            </a:r>
          </a:p>
          <a:p>
            <a:pPr lvl="1" fontAlgn="ctr"/>
            <a:r>
              <a:rPr lang="en-US" sz="2800" b="1" i="1" dirty="0"/>
              <a:t>The communicator</a:t>
            </a:r>
            <a:r>
              <a:rPr lang="en-US" sz="2800" i="1" dirty="0"/>
              <a:t>, who use schemata or frames.</a:t>
            </a:r>
          </a:p>
          <a:p>
            <a:pPr lvl="1" fontAlgn="ctr"/>
            <a:r>
              <a:rPr lang="en-US" sz="2800" b="1" i="1" dirty="0"/>
              <a:t>The text</a:t>
            </a:r>
            <a:r>
              <a:rPr lang="en-US" sz="2800" i="1" dirty="0"/>
              <a:t>, that includes frames due to presence or absence of keywords.</a:t>
            </a:r>
          </a:p>
          <a:p>
            <a:pPr lvl="1" fontAlgn="ctr"/>
            <a:r>
              <a:rPr lang="en-US" sz="2800" b="1" i="1" dirty="0"/>
              <a:t>The receiver</a:t>
            </a:r>
            <a:r>
              <a:rPr lang="en-US" sz="2800" i="1" dirty="0"/>
              <a:t>, who is exposed to the frames.</a:t>
            </a:r>
          </a:p>
          <a:p>
            <a:pPr lvl="1" fontAlgn="ctr"/>
            <a:r>
              <a:rPr lang="en-US" sz="2800" b="1" i="1" dirty="0"/>
              <a:t>The culture</a:t>
            </a:r>
            <a:r>
              <a:rPr lang="en-US" sz="2800" i="1" dirty="0"/>
              <a:t>, which serves as the stock or repertoire of commonly invoked frames, symbols, and images.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93BC-382F-419F-8727-2F7898A5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23603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9CC1-F792-4F23-997B-5B8D9D06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Effects of Framing: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5F11-8F3C-4AF6-9928-BD94E329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Kahneman and </a:t>
            </a:r>
            <a:r>
              <a:rPr lang="en-US" dirty="0" err="1"/>
              <a:t>Treversky</a:t>
            </a:r>
            <a:r>
              <a:rPr lang="en-US" dirty="0"/>
              <a:t> (1984) suggests that effective framing can help to flip people's responses if you frame a particular situation differently.</a:t>
            </a:r>
          </a:p>
          <a:p>
            <a:pPr lvl="1"/>
            <a:r>
              <a:rPr lang="en-US" i="1" dirty="0"/>
              <a:t>Example: Lives “saved” vs lives “lost”.</a:t>
            </a:r>
          </a:p>
          <a:p>
            <a:pPr lvl="1"/>
            <a:r>
              <a:rPr lang="en-US" i="1" dirty="0"/>
              <a:t>Other example: people respond differently to questions regarding mandatory testing for AIDS patients (Sniderman et al. 1991).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A786C-CDCF-4686-A292-7E8225FD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03792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918</Words>
  <Application>Microsoft Office PowerPoint</Application>
  <PresentationFormat>On-screen Show (4:3)</PresentationFormat>
  <Paragraphs>80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Learning Objectives:</vt:lpstr>
      <vt:lpstr>Government Efforts to Control the Message</vt:lpstr>
      <vt:lpstr>“Framing” U.S. Foreign Policy</vt:lpstr>
      <vt:lpstr>Leaking Foreign Policy: For Better and Worse</vt:lpstr>
      <vt:lpstr>Public Diplomacy and Strategic Communications</vt:lpstr>
      <vt:lpstr> What is Framing?</vt:lpstr>
      <vt:lpstr> How does Framing work?</vt:lpstr>
      <vt:lpstr> Components of Framing:</vt:lpstr>
      <vt:lpstr> Effects of Framing: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Public Opinion at Home  and Abroad</dc:title>
  <dc:creator>Julie Garey</dc:creator>
  <cp:lastModifiedBy>Tobias Lemke</cp:lastModifiedBy>
  <cp:revision>20</cp:revision>
  <dcterms:created xsi:type="dcterms:W3CDTF">2015-09-01T00:44:53Z</dcterms:created>
  <dcterms:modified xsi:type="dcterms:W3CDTF">2019-03-29T15:59:22Z</dcterms:modified>
</cp:coreProperties>
</file>